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Mon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Mono-italic.fntdata"/><Relationship Id="rId16" Type="http://schemas.openxmlformats.org/officeDocument/2006/relationships/slide" Target="slides/slide11.xml"/><Relationship Id="rId38" Type="http://schemas.openxmlformats.org/officeDocument/2006/relationships/font" Target="fonts/RobotoMon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14a209df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14a209df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14a209df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f14a209df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14a209df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14a209df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14a209df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14a209df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14a209df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f14a209df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14a209df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f14a209df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14a209df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14a209df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14a209df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f14a209df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14a209df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f14a209df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f14a209df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f14a209df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14a209df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14a209df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14a209df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14a209df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14a209df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f14a209df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f14a209df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f14a209df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14a209df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f14a209df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14a209df3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f14a209df3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f14a209df3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f14a209df3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f14a209df3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f14a209df3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14a209df3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f14a209df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f14a209df3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f14a209df3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f14a209df3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f14a209df3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14a209df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14a209df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f14a209df3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f14a209df3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f14a209df3_0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f14a209df3_0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14a209df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14a209df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14a209df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14a209df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14a209df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14a209df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14a209df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14a209df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14a209df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f14a209df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14a209df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14a209df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SQL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Structured Query Language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Overview of Sublanguages</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sz="1100">
                <a:solidFill>
                  <a:schemeClr val="dk1"/>
                </a:solidFill>
              </a:rPr>
              <a:t>Data Control Language (DCL):</a:t>
            </a:r>
            <a:endParaRPr b="1" sz="1100">
              <a:solidFill>
                <a:schemeClr val="dk1"/>
              </a:solidFill>
            </a:endParaRPr>
          </a:p>
          <a:p>
            <a:pPr indent="-298450" lvl="0" marL="457200" rtl="0" algn="l">
              <a:spcBef>
                <a:spcPts val="1200"/>
              </a:spcBef>
              <a:spcAft>
                <a:spcPts val="0"/>
              </a:spcAft>
              <a:buClr>
                <a:schemeClr val="dk1"/>
              </a:buClr>
              <a:buSzPts val="1100"/>
              <a:buChar char="●"/>
            </a:pPr>
            <a:r>
              <a:rPr lang="en-GB" sz="1100">
                <a:solidFill>
                  <a:schemeClr val="dk1"/>
                </a:solidFill>
              </a:rPr>
              <a:t>Used to control access to data in the database.</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Commands:</a:t>
            </a:r>
            <a:endParaRPr b="1" sz="1100">
              <a:solidFill>
                <a:schemeClr val="dk1"/>
              </a:solidFill>
            </a:endParaRPr>
          </a:p>
          <a:p>
            <a:pPr indent="-298450" lvl="1" marL="914400" rtl="0" algn="l">
              <a:spcBef>
                <a:spcPts val="0"/>
              </a:spcBef>
              <a:spcAft>
                <a:spcPts val="0"/>
              </a:spcAft>
              <a:buClr>
                <a:schemeClr val="dk1"/>
              </a:buClr>
              <a:buSzPts val="1100"/>
              <a:buChar char="○"/>
            </a:pPr>
            <a:r>
              <a:rPr lang="en-GB" sz="1100">
                <a:solidFill>
                  <a:srgbClr val="188038"/>
                </a:solidFill>
                <a:latin typeface="Roboto Mono"/>
                <a:ea typeface="Roboto Mono"/>
                <a:cs typeface="Roboto Mono"/>
                <a:sym typeface="Roboto Mono"/>
              </a:rPr>
              <a:t>GRANT</a:t>
            </a:r>
            <a:r>
              <a:rPr lang="en-GB" sz="1100">
                <a:solidFill>
                  <a:schemeClr val="dk1"/>
                </a:solidFill>
              </a:rPr>
              <a:t>: Provides privileges to users.</a:t>
            </a:r>
            <a:endParaRPr sz="1100">
              <a:solidFill>
                <a:schemeClr val="dk1"/>
              </a:solidFill>
            </a:endParaRPr>
          </a:p>
          <a:p>
            <a:pPr indent="-298450" lvl="1" marL="914400" rtl="0" algn="l">
              <a:spcBef>
                <a:spcPts val="0"/>
              </a:spcBef>
              <a:spcAft>
                <a:spcPts val="0"/>
              </a:spcAft>
              <a:buClr>
                <a:schemeClr val="dk1"/>
              </a:buClr>
              <a:buSzPts val="1100"/>
              <a:buChar char="○"/>
            </a:pPr>
            <a:r>
              <a:rPr lang="en-GB" sz="1100">
                <a:solidFill>
                  <a:srgbClr val="188038"/>
                </a:solidFill>
                <a:latin typeface="Roboto Mono"/>
                <a:ea typeface="Roboto Mono"/>
                <a:cs typeface="Roboto Mono"/>
                <a:sym typeface="Roboto Mono"/>
              </a:rPr>
              <a:t>REVOKE</a:t>
            </a:r>
            <a:r>
              <a:rPr lang="en-GB" sz="1100">
                <a:solidFill>
                  <a:schemeClr val="dk1"/>
                </a:solidFill>
              </a:rPr>
              <a:t>: Removes privileges from users.</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GB" sz="1100">
                <a:solidFill>
                  <a:schemeClr val="dk1"/>
                </a:solidFill>
              </a:rPr>
              <a:t>Transaction Control Language (TCL):</a:t>
            </a:r>
            <a:endParaRPr b="1" sz="1100">
              <a:solidFill>
                <a:schemeClr val="dk1"/>
              </a:solidFill>
            </a:endParaRPr>
          </a:p>
          <a:p>
            <a:pPr indent="-298450" lvl="0" marL="457200" rtl="0" algn="l">
              <a:spcBef>
                <a:spcPts val="1200"/>
              </a:spcBef>
              <a:spcAft>
                <a:spcPts val="0"/>
              </a:spcAft>
              <a:buClr>
                <a:schemeClr val="dk1"/>
              </a:buClr>
              <a:buSzPts val="1100"/>
              <a:buChar char="●"/>
            </a:pPr>
            <a:r>
              <a:rPr lang="en-GB" sz="1100">
                <a:solidFill>
                  <a:schemeClr val="dk1"/>
                </a:solidFill>
              </a:rPr>
              <a:t>Used to manage transactions in the database.</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Commands:</a:t>
            </a:r>
            <a:endParaRPr b="1" sz="1100">
              <a:solidFill>
                <a:schemeClr val="dk1"/>
              </a:solidFill>
            </a:endParaRPr>
          </a:p>
          <a:p>
            <a:pPr indent="-298450" lvl="1" marL="914400" rtl="0" algn="l">
              <a:spcBef>
                <a:spcPts val="0"/>
              </a:spcBef>
              <a:spcAft>
                <a:spcPts val="0"/>
              </a:spcAft>
              <a:buClr>
                <a:schemeClr val="dk1"/>
              </a:buClr>
              <a:buSzPts val="1100"/>
              <a:buChar char="○"/>
            </a:pPr>
            <a:r>
              <a:rPr lang="en-GB" sz="1100">
                <a:solidFill>
                  <a:srgbClr val="188038"/>
                </a:solidFill>
                <a:latin typeface="Roboto Mono"/>
                <a:ea typeface="Roboto Mono"/>
                <a:cs typeface="Roboto Mono"/>
                <a:sym typeface="Roboto Mono"/>
              </a:rPr>
              <a:t>COMMIT</a:t>
            </a:r>
            <a:r>
              <a:rPr lang="en-GB" sz="1100">
                <a:solidFill>
                  <a:schemeClr val="dk1"/>
                </a:solidFill>
              </a:rPr>
              <a:t>: Saves all changes made during the current transaction.</a:t>
            </a:r>
            <a:endParaRPr sz="1100">
              <a:solidFill>
                <a:schemeClr val="dk1"/>
              </a:solidFill>
            </a:endParaRPr>
          </a:p>
          <a:p>
            <a:pPr indent="-298450" lvl="1" marL="914400" rtl="0" algn="l">
              <a:spcBef>
                <a:spcPts val="0"/>
              </a:spcBef>
              <a:spcAft>
                <a:spcPts val="0"/>
              </a:spcAft>
              <a:buClr>
                <a:schemeClr val="dk1"/>
              </a:buClr>
              <a:buSzPts val="1100"/>
              <a:buChar char="○"/>
            </a:pPr>
            <a:r>
              <a:rPr lang="en-GB" sz="1100">
                <a:solidFill>
                  <a:srgbClr val="188038"/>
                </a:solidFill>
                <a:latin typeface="Roboto Mono"/>
                <a:ea typeface="Roboto Mono"/>
                <a:cs typeface="Roboto Mono"/>
                <a:sym typeface="Roboto Mono"/>
              </a:rPr>
              <a:t>ROLLBACK</a:t>
            </a:r>
            <a:r>
              <a:rPr lang="en-GB" sz="1100">
                <a:solidFill>
                  <a:schemeClr val="dk1"/>
                </a:solidFill>
              </a:rPr>
              <a:t>: Undoes changes made during the current transaction.</a:t>
            </a:r>
            <a:endParaRPr sz="1100">
              <a:solidFill>
                <a:schemeClr val="dk1"/>
              </a:solidFill>
            </a:endParaRPr>
          </a:p>
          <a:p>
            <a:pPr indent="-298450" lvl="1" marL="914400" rtl="0" algn="l">
              <a:spcBef>
                <a:spcPts val="0"/>
              </a:spcBef>
              <a:spcAft>
                <a:spcPts val="0"/>
              </a:spcAft>
              <a:buClr>
                <a:schemeClr val="dk1"/>
              </a:buClr>
              <a:buSzPts val="1100"/>
              <a:buChar char="○"/>
            </a:pPr>
            <a:r>
              <a:rPr lang="en-GB" sz="1100">
                <a:solidFill>
                  <a:srgbClr val="188038"/>
                </a:solidFill>
                <a:latin typeface="Roboto Mono"/>
                <a:ea typeface="Roboto Mono"/>
                <a:cs typeface="Roboto Mono"/>
                <a:sym typeface="Roboto Mono"/>
              </a:rPr>
              <a:t>SAVEPOINT</a:t>
            </a:r>
            <a:r>
              <a:rPr lang="en-GB" sz="1100">
                <a:solidFill>
                  <a:schemeClr val="dk1"/>
                </a:solidFill>
              </a:rPr>
              <a:t>: Sets a point within a transaction to which you can roll back.</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GB" sz="1300"/>
              <a:t>SQL Data Types</a:t>
            </a:r>
            <a:endParaRPr/>
          </a:p>
        </p:txBody>
      </p:sp>
      <p:sp>
        <p:nvSpPr>
          <p:cNvPr id="115" name="Google Shape;115;p23"/>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Clr>
                <a:schemeClr val="dk1"/>
              </a:buClr>
              <a:buSzPct val="100000"/>
              <a:buFont typeface="Arial"/>
              <a:buNone/>
            </a:pPr>
            <a:r>
              <a:rPr lang="en-GB" sz="1100">
                <a:solidFill>
                  <a:schemeClr val="dk1"/>
                </a:solidFill>
              </a:rPr>
              <a:t>SQL data types define the kind of data that can be stored in a column. Different SQL databases might have slightly different data types, but the core types are generally consistent:</a:t>
            </a:r>
            <a:endParaRPr sz="1100">
              <a:solidFill>
                <a:schemeClr val="dk1"/>
              </a:solidFill>
            </a:endParaRPr>
          </a:p>
          <a:p>
            <a:pPr indent="-293211" lvl="0" marL="457200" rtl="0" algn="l">
              <a:spcBef>
                <a:spcPts val="1200"/>
              </a:spcBef>
              <a:spcAft>
                <a:spcPts val="0"/>
              </a:spcAft>
              <a:buClr>
                <a:schemeClr val="dk1"/>
              </a:buClr>
              <a:buSzPct val="100000"/>
              <a:buAutoNum type="arabicPeriod"/>
            </a:pPr>
            <a:r>
              <a:rPr b="1" lang="en-GB" sz="1100">
                <a:solidFill>
                  <a:schemeClr val="dk1"/>
                </a:solidFill>
              </a:rPr>
              <a:t>Numeric Types:</a:t>
            </a:r>
            <a:endParaRPr b="1" sz="1100">
              <a:solidFill>
                <a:schemeClr val="dk1"/>
              </a:solidFill>
            </a:endParaRPr>
          </a:p>
          <a:p>
            <a:pPr indent="-293211" lvl="1" marL="914400" rtl="0" algn="l">
              <a:spcBef>
                <a:spcPts val="0"/>
              </a:spcBef>
              <a:spcAft>
                <a:spcPts val="0"/>
              </a:spcAft>
              <a:buClr>
                <a:schemeClr val="dk1"/>
              </a:buClr>
              <a:buSzPct val="100000"/>
              <a:buChar char="○"/>
            </a:pPr>
            <a:r>
              <a:rPr b="1" lang="en-GB" sz="1100">
                <a:solidFill>
                  <a:srgbClr val="188038"/>
                </a:solidFill>
                <a:latin typeface="Roboto Mono"/>
                <a:ea typeface="Roboto Mono"/>
                <a:cs typeface="Roboto Mono"/>
                <a:sym typeface="Roboto Mono"/>
              </a:rPr>
              <a:t>INT</a:t>
            </a:r>
            <a:r>
              <a:rPr b="1" lang="en-GB" sz="1100">
                <a:solidFill>
                  <a:schemeClr val="dk1"/>
                </a:solidFill>
              </a:rPr>
              <a:t> / </a:t>
            </a:r>
            <a:r>
              <a:rPr b="1" lang="en-GB" sz="1100">
                <a:solidFill>
                  <a:srgbClr val="188038"/>
                </a:solidFill>
                <a:latin typeface="Roboto Mono"/>
                <a:ea typeface="Roboto Mono"/>
                <a:cs typeface="Roboto Mono"/>
                <a:sym typeface="Roboto Mono"/>
              </a:rPr>
              <a:t>INTEGER</a:t>
            </a:r>
            <a:r>
              <a:rPr b="1" lang="en-GB" sz="1100">
                <a:solidFill>
                  <a:schemeClr val="dk1"/>
                </a:solidFill>
              </a:rPr>
              <a:t>:</a:t>
            </a:r>
            <a:r>
              <a:rPr lang="en-GB" sz="1100">
                <a:solidFill>
                  <a:schemeClr val="dk1"/>
                </a:solidFill>
              </a:rPr>
              <a:t> Whole numbers.</a:t>
            </a:r>
            <a:endParaRPr sz="1100">
              <a:solidFill>
                <a:schemeClr val="dk1"/>
              </a:solidFill>
            </a:endParaRPr>
          </a:p>
          <a:p>
            <a:pPr indent="-293211" lvl="1" marL="914400" rtl="0" algn="l">
              <a:spcBef>
                <a:spcPts val="0"/>
              </a:spcBef>
              <a:spcAft>
                <a:spcPts val="0"/>
              </a:spcAft>
              <a:buClr>
                <a:schemeClr val="dk1"/>
              </a:buClr>
              <a:buSzPct val="100000"/>
              <a:buChar char="○"/>
            </a:pPr>
            <a:r>
              <a:rPr b="1" lang="en-GB" sz="1100">
                <a:solidFill>
                  <a:srgbClr val="188038"/>
                </a:solidFill>
                <a:latin typeface="Roboto Mono"/>
                <a:ea typeface="Roboto Mono"/>
                <a:cs typeface="Roboto Mono"/>
                <a:sym typeface="Roboto Mono"/>
              </a:rPr>
              <a:t>FLOAT</a:t>
            </a:r>
            <a:r>
              <a:rPr b="1" lang="en-GB" sz="1100">
                <a:solidFill>
                  <a:schemeClr val="dk1"/>
                </a:solidFill>
              </a:rPr>
              <a:t>:</a:t>
            </a:r>
            <a:r>
              <a:rPr lang="en-GB" sz="1100">
                <a:solidFill>
                  <a:schemeClr val="dk1"/>
                </a:solidFill>
              </a:rPr>
              <a:t> Floating-point numbers.</a:t>
            </a:r>
            <a:endParaRPr sz="1100">
              <a:solidFill>
                <a:schemeClr val="dk1"/>
              </a:solidFill>
            </a:endParaRPr>
          </a:p>
          <a:p>
            <a:pPr indent="-293211" lvl="1" marL="914400" rtl="0" algn="l">
              <a:spcBef>
                <a:spcPts val="0"/>
              </a:spcBef>
              <a:spcAft>
                <a:spcPts val="0"/>
              </a:spcAft>
              <a:buClr>
                <a:schemeClr val="dk1"/>
              </a:buClr>
              <a:buSzPct val="100000"/>
              <a:buChar char="○"/>
            </a:pPr>
            <a:r>
              <a:rPr b="1" lang="en-GB" sz="1100">
                <a:solidFill>
                  <a:srgbClr val="188038"/>
                </a:solidFill>
                <a:latin typeface="Roboto Mono"/>
                <a:ea typeface="Roboto Mono"/>
                <a:cs typeface="Roboto Mono"/>
                <a:sym typeface="Roboto Mono"/>
              </a:rPr>
              <a:t>DOUBLE</a:t>
            </a:r>
            <a:r>
              <a:rPr b="1" lang="en-GB" sz="1100">
                <a:solidFill>
                  <a:schemeClr val="dk1"/>
                </a:solidFill>
              </a:rPr>
              <a:t>:</a:t>
            </a:r>
            <a:r>
              <a:rPr lang="en-GB" sz="1100">
                <a:solidFill>
                  <a:schemeClr val="dk1"/>
                </a:solidFill>
              </a:rPr>
              <a:t> Double-precision floating-point numbers.</a:t>
            </a:r>
            <a:endParaRPr sz="1100">
              <a:solidFill>
                <a:schemeClr val="dk1"/>
              </a:solidFill>
            </a:endParaRPr>
          </a:p>
          <a:p>
            <a:pPr indent="-293211" lvl="1" marL="914400" rtl="0" algn="l">
              <a:spcBef>
                <a:spcPts val="0"/>
              </a:spcBef>
              <a:spcAft>
                <a:spcPts val="0"/>
              </a:spcAft>
              <a:buClr>
                <a:schemeClr val="dk1"/>
              </a:buClr>
              <a:buSzPct val="100000"/>
              <a:buChar char="○"/>
            </a:pPr>
            <a:r>
              <a:rPr b="1" lang="en-GB" sz="1100">
                <a:solidFill>
                  <a:srgbClr val="188038"/>
                </a:solidFill>
                <a:latin typeface="Roboto Mono"/>
                <a:ea typeface="Roboto Mono"/>
                <a:cs typeface="Roboto Mono"/>
                <a:sym typeface="Roboto Mono"/>
              </a:rPr>
              <a:t>DECIMAL</a:t>
            </a:r>
            <a:r>
              <a:rPr b="1" lang="en-GB" sz="1100">
                <a:solidFill>
                  <a:schemeClr val="dk1"/>
                </a:solidFill>
              </a:rPr>
              <a:t>:</a:t>
            </a:r>
            <a:r>
              <a:rPr lang="en-GB" sz="1100">
                <a:solidFill>
                  <a:schemeClr val="dk1"/>
                </a:solidFill>
              </a:rPr>
              <a:t> Exact numeric values with fixed decimal points.</a:t>
            </a:r>
            <a:endParaRPr sz="1100">
              <a:solidFill>
                <a:schemeClr val="dk1"/>
              </a:solidFill>
            </a:endParaRPr>
          </a:p>
          <a:p>
            <a:pPr indent="-293211" lvl="0" marL="457200" rtl="0" algn="l">
              <a:spcBef>
                <a:spcPts val="0"/>
              </a:spcBef>
              <a:spcAft>
                <a:spcPts val="0"/>
              </a:spcAft>
              <a:buClr>
                <a:schemeClr val="dk1"/>
              </a:buClr>
              <a:buSzPct val="100000"/>
              <a:buAutoNum type="arabicPeriod"/>
            </a:pPr>
            <a:r>
              <a:rPr b="1" lang="en-GB" sz="1100">
                <a:solidFill>
                  <a:schemeClr val="dk1"/>
                </a:solidFill>
              </a:rPr>
              <a:t>Character and String Types:</a:t>
            </a:r>
            <a:endParaRPr b="1" sz="1100">
              <a:solidFill>
                <a:schemeClr val="dk1"/>
              </a:solidFill>
            </a:endParaRPr>
          </a:p>
          <a:p>
            <a:pPr indent="-293211" lvl="1" marL="914400" rtl="0" algn="l">
              <a:spcBef>
                <a:spcPts val="0"/>
              </a:spcBef>
              <a:spcAft>
                <a:spcPts val="0"/>
              </a:spcAft>
              <a:buClr>
                <a:schemeClr val="dk1"/>
              </a:buClr>
              <a:buSzPct val="100000"/>
              <a:buChar char="○"/>
            </a:pPr>
            <a:r>
              <a:rPr b="1" lang="en-GB" sz="1100">
                <a:solidFill>
                  <a:srgbClr val="188038"/>
                </a:solidFill>
                <a:latin typeface="Roboto Mono"/>
                <a:ea typeface="Roboto Mono"/>
                <a:cs typeface="Roboto Mono"/>
                <a:sym typeface="Roboto Mono"/>
              </a:rPr>
              <a:t>CHAR(n)</a:t>
            </a:r>
            <a:r>
              <a:rPr b="1" lang="en-GB" sz="1100">
                <a:solidFill>
                  <a:schemeClr val="dk1"/>
                </a:solidFill>
              </a:rPr>
              <a:t>:</a:t>
            </a:r>
            <a:r>
              <a:rPr lang="en-GB" sz="1100">
                <a:solidFill>
                  <a:schemeClr val="dk1"/>
                </a:solidFill>
              </a:rPr>
              <a:t> Fixed-length character string.</a:t>
            </a:r>
            <a:endParaRPr sz="1100">
              <a:solidFill>
                <a:schemeClr val="dk1"/>
              </a:solidFill>
            </a:endParaRPr>
          </a:p>
          <a:p>
            <a:pPr indent="-293211" lvl="1" marL="914400" rtl="0" algn="l">
              <a:spcBef>
                <a:spcPts val="0"/>
              </a:spcBef>
              <a:spcAft>
                <a:spcPts val="0"/>
              </a:spcAft>
              <a:buClr>
                <a:schemeClr val="dk1"/>
              </a:buClr>
              <a:buSzPct val="100000"/>
              <a:buChar char="○"/>
            </a:pPr>
            <a:r>
              <a:rPr b="1" lang="en-GB" sz="1100">
                <a:solidFill>
                  <a:srgbClr val="188038"/>
                </a:solidFill>
                <a:latin typeface="Roboto Mono"/>
                <a:ea typeface="Roboto Mono"/>
                <a:cs typeface="Roboto Mono"/>
                <a:sym typeface="Roboto Mono"/>
              </a:rPr>
              <a:t>VARCHAR(n)</a:t>
            </a:r>
            <a:r>
              <a:rPr b="1" lang="en-GB" sz="1100">
                <a:solidFill>
                  <a:schemeClr val="dk1"/>
                </a:solidFill>
              </a:rPr>
              <a:t>:</a:t>
            </a:r>
            <a:r>
              <a:rPr lang="en-GB" sz="1100">
                <a:solidFill>
                  <a:schemeClr val="dk1"/>
                </a:solidFill>
              </a:rPr>
              <a:t> Variable-length character string with a maximum length of </a:t>
            </a:r>
            <a:r>
              <a:rPr lang="en-GB" sz="1100">
                <a:solidFill>
                  <a:srgbClr val="188038"/>
                </a:solidFill>
                <a:latin typeface="Roboto Mono"/>
                <a:ea typeface="Roboto Mono"/>
                <a:cs typeface="Roboto Mono"/>
                <a:sym typeface="Roboto Mono"/>
              </a:rPr>
              <a:t>n</a:t>
            </a:r>
            <a:r>
              <a:rPr lang="en-GB" sz="1100">
                <a:solidFill>
                  <a:schemeClr val="dk1"/>
                </a:solidFill>
              </a:rPr>
              <a:t>.</a:t>
            </a:r>
            <a:endParaRPr sz="1100">
              <a:solidFill>
                <a:schemeClr val="dk1"/>
              </a:solidFill>
            </a:endParaRPr>
          </a:p>
          <a:p>
            <a:pPr indent="-293211" lvl="1" marL="914400" rtl="0" algn="l">
              <a:spcBef>
                <a:spcPts val="0"/>
              </a:spcBef>
              <a:spcAft>
                <a:spcPts val="0"/>
              </a:spcAft>
              <a:buClr>
                <a:schemeClr val="dk1"/>
              </a:buClr>
              <a:buSzPct val="100000"/>
              <a:buChar char="○"/>
            </a:pPr>
            <a:r>
              <a:rPr b="1" lang="en-GB" sz="1100">
                <a:solidFill>
                  <a:srgbClr val="188038"/>
                </a:solidFill>
                <a:latin typeface="Roboto Mono"/>
                <a:ea typeface="Roboto Mono"/>
                <a:cs typeface="Roboto Mono"/>
                <a:sym typeface="Roboto Mono"/>
              </a:rPr>
              <a:t>TEXT</a:t>
            </a:r>
            <a:r>
              <a:rPr b="1" lang="en-GB" sz="1100">
                <a:solidFill>
                  <a:schemeClr val="dk1"/>
                </a:solidFill>
              </a:rPr>
              <a:t>:</a:t>
            </a:r>
            <a:r>
              <a:rPr lang="en-GB" sz="1100">
                <a:solidFill>
                  <a:schemeClr val="dk1"/>
                </a:solidFill>
              </a:rPr>
              <a:t> Variable-length string, often used for large amounts of text.</a:t>
            </a:r>
            <a:endParaRPr sz="1100">
              <a:solidFill>
                <a:schemeClr val="dk1"/>
              </a:solidFill>
            </a:endParaRPr>
          </a:p>
          <a:p>
            <a:pPr indent="-293211" lvl="0" marL="457200" rtl="0" algn="l">
              <a:spcBef>
                <a:spcPts val="0"/>
              </a:spcBef>
              <a:spcAft>
                <a:spcPts val="0"/>
              </a:spcAft>
              <a:buClr>
                <a:schemeClr val="dk1"/>
              </a:buClr>
              <a:buSzPct val="100000"/>
              <a:buAutoNum type="arabicPeriod"/>
            </a:pPr>
            <a:r>
              <a:rPr b="1" lang="en-GB" sz="1100">
                <a:solidFill>
                  <a:schemeClr val="dk1"/>
                </a:solidFill>
              </a:rPr>
              <a:t>Date and Time Types:</a:t>
            </a:r>
            <a:endParaRPr b="1" sz="1100">
              <a:solidFill>
                <a:schemeClr val="dk1"/>
              </a:solidFill>
            </a:endParaRPr>
          </a:p>
          <a:p>
            <a:pPr indent="-293211" lvl="1" marL="914400" rtl="0" algn="l">
              <a:spcBef>
                <a:spcPts val="0"/>
              </a:spcBef>
              <a:spcAft>
                <a:spcPts val="0"/>
              </a:spcAft>
              <a:buClr>
                <a:schemeClr val="dk1"/>
              </a:buClr>
              <a:buSzPct val="100000"/>
              <a:buChar char="○"/>
            </a:pPr>
            <a:r>
              <a:rPr b="1" lang="en-GB" sz="1100">
                <a:solidFill>
                  <a:srgbClr val="188038"/>
                </a:solidFill>
                <a:latin typeface="Roboto Mono"/>
                <a:ea typeface="Roboto Mono"/>
                <a:cs typeface="Roboto Mono"/>
                <a:sym typeface="Roboto Mono"/>
              </a:rPr>
              <a:t>DATE</a:t>
            </a:r>
            <a:r>
              <a:rPr b="1" lang="en-GB" sz="1100">
                <a:solidFill>
                  <a:schemeClr val="dk1"/>
                </a:solidFill>
              </a:rPr>
              <a:t>:</a:t>
            </a:r>
            <a:r>
              <a:rPr lang="en-GB" sz="1100">
                <a:solidFill>
                  <a:schemeClr val="dk1"/>
                </a:solidFill>
              </a:rPr>
              <a:t> Stores date values (year, month, day).</a:t>
            </a:r>
            <a:endParaRPr sz="1100">
              <a:solidFill>
                <a:schemeClr val="dk1"/>
              </a:solidFill>
            </a:endParaRPr>
          </a:p>
          <a:p>
            <a:pPr indent="-293211" lvl="1" marL="914400" rtl="0" algn="l">
              <a:spcBef>
                <a:spcPts val="0"/>
              </a:spcBef>
              <a:spcAft>
                <a:spcPts val="0"/>
              </a:spcAft>
              <a:buClr>
                <a:schemeClr val="dk1"/>
              </a:buClr>
              <a:buSzPct val="100000"/>
              <a:buChar char="○"/>
            </a:pPr>
            <a:r>
              <a:rPr b="1" lang="en-GB" sz="1100">
                <a:solidFill>
                  <a:srgbClr val="188038"/>
                </a:solidFill>
                <a:latin typeface="Roboto Mono"/>
                <a:ea typeface="Roboto Mono"/>
                <a:cs typeface="Roboto Mono"/>
                <a:sym typeface="Roboto Mono"/>
              </a:rPr>
              <a:t>TIME</a:t>
            </a:r>
            <a:r>
              <a:rPr b="1" lang="en-GB" sz="1100">
                <a:solidFill>
                  <a:schemeClr val="dk1"/>
                </a:solidFill>
              </a:rPr>
              <a:t>:</a:t>
            </a:r>
            <a:r>
              <a:rPr lang="en-GB" sz="1100">
                <a:solidFill>
                  <a:schemeClr val="dk1"/>
                </a:solidFill>
              </a:rPr>
              <a:t> Stores time values (hour, minute, second).</a:t>
            </a:r>
            <a:endParaRPr sz="1100">
              <a:solidFill>
                <a:schemeClr val="dk1"/>
              </a:solidFill>
            </a:endParaRPr>
          </a:p>
          <a:p>
            <a:pPr indent="-293211" lvl="1" marL="914400" rtl="0" algn="l">
              <a:spcBef>
                <a:spcPts val="0"/>
              </a:spcBef>
              <a:spcAft>
                <a:spcPts val="0"/>
              </a:spcAft>
              <a:buClr>
                <a:schemeClr val="dk1"/>
              </a:buClr>
              <a:buSzPct val="100000"/>
              <a:buChar char="○"/>
            </a:pPr>
            <a:r>
              <a:rPr b="1" lang="en-GB" sz="1100">
                <a:solidFill>
                  <a:srgbClr val="188038"/>
                </a:solidFill>
                <a:latin typeface="Roboto Mono"/>
                <a:ea typeface="Roboto Mono"/>
                <a:cs typeface="Roboto Mono"/>
                <a:sym typeface="Roboto Mono"/>
              </a:rPr>
              <a:t>DATETIME</a:t>
            </a:r>
            <a:r>
              <a:rPr b="1" lang="en-GB" sz="1100">
                <a:solidFill>
                  <a:schemeClr val="dk1"/>
                </a:solidFill>
              </a:rPr>
              <a:t>:</a:t>
            </a:r>
            <a:r>
              <a:rPr lang="en-GB" sz="1100">
                <a:solidFill>
                  <a:schemeClr val="dk1"/>
                </a:solidFill>
              </a:rPr>
              <a:t> Stores both date and time values.</a:t>
            </a:r>
            <a:endParaRPr sz="1100">
              <a:solidFill>
                <a:schemeClr val="dk1"/>
              </a:solidFill>
            </a:endParaRPr>
          </a:p>
          <a:p>
            <a:pPr indent="-293211" lvl="1" marL="914400" rtl="0" algn="l">
              <a:spcBef>
                <a:spcPts val="0"/>
              </a:spcBef>
              <a:spcAft>
                <a:spcPts val="0"/>
              </a:spcAft>
              <a:buClr>
                <a:schemeClr val="dk1"/>
              </a:buClr>
              <a:buSzPct val="100000"/>
              <a:buChar char="○"/>
            </a:pPr>
            <a:r>
              <a:rPr b="1" lang="en-GB" sz="1100">
                <a:solidFill>
                  <a:srgbClr val="188038"/>
                </a:solidFill>
                <a:latin typeface="Roboto Mono"/>
                <a:ea typeface="Roboto Mono"/>
                <a:cs typeface="Roboto Mono"/>
                <a:sym typeface="Roboto Mono"/>
              </a:rPr>
              <a:t>TIMESTAMP</a:t>
            </a:r>
            <a:r>
              <a:rPr b="1" lang="en-GB" sz="1100">
                <a:solidFill>
                  <a:schemeClr val="dk1"/>
                </a:solidFill>
              </a:rPr>
              <a:t>:</a:t>
            </a:r>
            <a:r>
              <a:rPr lang="en-GB" sz="1100">
                <a:solidFill>
                  <a:schemeClr val="dk1"/>
                </a:solidFill>
              </a:rPr>
              <a:t> Stores date and time values, often with time zone information.</a:t>
            </a:r>
            <a:endParaRPr sz="1100">
              <a:solidFill>
                <a:schemeClr val="dk1"/>
              </a:solidFill>
            </a:endParaRPr>
          </a:p>
          <a:p>
            <a:pPr indent="-293211" lvl="0" marL="457200" rtl="0" algn="l">
              <a:spcBef>
                <a:spcPts val="0"/>
              </a:spcBef>
              <a:spcAft>
                <a:spcPts val="0"/>
              </a:spcAft>
              <a:buClr>
                <a:schemeClr val="dk1"/>
              </a:buClr>
              <a:buSzPct val="100000"/>
              <a:buAutoNum type="arabicPeriod"/>
            </a:pPr>
            <a:r>
              <a:rPr b="1" lang="en-GB" sz="1100">
                <a:solidFill>
                  <a:schemeClr val="dk1"/>
                </a:solidFill>
              </a:rPr>
              <a:t>Boolean Type:</a:t>
            </a:r>
            <a:endParaRPr b="1" sz="1100">
              <a:solidFill>
                <a:schemeClr val="dk1"/>
              </a:solidFill>
            </a:endParaRPr>
          </a:p>
          <a:p>
            <a:pPr indent="-293211" lvl="1" marL="914400" rtl="0" algn="l">
              <a:spcBef>
                <a:spcPts val="0"/>
              </a:spcBef>
              <a:spcAft>
                <a:spcPts val="0"/>
              </a:spcAft>
              <a:buClr>
                <a:schemeClr val="dk1"/>
              </a:buClr>
              <a:buSzPct val="100000"/>
              <a:buChar char="○"/>
            </a:pPr>
            <a:r>
              <a:rPr b="1" lang="en-GB" sz="1100">
                <a:solidFill>
                  <a:srgbClr val="188038"/>
                </a:solidFill>
                <a:latin typeface="Roboto Mono"/>
                <a:ea typeface="Roboto Mono"/>
                <a:cs typeface="Roboto Mono"/>
                <a:sym typeface="Roboto Mono"/>
              </a:rPr>
              <a:t>BOOLEAN</a:t>
            </a:r>
            <a:r>
              <a:rPr b="1" lang="en-GB" sz="1100">
                <a:solidFill>
                  <a:schemeClr val="dk1"/>
                </a:solidFill>
              </a:rPr>
              <a:t>:</a:t>
            </a:r>
            <a:r>
              <a:rPr lang="en-GB" sz="1100">
                <a:solidFill>
                  <a:schemeClr val="dk1"/>
                </a:solidFill>
              </a:rPr>
              <a:t> Stores </a:t>
            </a:r>
            <a:r>
              <a:rPr lang="en-GB" sz="1100">
                <a:solidFill>
                  <a:srgbClr val="188038"/>
                </a:solidFill>
                <a:latin typeface="Roboto Mono"/>
                <a:ea typeface="Roboto Mono"/>
                <a:cs typeface="Roboto Mono"/>
                <a:sym typeface="Roboto Mono"/>
              </a:rPr>
              <a:t>TRUE</a:t>
            </a:r>
            <a:r>
              <a:rPr lang="en-GB" sz="1100">
                <a:solidFill>
                  <a:schemeClr val="dk1"/>
                </a:solidFill>
              </a:rPr>
              <a:t> or </a:t>
            </a:r>
            <a:r>
              <a:rPr lang="en-GB" sz="1100">
                <a:solidFill>
                  <a:srgbClr val="188038"/>
                </a:solidFill>
                <a:latin typeface="Roboto Mono"/>
                <a:ea typeface="Roboto Mono"/>
                <a:cs typeface="Roboto Mono"/>
                <a:sym typeface="Roboto Mono"/>
              </a:rPr>
              <a:t>FALSE</a:t>
            </a:r>
            <a:r>
              <a:rPr lang="en-GB" sz="1100">
                <a:solidFill>
                  <a:schemeClr val="dk1"/>
                </a:solidFill>
              </a:rPr>
              <a:t> values.</a:t>
            </a:r>
            <a:endParaRPr sz="1100">
              <a:solidFill>
                <a:schemeClr val="dk1"/>
              </a:solidFill>
            </a:endParaRPr>
          </a:p>
          <a:p>
            <a:pPr indent="-293211" lvl="0" marL="457200" rtl="0" algn="l">
              <a:spcBef>
                <a:spcPts val="0"/>
              </a:spcBef>
              <a:spcAft>
                <a:spcPts val="0"/>
              </a:spcAft>
              <a:buClr>
                <a:schemeClr val="dk1"/>
              </a:buClr>
              <a:buSzPct val="100000"/>
              <a:buAutoNum type="arabicPeriod"/>
            </a:pPr>
            <a:r>
              <a:rPr b="1" lang="en-GB" sz="1100">
                <a:solidFill>
                  <a:schemeClr val="dk1"/>
                </a:solidFill>
              </a:rPr>
              <a:t>Binary Types:</a:t>
            </a:r>
            <a:endParaRPr b="1" sz="1100">
              <a:solidFill>
                <a:schemeClr val="dk1"/>
              </a:solidFill>
            </a:endParaRPr>
          </a:p>
          <a:p>
            <a:pPr indent="-293211" lvl="1" marL="914400" rtl="0" algn="l">
              <a:spcBef>
                <a:spcPts val="0"/>
              </a:spcBef>
              <a:spcAft>
                <a:spcPts val="0"/>
              </a:spcAft>
              <a:buClr>
                <a:schemeClr val="dk1"/>
              </a:buClr>
              <a:buSzPct val="100000"/>
              <a:buChar char="○"/>
            </a:pPr>
            <a:r>
              <a:rPr b="1" lang="en-GB" sz="1100">
                <a:solidFill>
                  <a:srgbClr val="188038"/>
                </a:solidFill>
                <a:latin typeface="Roboto Mono"/>
                <a:ea typeface="Roboto Mono"/>
                <a:cs typeface="Roboto Mono"/>
                <a:sym typeface="Roboto Mono"/>
              </a:rPr>
              <a:t>BINARY</a:t>
            </a:r>
            <a:r>
              <a:rPr b="1" lang="en-GB" sz="1100">
                <a:solidFill>
                  <a:schemeClr val="dk1"/>
                </a:solidFill>
              </a:rPr>
              <a:t>:</a:t>
            </a:r>
            <a:r>
              <a:rPr lang="en-GB" sz="1100">
                <a:solidFill>
                  <a:schemeClr val="dk1"/>
                </a:solidFill>
              </a:rPr>
              <a:t> Fixed-length binary data.</a:t>
            </a:r>
            <a:endParaRPr sz="1100">
              <a:solidFill>
                <a:schemeClr val="dk1"/>
              </a:solidFill>
            </a:endParaRPr>
          </a:p>
          <a:p>
            <a:pPr indent="-293211" lvl="1" marL="914400" rtl="0" algn="l">
              <a:spcBef>
                <a:spcPts val="0"/>
              </a:spcBef>
              <a:spcAft>
                <a:spcPts val="0"/>
              </a:spcAft>
              <a:buClr>
                <a:schemeClr val="dk1"/>
              </a:buClr>
              <a:buSzPct val="100000"/>
              <a:buChar char="○"/>
            </a:pPr>
            <a:r>
              <a:rPr b="1" lang="en-GB" sz="1100">
                <a:solidFill>
                  <a:srgbClr val="188038"/>
                </a:solidFill>
                <a:latin typeface="Roboto Mono"/>
                <a:ea typeface="Roboto Mono"/>
                <a:cs typeface="Roboto Mono"/>
                <a:sym typeface="Roboto Mono"/>
              </a:rPr>
              <a:t>VARBINARY</a:t>
            </a:r>
            <a:r>
              <a:rPr b="1" lang="en-GB" sz="1100">
                <a:solidFill>
                  <a:schemeClr val="dk1"/>
                </a:solidFill>
              </a:rPr>
              <a:t>:</a:t>
            </a:r>
            <a:r>
              <a:rPr lang="en-GB" sz="1100">
                <a:solidFill>
                  <a:schemeClr val="dk1"/>
                </a:solidFill>
              </a:rPr>
              <a:t> Variable-length binary data.</a:t>
            </a:r>
            <a:endParaRPr sz="1100">
              <a:solidFill>
                <a:schemeClr val="dk1"/>
              </a:solidFill>
            </a:endParaRPr>
          </a:p>
          <a:p>
            <a:pPr indent="-293211" lvl="1" marL="914400" rtl="0" algn="l">
              <a:spcBef>
                <a:spcPts val="0"/>
              </a:spcBef>
              <a:spcAft>
                <a:spcPts val="0"/>
              </a:spcAft>
              <a:buClr>
                <a:schemeClr val="dk1"/>
              </a:buClr>
              <a:buSzPct val="100000"/>
              <a:buChar char="○"/>
            </a:pPr>
            <a:r>
              <a:rPr b="1" lang="en-GB" sz="1100">
                <a:solidFill>
                  <a:srgbClr val="188038"/>
                </a:solidFill>
                <a:latin typeface="Roboto Mono"/>
                <a:ea typeface="Roboto Mono"/>
                <a:cs typeface="Roboto Mono"/>
                <a:sym typeface="Roboto Mono"/>
              </a:rPr>
              <a:t>BLOB</a:t>
            </a:r>
            <a:r>
              <a:rPr b="1" lang="en-GB" sz="1100">
                <a:solidFill>
                  <a:schemeClr val="dk1"/>
                </a:solidFill>
              </a:rPr>
              <a:t>:</a:t>
            </a:r>
            <a:r>
              <a:rPr lang="en-GB" sz="1100">
                <a:solidFill>
                  <a:schemeClr val="dk1"/>
                </a:solidFill>
              </a:rPr>
              <a:t> Binary Large Object for storing large amounts of binary data.</a:t>
            </a:r>
            <a:endParaRPr sz="1100">
              <a:solidFill>
                <a:schemeClr val="dk1"/>
              </a:solidFill>
            </a:endParaRPr>
          </a:p>
          <a:p>
            <a:pPr indent="-293211" lvl="0" marL="457200" rtl="0" algn="l">
              <a:spcBef>
                <a:spcPts val="0"/>
              </a:spcBef>
              <a:spcAft>
                <a:spcPts val="0"/>
              </a:spcAft>
              <a:buClr>
                <a:schemeClr val="dk1"/>
              </a:buClr>
              <a:buSzPct val="100000"/>
              <a:buAutoNum type="arabicPeriod"/>
            </a:pPr>
            <a:r>
              <a:rPr b="1" lang="en-GB" sz="1100">
                <a:solidFill>
                  <a:schemeClr val="dk1"/>
                </a:solidFill>
              </a:rPr>
              <a:t>Special Types:</a:t>
            </a:r>
            <a:endParaRPr b="1" sz="1100">
              <a:solidFill>
                <a:schemeClr val="dk1"/>
              </a:solidFill>
            </a:endParaRPr>
          </a:p>
          <a:p>
            <a:pPr indent="-293211" lvl="1" marL="914400" rtl="0" algn="l">
              <a:spcBef>
                <a:spcPts val="0"/>
              </a:spcBef>
              <a:spcAft>
                <a:spcPts val="0"/>
              </a:spcAft>
              <a:buClr>
                <a:schemeClr val="dk1"/>
              </a:buClr>
              <a:buSzPct val="100000"/>
              <a:buChar char="○"/>
            </a:pPr>
            <a:r>
              <a:rPr b="1" lang="en-GB" sz="1100">
                <a:solidFill>
                  <a:srgbClr val="188038"/>
                </a:solidFill>
                <a:latin typeface="Roboto Mono"/>
                <a:ea typeface="Roboto Mono"/>
                <a:cs typeface="Roboto Mono"/>
                <a:sym typeface="Roboto Mono"/>
              </a:rPr>
              <a:t>UUID</a:t>
            </a:r>
            <a:r>
              <a:rPr b="1" lang="en-GB" sz="1100">
                <a:solidFill>
                  <a:schemeClr val="dk1"/>
                </a:solidFill>
              </a:rPr>
              <a:t>:</a:t>
            </a:r>
            <a:r>
              <a:rPr lang="en-GB" sz="1100">
                <a:solidFill>
                  <a:schemeClr val="dk1"/>
                </a:solidFill>
              </a:rPr>
              <a:t> Universally Unique Identifier.</a:t>
            </a:r>
            <a:endParaRPr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Normalization</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00">
                <a:solidFill>
                  <a:schemeClr val="dk1"/>
                </a:solidFill>
              </a:rPr>
              <a:t>Design technique used in relational databases to reduce redundancy and improve data integrity. </a:t>
            </a:r>
            <a:br>
              <a:rPr lang="en-GB" sz="1100">
                <a:solidFill>
                  <a:schemeClr val="dk1"/>
                </a:solidFill>
              </a:rPr>
            </a:br>
            <a:r>
              <a:rPr lang="en-GB" sz="1100">
                <a:solidFill>
                  <a:schemeClr val="dk1"/>
                </a:solidFill>
              </a:rPr>
              <a:t>The goal is to ensure that the database structure is efficient, logically organized, and avoids unnecessary duplication of data.</a:t>
            </a:r>
            <a:br>
              <a:rPr lang="en-GB" sz="1100">
                <a:solidFill>
                  <a:schemeClr val="dk1"/>
                </a:solidFill>
              </a:rPr>
            </a:br>
            <a:r>
              <a:rPr lang="en-GB" sz="1100">
                <a:solidFill>
                  <a:schemeClr val="dk1"/>
                </a:solidFill>
              </a:rPr>
              <a:t> It involves organizing tables and their relationships in a way that minimizes redundancy and dependency.</a:t>
            </a:r>
            <a:endParaRPr sz="1100">
              <a:solidFill>
                <a:schemeClr val="dk1"/>
              </a:solidFill>
            </a:endParaRPr>
          </a:p>
          <a:p>
            <a:pPr indent="0" lvl="0" marL="0" rtl="0" algn="l">
              <a:spcBef>
                <a:spcPts val="1400"/>
              </a:spcBef>
              <a:spcAft>
                <a:spcPts val="0"/>
              </a:spcAft>
              <a:buClr>
                <a:schemeClr val="dk1"/>
              </a:buClr>
              <a:buSzPts val="1100"/>
              <a:buFont typeface="Arial"/>
              <a:buNone/>
            </a:pPr>
            <a:r>
              <a:rPr lang="en-GB" sz="1100">
                <a:solidFill>
                  <a:schemeClr val="dk1"/>
                </a:solidFill>
              </a:rPr>
              <a:t>Key Concepts of Normalization</a:t>
            </a:r>
            <a:endParaRPr sz="1100">
              <a:solidFill>
                <a:schemeClr val="dk1"/>
              </a:solidFill>
            </a:endParaRPr>
          </a:p>
          <a:p>
            <a:pPr indent="-298450" lvl="0" marL="457200" rtl="0" algn="l">
              <a:spcBef>
                <a:spcPts val="1200"/>
              </a:spcBef>
              <a:spcAft>
                <a:spcPts val="0"/>
              </a:spcAft>
              <a:buClr>
                <a:schemeClr val="dk1"/>
              </a:buClr>
              <a:buSzPts val="1100"/>
              <a:buAutoNum type="arabicPeriod"/>
            </a:pPr>
            <a:r>
              <a:rPr lang="en-GB" sz="1100">
                <a:solidFill>
                  <a:schemeClr val="dk1"/>
                </a:solidFill>
              </a:rPr>
              <a:t>Redundancy: Duplication of data within the database. Redundancy can lead to anomalies and inconsistencies.</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GB" sz="1100">
                <a:solidFill>
                  <a:schemeClr val="dk1"/>
                </a:solidFill>
              </a:rPr>
              <a:t>Dependency: Relationships between different pieces of data. Proper normalization ensures that data is only stored once and retrieved through relationships.</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Normal Forms</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100">
                <a:solidFill>
                  <a:schemeClr val="dk1"/>
                </a:solidFill>
              </a:rPr>
              <a:t> First Normal Form (1NF)</a:t>
            </a:r>
            <a:endParaRPr b="1" sz="1100">
              <a:solidFill>
                <a:schemeClr val="dk1"/>
              </a:solidFill>
            </a:endParaRPr>
          </a:p>
          <a:p>
            <a:pPr indent="-298450" lvl="0" marL="457200" rtl="0" algn="l">
              <a:spcBef>
                <a:spcPts val="1200"/>
              </a:spcBef>
              <a:spcAft>
                <a:spcPts val="0"/>
              </a:spcAft>
              <a:buClr>
                <a:schemeClr val="dk1"/>
              </a:buClr>
              <a:buSzPts val="1100"/>
              <a:buChar char="●"/>
            </a:pPr>
            <a:r>
              <a:rPr b="1" lang="en-GB" sz="1100">
                <a:solidFill>
                  <a:schemeClr val="dk1"/>
                </a:solidFill>
              </a:rPr>
              <a:t>Requirement:</a:t>
            </a:r>
            <a:r>
              <a:rPr lang="en-GB" sz="1100">
                <a:solidFill>
                  <a:schemeClr val="dk1"/>
                </a:solidFill>
              </a:rPr>
              <a:t> Each table should have a primary key and each column should contain atomic (indivisible) values.</a:t>
            </a:r>
            <a:endParaRPr sz="1100">
              <a:solidFill>
                <a:schemeClr val="dk1"/>
              </a:solidFill>
            </a:endParaRPr>
          </a:p>
          <a:p>
            <a:pPr indent="0" lvl="0" marL="0" rtl="0" algn="l">
              <a:spcBef>
                <a:spcPts val="1200"/>
              </a:spcBef>
              <a:spcAft>
                <a:spcPts val="0"/>
              </a:spcAft>
              <a:buNone/>
            </a:pPr>
            <a:r>
              <a:rPr b="1" lang="en-GB" sz="1100">
                <a:solidFill>
                  <a:schemeClr val="dk1"/>
                </a:solidFill>
              </a:rPr>
              <a:t>Second Normal Form (2NF)</a:t>
            </a:r>
            <a:endParaRPr b="1" sz="1100">
              <a:solidFill>
                <a:schemeClr val="dk1"/>
              </a:solidFill>
            </a:endParaRPr>
          </a:p>
          <a:p>
            <a:pPr indent="-298450" lvl="0" marL="457200" rtl="0" algn="l">
              <a:spcBef>
                <a:spcPts val="1200"/>
              </a:spcBef>
              <a:spcAft>
                <a:spcPts val="0"/>
              </a:spcAft>
              <a:buClr>
                <a:schemeClr val="dk1"/>
              </a:buClr>
              <a:buSzPts val="1100"/>
              <a:buChar char="●"/>
            </a:pPr>
            <a:r>
              <a:rPr b="1" lang="en-GB" sz="1100">
                <a:solidFill>
                  <a:schemeClr val="dk1"/>
                </a:solidFill>
              </a:rPr>
              <a:t>Requirement:</a:t>
            </a:r>
            <a:r>
              <a:rPr lang="en-GB" sz="1100">
                <a:solidFill>
                  <a:schemeClr val="dk1"/>
                </a:solidFill>
              </a:rPr>
              <a:t> The table must be in 1NF, and all non-key attributes must be fully functionally dependent on the entire primary key (i.e., no partial dependency).</a:t>
            </a:r>
            <a:endParaRPr sz="1100">
              <a:solidFill>
                <a:schemeClr val="dk1"/>
              </a:solidFill>
            </a:endParaRPr>
          </a:p>
          <a:p>
            <a:pPr indent="0" lvl="0" marL="0" rtl="0" algn="l">
              <a:spcBef>
                <a:spcPts val="1200"/>
              </a:spcBef>
              <a:spcAft>
                <a:spcPts val="0"/>
              </a:spcAft>
              <a:buNone/>
            </a:pPr>
            <a:r>
              <a:rPr b="1" lang="en-GB" sz="1100">
                <a:solidFill>
                  <a:schemeClr val="dk1"/>
                </a:solidFill>
              </a:rPr>
              <a:t> Third Normal Form (3NF)</a:t>
            </a:r>
            <a:endParaRPr b="1" sz="1100">
              <a:solidFill>
                <a:schemeClr val="dk1"/>
              </a:solidFill>
            </a:endParaRPr>
          </a:p>
          <a:p>
            <a:pPr indent="-298450" lvl="0" marL="457200" rtl="0" algn="l">
              <a:spcBef>
                <a:spcPts val="1200"/>
              </a:spcBef>
              <a:spcAft>
                <a:spcPts val="0"/>
              </a:spcAft>
              <a:buClr>
                <a:schemeClr val="dk1"/>
              </a:buClr>
              <a:buSzPts val="1100"/>
              <a:buChar char="●"/>
            </a:pPr>
            <a:r>
              <a:rPr b="1" lang="en-GB" sz="1100">
                <a:solidFill>
                  <a:schemeClr val="dk1"/>
                </a:solidFill>
              </a:rPr>
              <a:t>Requirement:</a:t>
            </a:r>
            <a:r>
              <a:rPr lang="en-GB" sz="1100">
                <a:solidFill>
                  <a:schemeClr val="dk1"/>
                </a:solidFill>
              </a:rPr>
              <a:t> The table must be in 2NF, and all the columns must be directly dependent on the primary key, with no transitive dependencies (i.e., non-key attributes should not depend on other non-key attributes).</a:t>
            </a:r>
            <a:endParaRPr sz="1100">
              <a:solidFill>
                <a:schemeClr val="dk1"/>
              </a:solidFill>
            </a:endParaRPr>
          </a:p>
          <a:p>
            <a:pPr indent="0" lvl="0" marL="45720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GB"/>
              <a:t>Higher Normal Forms</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t/>
            </a:r>
            <a:endParaRPr b="1" sz="1100">
              <a:solidFill>
                <a:schemeClr val="dk1"/>
              </a:solidFill>
            </a:endParaRPr>
          </a:p>
          <a:p>
            <a:pPr indent="-298450" lvl="0" marL="457200" rtl="0" algn="l">
              <a:spcBef>
                <a:spcPts val="1200"/>
              </a:spcBef>
              <a:spcAft>
                <a:spcPts val="0"/>
              </a:spcAft>
              <a:buClr>
                <a:schemeClr val="dk1"/>
              </a:buClr>
              <a:buSzPts val="1100"/>
              <a:buChar char="●"/>
            </a:pPr>
            <a:r>
              <a:rPr b="1" lang="en-GB" sz="1100">
                <a:solidFill>
                  <a:schemeClr val="dk1"/>
                </a:solidFill>
              </a:rPr>
              <a:t>Boyce-Codd Normal Form (BCNF):</a:t>
            </a:r>
            <a:r>
              <a:rPr lang="en-GB" sz="1100">
                <a:solidFill>
                  <a:schemeClr val="dk1"/>
                </a:solidFill>
              </a:rPr>
              <a:t> A stronger version of 3NF. It addresses certain types of anomalies that are not handled by 3NF.</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Fourth Normal Form (4NF):</a:t>
            </a:r>
            <a:r>
              <a:rPr lang="en-GB" sz="1100">
                <a:solidFill>
                  <a:schemeClr val="dk1"/>
                </a:solidFill>
              </a:rPr>
              <a:t> Addresses multi-valued dependencies. A table is in 4NF if it is in Boyce-Codd Normal Form and has no multi-valued dependencies.</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Fifth Normal Form (5NF):</a:t>
            </a:r>
            <a:r>
              <a:rPr lang="en-GB" sz="1100">
                <a:solidFill>
                  <a:schemeClr val="dk1"/>
                </a:solidFill>
              </a:rPr>
              <a:t> Ensures that the table is in 4NF and that all join dependencies are implied by the candidate keys.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Constraint </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sz="1100">
                <a:solidFill>
                  <a:schemeClr val="dk1"/>
                </a:solidFill>
              </a:rPr>
              <a:t>Primary Key:</a:t>
            </a:r>
            <a:r>
              <a:rPr lang="en-GB" sz="1100">
                <a:solidFill>
                  <a:schemeClr val="dk1"/>
                </a:solidFill>
              </a:rPr>
              <a:t> Uniquely identifies each record in a table, must be unique and not null.</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GB" sz="1100">
                <a:solidFill>
                  <a:schemeClr val="dk1"/>
                </a:solidFill>
              </a:rPr>
              <a:t>Composite Key:</a:t>
            </a:r>
            <a:r>
              <a:rPr lang="en-GB" sz="1100">
                <a:solidFill>
                  <a:schemeClr val="dk1"/>
                </a:solidFill>
              </a:rPr>
              <a:t> A primary key made up of two or more columns, used to uniquely identify records when a single column is insufficient.</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GB" sz="1100">
                <a:solidFill>
                  <a:schemeClr val="dk1"/>
                </a:solidFill>
              </a:rPr>
              <a:t>Foreign Key:</a:t>
            </a:r>
            <a:r>
              <a:rPr lang="en-GB" sz="1100">
                <a:solidFill>
                  <a:schemeClr val="dk1"/>
                </a:solidFill>
              </a:rPr>
              <a:t> Establishes a link between tables by referencing the primary key of another table, ensuring referential integrity.</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GB" sz="1100">
                <a:solidFill>
                  <a:schemeClr val="dk1"/>
                </a:solidFill>
              </a:rPr>
              <a:t>Unique Key:</a:t>
            </a:r>
            <a:r>
              <a:rPr lang="en-GB" sz="1100">
                <a:solidFill>
                  <a:schemeClr val="dk1"/>
                </a:solidFill>
              </a:rPr>
              <a:t> Ensures all values in a column or combination of columns are distinct, with optional support for NULL values depending on the DBMS.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Definition Language (DDL)</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a:solidFill>
                  <a:schemeClr val="dk1"/>
                </a:solidFill>
              </a:rPr>
              <a:t>Data Definition Language (DDL)</a:t>
            </a:r>
            <a:r>
              <a:rPr lang="en-GB" sz="1100">
                <a:solidFill>
                  <a:schemeClr val="dk1"/>
                </a:solidFill>
              </a:rPr>
              <a:t> is a subset of SQL used to define and manage the structure of database objects, such as schemas, tables, indexes, and constraints. It includes commands for creating, modifying, and deleting database objects.</a:t>
            </a:r>
            <a:endParaRPr sz="1100">
              <a:solidFill>
                <a:schemeClr val="dk1"/>
              </a:solidFill>
            </a:endParaRPr>
          </a:p>
          <a:p>
            <a:pPr indent="-298450" lvl="0" marL="457200" rtl="0" algn="l">
              <a:spcBef>
                <a:spcPts val="1200"/>
              </a:spcBef>
              <a:spcAft>
                <a:spcPts val="0"/>
              </a:spcAft>
              <a:buClr>
                <a:schemeClr val="dk1"/>
              </a:buClr>
              <a:buSzPts val="1100"/>
              <a:buChar char="-"/>
            </a:pPr>
            <a:r>
              <a:rPr lang="en-GB" sz="1100">
                <a:solidFill>
                  <a:schemeClr val="dk1"/>
                </a:solidFill>
              </a:rPr>
              <a:t>Defining Schema</a:t>
            </a: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Create, Drop, and Truncate</a:t>
            </a: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Constraints</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Manipulation Language (DML)</a:t>
            </a:r>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00">
                <a:solidFill>
                  <a:schemeClr val="dk1"/>
                </a:solidFill>
              </a:rPr>
              <a:t>It manage and manipulate data within relational databases. It includes commands for querying, inserting, updating, and deleting data. </a:t>
            </a:r>
            <a:endParaRPr sz="1100">
              <a:solidFill>
                <a:schemeClr val="dk1"/>
              </a:solidFill>
            </a:endParaRPr>
          </a:p>
          <a:p>
            <a:pPr indent="0" lvl="0" marL="0" rtl="0" algn="l">
              <a:spcBef>
                <a:spcPts val="1200"/>
              </a:spcBef>
              <a:spcAft>
                <a:spcPts val="0"/>
              </a:spcAft>
              <a:buNone/>
            </a:pPr>
            <a:r>
              <a:rPr lang="en-GB" sz="1100">
                <a:solidFill>
                  <a:schemeClr val="dk1"/>
                </a:solidFill>
              </a:rPr>
              <a:t>Unlike Data Definition Language (DDL) commands that define the structure of the database, DML commands focus on the data stored within those structures.</a:t>
            </a:r>
            <a:endParaRPr sz="1100">
              <a:solidFill>
                <a:schemeClr val="dk1"/>
              </a:solidFill>
            </a:endParaRPr>
          </a:p>
          <a:p>
            <a:pPr indent="-342900" lvl="0" marL="457200" rtl="0" algn="l">
              <a:spcBef>
                <a:spcPts val="1200"/>
              </a:spcBef>
              <a:spcAft>
                <a:spcPts val="0"/>
              </a:spcAft>
              <a:buSzPts val="1800"/>
              <a:buChar char="-"/>
            </a:pPr>
            <a:r>
              <a:rPr lang="en-GB" sz="1100">
                <a:solidFill>
                  <a:schemeClr val="dk1"/>
                </a:solidFill>
              </a:rPr>
              <a:t>DML - INSERT / UPDATE / DELETE</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Query Language (DQL)</a:t>
            </a:r>
            <a:endParaRPr/>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00">
                <a:solidFill>
                  <a:schemeClr val="dk1"/>
                </a:solidFill>
              </a:rPr>
              <a:t>The primary DQL command is </a:t>
            </a:r>
            <a:r>
              <a:rPr lang="en-GB" sz="1100">
                <a:solidFill>
                  <a:srgbClr val="188038"/>
                </a:solidFill>
                <a:latin typeface="Roboto Mono"/>
                <a:ea typeface="Roboto Mono"/>
                <a:cs typeface="Roboto Mono"/>
                <a:sym typeface="Roboto Mono"/>
              </a:rPr>
              <a:t>SELECT</a:t>
            </a:r>
            <a:r>
              <a:rPr lang="en-GB" sz="1100">
                <a:solidFill>
                  <a:schemeClr val="dk1"/>
                </a:solidFill>
              </a:rPr>
              <a:t>, which allows you to fetch data based on various conditions and criteria.</a:t>
            </a:r>
            <a:endParaRPr sz="1100">
              <a:solidFill>
                <a:schemeClr val="dk1"/>
              </a:solidFill>
            </a:endParaRPr>
          </a:p>
          <a:p>
            <a:pPr indent="0" lvl="0" marL="0" rtl="0" algn="l">
              <a:spcBef>
                <a:spcPts val="1200"/>
              </a:spcBef>
              <a:spcAft>
                <a:spcPts val="0"/>
              </a:spcAft>
              <a:buNone/>
            </a:pPr>
            <a:r>
              <a:rPr lang="en-GB" sz="1100">
                <a:solidFill>
                  <a:schemeClr val="dk1"/>
                </a:solidFill>
              </a:rPr>
              <a:t>1. Aggregate Functions : COUNT(),SUM(),MAX(),MIN(),AVG()</a:t>
            </a:r>
            <a:endParaRPr sz="1100">
              <a:solidFill>
                <a:schemeClr val="dk1"/>
              </a:solidFill>
            </a:endParaRPr>
          </a:p>
          <a:p>
            <a:pPr indent="0" lvl="0" marL="0" rtl="0" algn="l">
              <a:spcBef>
                <a:spcPts val="1200"/>
              </a:spcBef>
              <a:spcAft>
                <a:spcPts val="0"/>
              </a:spcAft>
              <a:buNone/>
            </a:pPr>
            <a:r>
              <a:rPr lang="en-GB" sz="1100">
                <a:solidFill>
                  <a:schemeClr val="dk1"/>
                </a:solidFill>
              </a:rPr>
              <a:t>2.Clauses : GROUP BY,HAVING,ORDER BY,</a:t>
            </a:r>
            <a:r>
              <a:rPr lang="en-GB" sz="1100">
                <a:solidFill>
                  <a:srgbClr val="188038"/>
                </a:solidFill>
                <a:latin typeface="Roboto Mono"/>
                <a:ea typeface="Roboto Mono"/>
                <a:cs typeface="Roboto Mono"/>
                <a:sym typeface="Roboto Mono"/>
              </a:rPr>
              <a:t>LIMIT</a:t>
            </a:r>
            <a:r>
              <a:rPr lang="en-GB" sz="1100">
                <a:solidFill>
                  <a:schemeClr val="dk1"/>
                </a:solidFill>
              </a:rPr>
              <a:t> / </a:t>
            </a:r>
            <a:r>
              <a:rPr lang="en-GB" sz="1100">
                <a:solidFill>
                  <a:srgbClr val="188038"/>
                </a:solidFill>
                <a:latin typeface="Roboto Mono"/>
                <a:ea typeface="Roboto Mono"/>
                <a:cs typeface="Roboto Mono"/>
                <a:sym typeface="Roboto Mono"/>
              </a:rPr>
              <a:t>OFFSET</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Subquery</a:t>
            </a:r>
            <a:endParaRPr/>
          </a:p>
        </p:txBody>
      </p:sp>
      <p:sp>
        <p:nvSpPr>
          <p:cNvPr id="163" name="Google Shape;16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sz="1100">
                <a:solidFill>
                  <a:schemeClr val="dk1"/>
                </a:solidFill>
              </a:rPr>
              <a:t>A </a:t>
            </a:r>
            <a:r>
              <a:rPr b="1" lang="en-GB" sz="1100">
                <a:solidFill>
                  <a:schemeClr val="dk1"/>
                </a:solidFill>
              </a:rPr>
              <a:t>subquery</a:t>
            </a:r>
            <a:r>
              <a:rPr lang="en-GB" sz="1100">
                <a:solidFill>
                  <a:schemeClr val="dk1"/>
                </a:solidFill>
              </a:rPr>
              <a:t> is a query nested inside another query. It can be used in various parts of a SQL statement, such as in </a:t>
            </a:r>
            <a:r>
              <a:rPr lang="en-GB" sz="1100">
                <a:solidFill>
                  <a:srgbClr val="188038"/>
                </a:solidFill>
                <a:latin typeface="Roboto Mono"/>
                <a:ea typeface="Roboto Mono"/>
                <a:cs typeface="Roboto Mono"/>
                <a:sym typeface="Roboto Mono"/>
              </a:rPr>
              <a:t>SELECT</a:t>
            </a:r>
            <a:r>
              <a:rPr lang="en-GB" sz="1100">
                <a:solidFill>
                  <a:schemeClr val="dk1"/>
                </a:solidFill>
              </a:rPr>
              <a:t>, </a:t>
            </a:r>
            <a:r>
              <a:rPr lang="en-GB" sz="1100">
                <a:solidFill>
                  <a:srgbClr val="188038"/>
                </a:solidFill>
                <a:latin typeface="Roboto Mono"/>
                <a:ea typeface="Roboto Mono"/>
                <a:cs typeface="Roboto Mono"/>
                <a:sym typeface="Roboto Mono"/>
              </a:rPr>
              <a:t>WHERE</a:t>
            </a:r>
            <a:r>
              <a:rPr lang="en-GB" sz="1100">
                <a:solidFill>
                  <a:schemeClr val="dk1"/>
                </a:solidFill>
              </a:rPr>
              <a:t>, or </a:t>
            </a:r>
            <a:r>
              <a:rPr lang="en-GB" sz="1100">
                <a:solidFill>
                  <a:srgbClr val="188038"/>
                </a:solidFill>
                <a:latin typeface="Roboto Mono"/>
                <a:ea typeface="Roboto Mono"/>
                <a:cs typeface="Roboto Mono"/>
                <a:sym typeface="Roboto Mono"/>
              </a:rPr>
              <a:t>FROM</a:t>
            </a:r>
            <a:r>
              <a:rPr lang="en-GB" sz="1100">
                <a:solidFill>
                  <a:schemeClr val="dk1"/>
                </a:solidFill>
              </a:rPr>
              <a:t> clauses. Subqueries allow you to perform operations that depend on the results of another query.</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GB" sz="1100">
                <a:solidFill>
                  <a:schemeClr val="dk1"/>
                </a:solidFill>
              </a:rPr>
              <a:t>Types of Subqueries:</a:t>
            </a:r>
            <a:endParaRPr b="1" sz="1100">
              <a:solidFill>
                <a:schemeClr val="dk1"/>
              </a:solidFill>
            </a:endParaRPr>
          </a:p>
          <a:p>
            <a:pPr indent="-277495" lvl="0" marL="457200" rtl="0" algn="l">
              <a:spcBef>
                <a:spcPts val="1200"/>
              </a:spcBef>
              <a:spcAft>
                <a:spcPts val="0"/>
              </a:spcAft>
              <a:buClr>
                <a:schemeClr val="dk1"/>
              </a:buClr>
              <a:buSzPct val="100000"/>
              <a:buChar char="●"/>
            </a:pPr>
            <a:r>
              <a:rPr b="1" lang="en-GB" sz="1100">
                <a:solidFill>
                  <a:schemeClr val="dk1"/>
                </a:solidFill>
              </a:rPr>
              <a:t>Single-row subquery</a:t>
            </a:r>
            <a:r>
              <a:rPr lang="en-GB" sz="1100">
                <a:solidFill>
                  <a:schemeClr val="dk1"/>
                </a:solidFill>
              </a:rPr>
              <a:t>: Returns a single value.</a:t>
            </a:r>
            <a:br>
              <a:rPr lang="en-GB" sz="1100">
                <a:solidFill>
                  <a:schemeClr val="dk1"/>
                </a:solidFill>
              </a:rPr>
            </a:br>
            <a:br>
              <a:rPr lang="en-GB" sz="1100">
                <a:solidFill>
                  <a:schemeClr val="dk1"/>
                </a:solidFill>
              </a:rPr>
            </a:br>
            <a:r>
              <a:rPr lang="en-GB" sz="1100">
                <a:solidFill>
                  <a:srgbClr val="188038"/>
                </a:solidFill>
                <a:latin typeface="Roboto Mono"/>
                <a:ea typeface="Roboto Mono"/>
                <a:cs typeface="Roboto Mono"/>
                <a:sym typeface="Roboto Mono"/>
              </a:rPr>
              <a:t>SELECT * FROM employees WHERE salary &gt; (SELECT AVG(salary) FROM employees);</a:t>
            </a:r>
            <a:br>
              <a:rPr lang="en-GB" sz="11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indent="-277495" lvl="0" marL="457200" rtl="0" algn="l">
              <a:spcBef>
                <a:spcPts val="0"/>
              </a:spcBef>
              <a:spcAft>
                <a:spcPts val="0"/>
              </a:spcAft>
              <a:buClr>
                <a:srgbClr val="188038"/>
              </a:buClr>
              <a:buSzPct val="100000"/>
              <a:buFont typeface="Roboto Mono"/>
              <a:buChar char="●"/>
            </a:pPr>
            <a:r>
              <a:rPr b="1" lang="en-GB" sz="1100">
                <a:solidFill>
                  <a:schemeClr val="dk1"/>
                </a:solidFill>
              </a:rPr>
              <a:t>Multiple-row subquery</a:t>
            </a:r>
            <a:r>
              <a:rPr lang="en-GB" sz="1100">
                <a:solidFill>
                  <a:schemeClr val="dk1"/>
                </a:solidFill>
              </a:rPr>
              <a:t>: Returns multiple values.</a:t>
            </a:r>
            <a:endParaRPr sz="1100">
              <a:solidFill>
                <a:schemeClr val="dk1"/>
              </a:solidFill>
            </a:endParaRPr>
          </a:p>
          <a:p>
            <a:pPr indent="0" lvl="0" marL="457200" rtl="0" algn="l">
              <a:spcBef>
                <a:spcPts val="1200"/>
              </a:spcBef>
              <a:spcAft>
                <a:spcPts val="0"/>
              </a:spcAft>
              <a:buNone/>
            </a:pPr>
            <a:r>
              <a:rPr lang="en-GB" sz="1100">
                <a:solidFill>
                  <a:srgbClr val="188038"/>
                </a:solidFill>
                <a:latin typeface="Roboto Mono"/>
                <a:ea typeface="Roboto Mono"/>
                <a:cs typeface="Roboto Mono"/>
                <a:sym typeface="Roboto Mono"/>
              </a:rPr>
              <a:t>SELECT * FROM employees WHERE department_id IN (SELECT department_id FROM departments WHERE location = 'New York');</a:t>
            </a:r>
            <a:br>
              <a:rPr lang="en-GB" sz="11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indent="-277495" lvl="0" marL="457200" rtl="0" algn="l">
              <a:spcBef>
                <a:spcPts val="1200"/>
              </a:spcBef>
              <a:spcAft>
                <a:spcPts val="0"/>
              </a:spcAft>
              <a:buClr>
                <a:srgbClr val="188038"/>
              </a:buClr>
              <a:buSzPct val="100000"/>
              <a:buFont typeface="Roboto Mono"/>
              <a:buChar char="●"/>
            </a:pPr>
            <a:r>
              <a:rPr b="1" lang="en-GB" sz="1100">
                <a:solidFill>
                  <a:schemeClr val="dk1"/>
                </a:solidFill>
              </a:rPr>
              <a:t>Correlated subquery</a:t>
            </a:r>
            <a:r>
              <a:rPr lang="en-GB" sz="1100">
                <a:solidFill>
                  <a:schemeClr val="dk1"/>
                </a:solidFill>
              </a:rPr>
              <a:t>: References columns from the outer query.</a:t>
            </a:r>
            <a:endParaRPr sz="1100">
              <a:solidFill>
                <a:schemeClr val="dk1"/>
              </a:solidFill>
            </a:endParaRPr>
          </a:p>
          <a:p>
            <a:pPr indent="0" lvl="0" marL="457200" rtl="0" algn="l">
              <a:spcBef>
                <a:spcPts val="1200"/>
              </a:spcBef>
              <a:spcAft>
                <a:spcPts val="0"/>
              </a:spcAft>
              <a:buNone/>
            </a:pPr>
            <a:r>
              <a:rPr lang="en-GB" sz="1100">
                <a:solidFill>
                  <a:srgbClr val="188038"/>
                </a:solidFill>
                <a:latin typeface="Roboto Mono"/>
                <a:ea typeface="Roboto Mono"/>
                <a:cs typeface="Roboto Mono"/>
                <a:sym typeface="Roboto Mono"/>
              </a:rPr>
              <a:t>SELECT name FROM employees e1 WHERE EXISTS (SELECT 1 FROM projects p WHERE p.manager_id = e1.empl</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457200" rtl="0" algn="l">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457200" rtl="0" algn="l">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a Database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lang="en-GB" sz="1100">
                <a:solidFill>
                  <a:schemeClr val="dk1"/>
                </a:solidFill>
              </a:rPr>
              <a:t>A database is a structured collection of data that is stored and managed electronically. It allows for efficient storage, retrieval, and manipulation of information. Databases can vary in complexity, but they typically include the following components:</a:t>
            </a:r>
            <a:endParaRPr sz="1100">
              <a:solidFill>
                <a:schemeClr val="dk1"/>
              </a:solidFill>
            </a:endParaRPr>
          </a:p>
          <a:p>
            <a:pPr indent="-298450" lvl="0" marL="457200" rtl="0" algn="l">
              <a:spcBef>
                <a:spcPts val="1200"/>
              </a:spcBef>
              <a:spcAft>
                <a:spcPts val="0"/>
              </a:spcAft>
              <a:buClr>
                <a:schemeClr val="dk1"/>
              </a:buClr>
              <a:buSzPts val="1100"/>
              <a:buAutoNum type="arabicPeriod"/>
            </a:pPr>
            <a:r>
              <a:rPr b="1" lang="en-GB" sz="1100">
                <a:solidFill>
                  <a:schemeClr val="dk1"/>
                </a:solidFill>
              </a:rPr>
              <a:t>Data</a:t>
            </a:r>
            <a:r>
              <a:rPr lang="en-GB" sz="1100">
                <a:solidFill>
                  <a:schemeClr val="dk1"/>
                </a:solidFill>
              </a:rPr>
              <a:t>: The actual information stored in the database. This can include text, numbers, images, or other types of data.</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GB" sz="1100">
                <a:solidFill>
                  <a:schemeClr val="dk1"/>
                </a:solidFill>
              </a:rPr>
              <a:t>Tables</a:t>
            </a:r>
            <a:r>
              <a:rPr lang="en-GB" sz="1100">
                <a:solidFill>
                  <a:schemeClr val="dk1"/>
                </a:solidFill>
              </a:rPr>
              <a:t>: In relational databases, data is organized into tables, which consist of rows and columns. Each row represents a record, and each column represents a data field.</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GB" sz="1100">
                <a:solidFill>
                  <a:schemeClr val="dk1"/>
                </a:solidFill>
              </a:rPr>
              <a:t>Schema</a:t>
            </a:r>
            <a:r>
              <a:rPr lang="en-GB" sz="1100">
                <a:solidFill>
                  <a:schemeClr val="dk1"/>
                </a:solidFill>
              </a:rPr>
              <a:t>: The schema defines the structure of the database, including how tables are related to each other and the types of data that each table can hold.</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GB" sz="1100">
                <a:solidFill>
                  <a:schemeClr val="dk1"/>
                </a:solidFill>
              </a:rPr>
              <a:t>Queries</a:t>
            </a:r>
            <a:r>
              <a:rPr lang="en-GB" sz="1100">
                <a:solidFill>
                  <a:schemeClr val="dk1"/>
                </a:solidFill>
              </a:rPr>
              <a:t>: These are used to retrieve or manipulate data. SQL (Structured Query Language) is a common language used for this purpose in relational databases.</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GB" sz="1100">
                <a:solidFill>
                  <a:schemeClr val="dk1"/>
                </a:solidFill>
              </a:rPr>
              <a:t>Indexes</a:t>
            </a:r>
            <a:r>
              <a:rPr lang="en-GB" sz="1100">
                <a:solidFill>
                  <a:schemeClr val="dk1"/>
                </a:solidFill>
              </a:rPr>
              <a:t>: Indexes help to speed up the retrieval of data by providing quick access paths to the information stored in the database.</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GB" sz="1100">
                <a:solidFill>
                  <a:schemeClr val="dk1"/>
                </a:solidFill>
              </a:rPr>
              <a:t>Database Management System (DBMS)</a:t>
            </a:r>
            <a:r>
              <a:rPr lang="en-GB" sz="1100">
                <a:solidFill>
                  <a:schemeClr val="dk1"/>
                </a:solidFill>
              </a:rPr>
              <a:t>: This is the software that manages the database, allowing users to interact with it. Examples include MySQL, PostgreSQL, Oracle, and Microsoft SQL Server.</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GB" sz="1100">
                <a:solidFill>
                  <a:schemeClr val="dk1"/>
                </a:solidFill>
              </a:rPr>
              <a:t>Relationships</a:t>
            </a:r>
            <a:r>
              <a:rPr lang="en-GB" sz="1100">
                <a:solidFill>
                  <a:schemeClr val="dk1"/>
                </a:solidFill>
              </a:rPr>
              <a:t>: In relational databases, tables can be related to one another through keys, which help to maintain data integrity and enable complex queries.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Joins</a:t>
            </a:r>
            <a:endParaRPr/>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00">
                <a:solidFill>
                  <a:schemeClr val="dk1"/>
                </a:solidFill>
              </a:rPr>
              <a:t>A </a:t>
            </a:r>
            <a:r>
              <a:rPr b="1" lang="en-GB" sz="1100">
                <a:solidFill>
                  <a:schemeClr val="dk1"/>
                </a:solidFill>
              </a:rPr>
              <a:t>join</a:t>
            </a:r>
            <a:r>
              <a:rPr lang="en-GB" sz="1100">
                <a:solidFill>
                  <a:schemeClr val="dk1"/>
                </a:solidFill>
              </a:rPr>
              <a:t> is used to combine rows from two or more tables based on a related column between them. Joins are essential for querying relational databases where data is distributed across multiple tables.</a:t>
            </a:r>
            <a:endParaRPr sz="1100">
              <a:solidFill>
                <a:schemeClr val="dk1"/>
              </a:solidFill>
            </a:endParaRPr>
          </a:p>
          <a:p>
            <a:pPr indent="0" lvl="0" marL="0" rtl="0" algn="l">
              <a:spcBef>
                <a:spcPts val="1200"/>
              </a:spcBef>
              <a:spcAft>
                <a:spcPts val="0"/>
              </a:spcAft>
              <a:buNone/>
            </a:pPr>
            <a:r>
              <a:rPr lang="en-GB" sz="1100">
                <a:solidFill>
                  <a:schemeClr val="dk1"/>
                </a:solidFill>
              </a:rPr>
              <a:t>Types of Joins:</a:t>
            </a:r>
            <a:endParaRPr sz="1100">
              <a:solidFill>
                <a:schemeClr val="dk1"/>
              </a:solidFill>
            </a:endParaRPr>
          </a:p>
          <a:p>
            <a:pPr indent="0" lvl="0" marL="0" rtl="0" algn="l">
              <a:spcBef>
                <a:spcPts val="1200"/>
              </a:spcBef>
              <a:spcAft>
                <a:spcPts val="0"/>
              </a:spcAft>
              <a:buNone/>
            </a:pPr>
            <a:r>
              <a:rPr lang="en-GB" sz="1100">
                <a:solidFill>
                  <a:schemeClr val="dk1"/>
                </a:solidFill>
              </a:rPr>
              <a:t>1.INNER JOIN</a:t>
            </a:r>
            <a:endParaRPr sz="1100">
              <a:solidFill>
                <a:schemeClr val="dk1"/>
              </a:solidFill>
            </a:endParaRPr>
          </a:p>
          <a:p>
            <a:pPr indent="0" lvl="0" marL="0" rtl="0" algn="l">
              <a:spcBef>
                <a:spcPts val="1200"/>
              </a:spcBef>
              <a:spcAft>
                <a:spcPts val="0"/>
              </a:spcAft>
              <a:buNone/>
            </a:pPr>
            <a:r>
              <a:rPr lang="en-GB" sz="1100">
                <a:solidFill>
                  <a:schemeClr val="dk1"/>
                </a:solidFill>
              </a:rPr>
              <a:t>2.</a:t>
            </a:r>
            <a:r>
              <a:rPr lang="en-GB" sz="1100">
                <a:solidFill>
                  <a:srgbClr val="188038"/>
                </a:solidFill>
                <a:latin typeface="Roboto Mono"/>
                <a:ea typeface="Roboto Mono"/>
                <a:cs typeface="Roboto Mono"/>
                <a:sym typeface="Roboto Mono"/>
              </a:rPr>
              <a:t>LEFT JOIN</a:t>
            </a:r>
            <a:r>
              <a:rPr lang="en-GB" sz="1100">
                <a:solidFill>
                  <a:schemeClr val="dk1"/>
                </a:solidFill>
              </a:rPr>
              <a:t> (or </a:t>
            </a:r>
            <a:r>
              <a:rPr lang="en-GB" sz="1100">
                <a:solidFill>
                  <a:srgbClr val="188038"/>
                </a:solidFill>
                <a:latin typeface="Roboto Mono"/>
                <a:ea typeface="Roboto Mono"/>
                <a:cs typeface="Roboto Mono"/>
                <a:sym typeface="Roboto Mono"/>
              </a:rPr>
              <a:t>LEFT OUTER JOIN</a:t>
            </a:r>
            <a:r>
              <a:rPr lang="en-GB" sz="1100">
                <a:solidFill>
                  <a:schemeClr val="dk1"/>
                </a:solidFill>
              </a:rPr>
              <a:t>)</a:t>
            </a:r>
            <a:endParaRPr sz="1100">
              <a:solidFill>
                <a:schemeClr val="dk1"/>
              </a:solidFill>
            </a:endParaRPr>
          </a:p>
          <a:p>
            <a:pPr indent="0" lvl="0" marL="0" rtl="0" algn="l">
              <a:spcBef>
                <a:spcPts val="1200"/>
              </a:spcBef>
              <a:spcAft>
                <a:spcPts val="0"/>
              </a:spcAft>
              <a:buNone/>
            </a:pPr>
            <a:r>
              <a:rPr lang="en-GB" sz="1100">
                <a:solidFill>
                  <a:schemeClr val="dk1"/>
                </a:solidFill>
              </a:rPr>
              <a:t>3.</a:t>
            </a:r>
            <a:r>
              <a:rPr lang="en-GB" sz="1100">
                <a:solidFill>
                  <a:srgbClr val="188038"/>
                </a:solidFill>
                <a:latin typeface="Roboto Mono"/>
                <a:ea typeface="Roboto Mono"/>
                <a:cs typeface="Roboto Mono"/>
                <a:sym typeface="Roboto Mono"/>
              </a:rPr>
              <a:t>RIGHT JOIN</a:t>
            </a:r>
            <a:r>
              <a:rPr lang="en-GB" sz="1100">
                <a:solidFill>
                  <a:schemeClr val="dk1"/>
                </a:solidFill>
              </a:rPr>
              <a:t> (or </a:t>
            </a:r>
            <a:r>
              <a:rPr lang="en-GB" sz="1100">
                <a:solidFill>
                  <a:srgbClr val="188038"/>
                </a:solidFill>
                <a:latin typeface="Roboto Mono"/>
                <a:ea typeface="Roboto Mono"/>
                <a:cs typeface="Roboto Mono"/>
                <a:sym typeface="Roboto Mono"/>
              </a:rPr>
              <a:t>RIGHT OUTER JOIN</a:t>
            </a:r>
            <a:r>
              <a:rPr lang="en-GB" sz="1100">
                <a:solidFill>
                  <a:schemeClr val="dk1"/>
                </a:solidFill>
              </a:rPr>
              <a:t>)</a:t>
            </a:r>
            <a:endParaRPr sz="1100">
              <a:solidFill>
                <a:schemeClr val="dk1"/>
              </a:solidFill>
            </a:endParaRPr>
          </a:p>
          <a:p>
            <a:pPr indent="0" lvl="0" marL="0" rtl="0" algn="l">
              <a:spcBef>
                <a:spcPts val="1200"/>
              </a:spcBef>
              <a:spcAft>
                <a:spcPts val="0"/>
              </a:spcAft>
              <a:buNone/>
            </a:pPr>
            <a:r>
              <a:rPr lang="en-GB" sz="1100">
                <a:solidFill>
                  <a:schemeClr val="dk1"/>
                </a:solidFill>
              </a:rPr>
              <a:t>4.</a:t>
            </a:r>
            <a:r>
              <a:rPr lang="en-GB" sz="1100">
                <a:solidFill>
                  <a:srgbClr val="188038"/>
                </a:solidFill>
                <a:latin typeface="Roboto Mono"/>
                <a:ea typeface="Roboto Mono"/>
                <a:cs typeface="Roboto Mono"/>
                <a:sym typeface="Roboto Mono"/>
              </a:rPr>
              <a:t>FULL JOIN</a:t>
            </a:r>
            <a:r>
              <a:rPr lang="en-GB" sz="1100">
                <a:solidFill>
                  <a:schemeClr val="dk1"/>
                </a:solidFill>
              </a:rPr>
              <a:t> (or </a:t>
            </a:r>
            <a:r>
              <a:rPr lang="en-GB" sz="1100">
                <a:solidFill>
                  <a:srgbClr val="188038"/>
                </a:solidFill>
                <a:latin typeface="Roboto Mono"/>
                <a:ea typeface="Roboto Mono"/>
                <a:cs typeface="Roboto Mono"/>
                <a:sym typeface="Roboto Mono"/>
              </a:rPr>
              <a:t>FULL OUTER JOIN</a:t>
            </a:r>
            <a:r>
              <a:rPr lang="en-GB" sz="1100">
                <a:solidFill>
                  <a:schemeClr val="dk1"/>
                </a:solidFill>
              </a:rPr>
              <a:t>)</a:t>
            </a:r>
            <a:endParaRPr sz="1100">
              <a:solidFill>
                <a:schemeClr val="dk1"/>
              </a:solidFill>
            </a:endParaRPr>
          </a:p>
          <a:p>
            <a:pPr indent="0" lvl="0" marL="0" rtl="0" algn="l">
              <a:spcBef>
                <a:spcPts val="1200"/>
              </a:spcBef>
              <a:spcAft>
                <a:spcPts val="0"/>
              </a:spcAft>
              <a:buNone/>
            </a:pPr>
            <a:r>
              <a:rPr lang="en-GB" sz="1100">
                <a:solidFill>
                  <a:schemeClr val="dk1"/>
                </a:solidFill>
              </a:rPr>
              <a:t>5.CROSS JOIN</a:t>
            </a:r>
            <a:endParaRPr sz="1100">
              <a:solidFill>
                <a:schemeClr val="dk1"/>
              </a:solidFill>
            </a:endParaRPr>
          </a:p>
          <a:p>
            <a:pPr indent="0" lvl="0" marL="0" rtl="0" algn="l">
              <a:spcBef>
                <a:spcPts val="1200"/>
              </a:spcBef>
              <a:spcAft>
                <a:spcPts val="1200"/>
              </a:spcAft>
              <a:buNone/>
            </a:pPr>
            <a:r>
              <a:rPr lang="en-GB" sz="1100">
                <a:solidFill>
                  <a:schemeClr val="dk1"/>
                </a:solidFill>
              </a:rPr>
              <a:t>6.SELF JOIN</a:t>
            </a:r>
            <a:endParaRPr sz="11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Stored Procedure</a:t>
            </a:r>
            <a:endParaRPr/>
          </a:p>
        </p:txBody>
      </p:sp>
      <p:sp>
        <p:nvSpPr>
          <p:cNvPr id="175" name="Google Shape;17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sz="1100">
                <a:solidFill>
                  <a:schemeClr val="dk1"/>
                </a:solidFill>
              </a:rPr>
              <a:t>A stored procedure is a precompiled collection of one or more SQL statements that can be executed as a single unit. Stored procedures are used to encapsulate complex operations, enforce business rules, and improve performance.</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GB" sz="1100">
                <a:solidFill>
                  <a:schemeClr val="dk1"/>
                </a:solidFill>
              </a:rPr>
              <a:t>Benefits:</a:t>
            </a:r>
            <a:endParaRPr b="1" sz="1100">
              <a:solidFill>
                <a:schemeClr val="dk1"/>
              </a:solidFill>
            </a:endParaRPr>
          </a:p>
          <a:p>
            <a:pPr indent="-298450" lvl="0" marL="457200" rtl="0" algn="l">
              <a:spcBef>
                <a:spcPts val="1200"/>
              </a:spcBef>
              <a:spcAft>
                <a:spcPts val="0"/>
              </a:spcAft>
              <a:buClr>
                <a:schemeClr val="dk1"/>
              </a:buClr>
              <a:buSzPts val="1100"/>
              <a:buChar char="●"/>
            </a:pPr>
            <a:r>
              <a:rPr b="1" lang="en-GB" sz="1100">
                <a:solidFill>
                  <a:schemeClr val="dk1"/>
                </a:solidFill>
              </a:rPr>
              <a:t>Reusability:</a:t>
            </a:r>
            <a:r>
              <a:rPr lang="en-GB" sz="1100">
                <a:solidFill>
                  <a:schemeClr val="dk1"/>
                </a:solidFill>
              </a:rPr>
              <a:t> Write code once and reuse it in multiple applications.</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Performance:</a:t>
            </a:r>
            <a:r>
              <a:rPr lang="en-GB" sz="1100">
                <a:solidFill>
                  <a:schemeClr val="dk1"/>
                </a:solidFill>
              </a:rPr>
              <a:t> Reduce network traffic and execution time because the procedure is precompiled.</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Security:</a:t>
            </a:r>
            <a:r>
              <a:rPr lang="en-GB" sz="1100">
                <a:solidFill>
                  <a:schemeClr val="dk1"/>
                </a:solidFill>
              </a:rPr>
              <a:t> Control access to data by providing a controlled entry point.</a:t>
            </a:r>
            <a:endParaRPr sz="1100">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User-Defined Function</a:t>
            </a:r>
            <a:endParaRPr/>
          </a:p>
        </p:txBody>
      </p:sp>
      <p:sp>
        <p:nvSpPr>
          <p:cNvPr id="181" name="Google Shape;18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100">
                <a:solidFill>
                  <a:schemeClr val="dk1"/>
                </a:solidFill>
              </a:rPr>
              <a:t>User-Defined Function (UDF)</a:t>
            </a:r>
            <a:r>
              <a:rPr lang="en-GB" sz="1100">
                <a:solidFill>
                  <a:schemeClr val="dk1"/>
                </a:solidFill>
              </a:rPr>
              <a:t>: A UDF is a function created by users to perform a specific operation and return a value. UDFs can be used in SQL statements just like built-in functions.</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GB" sz="1100">
                <a:solidFill>
                  <a:schemeClr val="dk1"/>
                </a:solidFill>
              </a:rPr>
              <a:t>Types:</a:t>
            </a:r>
            <a:endParaRPr b="1" sz="1100">
              <a:solidFill>
                <a:schemeClr val="dk1"/>
              </a:solidFill>
            </a:endParaRPr>
          </a:p>
          <a:p>
            <a:pPr indent="-298450" lvl="0" marL="457200" rtl="0" algn="l">
              <a:spcBef>
                <a:spcPts val="1200"/>
              </a:spcBef>
              <a:spcAft>
                <a:spcPts val="0"/>
              </a:spcAft>
              <a:buClr>
                <a:schemeClr val="dk1"/>
              </a:buClr>
              <a:buSzPts val="1100"/>
              <a:buChar char="●"/>
            </a:pPr>
            <a:r>
              <a:rPr b="1" lang="en-GB" sz="1100">
                <a:solidFill>
                  <a:schemeClr val="dk1"/>
                </a:solidFill>
              </a:rPr>
              <a:t>Scalar Function:</a:t>
            </a:r>
            <a:r>
              <a:rPr lang="en-GB" sz="1100">
                <a:solidFill>
                  <a:schemeClr val="dk1"/>
                </a:solidFill>
              </a:rPr>
              <a:t> Returns a single value.</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Table-Valued Function:</a:t>
            </a:r>
            <a:r>
              <a:rPr lang="en-GB" sz="1100">
                <a:solidFill>
                  <a:schemeClr val="dk1"/>
                </a:solidFill>
              </a:rPr>
              <a:t> Returns a table.</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Sequence</a:t>
            </a:r>
            <a:endParaRPr/>
          </a:p>
        </p:txBody>
      </p:sp>
      <p:sp>
        <p:nvSpPr>
          <p:cNvPr id="187" name="Google Shape;18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100">
                <a:solidFill>
                  <a:schemeClr val="dk1"/>
                </a:solidFill>
              </a:rPr>
              <a:t>Sequence</a:t>
            </a:r>
            <a:r>
              <a:rPr lang="en-GB" sz="1100">
                <a:solidFill>
                  <a:schemeClr val="dk1"/>
                </a:solidFill>
              </a:rPr>
              <a:t>: A sequence is an object that generates a sequence of unique numbers, typically used for creating unique primary key values.</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GB" sz="1100">
                <a:solidFill>
                  <a:schemeClr val="dk1"/>
                </a:solidFill>
              </a:rPr>
              <a:t>Characteristics:</a:t>
            </a:r>
            <a:endParaRPr b="1" sz="1100">
              <a:solidFill>
                <a:schemeClr val="dk1"/>
              </a:solidFill>
            </a:endParaRPr>
          </a:p>
          <a:p>
            <a:pPr indent="-298450" lvl="0" marL="457200" rtl="0" algn="l">
              <a:spcBef>
                <a:spcPts val="1200"/>
              </a:spcBef>
              <a:spcAft>
                <a:spcPts val="0"/>
              </a:spcAft>
              <a:buClr>
                <a:schemeClr val="dk1"/>
              </a:buClr>
              <a:buSzPts val="1100"/>
              <a:buChar char="●"/>
            </a:pPr>
            <a:r>
              <a:rPr b="1" lang="en-GB" sz="1100">
                <a:solidFill>
                  <a:schemeClr val="dk1"/>
                </a:solidFill>
              </a:rPr>
              <a:t>Incremental:</a:t>
            </a:r>
            <a:r>
              <a:rPr lang="en-GB" sz="1100">
                <a:solidFill>
                  <a:schemeClr val="dk1"/>
                </a:solidFill>
              </a:rPr>
              <a:t> Numbers are generated in a defined increment (e.g., +1).</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Customizable:</a:t>
            </a:r>
            <a:r>
              <a:rPr lang="en-GB" sz="1100">
                <a:solidFill>
                  <a:schemeClr val="dk1"/>
                </a:solidFill>
              </a:rPr>
              <a:t> Start value, increment value, and maximum value can be defined.</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Trigger</a:t>
            </a:r>
            <a:endParaRPr/>
          </a:p>
        </p:txBody>
      </p:sp>
      <p:sp>
        <p:nvSpPr>
          <p:cNvPr id="193" name="Google Shape;19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100">
                <a:solidFill>
                  <a:schemeClr val="dk1"/>
                </a:solidFill>
              </a:rPr>
              <a:t>Trigger</a:t>
            </a:r>
            <a:r>
              <a:rPr lang="en-GB" sz="1100">
                <a:solidFill>
                  <a:schemeClr val="dk1"/>
                </a:solidFill>
              </a:rPr>
              <a:t>: A trigger is a set of instructions that are automatically executed (or "triggered") in response to certain events on a table, such as </a:t>
            </a:r>
            <a:r>
              <a:rPr lang="en-GB" sz="1100">
                <a:solidFill>
                  <a:srgbClr val="188038"/>
                </a:solidFill>
                <a:latin typeface="Roboto Mono"/>
                <a:ea typeface="Roboto Mono"/>
                <a:cs typeface="Roboto Mono"/>
                <a:sym typeface="Roboto Mono"/>
              </a:rPr>
              <a:t>INSERT</a:t>
            </a:r>
            <a:r>
              <a:rPr lang="en-GB" sz="1100">
                <a:solidFill>
                  <a:schemeClr val="dk1"/>
                </a:solidFill>
              </a:rPr>
              <a:t>, </a:t>
            </a:r>
            <a:r>
              <a:rPr lang="en-GB" sz="1100">
                <a:solidFill>
                  <a:srgbClr val="188038"/>
                </a:solidFill>
                <a:latin typeface="Roboto Mono"/>
                <a:ea typeface="Roboto Mono"/>
                <a:cs typeface="Roboto Mono"/>
                <a:sym typeface="Roboto Mono"/>
              </a:rPr>
              <a:t>UPDATE</a:t>
            </a:r>
            <a:r>
              <a:rPr lang="en-GB" sz="1100">
                <a:solidFill>
                  <a:schemeClr val="dk1"/>
                </a:solidFill>
              </a:rPr>
              <a:t>, or </a:t>
            </a:r>
            <a:r>
              <a:rPr lang="en-GB" sz="1100">
                <a:solidFill>
                  <a:srgbClr val="188038"/>
                </a:solidFill>
                <a:latin typeface="Roboto Mono"/>
                <a:ea typeface="Roboto Mono"/>
                <a:cs typeface="Roboto Mono"/>
                <a:sym typeface="Roboto Mono"/>
              </a:rPr>
              <a:t>DELETE</a:t>
            </a:r>
            <a:r>
              <a:rPr lang="en-GB" sz="1100">
                <a:solidFill>
                  <a:schemeClr val="dk1"/>
                </a:solidFill>
              </a:rPr>
              <a:t>.</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GB" sz="1100">
                <a:solidFill>
                  <a:schemeClr val="dk1"/>
                </a:solidFill>
              </a:rPr>
              <a:t>Types:</a:t>
            </a:r>
            <a:endParaRPr b="1" sz="1100">
              <a:solidFill>
                <a:schemeClr val="dk1"/>
              </a:solidFill>
            </a:endParaRPr>
          </a:p>
          <a:p>
            <a:pPr indent="-298450" lvl="0" marL="457200" rtl="0" algn="l">
              <a:spcBef>
                <a:spcPts val="1200"/>
              </a:spcBef>
              <a:spcAft>
                <a:spcPts val="0"/>
              </a:spcAft>
              <a:buClr>
                <a:schemeClr val="dk1"/>
              </a:buClr>
              <a:buSzPts val="1100"/>
              <a:buChar char="●"/>
            </a:pPr>
            <a:r>
              <a:rPr b="1" lang="en-GB" sz="1100">
                <a:solidFill>
                  <a:schemeClr val="dk1"/>
                </a:solidFill>
              </a:rPr>
              <a:t>BEFORE Trigger:</a:t>
            </a:r>
            <a:r>
              <a:rPr lang="en-GB" sz="1100">
                <a:solidFill>
                  <a:schemeClr val="dk1"/>
                </a:solidFill>
              </a:rPr>
              <a:t> Executes before the triggering event.</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AFTER Trigger:</a:t>
            </a:r>
            <a:r>
              <a:rPr lang="en-GB" sz="1100">
                <a:solidFill>
                  <a:schemeClr val="dk1"/>
                </a:solidFill>
              </a:rPr>
              <a:t> Executes after the triggering event.</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INSTEAD OF Trigger:</a:t>
            </a:r>
            <a:r>
              <a:rPr lang="en-GB" sz="1100">
                <a:solidFill>
                  <a:schemeClr val="dk1"/>
                </a:solidFill>
              </a:rPr>
              <a:t> Executes in place of the triggering event.</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Views</a:t>
            </a:r>
            <a:endParaRPr/>
          </a:p>
        </p:txBody>
      </p:sp>
      <p:sp>
        <p:nvSpPr>
          <p:cNvPr id="199" name="Google Shape;19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br>
              <a:rPr lang="en-GB" sz="1100">
                <a:solidFill>
                  <a:schemeClr val="dk1"/>
                </a:solidFill>
              </a:rPr>
            </a:br>
            <a:r>
              <a:rPr lang="en-GB" sz="1100">
                <a:solidFill>
                  <a:schemeClr val="dk1"/>
                </a:solidFill>
              </a:rPr>
              <a:t>A view is a virtual table based on the result of a SELECT query. </a:t>
            </a:r>
            <a:br>
              <a:rPr lang="en-GB" sz="1100">
                <a:solidFill>
                  <a:schemeClr val="dk1"/>
                </a:solidFill>
              </a:rPr>
            </a:br>
            <a:br>
              <a:rPr lang="en-GB" sz="1100">
                <a:solidFill>
                  <a:schemeClr val="dk1"/>
                </a:solidFill>
              </a:rPr>
            </a:br>
            <a:r>
              <a:rPr lang="en-GB" sz="1100">
                <a:solidFill>
                  <a:schemeClr val="dk1"/>
                </a:solidFill>
              </a:rPr>
              <a:t>Views provide a way to simplify complex queries, provide a layer of security, and present data in a specific format.</a:t>
            </a:r>
            <a:endParaRPr sz="11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Indexes</a:t>
            </a:r>
            <a:endParaRPr/>
          </a:p>
        </p:txBody>
      </p:sp>
      <p:sp>
        <p:nvSpPr>
          <p:cNvPr id="205" name="Google Shape;20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sz="1100">
                <a:solidFill>
                  <a:schemeClr val="dk1"/>
                </a:solidFill>
              </a:rPr>
              <a:t>An index is a database object that improves the speed of data retrieval operations on a table at the cost of additional storage space and maintenance overhead.</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GB" sz="1100">
                <a:solidFill>
                  <a:schemeClr val="dk1"/>
                </a:solidFill>
              </a:rPr>
              <a:t>Types:</a:t>
            </a:r>
            <a:endParaRPr b="1" sz="1100">
              <a:solidFill>
                <a:schemeClr val="dk1"/>
              </a:solidFill>
            </a:endParaRPr>
          </a:p>
          <a:p>
            <a:pPr indent="0" lvl="0" marL="0" rtl="0" algn="l">
              <a:spcBef>
                <a:spcPts val="1200"/>
              </a:spcBef>
              <a:spcAft>
                <a:spcPts val="0"/>
              </a:spcAft>
              <a:buNone/>
            </a:pPr>
            <a:r>
              <a:rPr lang="en-GB" sz="1100">
                <a:solidFill>
                  <a:schemeClr val="dk1"/>
                </a:solidFill>
              </a:rPr>
              <a:t>1.Clustered Index</a:t>
            </a:r>
            <a:endParaRPr sz="1100">
              <a:solidFill>
                <a:schemeClr val="dk1"/>
              </a:solidFill>
            </a:endParaRPr>
          </a:p>
          <a:p>
            <a:pPr indent="0" lvl="0" marL="0" rtl="0" algn="l">
              <a:spcBef>
                <a:spcPts val="1200"/>
              </a:spcBef>
              <a:spcAft>
                <a:spcPts val="1200"/>
              </a:spcAft>
              <a:buNone/>
            </a:pPr>
            <a:r>
              <a:rPr lang="en-GB" sz="1100">
                <a:solidFill>
                  <a:schemeClr val="dk1"/>
                </a:solidFill>
              </a:rPr>
              <a:t>2.Non-Clustered Index</a:t>
            </a:r>
            <a:endParaRPr sz="11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Transactions</a:t>
            </a:r>
            <a:endParaRPr/>
          </a:p>
        </p:txBody>
      </p:sp>
      <p:sp>
        <p:nvSpPr>
          <p:cNvPr id="211" name="Google Shape;211;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sz="1100">
                <a:solidFill>
                  <a:schemeClr val="dk1"/>
                </a:solidFill>
              </a:rPr>
              <a:t>A </a:t>
            </a:r>
            <a:r>
              <a:rPr b="1" lang="en-GB" sz="1100">
                <a:solidFill>
                  <a:schemeClr val="dk1"/>
                </a:solidFill>
              </a:rPr>
              <a:t>transaction</a:t>
            </a:r>
            <a:r>
              <a:rPr lang="en-GB" sz="1100">
                <a:solidFill>
                  <a:schemeClr val="dk1"/>
                </a:solidFill>
              </a:rPr>
              <a:t> is a sequence of one or more SQL operations executed as a single unit of work. A transaction is designed to be atomic, meaning that either all operations within the transaction are completed successfully, or none of them are. This ensures data integrity and consistency even in the face of system failures or concurrent operations.</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GB" sz="1100">
                <a:solidFill>
                  <a:schemeClr val="dk1"/>
                </a:solidFill>
              </a:rPr>
              <a:t>Key Characteristics of a Transaction:</a:t>
            </a:r>
            <a:endParaRPr b="1" sz="1100">
              <a:solidFill>
                <a:schemeClr val="dk1"/>
              </a:solidFill>
            </a:endParaRPr>
          </a:p>
          <a:p>
            <a:pPr indent="-298450" lvl="0" marL="457200" rtl="0" algn="l">
              <a:spcBef>
                <a:spcPts val="1200"/>
              </a:spcBef>
              <a:spcAft>
                <a:spcPts val="0"/>
              </a:spcAft>
              <a:buClr>
                <a:schemeClr val="dk1"/>
              </a:buClr>
              <a:buSzPts val="1100"/>
              <a:buChar char="●"/>
            </a:pPr>
            <a:r>
              <a:rPr b="1" lang="en-GB" sz="1100">
                <a:solidFill>
                  <a:schemeClr val="dk1"/>
                </a:solidFill>
              </a:rPr>
              <a:t>Atomicity</a:t>
            </a:r>
            <a:r>
              <a:rPr lang="en-GB" sz="1100">
                <a:solidFill>
                  <a:schemeClr val="dk1"/>
                </a:solidFill>
              </a:rPr>
              <a:t>: All operations within the transaction are completed successfully, or none are applied.</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Consistency</a:t>
            </a:r>
            <a:r>
              <a:rPr lang="en-GB" sz="1100">
                <a:solidFill>
                  <a:schemeClr val="dk1"/>
                </a:solidFill>
              </a:rPr>
              <a:t>: The database transitions from one valid state to another valid state.</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Isolation</a:t>
            </a:r>
            <a:r>
              <a:rPr lang="en-GB" sz="1100">
                <a:solidFill>
                  <a:schemeClr val="dk1"/>
                </a:solidFill>
              </a:rPr>
              <a:t>: The operations of one transaction are isolated from those of other concurrent transactions.</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Durability</a:t>
            </a:r>
            <a:r>
              <a:rPr lang="en-GB" sz="1100">
                <a:solidFill>
                  <a:schemeClr val="dk1"/>
                </a:solidFill>
              </a:rPr>
              <a:t>: Once a transaction is committed, the changes are permanent and survive system failures.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Transaction Properties</a:t>
            </a:r>
            <a:endParaRPr/>
          </a:p>
        </p:txBody>
      </p:sp>
      <p:sp>
        <p:nvSpPr>
          <p:cNvPr id="217" name="Google Shape;21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sz="1100">
                <a:solidFill>
                  <a:schemeClr val="dk1"/>
                </a:solidFill>
              </a:rPr>
              <a:t>In addition to ACID properties, transactions have the following key properties:</a:t>
            </a:r>
            <a:endParaRPr sz="1100">
              <a:solidFill>
                <a:schemeClr val="dk1"/>
              </a:solidFill>
            </a:endParaRPr>
          </a:p>
          <a:p>
            <a:pPr indent="-298450" lvl="0" marL="457200" rtl="0" algn="l">
              <a:spcBef>
                <a:spcPts val="1200"/>
              </a:spcBef>
              <a:spcAft>
                <a:spcPts val="0"/>
              </a:spcAft>
              <a:buClr>
                <a:schemeClr val="dk1"/>
              </a:buClr>
              <a:buSzPts val="1100"/>
              <a:buChar char="●"/>
            </a:pPr>
            <a:r>
              <a:rPr b="1" lang="en-GB" sz="1100">
                <a:solidFill>
                  <a:schemeClr val="dk1"/>
                </a:solidFill>
              </a:rPr>
              <a:t>BEGIN TRANSACTION</a:t>
            </a:r>
            <a:r>
              <a:rPr lang="en-GB" sz="1100">
                <a:solidFill>
                  <a:schemeClr val="dk1"/>
                </a:solidFill>
              </a:rPr>
              <a:t>: Marks the start of a transaction.</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COMMIT</a:t>
            </a:r>
            <a:r>
              <a:rPr lang="en-GB" sz="1100">
                <a:solidFill>
                  <a:schemeClr val="dk1"/>
                </a:solidFill>
              </a:rPr>
              <a:t>: Applies all changes made during the transaction and makes them permanent.</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ROLLBACK</a:t>
            </a:r>
            <a:r>
              <a:rPr lang="en-GB" sz="1100">
                <a:solidFill>
                  <a:schemeClr val="dk1"/>
                </a:solidFill>
              </a:rPr>
              <a:t>: Undoes all changes made during the transaction, reverting the database to its state before the transaction began.</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CRUD Operations</a:t>
            </a:r>
            <a:endParaRPr/>
          </a:p>
        </p:txBody>
      </p:sp>
      <p:sp>
        <p:nvSpPr>
          <p:cNvPr id="223" name="Google Shape;223;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sz="1100">
                <a:solidFill>
                  <a:schemeClr val="dk1"/>
                </a:solidFill>
              </a:rPr>
              <a:t>CRUD operations are the four basic functions of persistent storage:</a:t>
            </a:r>
            <a:endParaRPr sz="1100">
              <a:solidFill>
                <a:schemeClr val="dk1"/>
              </a:solidFill>
            </a:endParaRPr>
          </a:p>
          <a:p>
            <a:pPr indent="-298450" lvl="0" marL="457200" rtl="0" algn="l">
              <a:spcBef>
                <a:spcPts val="1200"/>
              </a:spcBef>
              <a:spcAft>
                <a:spcPts val="0"/>
              </a:spcAft>
              <a:buClr>
                <a:schemeClr val="dk1"/>
              </a:buClr>
              <a:buSzPts val="1100"/>
              <a:buChar char="●"/>
            </a:pPr>
            <a:r>
              <a:rPr b="1" lang="en-GB" sz="1100">
                <a:solidFill>
                  <a:schemeClr val="dk1"/>
                </a:solidFill>
              </a:rPr>
              <a:t>Create</a:t>
            </a:r>
            <a:r>
              <a:rPr lang="en-GB" sz="1100">
                <a:solidFill>
                  <a:schemeClr val="dk1"/>
                </a:solidFill>
              </a:rPr>
              <a:t>: Inserts new records into a table.</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Read</a:t>
            </a:r>
            <a:r>
              <a:rPr lang="en-GB" sz="1100">
                <a:solidFill>
                  <a:schemeClr val="dk1"/>
                </a:solidFill>
              </a:rPr>
              <a:t>: Retrieves data from a table.</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Update</a:t>
            </a:r>
            <a:r>
              <a:rPr lang="en-GB" sz="1100">
                <a:solidFill>
                  <a:schemeClr val="dk1"/>
                </a:solidFill>
              </a:rPr>
              <a:t>: Modifies existing records in a table.</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Delete</a:t>
            </a:r>
            <a:r>
              <a:rPr lang="en-GB" sz="1100">
                <a:solidFill>
                  <a:schemeClr val="dk1"/>
                </a:solidFill>
              </a:rPr>
              <a:t>: Removes records from a table.</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Database Management System (DBMS)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1"/>
              </a:buClr>
              <a:buSzPts val="1100"/>
              <a:buFont typeface="Arial"/>
              <a:buNone/>
            </a:pPr>
            <a:r>
              <a:rPr lang="en-GB" sz="1100">
                <a:solidFill>
                  <a:schemeClr val="dk1"/>
                </a:solidFill>
              </a:rPr>
              <a:t>It provides a systematic way to store, retrieve, and manage data. Here are some key features and concepts related to DBMS:</a:t>
            </a:r>
            <a:endParaRPr sz="1100">
              <a:solidFill>
                <a:schemeClr val="dk1"/>
              </a:solidFill>
            </a:endParaRPr>
          </a:p>
          <a:p>
            <a:pPr indent="0" lvl="0" marL="0" rtl="0" algn="l">
              <a:spcBef>
                <a:spcPts val="1400"/>
              </a:spcBef>
              <a:spcAft>
                <a:spcPts val="0"/>
              </a:spcAft>
              <a:buClr>
                <a:schemeClr val="dk1"/>
              </a:buClr>
              <a:buSzPts val="1100"/>
              <a:buFont typeface="Arial"/>
              <a:buNone/>
            </a:pPr>
            <a:r>
              <a:rPr b="1" lang="en-GB" sz="1300">
                <a:solidFill>
                  <a:schemeClr val="dk1"/>
                </a:solidFill>
              </a:rPr>
              <a:t>Key Features of DBMS</a:t>
            </a:r>
            <a:endParaRPr b="1" sz="1300">
              <a:solidFill>
                <a:schemeClr val="dk1"/>
              </a:solidFill>
            </a:endParaRPr>
          </a:p>
          <a:p>
            <a:pPr indent="-298450" lvl="0" marL="457200" rtl="0" algn="l">
              <a:spcBef>
                <a:spcPts val="1200"/>
              </a:spcBef>
              <a:spcAft>
                <a:spcPts val="0"/>
              </a:spcAft>
              <a:buClr>
                <a:schemeClr val="dk1"/>
              </a:buClr>
              <a:buSzPts val="1100"/>
              <a:buAutoNum type="arabicPeriod"/>
            </a:pPr>
            <a:r>
              <a:rPr b="1" lang="en-GB" sz="1100">
                <a:solidFill>
                  <a:schemeClr val="dk1"/>
                </a:solidFill>
              </a:rPr>
              <a:t>Data Storage and Retrieval:</a:t>
            </a:r>
            <a:r>
              <a:rPr lang="en-GB" sz="1100">
                <a:solidFill>
                  <a:schemeClr val="dk1"/>
                </a:solidFill>
              </a:rPr>
              <a:t> DBMS provides mechanisms to store data in a structured way and retrieve it efficiently when needed.</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GB" sz="1100">
                <a:solidFill>
                  <a:schemeClr val="dk1"/>
                </a:solidFill>
              </a:rPr>
              <a:t>Data Manipulation:</a:t>
            </a:r>
            <a:r>
              <a:rPr lang="en-GB" sz="1100">
                <a:solidFill>
                  <a:schemeClr val="dk1"/>
                </a:solidFill>
              </a:rPr>
              <a:t> Users can perform various operations such as insertion, update, and deletion of data.</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GB" sz="1100">
                <a:solidFill>
                  <a:schemeClr val="dk1"/>
                </a:solidFill>
              </a:rPr>
              <a:t>Data Security:</a:t>
            </a:r>
            <a:r>
              <a:rPr lang="en-GB" sz="1100">
                <a:solidFill>
                  <a:schemeClr val="dk1"/>
                </a:solidFill>
              </a:rPr>
              <a:t> DBMS systems often include features to control access to data, ensuring that only authorized users can perform certain operations.</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GB" sz="1100">
                <a:solidFill>
                  <a:schemeClr val="dk1"/>
                </a:solidFill>
              </a:rPr>
              <a:t>Data Integrity:</a:t>
            </a:r>
            <a:r>
              <a:rPr lang="en-GB" sz="1100">
                <a:solidFill>
                  <a:schemeClr val="dk1"/>
                </a:solidFill>
              </a:rPr>
              <a:t> DBMS helps maintain data accuracy and consistency through constraints and rules.</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GB" sz="1100">
                <a:solidFill>
                  <a:schemeClr val="dk1"/>
                </a:solidFill>
              </a:rPr>
              <a:t>Data Backup and Recovery:</a:t>
            </a:r>
            <a:r>
              <a:rPr lang="en-GB" sz="1100">
                <a:solidFill>
                  <a:schemeClr val="dk1"/>
                </a:solidFill>
              </a:rPr>
              <a:t> DBMS provides tools for backing up data and recovering it in case of failure or corruption.</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GB" sz="1100">
                <a:solidFill>
                  <a:schemeClr val="dk1"/>
                </a:solidFill>
              </a:rPr>
              <a:t>Concurrency Control:</a:t>
            </a:r>
            <a:r>
              <a:rPr lang="en-GB" sz="1100">
                <a:solidFill>
                  <a:schemeClr val="dk1"/>
                </a:solidFill>
              </a:rPr>
              <a:t> DBMS handles simultaneous access to data by multiple users, ensuring data consistency and avoiding conflicts.</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GB" sz="1100">
                <a:solidFill>
                  <a:schemeClr val="dk1"/>
                </a:solidFill>
              </a:rPr>
              <a:t>Transaction Management:</a:t>
            </a:r>
            <a:r>
              <a:rPr lang="en-GB" sz="1100">
                <a:solidFill>
                  <a:schemeClr val="dk1"/>
                </a:solidFill>
              </a:rPr>
              <a:t> DBMS supports transactions, which are sequences of operations performed as a single logical unit. Transactions are managed according to ACID properties (Atomicity, Consistency, Isolation, Durability).</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GB" sz="1100">
                <a:solidFill>
                  <a:schemeClr val="dk1"/>
                </a:solidFill>
              </a:rPr>
              <a:t>Query Language:</a:t>
            </a:r>
            <a:r>
              <a:rPr lang="en-GB" sz="1100">
                <a:solidFill>
                  <a:schemeClr val="dk1"/>
                </a:solidFill>
              </a:rPr>
              <a:t> Most DBMSs use a query language (like SQL) to interact with the data, allowing users to perform complex queries and analysis.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Isolation Levels</a:t>
            </a:r>
            <a:endParaRPr/>
          </a:p>
        </p:txBody>
      </p:sp>
      <p:sp>
        <p:nvSpPr>
          <p:cNvPr id="229" name="Google Shape;229;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1"/>
              </a:buClr>
              <a:buSzPts val="1100"/>
              <a:buFont typeface="Arial"/>
              <a:buNone/>
            </a:pPr>
            <a:r>
              <a:rPr b="1" lang="en-GB" sz="1100">
                <a:solidFill>
                  <a:schemeClr val="dk1"/>
                </a:solidFill>
              </a:rPr>
              <a:t>READ UNCOMMITTED</a:t>
            </a:r>
            <a:r>
              <a:rPr lang="en-GB" sz="1100">
                <a:solidFill>
                  <a:schemeClr val="dk1"/>
                </a:solidFill>
              </a:rPr>
              <a:t>:</a:t>
            </a:r>
            <a:endParaRPr sz="1100">
              <a:solidFill>
                <a:schemeClr val="dk1"/>
              </a:solidFill>
            </a:endParaRPr>
          </a:p>
          <a:p>
            <a:pPr indent="-298450" lvl="0" marL="457200" rtl="0" algn="l">
              <a:spcBef>
                <a:spcPts val="1200"/>
              </a:spcBef>
              <a:spcAft>
                <a:spcPts val="0"/>
              </a:spcAft>
              <a:buClr>
                <a:schemeClr val="dk1"/>
              </a:buClr>
              <a:buSzPts val="1100"/>
              <a:buChar char="●"/>
            </a:pPr>
            <a:r>
              <a:rPr lang="en-GB" sz="1100">
                <a:solidFill>
                  <a:schemeClr val="dk1"/>
                </a:solidFill>
              </a:rPr>
              <a:t>Allows transactions to read uncommitted changes made by other transactions. This can lead to dirty reads.</a:t>
            </a:r>
            <a:endParaRPr sz="1100">
              <a:solidFill>
                <a:schemeClr val="dk1"/>
              </a:solidFill>
            </a:endParaRPr>
          </a:p>
          <a:p>
            <a:pPr indent="0" lvl="0" marL="0" rtl="0" algn="l">
              <a:spcBef>
                <a:spcPts val="1200"/>
              </a:spcBef>
              <a:spcAft>
                <a:spcPts val="0"/>
              </a:spcAft>
              <a:buNone/>
            </a:pPr>
            <a:r>
              <a:rPr b="1" lang="en-GB" sz="1100">
                <a:solidFill>
                  <a:schemeClr val="dk1"/>
                </a:solidFill>
              </a:rPr>
              <a:t>READ COMMITTED</a:t>
            </a:r>
            <a:r>
              <a:rPr lang="en-GB" sz="1100">
                <a:solidFill>
                  <a:schemeClr val="dk1"/>
                </a:solidFill>
              </a:rPr>
              <a:t>:</a:t>
            </a:r>
            <a:endParaRPr sz="1100">
              <a:solidFill>
                <a:schemeClr val="dk1"/>
              </a:solidFill>
            </a:endParaRPr>
          </a:p>
          <a:p>
            <a:pPr indent="-298450" lvl="0" marL="457200" rtl="0" algn="l">
              <a:spcBef>
                <a:spcPts val="1200"/>
              </a:spcBef>
              <a:spcAft>
                <a:spcPts val="0"/>
              </a:spcAft>
              <a:buClr>
                <a:schemeClr val="dk1"/>
              </a:buClr>
              <a:buSzPts val="1100"/>
              <a:buChar char="●"/>
            </a:pPr>
            <a:r>
              <a:rPr lang="en-GB" sz="1100">
                <a:solidFill>
                  <a:schemeClr val="dk1"/>
                </a:solidFill>
              </a:rPr>
              <a:t>Guarantees that any data read by a transaction is committed at the moment it is read. It prevents dirty reads but allows non-repeatable reads.</a:t>
            </a:r>
            <a:endParaRPr sz="1100">
              <a:solidFill>
                <a:schemeClr val="dk1"/>
              </a:solidFill>
            </a:endParaRPr>
          </a:p>
          <a:p>
            <a:pPr indent="0" lvl="0" marL="0" rtl="0" algn="l">
              <a:spcBef>
                <a:spcPts val="1200"/>
              </a:spcBef>
              <a:spcAft>
                <a:spcPts val="0"/>
              </a:spcAft>
              <a:buNone/>
            </a:pPr>
            <a:r>
              <a:rPr b="1" lang="en-GB" sz="1100">
                <a:solidFill>
                  <a:schemeClr val="dk1"/>
                </a:solidFill>
              </a:rPr>
              <a:t>REPEATABLE READ</a:t>
            </a:r>
            <a:r>
              <a:rPr lang="en-GB" sz="1100">
                <a:solidFill>
                  <a:schemeClr val="dk1"/>
                </a:solidFill>
              </a:rPr>
              <a:t>:</a:t>
            </a:r>
            <a:endParaRPr sz="1100">
              <a:solidFill>
                <a:schemeClr val="dk1"/>
              </a:solidFill>
            </a:endParaRPr>
          </a:p>
          <a:p>
            <a:pPr indent="-298450" lvl="0" marL="457200" rtl="0" algn="l">
              <a:spcBef>
                <a:spcPts val="1200"/>
              </a:spcBef>
              <a:spcAft>
                <a:spcPts val="0"/>
              </a:spcAft>
              <a:buClr>
                <a:schemeClr val="dk1"/>
              </a:buClr>
              <a:buSzPts val="1100"/>
              <a:buChar char="●"/>
            </a:pPr>
            <a:r>
              <a:rPr lang="en-GB" sz="1100">
                <a:solidFill>
                  <a:schemeClr val="dk1"/>
                </a:solidFill>
              </a:rPr>
              <a:t>Ensures that if a transaction reads a record, it will see the same data if it reads the record again later, thus preventing non-repeatable reads but still allowing phantom reads.</a:t>
            </a:r>
            <a:endParaRPr sz="1100">
              <a:solidFill>
                <a:schemeClr val="dk1"/>
              </a:solidFill>
            </a:endParaRPr>
          </a:p>
          <a:p>
            <a:pPr indent="0" lvl="0" marL="0" rtl="0" algn="l">
              <a:spcBef>
                <a:spcPts val="1200"/>
              </a:spcBef>
              <a:spcAft>
                <a:spcPts val="0"/>
              </a:spcAft>
              <a:buNone/>
            </a:pPr>
            <a:r>
              <a:rPr b="1" lang="en-GB" sz="1100">
                <a:solidFill>
                  <a:schemeClr val="dk1"/>
                </a:solidFill>
              </a:rPr>
              <a:t>SERIALIZABLE</a:t>
            </a:r>
            <a:r>
              <a:rPr lang="en-GB" sz="1100">
                <a:solidFill>
                  <a:schemeClr val="dk1"/>
                </a:solidFill>
              </a:rPr>
              <a:t>:</a:t>
            </a:r>
            <a:endParaRPr sz="1100">
              <a:solidFill>
                <a:schemeClr val="dk1"/>
              </a:solidFill>
            </a:endParaRPr>
          </a:p>
          <a:p>
            <a:pPr indent="-298450" lvl="0" marL="457200" rtl="0" algn="l">
              <a:spcBef>
                <a:spcPts val="1200"/>
              </a:spcBef>
              <a:spcAft>
                <a:spcPts val="0"/>
              </a:spcAft>
              <a:buClr>
                <a:schemeClr val="dk1"/>
              </a:buClr>
              <a:buSzPts val="1100"/>
              <a:buChar char="●"/>
            </a:pPr>
            <a:r>
              <a:rPr lang="en-GB" sz="1100">
                <a:solidFill>
                  <a:schemeClr val="dk1"/>
                </a:solidFill>
              </a:rPr>
              <a:t>Provides the highest level of isolation by ensuring transactions are executed in a way that they appear to be executed serially (one after the other). This prevents dirty reads, non-repeatable reads, and phantom reads.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Types of DBMS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sz="1100">
                <a:solidFill>
                  <a:schemeClr val="dk1"/>
                </a:solidFill>
              </a:rPr>
              <a:t>Hierarchical DBMS:</a:t>
            </a:r>
            <a:r>
              <a:rPr lang="en-GB" sz="1100">
                <a:solidFill>
                  <a:schemeClr val="dk1"/>
                </a:solidFill>
              </a:rPr>
              <a:t> Data is organized in a tree-like structure where each record has a single parent and possibly multiple children. Example: IBM's Information Management System (IMS).</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GB" sz="1100">
                <a:solidFill>
                  <a:schemeClr val="dk1"/>
                </a:solidFill>
              </a:rPr>
              <a:t>Network DBMS:</a:t>
            </a:r>
            <a:r>
              <a:rPr lang="en-GB" sz="1100">
                <a:solidFill>
                  <a:schemeClr val="dk1"/>
                </a:solidFill>
              </a:rPr>
              <a:t> Data is organized in a graph structure, allowing more complex relationships between records. Example: Integrated Data Store (IDS).</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GB" sz="1100">
                <a:solidFill>
                  <a:schemeClr val="dk1"/>
                </a:solidFill>
              </a:rPr>
              <a:t>Relational DBMS (RDBMS):</a:t>
            </a:r>
            <a:r>
              <a:rPr lang="en-GB" sz="1100">
                <a:solidFill>
                  <a:schemeClr val="dk1"/>
                </a:solidFill>
              </a:rPr>
              <a:t> Data is organized into tables (relations) that can be related to each other through common attributes. Most modern DBMSs are relational, and they use SQL for querying. Examples: MySQL, PostgreSQL, Oracle Database.</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GB" sz="1100">
                <a:solidFill>
                  <a:schemeClr val="dk1"/>
                </a:solidFill>
              </a:rPr>
              <a:t>Object-Oriented DBMS (OODBMS):</a:t>
            </a:r>
            <a:r>
              <a:rPr lang="en-GB" sz="1100">
                <a:solidFill>
                  <a:schemeClr val="dk1"/>
                </a:solidFill>
              </a:rPr>
              <a:t> Data is stored as objects, similar to object-oriented programming concepts. Example: ObjectDB.</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GB" sz="1100">
                <a:solidFill>
                  <a:schemeClr val="dk1"/>
                </a:solidFill>
              </a:rPr>
              <a:t>NoSQL DBMS:</a:t>
            </a:r>
            <a:r>
              <a:rPr lang="en-GB" sz="1100">
                <a:solidFill>
                  <a:schemeClr val="dk1"/>
                </a:solidFill>
              </a:rPr>
              <a:t> Designed for handling large volumes of unstructured or semi-structured data, NoSQL databases are often used for big data and real-time web applications. They include document stores, key-value stores, column-family stores, and graph databases. Examples: MongoDB (document store), Cassandra (column-family store), Redis (key-value store), Neo4j (graph database).</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DBMS vs. RDBMS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100">
              <a:solidFill>
                <a:schemeClr val="dk1"/>
              </a:solidFill>
            </a:endParaRPr>
          </a:p>
          <a:p>
            <a:pPr indent="0" lvl="0" marL="0" rtl="0" algn="l">
              <a:spcBef>
                <a:spcPts val="1200"/>
              </a:spcBef>
              <a:spcAft>
                <a:spcPts val="0"/>
              </a:spcAft>
              <a:buNone/>
            </a:pPr>
            <a:r>
              <a:rPr b="1" lang="en-GB" sz="1100">
                <a:solidFill>
                  <a:schemeClr val="dk1"/>
                </a:solidFill>
              </a:rPr>
              <a:t>DBMS</a:t>
            </a:r>
            <a:r>
              <a:rPr lang="en-GB" sz="1100">
                <a:solidFill>
                  <a:schemeClr val="dk1"/>
                </a:solidFill>
              </a:rPr>
              <a:t> is a general term for software that manages databases, whereas </a:t>
            </a:r>
            <a:r>
              <a:rPr b="1" lang="en-GB" sz="1100">
                <a:solidFill>
                  <a:schemeClr val="dk1"/>
                </a:solidFill>
              </a:rPr>
              <a:t>RDBMS</a:t>
            </a:r>
            <a:r>
              <a:rPr lang="en-GB" sz="1100">
                <a:solidFill>
                  <a:schemeClr val="dk1"/>
                </a:solidFill>
              </a:rPr>
              <a:t> is a specific type of DBMS that uses relational model concepts and SQL. All RDBMSs are DBMSs, but not all DBMSs are RDBMSs.</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400"/>
              </a:spcBef>
              <a:spcAft>
                <a:spcPts val="0"/>
              </a:spcAft>
              <a:buClr>
                <a:schemeClr val="dk1"/>
              </a:buClr>
              <a:buSzPts val="1100"/>
              <a:buFont typeface="Arial"/>
              <a:buNone/>
            </a:pPr>
            <a:r>
              <a:rPr b="1" lang="en-GB" sz="1300">
                <a:solidFill>
                  <a:schemeClr val="dk1"/>
                </a:solidFill>
              </a:rPr>
              <a:t>Use Cases</a:t>
            </a:r>
            <a:endParaRPr b="1" sz="1300">
              <a:solidFill>
                <a:schemeClr val="dk1"/>
              </a:solidFill>
            </a:endParaRPr>
          </a:p>
          <a:p>
            <a:pPr indent="-298450" lvl="0" marL="457200" rtl="0" algn="l">
              <a:spcBef>
                <a:spcPts val="1200"/>
              </a:spcBef>
              <a:spcAft>
                <a:spcPts val="0"/>
              </a:spcAft>
              <a:buClr>
                <a:schemeClr val="dk1"/>
              </a:buClr>
              <a:buSzPts val="1100"/>
              <a:buChar char="●"/>
            </a:pPr>
            <a:r>
              <a:rPr b="1" lang="en-GB" sz="1100">
                <a:solidFill>
                  <a:schemeClr val="dk1"/>
                </a:solidFill>
              </a:rPr>
              <a:t>Transactional Systems:</a:t>
            </a:r>
            <a:r>
              <a:rPr lang="en-GB" sz="1100">
                <a:solidFill>
                  <a:schemeClr val="dk1"/>
                </a:solidFill>
              </a:rPr>
              <a:t> For managing day-to-day operations like order processing or inventory management.</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Analytical Systems:</a:t>
            </a:r>
            <a:r>
              <a:rPr lang="en-GB" sz="1100">
                <a:solidFill>
                  <a:schemeClr val="dk1"/>
                </a:solidFill>
              </a:rPr>
              <a:t> For analyzing large datasets and generating reports.</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Web Applications:</a:t>
            </a:r>
            <a:r>
              <a:rPr lang="en-GB" sz="1100">
                <a:solidFill>
                  <a:schemeClr val="dk1"/>
                </a:solidFill>
              </a:rPr>
              <a:t> For managing user data, content, and interactions.</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to RDBMS (Relational Database Management System)</a:t>
            </a:r>
            <a:endParaRPr/>
          </a:p>
        </p:txBody>
      </p:sp>
      <p:sp>
        <p:nvSpPr>
          <p:cNvPr id="85" name="Google Shape;85;p18"/>
          <p:cNvSpPr txBox="1"/>
          <p:nvPr>
            <p:ph idx="1" type="body"/>
          </p:nvPr>
        </p:nvSpPr>
        <p:spPr>
          <a:xfrm>
            <a:off x="311700" y="140262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sz="1100">
                <a:solidFill>
                  <a:schemeClr val="dk1"/>
                </a:solidFill>
              </a:rPr>
              <a:t>An RDBMS is a type of database management system that stores data in a structured format using tables, which are organized into rows and columns. The key features of an RDBMS include:</a:t>
            </a:r>
            <a:endParaRPr sz="1100">
              <a:solidFill>
                <a:schemeClr val="dk1"/>
              </a:solidFill>
            </a:endParaRPr>
          </a:p>
          <a:p>
            <a:pPr indent="-298450" lvl="0" marL="457200" rtl="0" algn="l">
              <a:spcBef>
                <a:spcPts val="1200"/>
              </a:spcBef>
              <a:spcAft>
                <a:spcPts val="0"/>
              </a:spcAft>
              <a:buClr>
                <a:schemeClr val="dk1"/>
              </a:buClr>
              <a:buSzPts val="1100"/>
              <a:buChar char="●"/>
            </a:pPr>
            <a:r>
              <a:rPr b="1" lang="en-GB" sz="1100">
                <a:solidFill>
                  <a:schemeClr val="dk1"/>
                </a:solidFill>
              </a:rPr>
              <a:t>Tables:</a:t>
            </a:r>
            <a:r>
              <a:rPr lang="en-GB" sz="1100">
                <a:solidFill>
                  <a:schemeClr val="dk1"/>
                </a:solidFill>
              </a:rPr>
              <a:t> Data is stored in tables, which consist of rows (records) and columns (attributes). Each table represents a specific type of data.</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Relationships:</a:t>
            </a:r>
            <a:r>
              <a:rPr lang="en-GB" sz="1100">
                <a:solidFill>
                  <a:schemeClr val="dk1"/>
                </a:solidFill>
              </a:rPr>
              <a:t> Tables can be related to each other through primary and foreign keys, allowing for the creation of complex queries and data integrity.</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SQL:</a:t>
            </a:r>
            <a:r>
              <a:rPr lang="en-GB" sz="1100">
                <a:solidFill>
                  <a:schemeClr val="dk1"/>
                </a:solidFill>
              </a:rPr>
              <a:t> RDBMSs use SQL as the standard language for querying and managing data.</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ACID Properties:</a:t>
            </a:r>
            <a:r>
              <a:rPr lang="en-GB" sz="1100">
                <a:solidFill>
                  <a:schemeClr val="dk1"/>
                </a:solidFill>
              </a:rPr>
              <a:t> RDBMSs typically adhere to the ACID properties (Atomicity, Consistency, Isolation, Durability) to ensure reliable transactions and data integrity.</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Normalization:</a:t>
            </a:r>
            <a:r>
              <a:rPr lang="en-GB" sz="1100">
                <a:solidFill>
                  <a:schemeClr val="dk1"/>
                </a:solidFill>
              </a:rPr>
              <a:t> Data is often normalized to reduce redundancy and improve data integrity by organizing data into related tables.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dk2"/>
                </a:solidFill>
              </a:rPr>
              <a:t>Structured Query Language</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sz="1100">
                <a:solidFill>
                  <a:schemeClr val="dk1"/>
                </a:solidFill>
              </a:rPr>
              <a:t>SQL is a standardized programming language used for managing and manipulating relational databases. It allows you to perform a variety of tasks, such as:</a:t>
            </a:r>
            <a:endParaRPr sz="1100">
              <a:solidFill>
                <a:schemeClr val="dk1"/>
              </a:solidFill>
            </a:endParaRPr>
          </a:p>
          <a:p>
            <a:pPr indent="-298450" lvl="0" marL="457200" rtl="0" algn="l">
              <a:spcBef>
                <a:spcPts val="1200"/>
              </a:spcBef>
              <a:spcAft>
                <a:spcPts val="0"/>
              </a:spcAft>
              <a:buClr>
                <a:schemeClr val="dk1"/>
              </a:buClr>
              <a:buSzPts val="1100"/>
              <a:buChar char="●"/>
            </a:pPr>
            <a:r>
              <a:rPr b="1" lang="en-GB" sz="1100">
                <a:solidFill>
                  <a:schemeClr val="dk1"/>
                </a:solidFill>
              </a:rPr>
              <a:t>Querying Data:</a:t>
            </a:r>
            <a:r>
              <a:rPr lang="en-GB" sz="1100">
                <a:solidFill>
                  <a:schemeClr val="dk1"/>
                </a:solidFill>
              </a:rPr>
              <a:t> Retrieve specific data from one or more tables.</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Inserting Data:</a:t>
            </a:r>
            <a:r>
              <a:rPr lang="en-GB" sz="1100">
                <a:solidFill>
                  <a:schemeClr val="dk1"/>
                </a:solidFill>
              </a:rPr>
              <a:t> Add new records into a database.</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Updating Data:</a:t>
            </a:r>
            <a:r>
              <a:rPr lang="en-GB" sz="1100">
                <a:solidFill>
                  <a:schemeClr val="dk1"/>
                </a:solidFill>
              </a:rPr>
              <a:t> Modify existing records.</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Deleting Data:</a:t>
            </a:r>
            <a:r>
              <a:rPr lang="en-GB" sz="1100">
                <a:solidFill>
                  <a:schemeClr val="dk1"/>
                </a:solidFill>
              </a:rPr>
              <a:t> Remove records from a database.</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Creating and Modifying Tables:</a:t>
            </a:r>
            <a:r>
              <a:rPr lang="en-GB" sz="1100">
                <a:solidFill>
                  <a:schemeClr val="dk1"/>
                </a:solidFill>
              </a:rPr>
              <a:t> Define and alter the structure of tables.</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Defining Relationships:</a:t>
            </a:r>
            <a:r>
              <a:rPr lang="en-GB" sz="1100">
                <a:solidFill>
                  <a:schemeClr val="dk1"/>
                </a:solidFill>
              </a:rPr>
              <a:t> Establish how tables are related to each other.</a:t>
            </a:r>
            <a:endParaRPr sz="1100">
              <a:solidFill>
                <a:schemeClr val="dk1"/>
              </a:solidFill>
            </a:endParaRPr>
          </a:p>
          <a:p>
            <a:pPr indent="0" lvl="0" marL="0" rtl="0" algn="l">
              <a:spcBef>
                <a:spcPts val="1200"/>
              </a:spcBef>
              <a:spcAft>
                <a:spcPts val="0"/>
              </a:spcAft>
              <a:buClr>
                <a:schemeClr val="dk1"/>
              </a:buClr>
              <a:buSzPts val="1100"/>
              <a:buFont typeface="Arial"/>
              <a:buNone/>
            </a:pPr>
            <a:r>
              <a:rPr lang="en-GB" sz="1100">
                <a:solidFill>
                  <a:schemeClr val="dk1"/>
                </a:solidFill>
              </a:rPr>
              <a:t>SQL is essential for interacting with relational databases and comes in different dialects, such as MySQL, PostgreSQL, SQLite, and SQL Server.</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Table Structure</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sz="1100">
                <a:solidFill>
                  <a:schemeClr val="dk1"/>
                </a:solidFill>
              </a:rPr>
              <a:t>Tables:</a:t>
            </a:r>
            <a:endParaRPr b="1" sz="1100">
              <a:solidFill>
                <a:schemeClr val="dk1"/>
              </a:solidFill>
            </a:endParaRPr>
          </a:p>
          <a:p>
            <a:pPr indent="-298450" lvl="0" marL="457200" rtl="0" algn="l">
              <a:spcBef>
                <a:spcPts val="1200"/>
              </a:spcBef>
              <a:spcAft>
                <a:spcPts val="0"/>
              </a:spcAft>
              <a:buClr>
                <a:schemeClr val="dk1"/>
              </a:buClr>
              <a:buSzPts val="1100"/>
              <a:buChar char="●"/>
            </a:pPr>
            <a:r>
              <a:rPr b="1" lang="en-GB" sz="1100">
                <a:solidFill>
                  <a:schemeClr val="dk1"/>
                </a:solidFill>
              </a:rPr>
              <a:t>Definition:</a:t>
            </a:r>
            <a:r>
              <a:rPr lang="en-GB" sz="1100">
                <a:solidFill>
                  <a:schemeClr val="dk1"/>
                </a:solidFill>
              </a:rPr>
              <a:t> A table is a collection of related data entries organized in rows and columns.</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Components:</a:t>
            </a:r>
            <a:endParaRPr b="1" sz="1100">
              <a:solidFill>
                <a:schemeClr val="dk1"/>
              </a:solidFill>
            </a:endParaRPr>
          </a:p>
          <a:p>
            <a:pPr indent="-298450" lvl="1" marL="914400" rtl="0" algn="l">
              <a:spcBef>
                <a:spcPts val="0"/>
              </a:spcBef>
              <a:spcAft>
                <a:spcPts val="0"/>
              </a:spcAft>
              <a:buClr>
                <a:schemeClr val="dk1"/>
              </a:buClr>
              <a:buSzPts val="1100"/>
              <a:buChar char="○"/>
            </a:pPr>
            <a:r>
              <a:rPr b="1" lang="en-GB" sz="1100">
                <a:solidFill>
                  <a:schemeClr val="dk1"/>
                </a:solidFill>
              </a:rPr>
              <a:t>Columns (Fields/Attributes):</a:t>
            </a:r>
            <a:r>
              <a:rPr lang="en-GB" sz="1100">
                <a:solidFill>
                  <a:schemeClr val="dk1"/>
                </a:solidFill>
              </a:rPr>
              <a:t> Define the type of data that can be stored. Each column has a name and a data type (e.g., </a:t>
            </a:r>
            <a:r>
              <a:rPr lang="en-GB" sz="1100">
                <a:solidFill>
                  <a:srgbClr val="188038"/>
                </a:solidFill>
                <a:latin typeface="Roboto Mono"/>
                <a:ea typeface="Roboto Mono"/>
                <a:cs typeface="Roboto Mono"/>
                <a:sym typeface="Roboto Mono"/>
              </a:rPr>
              <a:t>INTEGER</a:t>
            </a:r>
            <a:r>
              <a:rPr lang="en-GB" sz="1100">
                <a:solidFill>
                  <a:schemeClr val="dk1"/>
                </a:solidFill>
              </a:rPr>
              <a:t>, </a:t>
            </a:r>
            <a:r>
              <a:rPr lang="en-GB" sz="1100">
                <a:solidFill>
                  <a:srgbClr val="188038"/>
                </a:solidFill>
                <a:latin typeface="Roboto Mono"/>
                <a:ea typeface="Roboto Mono"/>
                <a:cs typeface="Roboto Mono"/>
                <a:sym typeface="Roboto Mono"/>
              </a:rPr>
              <a:t>VARCHAR</a:t>
            </a:r>
            <a:r>
              <a:rPr lang="en-GB" sz="1100">
                <a:solidFill>
                  <a:schemeClr val="dk1"/>
                </a:solidFill>
              </a:rPr>
              <a:t>).</a:t>
            </a:r>
            <a:endParaRPr sz="1100">
              <a:solidFill>
                <a:schemeClr val="dk1"/>
              </a:solidFill>
            </a:endParaRPr>
          </a:p>
          <a:p>
            <a:pPr indent="-298450" lvl="1" marL="914400" rtl="0" algn="l">
              <a:spcBef>
                <a:spcPts val="0"/>
              </a:spcBef>
              <a:spcAft>
                <a:spcPts val="0"/>
              </a:spcAft>
              <a:buClr>
                <a:schemeClr val="dk1"/>
              </a:buClr>
              <a:buSzPts val="1100"/>
              <a:buChar char="○"/>
            </a:pPr>
            <a:r>
              <a:rPr b="1" lang="en-GB" sz="1100">
                <a:solidFill>
                  <a:schemeClr val="dk1"/>
                </a:solidFill>
              </a:rPr>
              <a:t>Rows (Records/Tuples):</a:t>
            </a:r>
            <a:r>
              <a:rPr lang="en-GB" sz="1100">
                <a:solidFill>
                  <a:schemeClr val="dk1"/>
                </a:solidFill>
              </a:rPr>
              <a:t> Each row represents a single data entry in the table. Each row contains values for each column.</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Overview of Sublanguages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100000"/>
              <a:buFont typeface="Arial"/>
              <a:buNone/>
            </a:pPr>
            <a:r>
              <a:rPr b="1" lang="en-GB" sz="1100">
                <a:solidFill>
                  <a:schemeClr val="dk1"/>
                </a:solidFill>
              </a:rPr>
              <a:t>Data Definition Language (DDL):</a:t>
            </a:r>
            <a:endParaRPr b="1" sz="1100">
              <a:solidFill>
                <a:schemeClr val="dk1"/>
              </a:solidFill>
            </a:endParaRPr>
          </a:p>
          <a:p>
            <a:pPr indent="-293211" lvl="0" marL="457200" rtl="0" algn="l">
              <a:spcBef>
                <a:spcPts val="1200"/>
              </a:spcBef>
              <a:spcAft>
                <a:spcPts val="0"/>
              </a:spcAft>
              <a:buClr>
                <a:schemeClr val="dk1"/>
              </a:buClr>
              <a:buSzPct val="100000"/>
              <a:buChar char="●"/>
            </a:pPr>
            <a:r>
              <a:rPr lang="en-GB" sz="1100">
                <a:solidFill>
                  <a:schemeClr val="dk1"/>
                </a:solidFill>
              </a:rPr>
              <a:t>Used to define and manage the structure of the database objects.</a:t>
            </a:r>
            <a:endParaRPr sz="1100">
              <a:solidFill>
                <a:schemeClr val="dk1"/>
              </a:solidFill>
            </a:endParaRPr>
          </a:p>
          <a:p>
            <a:pPr indent="-293211" lvl="0" marL="457200" rtl="0" algn="l">
              <a:spcBef>
                <a:spcPts val="0"/>
              </a:spcBef>
              <a:spcAft>
                <a:spcPts val="0"/>
              </a:spcAft>
              <a:buClr>
                <a:schemeClr val="dk1"/>
              </a:buClr>
              <a:buSzPct val="100000"/>
              <a:buChar char="●"/>
            </a:pPr>
            <a:r>
              <a:rPr b="1" lang="en-GB" sz="1100">
                <a:solidFill>
                  <a:schemeClr val="dk1"/>
                </a:solidFill>
              </a:rPr>
              <a:t>Commands:</a:t>
            </a:r>
            <a:endParaRPr b="1" sz="1100">
              <a:solidFill>
                <a:schemeClr val="dk1"/>
              </a:solidFill>
            </a:endParaRPr>
          </a:p>
          <a:p>
            <a:pPr indent="-293211" lvl="1" marL="914400" rtl="0" algn="l">
              <a:spcBef>
                <a:spcPts val="0"/>
              </a:spcBef>
              <a:spcAft>
                <a:spcPts val="0"/>
              </a:spcAft>
              <a:buClr>
                <a:schemeClr val="dk1"/>
              </a:buClr>
              <a:buSzPct val="100000"/>
              <a:buChar char="○"/>
            </a:pPr>
            <a:r>
              <a:rPr lang="en-GB" sz="1100">
                <a:solidFill>
                  <a:srgbClr val="188038"/>
                </a:solidFill>
                <a:latin typeface="Roboto Mono"/>
                <a:ea typeface="Roboto Mono"/>
                <a:cs typeface="Roboto Mono"/>
                <a:sym typeface="Roboto Mono"/>
              </a:rPr>
              <a:t>CREATE TABLE</a:t>
            </a:r>
            <a:r>
              <a:rPr lang="en-GB" sz="1100">
                <a:solidFill>
                  <a:schemeClr val="dk1"/>
                </a:solidFill>
              </a:rPr>
              <a:t>: Creates a new table.</a:t>
            </a:r>
            <a:endParaRPr sz="1100">
              <a:solidFill>
                <a:schemeClr val="dk1"/>
              </a:solidFill>
            </a:endParaRPr>
          </a:p>
          <a:p>
            <a:pPr indent="-293211" lvl="1" marL="914400" rtl="0" algn="l">
              <a:spcBef>
                <a:spcPts val="0"/>
              </a:spcBef>
              <a:spcAft>
                <a:spcPts val="0"/>
              </a:spcAft>
              <a:buClr>
                <a:schemeClr val="dk1"/>
              </a:buClr>
              <a:buSzPct val="100000"/>
              <a:buChar char="○"/>
            </a:pPr>
            <a:r>
              <a:rPr lang="en-GB" sz="1100">
                <a:solidFill>
                  <a:srgbClr val="188038"/>
                </a:solidFill>
                <a:latin typeface="Roboto Mono"/>
                <a:ea typeface="Roboto Mono"/>
                <a:cs typeface="Roboto Mono"/>
                <a:sym typeface="Roboto Mono"/>
              </a:rPr>
              <a:t>ALTER TABLE</a:t>
            </a:r>
            <a:r>
              <a:rPr lang="en-GB" sz="1100">
                <a:solidFill>
                  <a:schemeClr val="dk1"/>
                </a:solidFill>
              </a:rPr>
              <a:t>: Modifies an existing table.</a:t>
            </a:r>
            <a:endParaRPr sz="1100">
              <a:solidFill>
                <a:schemeClr val="dk1"/>
              </a:solidFill>
            </a:endParaRPr>
          </a:p>
          <a:p>
            <a:pPr indent="-293211" lvl="1" marL="914400" rtl="0" algn="l">
              <a:spcBef>
                <a:spcPts val="0"/>
              </a:spcBef>
              <a:spcAft>
                <a:spcPts val="0"/>
              </a:spcAft>
              <a:buClr>
                <a:schemeClr val="dk1"/>
              </a:buClr>
              <a:buSzPct val="100000"/>
              <a:buChar char="○"/>
            </a:pPr>
            <a:r>
              <a:rPr lang="en-GB" sz="1100">
                <a:solidFill>
                  <a:srgbClr val="188038"/>
                </a:solidFill>
                <a:latin typeface="Roboto Mono"/>
                <a:ea typeface="Roboto Mono"/>
                <a:cs typeface="Roboto Mono"/>
                <a:sym typeface="Roboto Mono"/>
              </a:rPr>
              <a:t>DROP TABLE</a:t>
            </a:r>
            <a:r>
              <a:rPr lang="en-GB" sz="1100">
                <a:solidFill>
                  <a:schemeClr val="dk1"/>
                </a:solidFill>
              </a:rPr>
              <a:t>: Deletes a table and its data.</a:t>
            </a:r>
            <a:endParaRPr sz="1100">
              <a:solidFill>
                <a:schemeClr val="dk1"/>
              </a:solidFill>
            </a:endParaRPr>
          </a:p>
          <a:p>
            <a:pPr indent="-293211" lvl="1" marL="914400" rtl="0" algn="l">
              <a:spcBef>
                <a:spcPts val="0"/>
              </a:spcBef>
              <a:spcAft>
                <a:spcPts val="0"/>
              </a:spcAft>
              <a:buClr>
                <a:schemeClr val="dk1"/>
              </a:buClr>
              <a:buSzPct val="100000"/>
              <a:buChar char="○"/>
            </a:pPr>
            <a:r>
              <a:rPr lang="en-GB" sz="1100">
                <a:solidFill>
                  <a:srgbClr val="188038"/>
                </a:solidFill>
                <a:latin typeface="Roboto Mono"/>
                <a:ea typeface="Roboto Mono"/>
                <a:cs typeface="Roboto Mono"/>
                <a:sym typeface="Roboto Mono"/>
              </a:rPr>
              <a:t>CREATE INDEX</a:t>
            </a:r>
            <a:r>
              <a:rPr lang="en-GB" sz="1100">
                <a:solidFill>
                  <a:schemeClr val="dk1"/>
                </a:solidFill>
              </a:rPr>
              <a:t>: Creates an index on a table.</a:t>
            </a:r>
            <a:endParaRPr sz="1100">
              <a:solidFill>
                <a:schemeClr val="dk1"/>
              </a:solidFill>
            </a:endParaRPr>
          </a:p>
          <a:p>
            <a:pPr indent="-293211" lvl="1" marL="914400" rtl="0" algn="l">
              <a:spcBef>
                <a:spcPts val="0"/>
              </a:spcBef>
              <a:spcAft>
                <a:spcPts val="0"/>
              </a:spcAft>
              <a:buClr>
                <a:schemeClr val="dk1"/>
              </a:buClr>
              <a:buSzPct val="100000"/>
              <a:buChar char="○"/>
            </a:pPr>
            <a:r>
              <a:rPr lang="en-GB" sz="1100">
                <a:solidFill>
                  <a:srgbClr val="188038"/>
                </a:solidFill>
                <a:latin typeface="Roboto Mono"/>
                <a:ea typeface="Roboto Mono"/>
                <a:cs typeface="Roboto Mono"/>
                <a:sym typeface="Roboto Mono"/>
              </a:rPr>
              <a:t>DROP INDEX</a:t>
            </a:r>
            <a:r>
              <a:rPr lang="en-GB" sz="1100">
                <a:solidFill>
                  <a:schemeClr val="dk1"/>
                </a:solidFill>
              </a:rPr>
              <a:t>: Deletes an index.</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GB" sz="1100">
                <a:solidFill>
                  <a:schemeClr val="dk1"/>
                </a:solidFill>
              </a:rPr>
              <a:t>Data Manipulation Language (DML):</a:t>
            </a:r>
            <a:endParaRPr b="1" sz="1100">
              <a:solidFill>
                <a:schemeClr val="dk1"/>
              </a:solidFill>
            </a:endParaRPr>
          </a:p>
          <a:p>
            <a:pPr indent="-293211" lvl="0" marL="457200" rtl="0" algn="l">
              <a:spcBef>
                <a:spcPts val="1200"/>
              </a:spcBef>
              <a:spcAft>
                <a:spcPts val="0"/>
              </a:spcAft>
              <a:buClr>
                <a:schemeClr val="dk1"/>
              </a:buClr>
              <a:buSzPct val="100000"/>
              <a:buChar char="●"/>
            </a:pPr>
            <a:r>
              <a:rPr lang="en-GB" sz="1100">
                <a:solidFill>
                  <a:schemeClr val="dk1"/>
                </a:solidFill>
              </a:rPr>
              <a:t>Used for managing data within the tables.</a:t>
            </a:r>
            <a:endParaRPr sz="1100">
              <a:solidFill>
                <a:schemeClr val="dk1"/>
              </a:solidFill>
            </a:endParaRPr>
          </a:p>
          <a:p>
            <a:pPr indent="-293211" lvl="0" marL="457200" rtl="0" algn="l">
              <a:spcBef>
                <a:spcPts val="0"/>
              </a:spcBef>
              <a:spcAft>
                <a:spcPts val="0"/>
              </a:spcAft>
              <a:buClr>
                <a:schemeClr val="dk1"/>
              </a:buClr>
              <a:buSzPct val="100000"/>
              <a:buChar char="●"/>
            </a:pPr>
            <a:r>
              <a:rPr b="1" lang="en-GB" sz="1100">
                <a:solidFill>
                  <a:schemeClr val="dk1"/>
                </a:solidFill>
              </a:rPr>
              <a:t>Commands:</a:t>
            </a:r>
            <a:endParaRPr b="1" sz="1100">
              <a:solidFill>
                <a:schemeClr val="dk1"/>
              </a:solidFill>
            </a:endParaRPr>
          </a:p>
          <a:p>
            <a:pPr indent="-293211" lvl="1" marL="914400" rtl="0" algn="l">
              <a:spcBef>
                <a:spcPts val="0"/>
              </a:spcBef>
              <a:spcAft>
                <a:spcPts val="0"/>
              </a:spcAft>
              <a:buClr>
                <a:schemeClr val="dk1"/>
              </a:buClr>
              <a:buSzPct val="100000"/>
              <a:buChar char="○"/>
            </a:pPr>
            <a:r>
              <a:rPr lang="en-GB" sz="1100">
                <a:solidFill>
                  <a:srgbClr val="188038"/>
                </a:solidFill>
                <a:latin typeface="Roboto Mono"/>
                <a:ea typeface="Roboto Mono"/>
                <a:cs typeface="Roboto Mono"/>
                <a:sym typeface="Roboto Mono"/>
              </a:rPr>
              <a:t>SELECT</a:t>
            </a:r>
            <a:r>
              <a:rPr lang="en-GB" sz="1100">
                <a:solidFill>
                  <a:schemeClr val="dk1"/>
                </a:solidFill>
              </a:rPr>
              <a:t>: Retrieves data from one or more tables.</a:t>
            </a:r>
            <a:endParaRPr sz="1100">
              <a:solidFill>
                <a:schemeClr val="dk1"/>
              </a:solidFill>
            </a:endParaRPr>
          </a:p>
          <a:p>
            <a:pPr indent="-293211" lvl="1" marL="914400" rtl="0" algn="l">
              <a:spcBef>
                <a:spcPts val="0"/>
              </a:spcBef>
              <a:spcAft>
                <a:spcPts val="0"/>
              </a:spcAft>
              <a:buClr>
                <a:schemeClr val="dk1"/>
              </a:buClr>
              <a:buSzPct val="100000"/>
              <a:buChar char="○"/>
            </a:pPr>
            <a:r>
              <a:rPr lang="en-GB" sz="1100">
                <a:solidFill>
                  <a:srgbClr val="188038"/>
                </a:solidFill>
                <a:latin typeface="Roboto Mono"/>
                <a:ea typeface="Roboto Mono"/>
                <a:cs typeface="Roboto Mono"/>
                <a:sym typeface="Roboto Mono"/>
              </a:rPr>
              <a:t>INSERT INTO</a:t>
            </a:r>
            <a:r>
              <a:rPr lang="en-GB" sz="1100">
                <a:solidFill>
                  <a:schemeClr val="dk1"/>
                </a:solidFill>
              </a:rPr>
              <a:t>: Adds new records to a table.</a:t>
            </a:r>
            <a:endParaRPr sz="1100">
              <a:solidFill>
                <a:schemeClr val="dk1"/>
              </a:solidFill>
            </a:endParaRPr>
          </a:p>
          <a:p>
            <a:pPr indent="-293211" lvl="1" marL="914400" rtl="0" algn="l">
              <a:spcBef>
                <a:spcPts val="0"/>
              </a:spcBef>
              <a:spcAft>
                <a:spcPts val="0"/>
              </a:spcAft>
              <a:buClr>
                <a:schemeClr val="dk1"/>
              </a:buClr>
              <a:buSzPct val="100000"/>
              <a:buChar char="○"/>
            </a:pPr>
            <a:r>
              <a:rPr lang="en-GB" sz="1100">
                <a:solidFill>
                  <a:srgbClr val="188038"/>
                </a:solidFill>
                <a:latin typeface="Roboto Mono"/>
                <a:ea typeface="Roboto Mono"/>
                <a:cs typeface="Roboto Mono"/>
                <a:sym typeface="Roboto Mono"/>
              </a:rPr>
              <a:t>UPDATE</a:t>
            </a:r>
            <a:r>
              <a:rPr lang="en-GB" sz="1100">
                <a:solidFill>
                  <a:schemeClr val="dk1"/>
                </a:solidFill>
              </a:rPr>
              <a:t>: Modifies existing records.</a:t>
            </a:r>
            <a:endParaRPr sz="1100">
              <a:solidFill>
                <a:schemeClr val="dk1"/>
              </a:solidFill>
            </a:endParaRPr>
          </a:p>
          <a:p>
            <a:pPr indent="-293211" lvl="1" marL="914400" rtl="0" algn="l">
              <a:spcBef>
                <a:spcPts val="0"/>
              </a:spcBef>
              <a:spcAft>
                <a:spcPts val="0"/>
              </a:spcAft>
              <a:buClr>
                <a:schemeClr val="dk1"/>
              </a:buClr>
              <a:buSzPct val="100000"/>
              <a:buChar char="○"/>
            </a:pPr>
            <a:r>
              <a:rPr lang="en-GB" sz="1100">
                <a:solidFill>
                  <a:srgbClr val="188038"/>
                </a:solidFill>
                <a:latin typeface="Roboto Mono"/>
                <a:ea typeface="Roboto Mono"/>
                <a:cs typeface="Roboto Mono"/>
                <a:sym typeface="Roboto Mono"/>
              </a:rPr>
              <a:t>DELETE</a:t>
            </a:r>
            <a:r>
              <a:rPr lang="en-GB" sz="1100">
                <a:solidFill>
                  <a:schemeClr val="dk1"/>
                </a:solidFill>
              </a:rPr>
              <a:t>: Removes records from a table.</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