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7C8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
        <p:cNvGrpSpPr/>
        <p:nvPr/>
      </p:nvGrpSpPr>
      <p:grpSpPr>
        <a:xfrm>
          <a:off x="0" y="0"/>
          <a:ext cx="0" cy="0"/>
          <a:chOff x="0" y="0"/>
          <a:chExt cx="0" cy="0"/>
        </a:xfrm>
      </p:grpSpPr>
      <p:sp>
        <p:nvSpPr>
          <p:cNvPr id="10487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5" name=""/>
        <p:cNvGrpSpPr/>
        <p:nvPr/>
      </p:nvGrpSpPr>
      <p:grpSpPr>
        <a:xfrm>
          <a:off x="0" y="0"/>
          <a:ext cx="0" cy="0"/>
          <a:chOff x="0" y="0"/>
          <a:chExt cx="0" cy="0"/>
        </a:xfrm>
      </p:grpSpPr>
      <p:grpSp>
        <p:nvGrpSpPr>
          <p:cNvPr id="66" name="Group 15"/>
          <p:cNvGrpSpPr/>
          <p:nvPr/>
        </p:nvGrpSpPr>
        <p:grpSpPr>
          <a:xfrm>
            <a:off x="0" y="-8467"/>
            <a:ext cx="12192000" cy="6866467"/>
            <a:chOff x="0" y="-8467"/>
            <a:chExt cx="12192000" cy="6866467"/>
          </a:xfrm>
        </p:grpSpPr>
        <p:sp>
          <p:nvSpPr>
            <p:cNvPr id="1048704"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705"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6"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7"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8"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9"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0"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1"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1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13"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4"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6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6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72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2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2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3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3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3"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1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2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6" name=""/>
        <p:cNvGrpSpPr/>
        <p:nvPr/>
      </p:nvGrpSpPr>
      <p:grpSpPr>
        <a:xfrm>
          <a:off x="0" y="0"/>
          <a:ext cx="0" cy="0"/>
          <a:chOff x="0" y="0"/>
          <a:chExt cx="0" cy="0"/>
        </a:xfrm>
      </p:grpSpPr>
      <p:sp>
        <p:nvSpPr>
          <p:cNvPr id="104877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7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7" name="Footer Placeholder 4"/>
          <p:cNvSpPr>
            <a:spLocks noGrp="1"/>
          </p:cNvSpPr>
          <p:nvPr>
            <p:ph type="ftr" sz="quarter" idx="11"/>
          </p:nvPr>
        </p:nvSpPr>
        <p:spPr/>
        <p:txBody>
          <a:bodyPr/>
          <a:p>
            <a:endParaRPr lang="en-US"/>
          </a:p>
        </p:txBody>
      </p:sp>
      <p:sp>
        <p:nvSpPr>
          <p:cNvPr id="10487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739" name="Title 1"/>
          <p:cNvSpPr>
            <a:spLocks noGrp="1"/>
          </p:cNvSpPr>
          <p:nvPr>
            <p:ph type="title"/>
          </p:nvPr>
        </p:nvSpPr>
        <p:spPr/>
        <p:txBody>
          <a:bodyPr/>
          <a:p>
            <a:r>
              <a:rPr lang="en-US"/>
              <a:t>Click to edit Master title style</a:t>
            </a:r>
            <a:endParaRPr dirty="0" lang="en-US"/>
          </a:p>
        </p:txBody>
      </p:sp>
      <p:sp>
        <p:nvSpPr>
          <p:cNvPr id="1048740"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4"/>
          <p:cNvSpPr>
            <a:spLocks noGrp="1"/>
          </p:cNvSpPr>
          <p:nvPr>
            <p:ph type="ftr" sz="quarter" idx="11"/>
          </p:nvPr>
        </p:nvSpPr>
        <p:spPr/>
        <p:txBody>
          <a:bodyPr/>
          <a:p>
            <a:endParaRPr lang="en-US"/>
          </a:p>
        </p:txBody>
      </p:sp>
      <p:sp>
        <p:nvSpPr>
          <p:cNvPr id="104874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78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8" name="Footer Placeholder 4"/>
          <p:cNvSpPr>
            <a:spLocks noGrp="1"/>
          </p:cNvSpPr>
          <p:nvPr>
            <p:ph type="ftr" sz="quarter" idx="11"/>
          </p:nvPr>
        </p:nvSpPr>
        <p:spPr/>
        <p:txBody>
          <a:bodyPr/>
          <a:p>
            <a:endParaRPr lang="en-US"/>
          </a:p>
        </p:txBody>
      </p:sp>
      <p:sp>
        <p:nvSpPr>
          <p:cNvPr id="104878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1" name=""/>
        <p:cNvGrpSpPr/>
        <p:nvPr/>
      </p:nvGrpSpPr>
      <p:grpSpPr>
        <a:xfrm>
          <a:off x="0" y="0"/>
          <a:ext cx="0" cy="0"/>
          <a:chOff x="0" y="0"/>
          <a:chExt cx="0" cy="0"/>
        </a:xfrm>
      </p:grpSpPr>
      <p:sp>
        <p:nvSpPr>
          <p:cNvPr id="104874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4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4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5" name=""/>
        <p:cNvGrpSpPr/>
        <p:nvPr/>
      </p:nvGrpSpPr>
      <p:grpSpPr>
        <a:xfrm>
          <a:off x="0" y="0"/>
          <a:ext cx="0" cy="0"/>
          <a:chOff x="0" y="0"/>
          <a:chExt cx="0" cy="0"/>
        </a:xfrm>
      </p:grpSpPr>
      <p:sp>
        <p:nvSpPr>
          <p:cNvPr id="1048767" name="Title 1"/>
          <p:cNvSpPr>
            <a:spLocks noGrp="1"/>
          </p:cNvSpPr>
          <p:nvPr>
            <p:ph type="title"/>
          </p:nvPr>
        </p:nvSpPr>
        <p:spPr/>
        <p:txBody>
          <a:bodyPr/>
          <a:p>
            <a:r>
              <a:rPr lang="en-US"/>
              <a:t>Click to edit Master title style</a:t>
            </a:r>
            <a:endParaRPr dirty="0" lang="en-US"/>
          </a:p>
        </p:txBody>
      </p:sp>
      <p:sp>
        <p:nvSpPr>
          <p:cNvPr id="104876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0"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1" name="Footer Placeholder 5"/>
          <p:cNvSpPr>
            <a:spLocks noGrp="1"/>
          </p:cNvSpPr>
          <p:nvPr>
            <p:ph type="ftr" sz="quarter" idx="11"/>
          </p:nvPr>
        </p:nvSpPr>
        <p:spPr/>
        <p:txBody>
          <a:bodyPr/>
          <a:p>
            <a:endParaRPr lang="en-US"/>
          </a:p>
        </p:txBody>
      </p:sp>
      <p:sp>
        <p:nvSpPr>
          <p:cNvPr id="104877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8749" name="Title 1"/>
          <p:cNvSpPr>
            <a:spLocks noGrp="1"/>
          </p:cNvSpPr>
          <p:nvPr>
            <p:ph type="title"/>
          </p:nvPr>
        </p:nvSpPr>
        <p:spPr/>
        <p:txBody>
          <a:bodyPr/>
          <a:p>
            <a:r>
              <a:rPr lang="en-US"/>
              <a:t>Click to edit Master title style</a:t>
            </a:r>
            <a:endParaRPr dirty="0" lang="en-US"/>
          </a:p>
        </p:txBody>
      </p:sp>
      <p:sp>
        <p:nvSpPr>
          <p:cNvPr id="104875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7"/>
          <p:cNvSpPr>
            <a:spLocks noGrp="1"/>
          </p:cNvSpPr>
          <p:nvPr>
            <p:ph type="ftr" sz="quarter" idx="11"/>
          </p:nvPr>
        </p:nvSpPr>
        <p:spPr/>
        <p:txBody>
          <a:bodyPr/>
          <a:p>
            <a:endParaRPr lang="en-US"/>
          </a:p>
        </p:txBody>
      </p:sp>
      <p:sp>
        <p:nvSpPr>
          <p:cNvPr id="104875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5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55" name="Footer Placeholder 2"/>
          <p:cNvSpPr>
            <a:spLocks noGrp="1"/>
          </p:cNvSpPr>
          <p:nvPr>
            <p:ph type="ftr" sz="quarter" idx="11"/>
          </p:nvPr>
        </p:nvSpPr>
        <p:spPr/>
        <p:txBody>
          <a:bodyPr/>
          <a:p>
            <a:endParaRPr lang="en-US"/>
          </a:p>
        </p:txBody>
      </p:sp>
      <p:sp>
        <p:nvSpPr>
          <p:cNvPr id="104865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sp>
        <p:nvSpPr>
          <p:cNvPr id="104877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8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8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5"/>
          <p:cNvSpPr>
            <a:spLocks noGrp="1"/>
          </p:cNvSpPr>
          <p:nvPr>
            <p:ph type="ftr" sz="quarter" idx="11"/>
          </p:nvPr>
        </p:nvSpPr>
        <p:spPr/>
        <p:txBody>
          <a:bodyPr/>
          <a:p>
            <a:endParaRPr lang="en-US"/>
          </a:p>
        </p:txBody>
      </p:sp>
      <p:sp>
        <p:nvSpPr>
          <p:cNvPr id="104878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9" name=""/>
        <p:cNvGrpSpPr/>
        <p:nvPr/>
      </p:nvGrpSpPr>
      <p:grpSpPr>
        <a:xfrm>
          <a:off x="0" y="0"/>
          <a:ext cx="0" cy="0"/>
          <a:chOff x="0" y="0"/>
          <a:chExt cx="0" cy="0"/>
        </a:xfrm>
      </p:grpSpPr>
      <p:sp>
        <p:nvSpPr>
          <p:cNvPr id="104873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3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3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36" name="Footer Placeholder 5"/>
          <p:cNvSpPr>
            <a:spLocks noGrp="1"/>
          </p:cNvSpPr>
          <p:nvPr>
            <p:ph type="ftr" sz="quarter" idx="11"/>
          </p:nvPr>
        </p:nvSpPr>
        <p:spPr/>
        <p:txBody>
          <a:bodyPr/>
          <a:p>
            <a:endParaRPr lang="en-US"/>
          </a:p>
        </p:txBody>
      </p:sp>
      <p:sp>
        <p:nvSpPr>
          <p:cNvPr id="104873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38"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44232"/>
            <a:ext cx="68333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295400" y="2556335"/>
            <a:ext cx="8610600" cy="18694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STUDENT NAME: </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J</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endParaRPr altLang="en-US" lang="zh-CN"/>
          </a:p>
          <a:p>
            <a:r>
              <a:rPr dirty="0" sz="2400" lang="en-US">
                <a:latin typeface="Times New Roman" panose="02020603050405020304" pitchFamily="18" charset="0"/>
                <a:cs typeface="Times New Roman" panose="02020603050405020304" pitchFamily="18" charset="0"/>
              </a:rPr>
              <a:t>REGISTER NO: 31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1</a:t>
            </a:r>
            <a:endParaRPr altLang="en-US" lang="zh-CN"/>
          </a:p>
          <a:p>
            <a:r>
              <a:rPr dirty="0" sz="2400" lang="en-US">
                <a:latin typeface="Times New Roman" panose="02020603050405020304" pitchFamily="18" charset="0"/>
                <a:cs typeface="Times New Roman" panose="02020603050405020304" pitchFamily="18" charset="0"/>
              </a:rPr>
              <a:t>DEPARTMENT: COMMERCE</a:t>
            </a:r>
          </a:p>
          <a:p>
            <a:r>
              <a:rPr dirty="0" sz="2400" lang="en-US">
                <a:latin typeface="Times New Roman" panose="02020603050405020304" pitchFamily="18" charset="0"/>
                <a:cs typeface="Times New Roman" panose="02020603050405020304" pitchFamily="18" charset="0"/>
              </a:rPr>
              <a:t>COLLEGE :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LLEGE </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S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IENCE </a:t>
            </a:r>
            <a:endParaRPr altLang="en-US" lang="zh-CN"/>
          </a:p>
          <a:p>
            <a:r>
              <a:rPr dirty="0" sz="2400" lang="en-US">
                <a:latin typeface="Times New Roman" panose="02020603050405020304" pitchFamily="18" charset="0"/>
                <a:cs typeface="Times New Roman" panose="02020603050405020304" pitchFamily="18" charset="0"/>
              </a:rPr>
              <a:t>NM ID: </a:t>
            </a:r>
            <a:r>
              <a:rPr dirty="0" sz="2400" lang="en-US">
                <a:latin typeface="Times New Roman" panose="02020603050405020304" pitchFamily="18" charset="0"/>
                <a:cs typeface="Times New Roman" panose="02020603050405020304" pitchFamily="18" charset="0"/>
              </a:rPr>
              <a:t>903DB1D067700529ED74D116070B20A6</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133600" y="2159873"/>
            <a:ext cx="8534018" cy="134874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Performance level</a:t>
            </a:r>
          </a:p>
          <a:p>
            <a:r>
              <a:rPr b="1" dirty="0" sz="2800" lang="en-US">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4" y="291147"/>
            <a:ext cx="4137025" cy="737235"/>
          </a:xfrm>
          <a:prstGeom prst="rect"/>
        </p:spPr>
        <p:txBody>
          <a:bodyPr bIns="0" lIns="0" rIns="0" rtlCol="0" tIns="13335" vert="horz" wrap="square">
            <a:spAutoFit/>
          </a:bodyPr>
          <a:p>
            <a:pPr marL="12700">
              <a:lnSpc>
                <a:spcPct val="100000"/>
              </a:lnSpc>
              <a:spcBef>
                <a:spcPts val="105"/>
              </a:spcBef>
            </a:pPr>
            <a:r>
              <a:rPr b="1" dirty="0" sz="4800" spc="15">
                <a:latin typeface="Times New Roman" panose="02020603050405020304" pitchFamily="18" charset="0"/>
                <a:cs typeface="Times New Roman" panose="02020603050405020304" pitchFamily="18" charset="0"/>
              </a:rPr>
              <a:t>M</a:t>
            </a:r>
            <a:r>
              <a:rPr b="1" dirty="0" sz="4800">
                <a:latin typeface="Times New Roman" panose="02020603050405020304" pitchFamily="18" charset="0"/>
                <a:cs typeface="Times New Roman" panose="02020603050405020304" pitchFamily="18" charset="0"/>
              </a:rPr>
              <a:t>O</a:t>
            </a:r>
            <a:r>
              <a:rPr b="1" dirty="0" sz="4800" spc="-15">
                <a:latin typeface="Times New Roman" panose="02020603050405020304" pitchFamily="18" charset="0"/>
                <a:cs typeface="Times New Roman" panose="02020603050405020304" pitchFamily="18" charset="0"/>
              </a:rPr>
              <a:t>D</a:t>
            </a:r>
            <a:r>
              <a:rPr b="1" dirty="0" sz="4800" spc="-35">
                <a:latin typeface="Times New Roman" panose="02020603050405020304" pitchFamily="18" charset="0"/>
                <a:cs typeface="Times New Roman" panose="02020603050405020304" pitchFamily="18" charset="0"/>
              </a:rPr>
              <a:t>E</a:t>
            </a:r>
            <a:r>
              <a:rPr b="1" dirty="0" sz="4800" spc="-30">
                <a:latin typeface="Times New Roman" panose="02020603050405020304" pitchFamily="18" charset="0"/>
                <a:cs typeface="Times New Roman" panose="02020603050405020304" pitchFamily="18" charset="0"/>
              </a:rPr>
              <a:t>LL</a:t>
            </a:r>
            <a:r>
              <a:rPr b="1" dirty="0" sz="4800" spc="-5">
                <a:latin typeface="Times New Roman" panose="02020603050405020304" pitchFamily="18" charset="0"/>
                <a:cs typeface="Times New Roman" panose="02020603050405020304" pitchFamily="18" charset="0"/>
              </a:rPr>
              <a:t>I</a:t>
            </a:r>
            <a:r>
              <a:rPr b="1" dirty="0" sz="4800" spc="30">
                <a:latin typeface="Times New Roman" panose="02020603050405020304" pitchFamily="18" charset="0"/>
                <a:cs typeface="Times New Roman" panose="02020603050405020304" pitchFamily="18" charset="0"/>
              </a:rPr>
              <a:t>N</a:t>
            </a:r>
            <a:r>
              <a:rPr b="1" dirty="0" sz="4800" spc="5">
                <a:latin typeface="Times New Roman" panose="02020603050405020304" pitchFamily="18" charset="0"/>
                <a:cs typeface="Times New Roman" panose="02020603050405020304" pitchFamily="18" charset="0"/>
              </a:rPr>
              <a:t>G</a:t>
            </a:r>
            <a:endParaRPr dirty="0" sz="4800">
              <a:latin typeface="Times New Roman" panose="02020603050405020304" pitchFamily="18" charset="0"/>
              <a:cs typeface="Times New Roman" panose="02020603050405020304" pitchFamily="18" charset="0"/>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1"/>
          <p:cNvSpPr txBox="1"/>
          <p:nvPr/>
        </p:nvSpPr>
        <p:spPr>
          <a:xfrm>
            <a:off x="304800" y="1219200"/>
            <a:ext cx="10668000" cy="25298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Use PivotTables for Advanced Analysis</a:t>
            </a: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PivotTables can dynamically summarize and analyze your data:</a:t>
            </a:r>
          </a:p>
          <a:p>
            <a:r>
              <a:rPr b="1" dirty="0" lang="en-US">
                <a:latin typeface="Times New Roman" panose="02020603050405020304" pitchFamily="18" charset="0"/>
                <a:cs typeface="Times New Roman" panose="02020603050405020304" pitchFamily="18" charset="0"/>
              </a:rPr>
              <a:t>     Select Your Data Range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Go to Insert</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PivotTable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Configure PivotTable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Rows</a:t>
            </a:r>
            <a:r>
              <a:rPr dirty="0" lang="en-US">
                <a:latin typeface="Times New Roman" panose="02020603050405020304" pitchFamily="18" charset="0"/>
                <a:cs typeface="Times New Roman" panose="02020603050405020304" pitchFamily="18" charset="0"/>
              </a:rPr>
              <a:t>: Project Name or Department.</a:t>
            </a:r>
          </a:p>
          <a:p>
            <a:r>
              <a:rPr b="1" dirty="0" lang="en-US">
                <a:latin typeface="Times New Roman" panose="02020603050405020304" pitchFamily="18" charset="0"/>
                <a:cs typeface="Times New Roman" panose="02020603050405020304" pitchFamily="18" charset="0"/>
              </a:rPr>
              <a:t>     Columns</a:t>
            </a:r>
            <a:r>
              <a:rPr dirty="0" lang="en-US">
                <a:latin typeface="Times New Roman" panose="02020603050405020304" pitchFamily="18" charset="0"/>
                <a:cs typeface="Times New Roman" panose="02020603050405020304" pitchFamily="18" charset="0"/>
              </a:rPr>
              <a:t>: Performance Metrics.</a:t>
            </a:r>
          </a:p>
          <a:p>
            <a:r>
              <a:rPr b="1" dirty="0" lang="en-US">
                <a:latin typeface="Times New Roman" panose="02020603050405020304" pitchFamily="18" charset="0"/>
                <a:cs typeface="Times New Roman" panose="02020603050405020304" pitchFamily="18" charset="0"/>
              </a:rPr>
              <a:t>     Values</a:t>
            </a:r>
            <a:r>
              <a:rPr dirty="0" lang="en-US">
                <a:latin typeface="Times New Roman" panose="02020603050405020304" pitchFamily="18" charset="0"/>
                <a:cs typeface="Times New Roman" panose="02020603050405020304" pitchFamily="18" charset="0"/>
              </a:rPr>
              <a:t>: Average or Count of Performance Metrics.</a:t>
            </a:r>
          </a:p>
          <a:p>
            <a:r>
              <a:rPr dirty="0" lang="en-US">
                <a:latin typeface="Times New Roman" panose="02020603050405020304" pitchFamily="18" charset="0"/>
                <a:cs typeface="Times New Roman" panose="02020603050405020304" pitchFamily="18" charset="0"/>
              </a:rPr>
              <a:t>  </a:t>
            </a:r>
          </a:p>
        </p:txBody>
      </p:sp>
      <p:sp>
        <p:nvSpPr>
          <p:cNvPr id="1048687" name="TextBox 2"/>
          <p:cNvSpPr txBox="1"/>
          <p:nvPr/>
        </p:nvSpPr>
        <p:spPr>
          <a:xfrm>
            <a:off x="304800" y="3835301"/>
            <a:ext cx="8305800" cy="14630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Incorporate Conditional Formatting</a:t>
            </a: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Highlight key performance metrics:</a:t>
            </a:r>
          </a:p>
          <a:p>
            <a:r>
              <a:rPr b="1" dirty="0" lang="en-US">
                <a:latin typeface="Times New Roman" panose="02020603050405020304" pitchFamily="18" charset="0"/>
                <a:cs typeface="Times New Roman" panose="02020603050405020304" pitchFamily="18" charset="0"/>
              </a:rPr>
              <a:t>     Select Cells</a:t>
            </a:r>
            <a:r>
              <a:rPr dirty="0" lang="en-US">
                <a:latin typeface="Times New Roman" panose="02020603050405020304" pitchFamily="18" charset="0"/>
                <a:cs typeface="Times New Roman" panose="02020603050405020304" pitchFamily="18" charset="0"/>
              </a:rPr>
              <a:t>: Highlight the range of performance data.</a:t>
            </a:r>
          </a:p>
          <a:p>
            <a:r>
              <a:rPr b="1" dirty="0" lang="en-US">
                <a:latin typeface="Times New Roman" panose="02020603050405020304" pitchFamily="18" charset="0"/>
                <a:cs typeface="Times New Roman" panose="02020603050405020304" pitchFamily="18" charset="0"/>
              </a:rPr>
              <a:t>     Conditional Formatting</a:t>
            </a:r>
            <a:r>
              <a:rPr dirty="0" lang="en-US">
                <a:latin typeface="Times New Roman" panose="02020603050405020304" pitchFamily="18" charset="0"/>
                <a:cs typeface="Times New Roman" panose="02020603050405020304" pitchFamily="18" charset="0"/>
              </a:rPr>
              <a:t>: Go to </a:t>
            </a:r>
            <a:r>
              <a:rPr b="1" dirty="0" lang="en-US">
                <a:latin typeface="Times New Roman" panose="02020603050405020304" pitchFamily="18" charset="0"/>
                <a:cs typeface="Times New Roman" panose="02020603050405020304" pitchFamily="18" charset="0"/>
              </a:rPr>
              <a:t>Home</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Conditional Formatting</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Color            </a:t>
            </a:r>
          </a:p>
          <a:p>
            <a:r>
              <a:rPr b="1" dirty="0" lang="en-US">
                <a:latin typeface="Times New Roman" panose="02020603050405020304" pitchFamily="18" charset="0"/>
                <a:cs typeface="Times New Roman" panose="02020603050405020304" pitchFamily="18" charset="0"/>
              </a:rPr>
              <a:t>     Scales</a:t>
            </a:r>
            <a:r>
              <a:rPr dirty="0" lang="en-US">
                <a:latin typeface="Times New Roman" panose="02020603050405020304" pitchFamily="18" charset="0"/>
                <a:cs typeface="Times New Roman" panose="02020603050405020304" pitchFamily="18" charset="0"/>
              </a:rPr>
              <a:t> or </a:t>
            </a:r>
            <a:r>
              <a:rPr b="1" dirty="0" lang="en-US">
                <a:latin typeface="Times New Roman" panose="02020603050405020304" pitchFamily="18" charset="0"/>
                <a:cs typeface="Times New Roman" panose="02020603050405020304" pitchFamily="18" charset="0"/>
              </a:rPr>
              <a:t>Data Bars</a:t>
            </a:r>
            <a:r>
              <a:rPr dirty="0" lang="en-US">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93"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MODELLING</a:t>
            </a:r>
          </a:p>
        </p:txBody>
      </p:sp>
      <p:sp>
        <p:nvSpPr>
          <p:cNvPr id="1048694" name="Text Placeholder 2"/>
          <p:cNvSpPr>
            <a:spLocks noGrp="1"/>
          </p:cNvSpPr>
          <p:nvPr>
            <p:ph idx="1"/>
          </p:nvPr>
        </p:nvSpPr>
        <p:spPr>
          <a:xfrm>
            <a:off x="609600" y="1295400"/>
            <a:ext cx="8229600" cy="4800600"/>
          </a:xfrm>
        </p:spPr>
        <p:txBody>
          <a:bodyPr>
            <a:normAutofit/>
          </a:bodyPr>
          <a:p>
            <a:pPr indent="0" marL="0">
              <a:buNone/>
            </a:pPr>
            <a:r>
              <a:rPr b="1" dirty="0" sz="2000" lang="en-US">
                <a:latin typeface="Times New Roman" panose="02020603050405020304" pitchFamily="18" charset="0"/>
                <a:cs typeface="Times New Roman" panose="02020603050405020304" pitchFamily="18" charset="0"/>
              </a:rPr>
              <a:t>Performance by Project</a:t>
            </a:r>
          </a:p>
          <a:p>
            <a:pPr indent="0" marL="0">
              <a:buNone/>
            </a:pPr>
            <a:r>
              <a:rPr b="1" dirty="0" lang="en-US">
                <a:latin typeface="Times New Roman" panose="02020603050405020304" pitchFamily="18" charset="0"/>
                <a:cs typeface="Times New Roman" panose="02020603050405020304" pitchFamily="18" charset="0"/>
              </a:rPr>
              <a:t>Select Data</a:t>
            </a:r>
            <a:r>
              <a:rPr dirty="0" lang="en-US">
                <a:latin typeface="Times New Roman" panose="02020603050405020304" pitchFamily="18" charset="0"/>
                <a:cs typeface="Times New Roman" panose="02020603050405020304" pitchFamily="18" charset="0"/>
              </a:rPr>
              <a:t>: Highlight the summary table by project.</a:t>
            </a:r>
          </a:p>
          <a:p>
            <a:pPr indent="0" marL="0">
              <a:buNone/>
            </a:pPr>
            <a:r>
              <a:rPr b="1" dirty="0" lang="en-US">
                <a:latin typeface="Times New Roman" panose="02020603050405020304" pitchFamily="18" charset="0"/>
                <a:cs typeface="Times New Roman" panose="02020603050405020304" pitchFamily="18" charset="0"/>
              </a:rPr>
              <a:t>Insert Chart</a:t>
            </a:r>
            <a:r>
              <a:rPr dirty="0" lang="en-US">
                <a:latin typeface="Times New Roman" panose="02020603050405020304" pitchFamily="18" charset="0"/>
                <a:cs typeface="Times New Roman" panose="02020603050405020304" pitchFamily="18" charset="0"/>
              </a:rPr>
              <a:t>: Go to </a:t>
            </a:r>
            <a:r>
              <a:rPr b="1" dirty="0" lang="en-US">
                <a:latin typeface="Times New Roman" panose="02020603050405020304" pitchFamily="18" charset="0"/>
                <a:cs typeface="Times New Roman" panose="02020603050405020304" pitchFamily="18" charset="0"/>
              </a:rPr>
              <a:t>Insert</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Column or Bar Chart</a:t>
            </a:r>
            <a:r>
              <a:rPr dirty="0" lang="en-US">
                <a:latin typeface="Times New Roman" panose="02020603050405020304" pitchFamily="18" charset="0"/>
                <a:cs typeface="Times New Roman" panose="02020603050405020304" pitchFamily="18" charset="0"/>
              </a:rPr>
              <a:t> to create a visual comparison of metrics across projects.</a:t>
            </a: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Conditional Formatting</a:t>
            </a:r>
            <a:r>
              <a:rPr altLang="en-US" dirty="0" lang="en-US">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Interactive Elements</a:t>
            </a:r>
            <a:r>
              <a:rPr altLang="en-US" dirty="0" lang="en-US">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Dashboard Creation</a:t>
            </a:r>
            <a:r>
              <a:rPr altLang="en-US" dirty="0" lang="en-US">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PivotTables</a:t>
            </a:r>
            <a:r>
              <a:rPr altLang="en-US" dirty="0" lang="en-US">
                <a:solidFill>
                  <a:schemeClr val="tx1"/>
                </a:solidFill>
                <a:latin typeface="Times New Roman" panose="02020603050405020304" pitchFamily="18" charset="0"/>
                <a:cs typeface="Times New Roman" panose="02020603050405020304" pitchFamily="18" charset="0"/>
              </a:rPr>
              <a:t>: Leverage PivotTabl</a:t>
            </a:r>
            <a:r>
              <a:rPr altLang="en-US" dirty="0" lang="en-US">
                <a:solidFill>
                  <a:schemeClr val="tx1"/>
                </a:solidFill>
                <a:latin typeface="Arial" panose="020B0604020202020204" pitchFamily="34" charset="0"/>
              </a:rPr>
              <a:t>es for dynamic analysis, allowing you to easily slice and dice the data to reveal deeper insights and trends.</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8" name="object 7"/>
          <p:cNvSpPr txBox="1">
            <a:spLocks noGrp="1"/>
          </p:cNvSpPr>
          <p:nvPr>
            <p:ph type="title"/>
          </p:nvPr>
        </p:nvSpPr>
        <p:spPr>
          <a:xfrm>
            <a:off x="755332" y="385444"/>
            <a:ext cx="2437130" cy="546735"/>
          </a:xfrm>
          <a:prstGeom prst="rect"/>
        </p:spPr>
        <p:txBody>
          <a:bodyPr bIns="0" lIns="0" rIns="0" rtlCol="0" tIns="13335" vert="horz" wrap="square">
            <a:spAutoFit/>
          </a:bodyPr>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dirty="0" spc="-40">
                <a:latin typeface="Times New Roman" panose="02020603050405020304" pitchFamily="18" charset="0"/>
                <a:cs typeface="Times New Roman" panose="02020603050405020304" pitchFamily="18" charset="0"/>
              </a:rPr>
              <a:t>E</a:t>
            </a:r>
            <a:r>
              <a:rPr b="1" dirty="0" spc="15">
                <a:latin typeface="Times New Roman" panose="02020603050405020304" pitchFamily="18" charset="0"/>
                <a:cs typeface="Times New Roman" panose="02020603050405020304" pitchFamily="18" charset="0"/>
              </a:rPr>
              <a:t>S</a:t>
            </a:r>
            <a:r>
              <a:rPr b="1" dirty="0" spc="-30">
                <a:latin typeface="Times New Roman" panose="02020603050405020304" pitchFamily="18" charset="0"/>
                <a:cs typeface="Times New Roman" panose="02020603050405020304" pitchFamily="18" charset="0"/>
              </a:rPr>
              <a:t>U</a:t>
            </a:r>
            <a:r>
              <a:rPr b="1" dirty="0" spc="-405">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104869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673496" y="1114938"/>
            <a:ext cx="10050628" cy="495623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0"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conclusion</a:t>
            </a:r>
            <a:endParaRPr b="1" dirty="0" lang="en-IN">
              <a:latin typeface="Times New Roman" panose="02020603050405020304" pitchFamily="18" charset="0"/>
              <a:cs typeface="Times New Roman" panose="02020603050405020304" pitchFamily="18" charset="0"/>
            </a:endParaRPr>
          </a:p>
        </p:txBody>
      </p:sp>
      <p:sp>
        <p:nvSpPr>
          <p:cNvPr id="1048701" name="TextBox 3"/>
          <p:cNvSpPr txBox="1"/>
          <p:nvPr/>
        </p:nvSpPr>
        <p:spPr>
          <a:xfrm>
            <a:off x="609600" y="1676400"/>
            <a:ext cx="9525000" cy="4206240"/>
          </a:xfrm>
          <a:prstGeom prst="rect"/>
          <a:noFill/>
        </p:spPr>
        <p:txBody>
          <a:bodyPr rtlCol="0" wrap="square">
            <a:spAutoFit/>
          </a:bodyPr>
          <a:p>
            <a:r>
              <a:rPr dirty="0" lang="en-US">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Data Organization</a:t>
            </a:r>
            <a:r>
              <a:rPr dirty="0" lang="en-US">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indent="-285750" marL="285750">
              <a:buFont typeface="Arial" panose="020B0604020202020204" pitchFamily="34" charset="0"/>
              <a:buChar char="•"/>
            </a:pPr>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Summary Tables</a:t>
            </a:r>
            <a:r>
              <a:rPr dirty="0" sz="200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indent="-285750" marL="285750">
              <a:buFont typeface="Arial" panose="020B0604020202020204" pitchFamily="34" charset="0"/>
              <a:buChar char="•"/>
            </a:pPr>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Visualization</a:t>
            </a:r>
            <a:r>
              <a:rPr dirty="0" lang="en-US">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02" name="Title 1"/>
          <p:cNvSpPr>
            <a:spLocks noGrp="1"/>
          </p:cNvSpPr>
          <p:nvPr>
            <p:ph type="title"/>
          </p:nvPr>
        </p:nvSpPr>
        <p:spPr/>
        <p:txBody>
          <a:bodyPr/>
          <a:p>
            <a:r>
              <a:rPr b="1" dirty="0" lang="en-US"/>
              <a:t>Conclusion</a:t>
            </a:r>
          </a:p>
        </p:txBody>
      </p:sp>
      <p:sp>
        <p:nvSpPr>
          <p:cNvPr id="1048703" name="Rectangle 4"/>
          <p:cNvSpPr>
            <a:spLocks noChangeArrowheads="1"/>
          </p:cNvSpPr>
          <p:nvPr/>
        </p:nvSpPr>
        <p:spPr bwMode="auto">
          <a:xfrm>
            <a:off x="304801" y="1573531"/>
            <a:ext cx="9525000" cy="37109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Conditional Formatting</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Interactive Elements</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Dashboard Creation</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PivotTables</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Leverage PivotTabl</a:t>
            </a:r>
            <a:r>
              <a:rPr altLang="en-US" baseline="0" b="0" cap="none" dirty="0" sz="1800" i="0" kumimoji="0" lang="en-US" normalizeH="0" strike="noStrike" u="none">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4756151" cy="638809"/>
          </a:xfrm>
          <a:prstGeom prst="rect"/>
        </p:spPr>
        <p:txBody>
          <a:bodyPr bIns="0" lIns="0" rIns="0" rtlCol="0" tIns="16510" vert="horz" wrap="square">
            <a:spAutoFit/>
          </a:bodyPr>
          <a:p>
            <a:pPr marL="12700">
              <a:lnSpc>
                <a:spcPct val="100000"/>
              </a:lnSpc>
              <a:spcBef>
                <a:spcPts val="130"/>
              </a:spcBef>
            </a:pPr>
            <a:r>
              <a:rPr dirty="0" sz="4250" spc="5">
                <a:latin typeface="Times New Roman" panose="02020603050405020304" pitchFamily="18" charset="0"/>
                <a:cs typeface="Times New Roman" panose="02020603050405020304" pitchFamily="18" charset="0"/>
              </a:rPr>
              <a:t>PROJEC</a:t>
            </a:r>
            <a:r>
              <a:rPr dirty="0" sz="4250" lang="en-US" spc="5">
                <a:latin typeface="Times New Roman" panose="02020603050405020304" pitchFamily="18" charset="0"/>
                <a:cs typeface="Times New Roman" panose="02020603050405020304" pitchFamily="18" charset="0"/>
              </a:rPr>
              <a:t>T </a:t>
            </a:r>
            <a:r>
              <a:rPr dirty="0" sz="4250" spc="25">
                <a:latin typeface="Times New Roman" panose="02020603050405020304" pitchFamily="18" charset="0"/>
                <a:cs typeface="Times New Roman" panose="02020603050405020304" pitchFamily="18" charset="0"/>
              </a:rPr>
              <a:t>TITLE</a:t>
            </a:r>
            <a:endParaRPr dirty="0" sz="4250">
              <a:latin typeface="Times New Roman" panose="02020603050405020304" pitchFamily="18" charset="0"/>
              <a:cs typeface="Times New Roman" panose="02020603050405020304" pitchFamily="18" charset="0"/>
            </a:endParaRPr>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5" name="object 2"/>
          <p:cNvSpPr/>
          <p:nvPr/>
        </p:nvSpPr>
        <p:spPr>
          <a:xfrm>
            <a:off x="-76200" y="28579"/>
            <a:ext cx="1097125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4" y="445388"/>
            <a:ext cx="3009899" cy="546735"/>
          </a:xfrm>
          <a:prstGeom prst="rect"/>
        </p:spPr>
        <p:txBody>
          <a:bodyPr bIns="0" lIns="0" rIns="0" rtlCol="0" tIns="13335" vert="horz" wrap="square">
            <a:spAutoFit/>
          </a:bodyPr>
          <a:p>
            <a:pPr marL="12700">
              <a:lnSpc>
                <a:spcPct val="100000"/>
              </a:lnSpc>
              <a:spcBef>
                <a:spcPts val="105"/>
              </a:spcBef>
            </a:pPr>
            <a:r>
              <a:rPr dirty="0" spc="25">
                <a:latin typeface="Times New Roman" panose="02020603050405020304" pitchFamily="18" charset="0"/>
                <a:cs typeface="Times New Roman" panose="02020603050405020304" pitchFamily="18" charset="0"/>
              </a:rPr>
              <a:t>A</a:t>
            </a:r>
            <a:r>
              <a:rPr dirty="0" spc="-5">
                <a:latin typeface="Times New Roman" panose="02020603050405020304" pitchFamily="18" charset="0"/>
                <a:cs typeface="Times New Roman" panose="02020603050405020304" pitchFamily="18" charset="0"/>
              </a:rPr>
              <a:t>G</a:t>
            </a:r>
            <a:r>
              <a:rPr dirty="0" spc="-35">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715740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latin typeface="Times New Roman" panose="02020603050405020304" pitchFamily="18" charset="0"/>
                <a:cs typeface="Times New Roman" panose="02020603050405020304" pitchFamily="18" charset="0"/>
              </a:rPr>
              <a:t>P</a:t>
            </a:r>
            <a:r>
              <a:rPr dirty="0" sz="4250" spc="15">
                <a:latin typeface="Times New Roman" panose="02020603050405020304" pitchFamily="18" charset="0"/>
                <a:cs typeface="Times New Roman" panose="02020603050405020304" pitchFamily="18" charset="0"/>
              </a:rPr>
              <a:t>ROB</a:t>
            </a:r>
            <a:r>
              <a:rPr dirty="0" sz="4250" spc="55">
                <a:latin typeface="Times New Roman" panose="02020603050405020304" pitchFamily="18" charset="0"/>
                <a:cs typeface="Times New Roman" panose="02020603050405020304" pitchFamily="18" charset="0"/>
              </a:rPr>
              <a:t>L</a:t>
            </a:r>
            <a:r>
              <a:rPr dirty="0" sz="4250" spc="-20">
                <a:latin typeface="Times New Roman" panose="02020603050405020304" pitchFamily="18" charset="0"/>
                <a:cs typeface="Times New Roman" panose="02020603050405020304" pitchFamily="18" charset="0"/>
              </a:rPr>
              <a:t>E</a:t>
            </a:r>
            <a:r>
              <a:rPr dirty="0" sz="4250" spc="20">
                <a:latin typeface="Times New Roman" panose="02020603050405020304" pitchFamily="18" charset="0"/>
                <a:cs typeface="Times New Roman" panose="02020603050405020304" pitchFamily="18" charset="0"/>
              </a:rPr>
              <a:t>M</a:t>
            </a:r>
            <a:r>
              <a:rPr dirty="0" sz="4250" lang="en-US" spc="20">
                <a:latin typeface="Times New Roman" panose="02020603050405020304" pitchFamily="18" charset="0"/>
                <a:cs typeface="Times New Roman" panose="02020603050405020304" pitchFamily="18" charset="0"/>
              </a:rPr>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8"/>
          <p:cNvSpPr txBox="1"/>
          <p:nvPr/>
        </p:nvSpPr>
        <p:spPr>
          <a:xfrm>
            <a:off x="689170" y="2190750"/>
            <a:ext cx="7458075" cy="18694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spc="5"/>
              <a:t>	</a:t>
            </a:r>
            <a:r>
              <a:rPr dirty="0" sz="4250" spc="-20"/>
              <a:t>OVERVIEW</a:t>
            </a:r>
            <a:endParaRPr dirty="0"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737430" y="2117796"/>
            <a:ext cx="7924800" cy="4003040"/>
          </a:xfrm>
          <a:prstGeom prst="rect"/>
          <a:noFill/>
        </p:spPr>
        <p:txBody>
          <a:bodyPr rtlCol="0" wrap="square">
            <a:spAutoFit/>
          </a:bodyPr>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dirty="0" sz="2400" lang="en-US"/>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object 2"/>
          <p:cNvGrpSpPr/>
          <p:nvPr/>
        </p:nvGrpSpPr>
        <p:grpSpPr>
          <a:xfrm>
            <a:off x="8458200" y="266700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Rectangle 21"/>
          <p:cNvSpPr/>
          <p:nvPr/>
        </p:nvSpPr>
        <p:spPr>
          <a:xfrm>
            <a:off x="1088906" y="824041"/>
            <a:ext cx="5178633" cy="713739"/>
          </a:xfrm>
          <a:prstGeom prst="rect"/>
        </p:spPr>
        <p:txBody>
          <a:bodyPr wrap="none">
            <a:spAutoFit/>
          </a:bodyPr>
          <a:p>
            <a:r>
              <a:rPr b="1" dirty="0" sz="4250" lang="en-US" spc="5">
                <a:latin typeface="Times New Roman" panose="02020603050405020304" pitchFamily="18" charset="0"/>
                <a:cs typeface="Times New Roman" panose="02020603050405020304" pitchFamily="18" charset="0"/>
              </a:rPr>
              <a:t>PROJECT</a:t>
            </a:r>
            <a:r>
              <a:rPr dirty="0" sz="4250" lang="en-US" spc="5">
                <a:latin typeface="Trebuchet MS" panose="020B0603020202020204" pitchFamily="34" charset="0"/>
              </a:rPr>
              <a:t> </a:t>
            </a:r>
            <a:r>
              <a:rPr b="1" dirty="0" sz="4250" lang="en-US" spc="-20">
                <a:latin typeface="Trebuchet MS" panose="020B0603020202020204" pitchFamily="34" charset="0"/>
              </a:rPr>
              <a:t>OVERVIEW</a:t>
            </a:r>
            <a:endParaRPr b="1" dirty="0" sz="4250" lang="en-US">
              <a:latin typeface="Trebuchet MS" panose="020B0603020202020204" pitchFamily="34" charset="0"/>
            </a:endParaRPr>
          </a:p>
        </p:txBody>
      </p:sp>
      <p:sp>
        <p:nvSpPr>
          <p:cNvPr id="1048660" name="Rectangle 4"/>
          <p:cNvSpPr>
            <a:spLocks noChangeArrowheads="1"/>
          </p:cNvSpPr>
          <p:nvPr/>
        </p:nvSpPr>
        <p:spPr bwMode="auto">
          <a:xfrm>
            <a:off x="557212" y="1954653"/>
            <a:ext cx="8824913" cy="32029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Box 6"/>
          <p:cNvSpPr txBox="1"/>
          <p:nvPr/>
        </p:nvSpPr>
        <p:spPr>
          <a:xfrm>
            <a:off x="838200" y="2114550"/>
            <a:ext cx="6324600" cy="1780540"/>
          </a:xfrm>
          <a:prstGeom prst="rect"/>
          <a:noFill/>
        </p:spPr>
        <p:txBody>
          <a:bodyPr rtlCol="0" wrap="square">
            <a:spAutoFit/>
          </a:bodyPr>
          <a:p>
            <a:pPr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Employee</a:t>
            </a:r>
          </a:p>
          <a:p>
            <a:pPr indent="-285750" marL="285750">
              <a:buFont typeface="Arial" panose="020B0604020202020204" pitchFamily="34" charset="0"/>
              <a:buChar char="•"/>
            </a:pPr>
            <a:r>
              <a:rPr dirty="0" sz="2400" lang="en-US">
                <a:latin typeface="Trebuchet MS" panose="020B0603020202020204" pitchFamily="34" charset="0"/>
              </a:rPr>
              <a:t>Employer</a:t>
            </a:r>
          </a:p>
          <a:p>
            <a:pPr indent="-285750" marL="285750">
              <a:buFont typeface="Arial" panose="020B0604020202020204" pitchFamily="34" charset="0"/>
              <a:buChar char="•"/>
            </a:pPr>
            <a:r>
              <a:rPr dirty="0" sz="2400" lang="en-US">
                <a:latin typeface="Trebuchet MS" panose="020B0603020202020204" pitchFamily="34" charset="0"/>
              </a:rPr>
              <a:t>Organization</a:t>
            </a:r>
          </a:p>
          <a:p>
            <a:pPr indent="-285750" marL="285750">
              <a:buFont typeface="Arial" panose="020B0604020202020204" pitchFamily="34" charset="0"/>
              <a:buChar char="•"/>
            </a:pPr>
            <a:r>
              <a:rPr dirty="0" sz="2400" lang="en-US">
                <a:latin typeface="Trebuchet MS" panose="020B0603020202020204" pitchFamily="34" charset="0"/>
              </a:rPr>
              <a:t>Firm</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558165" y="85788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latin typeface="Times New Roman" panose="02020603050405020304" pitchFamily="18" charset="0"/>
                <a:cs typeface="Times New Roman" panose="02020603050405020304" pitchFamily="18" charset="0"/>
              </a:rPr>
              <a:t>S</a:t>
            </a:r>
            <a:r>
              <a:rPr dirty="0" sz="3600" spc="10">
                <a:latin typeface="Times New Roman" panose="02020603050405020304" pitchFamily="18" charset="0"/>
                <a:cs typeface="Times New Roman" panose="02020603050405020304" pitchFamily="18" charset="0"/>
              </a:rPr>
              <a:t>O</a:t>
            </a:r>
            <a:r>
              <a:rPr dirty="0" sz="3600" spc="25">
                <a:latin typeface="Times New Roman" panose="02020603050405020304" pitchFamily="18" charset="0"/>
                <a:cs typeface="Times New Roman" panose="02020603050405020304" pitchFamily="18" charset="0"/>
              </a:rPr>
              <a:t>LU</a:t>
            </a:r>
            <a:r>
              <a:rPr dirty="0" sz="3600" spc="-35">
                <a:latin typeface="Times New Roman" panose="02020603050405020304" pitchFamily="18" charset="0"/>
                <a:cs typeface="Times New Roman" panose="02020603050405020304" pitchFamily="18" charset="0"/>
              </a:rPr>
              <a:t>T</a:t>
            </a:r>
            <a:r>
              <a:rPr dirty="0" sz="3600" spc="-30">
                <a:latin typeface="Times New Roman" panose="02020603050405020304" pitchFamily="18" charset="0"/>
                <a:cs typeface="Times New Roman" panose="02020603050405020304" pitchFamily="18" charset="0"/>
              </a:rPr>
              <a:t>I</a:t>
            </a:r>
            <a:r>
              <a:rPr dirty="0" sz="3600" spc="10">
                <a:latin typeface="Times New Roman" panose="02020603050405020304" pitchFamily="18" charset="0"/>
                <a:cs typeface="Times New Roman" panose="02020603050405020304" pitchFamily="18" charset="0"/>
              </a:rPr>
              <a:t>O</a:t>
            </a:r>
            <a:r>
              <a:rPr dirty="0" sz="3600">
                <a:latin typeface="Times New Roman" panose="02020603050405020304" pitchFamily="18" charset="0"/>
                <a:cs typeface="Times New Roman" panose="02020603050405020304" pitchFamily="18" charset="0"/>
              </a:rPr>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Box 7"/>
          <p:cNvSpPr txBox="1"/>
          <p:nvPr/>
        </p:nvSpPr>
        <p:spPr>
          <a:xfrm>
            <a:off x="3029643" y="2084724"/>
            <a:ext cx="7332863" cy="3863340"/>
          </a:xfrm>
          <a:prstGeom prst="rect"/>
          <a:noFill/>
        </p:spPr>
        <p:txBody>
          <a:bodyPr rtlCol="0" wrap="square">
            <a:spAutoFit/>
          </a:bodyPr>
          <a:p>
            <a:pPr indent="-285750" marL="285750">
              <a:buFont typeface="Arial" panose="020B0604020202020204" pitchFamily="34" charset="0"/>
              <a:buChar char="•"/>
            </a:pPr>
            <a:r>
              <a:rPr b="1" dirty="0" sz="2400" lang="en-US">
                <a:latin typeface="Times New Roman" panose="02020603050405020304" pitchFamily="18" charset="0"/>
                <a:cs typeface="Times New Roman" panose="02020603050405020304" pitchFamily="18" charset="0"/>
              </a:rPr>
              <a:t>Filtering</a:t>
            </a:r>
            <a:r>
              <a:rPr dirty="0" sz="2000" lang="en-US">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indent="-285750" marL="285750">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Groups</a:t>
            </a:r>
            <a:r>
              <a:rPr altLang="en-US" dirty="0" sz="2000" lang="en-US">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indent="-285750" marL="285750">
              <a:buFont typeface="Arial" panose="020B0604020202020204" pitchFamily="34" charset="0"/>
              <a:buChar char="•"/>
            </a:pPr>
            <a:endParaRPr altLang="en-US"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altLang="en-US" dirty="0" sz="2000" lang="en-US">
                <a:latin typeface="Times New Roman" panose="02020603050405020304" pitchFamily="18" charset="0"/>
                <a:cs typeface="Times New Roman" panose="02020603050405020304" pitchFamily="18" charset="0"/>
              </a:rPr>
              <a:t>A </a:t>
            </a:r>
            <a:r>
              <a:rPr altLang="en-US" b="1" dirty="0" sz="2400" lang="en-US">
                <a:latin typeface="Times New Roman" panose="02020603050405020304" pitchFamily="18" charset="0"/>
                <a:cs typeface="Times New Roman" panose="02020603050405020304" pitchFamily="18" charset="0"/>
              </a:rPr>
              <a:t>Pivot Table </a:t>
            </a:r>
            <a:r>
              <a:rPr altLang="en-US" dirty="0" sz="2000" lang="en-US">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altLang="en-US" dirty="0" sz="2000" lang="en-US"/>
              <a:t>.</a:t>
            </a:r>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3" name="Title 1"/>
          <p:cNvSpPr>
            <a:spLocks noGrp="1"/>
          </p:cNvSpPr>
          <p:nvPr>
            <p:ph type="title"/>
          </p:nvPr>
        </p:nvSpPr>
        <p:spPr>
          <a:xfrm>
            <a:off x="829994" y="385444"/>
            <a:ext cx="10606673" cy="758190"/>
          </a:xfrm>
        </p:spPr>
        <p:txBody>
          <a:bodyPr/>
          <a:p>
            <a:r>
              <a:rPr dirty="0" lang="en-IN">
                <a:latin typeface="Times New Roman" panose="02020603050405020304" pitchFamily="18" charset="0"/>
                <a:cs typeface="Times New Roman" panose="02020603050405020304" pitchFamily="18" charset="0"/>
              </a:rPr>
              <a:t>Dataset</a:t>
            </a:r>
            <a:r>
              <a:rPr dirty="0" lang="en-IN"/>
              <a:t> Description</a:t>
            </a:r>
          </a:p>
        </p:txBody>
      </p:sp>
      <p:sp>
        <p:nvSpPr>
          <p:cNvPr id="1048674" name="TextBox 2"/>
          <p:cNvSpPr txBox="1"/>
          <p:nvPr/>
        </p:nvSpPr>
        <p:spPr>
          <a:xfrm>
            <a:off x="533400" y="1295400"/>
            <a:ext cx="10210800" cy="41554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There is 5 features in employee dataset.</a:t>
            </a:r>
          </a:p>
          <a:p>
            <a:endParaRPr b="1" dirty="0" sz="24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Business unit </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Business Unit</a:t>
            </a:r>
            <a:r>
              <a:rPr dirty="0" sz="2000" lang="en-US">
                <a:latin typeface="Times New Roman" panose="02020603050405020304" pitchFamily="18" charset="0"/>
                <a:cs typeface="Times New Roman" panose="02020603050405020304" pitchFamily="18" charset="0"/>
              </a:rPr>
              <a:t>," "Revenue," "Expenses," "Profit," and "Market Share" to clearly present and compare metrics for each unit.</a:t>
            </a:r>
          </a:p>
          <a:p>
            <a:pPr indent="-285750" marL="285750">
              <a:buFont typeface="Arial" panose="020B0604020202020204" pitchFamily="34" charset="0"/>
              <a:buChar char="•"/>
            </a:pPr>
            <a:endParaRPr b="1" dirty="0" sz="2000" lang="en-US" u="sng">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Performance score </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Conditional Formatting</a:t>
            </a:r>
            <a:r>
              <a:rPr dirty="0" sz="2000" lang="en-US">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indent="-285750" marL="285750">
              <a:buFont typeface="Arial" panose="020B0604020202020204" pitchFamily="34" charset="0"/>
              <a:buChar char="•"/>
            </a:pPr>
            <a:endParaRPr b="1" dirty="0" sz="2000" lang="en-US" u="sng">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Current employee rating </a:t>
            </a:r>
            <a:r>
              <a:rPr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Number Format</a:t>
            </a:r>
            <a:r>
              <a:rPr altLang="en-US" dirty="0" sz="2000" lang="en-US">
                <a:latin typeface="Times New Roman" panose="02020603050405020304" pitchFamily="18" charset="0"/>
                <a:cs typeface="Times New Roman" panose="02020603050405020304" pitchFamily="18" charset="0"/>
              </a:rPr>
              <a:t> Ensure that the Rating column is formatted to show numbers or a rating scale if applicable. </a:t>
            </a:r>
          </a:p>
          <a:p>
            <a:pPr indent="-285750" marL="285750">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a:t>
            </a:r>
            <a:r>
              <a:rPr b="1" dirty="0" sz="2000" lang="en-US" u="sng">
                <a:latin typeface="Times New Roman" panose="02020603050405020304" pitchFamily="18" charset="0"/>
                <a:cs typeface="Times New Roman" panose="02020603050405020304" pitchFamily="18" charset="0"/>
              </a:rPr>
              <a:t>performance level gender </a:t>
            </a:r>
            <a:r>
              <a:rPr dirty="0" sz="2000" lang="en-US">
                <a:latin typeface="Times New Roman" panose="02020603050405020304" pitchFamily="18" charset="0"/>
                <a:cs typeface="Times New Roman" panose="02020603050405020304" pitchFamily="18" charset="0"/>
              </a:rPr>
              <a:t>:Create a summary table to analyze </a:t>
            </a:r>
            <a:r>
              <a:rPr b="1" dirty="0" sz="2000" lang="en-US">
                <a:latin typeface="Times New Roman" panose="02020603050405020304" pitchFamily="18" charset="0"/>
                <a:cs typeface="Times New Roman" panose="02020603050405020304" pitchFamily="18" charset="0"/>
              </a:rPr>
              <a:t>performance levels by gender</a:t>
            </a:r>
            <a:r>
              <a:rPr dirty="0" sz="2000" lang="en-US">
                <a:latin typeface="Times New Roman" panose="02020603050405020304" pitchFamily="18" charset="0"/>
                <a:cs typeface="Times New Roman" panose="02020603050405020304" pitchFamily="18" charset="0"/>
              </a:rPr>
              <a:t>. This table will help you visualize the data more </a:t>
            </a:r>
            <a:r>
              <a:rPr dirty="0" sz="2000" lang="en-US"/>
              <a:t>effectively.</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lokeshwari S</dc:creator>
  <cp:lastModifiedBy>lokeshwari S</cp:lastModifiedBy>
  <dcterms:created xsi:type="dcterms:W3CDTF">2024-09-04T14:28:36Z</dcterms:created>
  <dcterms:modified xsi:type="dcterms:W3CDTF">2024-09-20T12:46:57Z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7b1386dc639648709bdad4bacff5a2db</vt:lpwstr>
  </property>
</Properties>
</file>