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38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b5d72ae3c_0_378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6" name="Google Shape;206;gfb5d72ae3c_0_378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b5d72ae3c_0_389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5" name="Google Shape;215;gfb5d72ae3c_0_389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5d72ae3c_0_400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4" name="Google Shape;224;gfb5d72ae3c_0_400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217440" y="812880"/>
            <a:ext cx="712476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b5d72ae3c_0_225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9" name="Google Shape;239;gfb5d72ae3c_0_225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5d72ae3c_0_13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4" name="Google Shape;134;gfb5d72ae3c_0_13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5d72ae3c_0_111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5" name="Google Shape;145;gfb5d72ae3c_0_111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5d72ae3c_0_206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4" name="Google Shape;154;gfb5d72ae3c_0_206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5d72ae3c_0_215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3" name="Google Shape;163;gfb5d72ae3c_0_215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b5d72ae3c_0_320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1" name="Google Shape;171;gfb5d72ae3c_0_320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b5d72ae3c_0_337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9" name="Google Shape;179;gfb5d72ae3c_0_337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b5d72ae3c_0_346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6" name="Google Shape;186;gfb5d72ae3c_0_346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b5d72ae3c_0_365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4" name="Google Shape;194;gfb5d72ae3c_0_365:notes"/>
          <p:cNvSpPr/>
          <p:nvPr>
            <p:ph idx="2" type="sldImg"/>
          </p:nvPr>
        </p:nvSpPr>
        <p:spPr>
          <a:xfrm>
            <a:off x="755968" y="1336475"/>
            <a:ext cx="6047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8077200" y="12712701"/>
            <a:ext cx="822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pt-BR" sz="3700"/>
              <a:t>https://bit.ly/pixelunemat</a:t>
            </a:r>
            <a:endParaRPr sz="37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/>
        </p:nvSpPr>
        <p:spPr>
          <a:xfrm>
            <a:off x="8077200" y="12712701"/>
            <a:ext cx="822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pt-BR" sz="3700"/>
              <a:t>https://bit.ly/pixelunemat</a:t>
            </a:r>
            <a:endParaRPr sz="37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8077200" y="12712701"/>
            <a:ext cx="822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pt-BR" sz="3700"/>
              <a:t>https://bit.ly/pixelunemat</a:t>
            </a:r>
            <a:endParaRPr sz="37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8077200" y="12712701"/>
            <a:ext cx="822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pt-BR" sz="3700"/>
              <a:t>https://bit.ly/pixelunemat</a:t>
            </a:r>
            <a:endParaRPr sz="3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8077200" y="12712701"/>
            <a:ext cx="822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pt-BR" sz="3700"/>
              <a:t>https://bit.ly/pixelunemat</a:t>
            </a:r>
            <a:endParaRPr sz="3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219320" y="11986200"/>
            <a:ext cx="21945240" cy="6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19320" y="3543480"/>
            <a:ext cx="21945240" cy="426672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2" type="body"/>
          </p:nvPr>
        </p:nvSpPr>
        <p:spPr>
          <a:xfrm>
            <a:off x="1219320" y="7567560"/>
            <a:ext cx="21945240" cy="22503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2001320" y="12700080"/>
            <a:ext cx="388440" cy="42876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997720" y="12700080"/>
            <a:ext cx="388440" cy="42876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hmygit.org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462600" y="10183320"/>
            <a:ext cx="12894480" cy="1127880"/>
          </a:xfrm>
          <a:prstGeom prst="rect">
            <a:avLst/>
          </a:prstGeom>
          <a:solidFill>
            <a:srgbClr val="FFBD16">
              <a:alpha val="8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1219320" y="3543480"/>
            <a:ext cx="219453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3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e GitHub</a:t>
            </a:r>
            <a:br>
              <a:rPr lang="pt-BR" sz="1800"/>
            </a:br>
            <a:r>
              <a:rPr b="0" lang="pt-BR" sz="83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é? Como utilizar?</a:t>
            </a:r>
            <a:br>
              <a:rPr lang="pt-BR" sz="1800"/>
            </a:br>
            <a:endParaRPr b="0" sz="83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456120" y="7887240"/>
            <a:ext cx="23160240" cy="1157400"/>
          </a:xfrm>
          <a:prstGeom prst="rect">
            <a:avLst/>
          </a:prstGeom>
          <a:solidFill>
            <a:srgbClr val="FFBD16"/>
          </a:solidFill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PIXEL Cybermeeting</a:t>
            </a:r>
            <a:endParaRPr b="0" sz="6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462600" y="9535680"/>
            <a:ext cx="3639960" cy="2728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9"/>
              <a:t>Orientador</a:t>
            </a:r>
            <a:r>
              <a:rPr b="0" lang="pt-BR" sz="380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3809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9"/>
              <a:t>Autor</a:t>
            </a:r>
            <a:r>
              <a:rPr b="0" lang="pt-BR" sz="380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3809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dcomp.png" id="126" name="Google Shape;1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0760" y="289080"/>
            <a:ext cx="9369360" cy="2537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_Logo.png"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64680" y="289080"/>
            <a:ext cx="2551680" cy="30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-Horizontal-ROO.png" id="128" name="Google Shape;12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520" y="330120"/>
            <a:ext cx="6972120" cy="298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/>
        </p:nvSpPr>
        <p:spPr>
          <a:xfrm>
            <a:off x="12088080" y="12700080"/>
            <a:ext cx="215280" cy="42876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3987360" y="9561600"/>
            <a:ext cx="936936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Carlos Alex S. J. Gulo</a:t>
            </a:r>
            <a:endParaRPr b="0" sz="372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Jeniffer Larissa Zanella Luz </a:t>
            </a:r>
            <a:endParaRPr b="0" sz="372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84959" y="10698480"/>
            <a:ext cx="5872320" cy="260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00" y="5354550"/>
            <a:ext cx="13753526" cy="7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1508700" y="4162550"/>
            <a:ext cx="20164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Oh My….Git?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sp>
        <p:nvSpPr>
          <p:cNvPr id="211" name="Google Shape;211;p36"/>
          <p:cNvSpPr txBox="1"/>
          <p:nvPr/>
        </p:nvSpPr>
        <p:spPr>
          <a:xfrm>
            <a:off x="8598075" y="12623475"/>
            <a:ext cx="42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fonte: terminal root</a:t>
            </a:r>
            <a:endParaRPr sz="2200"/>
          </a:p>
        </p:txBody>
      </p:sp>
      <p:pic>
        <p:nvPicPr>
          <p:cNvPr descr="PIXEL_Logo.png" id="212" name="Google Shape;21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508700" y="4162550"/>
            <a:ext cx="21366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Jogo gratuito e </a:t>
            </a:r>
            <a:r>
              <a:rPr i="1" lang="pt-BR" sz="6000"/>
              <a:t>open source</a:t>
            </a:r>
            <a:r>
              <a:rPr lang="pt-BR" sz="6000"/>
              <a:t> para aprender a usar o Git. </a:t>
            </a:r>
            <a:endParaRPr sz="6000"/>
          </a:p>
          <a:p>
            <a:pPr indent="-577850" lvl="3" marL="22860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Disponível em Windows, Linux e macOS</a:t>
            </a:r>
            <a:endParaRPr sz="5500"/>
          </a:p>
          <a:p>
            <a:pPr indent="-577850" lvl="3" marL="22860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i="1" lang="pt-BR" sz="5500" u="sng">
                <a:solidFill>
                  <a:schemeClr val="hlink"/>
                </a:solidFill>
                <a:hlinkClick r:id="rId3"/>
              </a:rPr>
              <a:t>https://ohmygit.org/</a:t>
            </a:r>
            <a:endParaRPr i="1" sz="55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475" y="7446925"/>
            <a:ext cx="6773826" cy="46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6550900" y="12103925"/>
            <a:ext cx="42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fonte: terminal root</a:t>
            </a:r>
            <a:endParaRPr sz="2200"/>
          </a:p>
        </p:txBody>
      </p:sp>
      <p:pic>
        <p:nvPicPr>
          <p:cNvPr descr="PIXEL_Logo.png" id="221" name="Google Shape;22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275" y="4220375"/>
            <a:ext cx="14069350" cy="79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/>
        </p:nvSpPr>
        <p:spPr>
          <a:xfrm>
            <a:off x="9689900" y="12156350"/>
            <a:ext cx="42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fonte: terminal root</a:t>
            </a:r>
            <a:endParaRPr sz="2200"/>
          </a:p>
        </p:txBody>
      </p:sp>
      <p:pic>
        <p:nvPicPr>
          <p:cNvPr descr="PIXEL_Logo.png" id="229" name="Google Shape;2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1219680" y="4013640"/>
            <a:ext cx="21948120" cy="8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CARNES, Beau. Git for Professionals – Free Version Control Course. f</a:t>
            </a:r>
            <a:r>
              <a:rPr b="1" lang="pt-BR" sz="4400">
                <a:solidFill>
                  <a:schemeClr val="dk1"/>
                </a:solidFill>
              </a:rPr>
              <a:t>reeCodeCamp</a:t>
            </a:r>
            <a:r>
              <a:rPr lang="pt-BR" sz="4400">
                <a:solidFill>
                  <a:schemeClr val="dk1"/>
                </a:solidFill>
              </a:rPr>
              <a:t>. 2021. Disponível em: https://www.freecodecamp.org/news/git-for-professionals/  Acesso em: 27 de Outubro de 2021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FERNANDES, Diego. Git &amp; Github: O que é? Por que? Como iniciar?</a:t>
            </a:r>
            <a:r>
              <a:rPr b="1" lang="pt-BR" sz="4400">
                <a:solidFill>
                  <a:schemeClr val="dk1"/>
                </a:solidFill>
              </a:rPr>
              <a:t> Rocketseat Blog</a:t>
            </a:r>
            <a:r>
              <a:rPr lang="pt-BR" sz="4400">
                <a:solidFill>
                  <a:schemeClr val="dk1"/>
                </a:solidFill>
              </a:rPr>
              <a:t>. 2018. Disponível em: https://blog.rocketseat.com.br/iniciando-com-git-github/ Acesso em: 02 de Outubro de 2020.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GUANABARA, Gustavo. Curso de Git &amp; Github: grátis, prático e sem usar comandos no terminal. </a:t>
            </a:r>
            <a:r>
              <a:rPr b="1" lang="pt-BR" sz="4400">
                <a:solidFill>
                  <a:schemeClr val="dk1"/>
                </a:solidFill>
              </a:rPr>
              <a:t>Curso em Vídeo</a:t>
            </a:r>
            <a:r>
              <a:rPr lang="pt-BR" sz="4400">
                <a:solidFill>
                  <a:schemeClr val="dk1"/>
                </a:solidFill>
              </a:rPr>
              <a:t>. 2020. Disponível em: https://www.youtube.com/playlist?list=PLHz_AreHm4dm7ZULPAmadvNhH6vk9oNZA  Acesso em: 29 de Setembro de 2020.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OLIVEIRA, Marcos. Aprenda Git com esse Game Open Source. TerminalRoot. 2021. Disponível em: https://terminalroot.com.br/2021/04/aprenda-git-com-esse-game-open-source.html Acesso em: 28 de Outubro de 2021 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219675" y="764475"/>
            <a:ext cx="219480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Referências</a:t>
            </a:r>
            <a:endParaRPr sz="8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1063933" y="3827073"/>
            <a:ext cx="219447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25" lIns="50725" spcFirstLastPara="1" rIns="50725" wrap="square" tIns="507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12300"/>
              <a:t>Obrigada</a:t>
            </a:r>
            <a:endParaRPr b="0" i="0" sz="1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456333" y="7205410"/>
            <a:ext cx="23160000" cy="1996800"/>
          </a:xfrm>
          <a:prstGeom prst="rect">
            <a:avLst/>
          </a:prstGeom>
          <a:solidFill>
            <a:srgbClr val="FFBD16"/>
          </a:solidFill>
          <a:ln>
            <a:noFill/>
          </a:ln>
        </p:spPr>
        <p:txBody>
          <a:bodyPr anchorCtr="0" anchor="t" bIns="50725" lIns="50725" spcFirstLastPara="1" rIns="50725" wrap="square" tIns="5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pt-BR" sz="5600">
                <a:solidFill>
                  <a:schemeClr val="dk1"/>
                </a:solidFill>
              </a:rPr>
              <a:t>Jeniffer Luz </a:t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pt-BR" sz="5600">
                <a:solidFill>
                  <a:schemeClr val="dk1"/>
                </a:solidFill>
              </a:rPr>
              <a:t> </a:t>
            </a:r>
            <a:r>
              <a:rPr b="1" lang="pt-BR" sz="4000">
                <a:solidFill>
                  <a:schemeClr val="dk1"/>
                </a:solidFill>
              </a:rPr>
              <a:t>jeniffer.luz@unemat.br</a:t>
            </a:r>
            <a:endParaRPr b="1" i="0" sz="40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logo_dcomp.png" id="243" name="Google Shape;24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0760" y="289080"/>
            <a:ext cx="9369360" cy="2537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_Logo.png" id="244" name="Google Shape;2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64680" y="289080"/>
            <a:ext cx="2551680" cy="30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-Horizontal-ROO.png" id="245" name="Google Shape;24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520" y="330120"/>
            <a:ext cx="6972120" cy="298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84959" y="10698480"/>
            <a:ext cx="5872320" cy="260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4294967295"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pt-BR" sz="8000"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1674051" y="3506800"/>
            <a:ext cx="20867100" cy="1040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676400" y="8959443"/>
            <a:ext cx="2103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1676400" y="5520102"/>
            <a:ext cx="20867100" cy="1040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1676400" y="7542349"/>
            <a:ext cx="20867100" cy="1040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1674149" y="9560101"/>
            <a:ext cx="20867100" cy="1040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1674067" y="2640930"/>
            <a:ext cx="20867100" cy="8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-387350" lvl="0" marL="368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•"/>
            </a:pPr>
            <a:r>
              <a:rPr lang="pt-BR" sz="4500">
                <a:solidFill>
                  <a:schemeClr val="dk1"/>
                </a:solidFill>
              </a:rPr>
              <a:t> Introdução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68300" marR="0" rtl="0" algn="l">
              <a:lnSpc>
                <a:spcPct val="2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•"/>
            </a:pPr>
            <a:r>
              <a:rPr lang="pt-BR" sz="4500"/>
              <a:t> Funcionalidades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68300" marR="0" rtl="0" algn="l">
              <a:lnSpc>
                <a:spcPct val="2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•"/>
            </a:pPr>
            <a:r>
              <a:rPr lang="pt-BR" sz="4500"/>
              <a:t> Recursos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68300" marR="0" rtl="0" algn="l">
              <a:lnSpc>
                <a:spcPct val="2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•"/>
            </a:pPr>
            <a:r>
              <a:rPr lang="pt-BR" sz="4500"/>
              <a:t> Referências</a:t>
            </a:r>
            <a:endParaRPr sz="4500"/>
          </a:p>
          <a:p>
            <a:pPr indent="0" lvl="0" marL="1219200" marR="0" rtl="0" algn="l">
              <a:lnSpc>
                <a:spcPct val="200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marR="0" rtl="0" algn="l">
              <a:lnSpc>
                <a:spcPct val="2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-101600" lvl="0" marL="469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Introdução</a:t>
            </a:r>
            <a:endParaRPr sz="8300">
              <a:solidFill>
                <a:srgbClr val="000000"/>
              </a:solidFill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1910675" y="4230800"/>
            <a:ext cx="21366600" cy="8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pt-BR" sz="7000"/>
              <a:t>Git - o que é? Pra quê serve?</a:t>
            </a:r>
            <a:endParaRPr sz="7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-609600" lvl="3" marL="18288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 Repositório de trabalho -  online e local.</a:t>
            </a:r>
            <a:endParaRPr sz="6000"/>
          </a:p>
          <a:p>
            <a:pPr indent="-609600" lvl="3" marL="18288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 Código aberto.</a:t>
            </a:r>
            <a:endParaRPr sz="6000"/>
          </a:p>
          <a:p>
            <a:pPr indent="-609600" lvl="3" marL="18288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 Mantêm o trabalho atualizado.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075" y="4708512"/>
            <a:ext cx="4491200" cy="45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_Logo.png" id="151" name="Google Shape;1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-101600" lvl="0" marL="469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Introdução</a:t>
            </a:r>
            <a:endParaRPr sz="8300">
              <a:solidFill>
                <a:srgbClr val="000000"/>
              </a:solidFill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1910675" y="4230800"/>
            <a:ext cx="20964600" cy="8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pt-BR" sz="7000"/>
              <a:t>Git - </a:t>
            </a:r>
            <a:r>
              <a:rPr lang="pt-BR" sz="7000"/>
              <a:t>o que é?  Vantagens?</a:t>
            </a:r>
            <a:endParaRPr sz="7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-609600" lvl="3" marL="18288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 </a:t>
            </a:r>
            <a:r>
              <a:rPr i="1" lang="pt-BR" sz="6000"/>
              <a:t>Versionamento.</a:t>
            </a:r>
            <a:endParaRPr i="1" sz="6000"/>
          </a:p>
          <a:p>
            <a:pPr indent="-609600" lvl="3" marL="18288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pt-BR" sz="6000"/>
              <a:t> Trabalho em equipe em tempo real.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800" y="4230812"/>
            <a:ext cx="4491200" cy="45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_Logo.png" id="160" name="Google Shape;1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-101600" lvl="0" marL="469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1910675" y="4230800"/>
            <a:ext cx="20164500" cy="8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i="1" lang="pt-BR" sz="6000">
                <a:solidFill>
                  <a:schemeClr val="dk1"/>
                </a:solidFill>
              </a:rPr>
              <a:t>Branches </a:t>
            </a:r>
            <a:r>
              <a:rPr lang="pt-BR" sz="6000">
                <a:solidFill>
                  <a:schemeClr val="dk1"/>
                </a:solidFill>
              </a:rPr>
              <a:t>- </a:t>
            </a:r>
            <a:r>
              <a:rPr lang="pt-BR" sz="6000"/>
              <a:t>Ramificações do código</a:t>
            </a:r>
            <a:endParaRPr sz="6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577850" lvl="3" marL="18288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Trabalho em equipe em tempo real - cada um trabalha no seu “galho” e o repositório “junta as peças”.</a:t>
            </a:r>
            <a:endParaRPr sz="5500"/>
          </a:p>
          <a:p>
            <a:pPr indent="-577850" lvl="3" marL="18288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Precisa adicionar ou alterar algo no código mas não tem certeza se é uma boa idéia? Os branches podem ser modificados sem interferir no código principal.</a:t>
            </a:r>
            <a:endParaRPr sz="5500"/>
          </a:p>
          <a:p>
            <a:pPr indent="-577850" lvl="3" marL="18288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Pode ser local ou remoto - mesmo em equipe, só você modifica sua parte. </a:t>
            </a:r>
            <a:endParaRPr sz="7000"/>
          </a:p>
        </p:txBody>
      </p:sp>
      <p:pic>
        <p:nvPicPr>
          <p:cNvPr descr="PIXEL_Logo.png"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-101600" lvl="0" marL="469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1910675" y="4230800"/>
            <a:ext cx="20164500" cy="8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i="1" lang="pt-BR" sz="6000"/>
              <a:t>Versionamento.</a:t>
            </a:r>
            <a:endParaRPr i="1" sz="6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0"/>
          </a:p>
          <a:p>
            <a:pPr indent="-577850" lvl="3" marL="18288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 Centralizado - todos os commits “se juntam” em um ponto só. </a:t>
            </a:r>
            <a:endParaRPr sz="5500"/>
          </a:p>
          <a:p>
            <a:pPr indent="-577850" lvl="3" marL="18288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Distribuido - são feitas várias versões diferentes que são salvas por completo e “não mescladas”.</a:t>
            </a:r>
            <a:endParaRPr sz="5500"/>
          </a:p>
          <a:p>
            <a:pPr indent="-577850" lvl="3" marL="18288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lang="pt-BR" sz="5500"/>
              <a:t>Permite que se continue o trabalho em máquinas variadas.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pic>
        <p:nvPicPr>
          <p:cNvPr descr="PIXEL_Logo.png"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-101600" lvl="0" marL="469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9375" y="4086500"/>
            <a:ext cx="13040600" cy="82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-101600" lvl="0" marL="469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Funcionalidades</a:t>
            </a:r>
            <a:endParaRPr sz="8300">
              <a:solidFill>
                <a:srgbClr val="000000"/>
              </a:solidFill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438" y="4373576"/>
            <a:ext cx="14175114" cy="7629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_Logo.png" id="191" name="Google Shape;19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1508700" y="1023550"/>
            <a:ext cx="21366600" cy="27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/>
              <a:t>Recursos</a:t>
            </a:r>
            <a:endParaRPr sz="8300">
              <a:solidFill>
                <a:srgbClr val="000000"/>
              </a:solidFill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1910675" y="4230800"/>
            <a:ext cx="20164500" cy="7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i="1" lang="pt-BR" sz="6000"/>
              <a:t>Git Desktop </a:t>
            </a:r>
            <a:endParaRPr i="1" sz="6000"/>
          </a:p>
          <a:p>
            <a:pPr indent="-609600" lvl="3" marL="2286000" rtl="0" algn="l">
              <a:lnSpc>
                <a:spcPct val="90000"/>
              </a:lnSpc>
              <a:spcBef>
                <a:spcPts val="1414"/>
              </a:spcBef>
              <a:spcAft>
                <a:spcPts val="0"/>
              </a:spcAft>
              <a:buSzPts val="6000"/>
              <a:buChar char="●"/>
            </a:pPr>
            <a:r>
              <a:rPr lang="pt-BR" sz="5400">
                <a:solidFill>
                  <a:schemeClr val="dk1"/>
                </a:solidFill>
              </a:rPr>
              <a:t>Integração com VSCode</a:t>
            </a:r>
            <a:endParaRPr sz="5400">
              <a:solidFill>
                <a:schemeClr val="dk1"/>
              </a:solidFill>
            </a:endParaRPr>
          </a:p>
          <a:p>
            <a:pPr indent="-571500" lvl="3" marL="2286000" rtl="0" algn="l">
              <a:lnSpc>
                <a:spcPct val="90000"/>
              </a:lnSpc>
              <a:spcBef>
                <a:spcPts val="1414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pt-BR" sz="5400">
                <a:solidFill>
                  <a:schemeClr val="dk1"/>
                </a:solidFill>
              </a:rPr>
              <a:t>Interface intuitiva - mais fácil que o tradicional em Terminal para iniciantes. </a:t>
            </a:r>
            <a:endParaRPr sz="5400">
              <a:solidFill>
                <a:schemeClr val="dk1"/>
              </a:solidFill>
            </a:endParaRPr>
          </a:p>
          <a:p>
            <a:pPr indent="-571500" lvl="3" marL="2286000" rtl="0" algn="l">
              <a:lnSpc>
                <a:spcPct val="90000"/>
              </a:lnSpc>
              <a:spcBef>
                <a:spcPts val="1414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pt-BR" sz="5400">
                <a:solidFill>
                  <a:schemeClr val="dk1"/>
                </a:solidFill>
              </a:rPr>
              <a:t>Git SCM (</a:t>
            </a:r>
            <a:r>
              <a:rPr i="1" lang="pt-BR" sz="5400">
                <a:solidFill>
                  <a:schemeClr val="dk1"/>
                </a:solidFill>
              </a:rPr>
              <a:t>Source Code Management</a:t>
            </a:r>
            <a:r>
              <a:rPr lang="pt-BR" sz="5400">
                <a:solidFill>
                  <a:schemeClr val="dk1"/>
                </a:solidFill>
              </a:rPr>
              <a:t>) disponível 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537" y="9679901"/>
            <a:ext cx="2931638" cy="27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3990" y="9847317"/>
            <a:ext cx="1649880" cy="16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27290" y="9847330"/>
            <a:ext cx="1649880" cy="16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2845" y="9307388"/>
            <a:ext cx="6177242" cy="347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62066" y="9148750"/>
            <a:ext cx="3648240" cy="347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_Logo.png" id="203" name="Google Shape;20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17905" y="10177426"/>
            <a:ext cx="2298421" cy="2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