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grandir Wide" panose="020B0604020202020204" charset="0"/>
      <p:regular r:id="rId14"/>
    </p:embeddedFont>
    <p:embeddedFont>
      <p:font typeface="Agrandir Wide Bold" panose="020B0604020202020204" charset="0"/>
      <p:regular r:id="rId15"/>
    </p:embeddedFont>
    <p:embeddedFont>
      <p:font typeface="Intro Rust"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1330"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1814703" y="481328"/>
            <a:ext cx="6018096" cy="9276448"/>
          </a:xfrm>
          <a:custGeom>
            <a:avLst/>
            <a:gdLst/>
            <a:ahLst/>
            <a:cxnLst/>
            <a:rect l="l" t="t" r="r" b="b"/>
            <a:pathLst>
              <a:path w="6018096" h="9276448">
                <a:moveTo>
                  <a:pt x="0" y="0"/>
                </a:moveTo>
                <a:lnTo>
                  <a:pt x="6018096" y="0"/>
                </a:lnTo>
                <a:lnTo>
                  <a:pt x="6018096" y="9276448"/>
                </a:lnTo>
                <a:lnTo>
                  <a:pt x="0" y="9276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3" name="TextBox 3"/>
          <p:cNvSpPr txBox="1"/>
          <p:nvPr/>
        </p:nvSpPr>
        <p:spPr>
          <a:xfrm>
            <a:off x="332686" y="3949110"/>
            <a:ext cx="11482016" cy="2169434"/>
          </a:xfrm>
          <a:prstGeom prst="rect">
            <a:avLst/>
          </a:prstGeom>
        </p:spPr>
        <p:txBody>
          <a:bodyPr lIns="0" tIns="0" rIns="0" bIns="0" rtlCol="0" anchor="t">
            <a:spAutoFit/>
          </a:bodyPr>
          <a:lstStyle/>
          <a:p>
            <a:pPr algn="ctr">
              <a:lnSpc>
                <a:spcPts val="13524"/>
              </a:lnSpc>
            </a:pPr>
            <a:r>
              <a:rPr lang="en-US" sz="13130">
                <a:solidFill>
                  <a:srgbClr val="000000"/>
                </a:solidFill>
                <a:latin typeface="Agrandir Wide"/>
                <a:ea typeface="Agrandir Wide"/>
                <a:cs typeface="Agrandir Wide"/>
                <a:sym typeface="Agrandir Wide"/>
              </a:rPr>
              <a:t>GYMMATTA</a:t>
            </a:r>
          </a:p>
        </p:txBody>
      </p:sp>
      <p:sp>
        <p:nvSpPr>
          <p:cNvPr id="4" name="TextBox 4"/>
          <p:cNvSpPr txBox="1"/>
          <p:nvPr/>
        </p:nvSpPr>
        <p:spPr>
          <a:xfrm>
            <a:off x="605672" y="481328"/>
            <a:ext cx="5069602" cy="266035"/>
          </a:xfrm>
          <a:prstGeom prst="rect">
            <a:avLst/>
          </a:prstGeom>
        </p:spPr>
        <p:txBody>
          <a:bodyPr lIns="0" tIns="0" rIns="0" bIns="0" rtlCol="0" anchor="t">
            <a:spAutoFit/>
          </a:bodyPr>
          <a:lstStyle/>
          <a:p>
            <a:pPr algn="l">
              <a:lnSpc>
                <a:spcPts val="1968"/>
              </a:lnSpc>
            </a:pPr>
            <a:r>
              <a:rPr lang="en-US" sz="2139" dirty="0">
                <a:solidFill>
                  <a:srgbClr val="0097B2"/>
                </a:solidFill>
                <a:latin typeface="Agrandir Wide"/>
                <a:ea typeface="Agrandir Wide"/>
                <a:cs typeface="Agrandir Wide"/>
                <a:sym typeface="Agrandir Wide"/>
              </a:rPr>
              <a:t>NAME : JENIKA RAJESHBHAI KOTAK</a:t>
            </a:r>
          </a:p>
        </p:txBody>
      </p:sp>
      <p:sp>
        <p:nvSpPr>
          <p:cNvPr id="5" name="TextBox 5"/>
          <p:cNvSpPr txBox="1"/>
          <p:nvPr/>
        </p:nvSpPr>
        <p:spPr>
          <a:xfrm>
            <a:off x="2132122" y="6372207"/>
            <a:ext cx="7883144" cy="408167"/>
          </a:xfrm>
          <a:prstGeom prst="rect">
            <a:avLst/>
          </a:prstGeom>
        </p:spPr>
        <p:txBody>
          <a:bodyPr lIns="0" tIns="0" rIns="0" bIns="0" rtlCol="0" anchor="t">
            <a:spAutoFit/>
          </a:bodyPr>
          <a:lstStyle/>
          <a:p>
            <a:pPr algn="ctr">
              <a:lnSpc>
                <a:spcPts val="2428"/>
              </a:lnSpc>
            </a:pPr>
            <a:r>
              <a:rPr lang="en-US" sz="2639">
                <a:solidFill>
                  <a:srgbClr val="0097B2"/>
                </a:solidFill>
                <a:latin typeface="Agrandir Wide"/>
                <a:ea typeface="Agrandir Wide"/>
                <a:cs typeface="Agrandir Wide"/>
                <a:sym typeface="Agrandir Wide"/>
              </a:rPr>
              <a:t>PERSONALIZED HEALTH &amp; WELLNESS APP</a:t>
            </a:r>
          </a:p>
        </p:txBody>
      </p:sp>
      <p:sp>
        <p:nvSpPr>
          <p:cNvPr id="6" name="TextBox 6"/>
          <p:cNvSpPr txBox="1"/>
          <p:nvPr/>
        </p:nvSpPr>
        <p:spPr>
          <a:xfrm>
            <a:off x="605672" y="938192"/>
            <a:ext cx="4121746" cy="266035"/>
          </a:xfrm>
          <a:prstGeom prst="rect">
            <a:avLst/>
          </a:prstGeom>
        </p:spPr>
        <p:txBody>
          <a:bodyPr lIns="0" tIns="0" rIns="0" bIns="0" rtlCol="0" anchor="t">
            <a:spAutoFit/>
          </a:bodyPr>
          <a:lstStyle/>
          <a:p>
            <a:pPr algn="l">
              <a:lnSpc>
                <a:spcPts val="1968"/>
              </a:lnSpc>
            </a:pPr>
            <a:r>
              <a:rPr lang="en-US" sz="2139" dirty="0">
                <a:solidFill>
                  <a:srgbClr val="0097B2"/>
                </a:solidFill>
                <a:latin typeface="Agrandir Wide"/>
                <a:ea typeface="Agrandir Wide"/>
                <a:cs typeface="Agrandir Wide"/>
                <a:sym typeface="Agrandir Wide"/>
              </a:rPr>
              <a:t>STUDENT ID : JD 153623</a:t>
            </a:r>
          </a:p>
        </p:txBody>
      </p:sp>
      <p:sp>
        <p:nvSpPr>
          <p:cNvPr id="7" name="TextBox 7"/>
          <p:cNvSpPr txBox="1"/>
          <p:nvPr/>
        </p:nvSpPr>
        <p:spPr>
          <a:xfrm>
            <a:off x="563855" y="1395056"/>
            <a:ext cx="9451411" cy="266035"/>
          </a:xfrm>
          <a:prstGeom prst="rect">
            <a:avLst/>
          </a:prstGeom>
        </p:spPr>
        <p:txBody>
          <a:bodyPr wrap="square" lIns="0" tIns="0" rIns="0" bIns="0" rtlCol="0" anchor="t">
            <a:spAutoFit/>
          </a:bodyPr>
          <a:lstStyle/>
          <a:p>
            <a:pPr marL="0" lvl="0" indent="0" algn="l">
              <a:lnSpc>
                <a:spcPts val="1968"/>
              </a:lnSpc>
              <a:spcBef>
                <a:spcPct val="0"/>
              </a:spcBef>
            </a:pPr>
            <a:r>
              <a:rPr lang="en-US" sz="2139" dirty="0">
                <a:solidFill>
                  <a:srgbClr val="0097B2"/>
                </a:solidFill>
                <a:latin typeface="Agrandir Wide"/>
                <a:ea typeface="Agrandir Wide"/>
                <a:cs typeface="Agrandir Wide"/>
                <a:sym typeface="Agrandir Wide"/>
              </a:rPr>
              <a:t>SUBJECT</a:t>
            </a:r>
            <a:r>
              <a:rPr lang="en-US" sz="2139" u="none" strike="noStrike" dirty="0">
                <a:solidFill>
                  <a:srgbClr val="0097B2"/>
                </a:solidFill>
                <a:latin typeface="Agrandir Wide"/>
                <a:ea typeface="Agrandir Wide"/>
                <a:cs typeface="Agrandir Wide"/>
                <a:sym typeface="Agrandir Wide"/>
              </a:rPr>
              <a:t> NAME :  CP5307 – ADVANCED MOBILE TECHNOLOGY</a:t>
            </a:r>
          </a:p>
        </p:txBody>
      </p:sp>
      <p:sp>
        <p:nvSpPr>
          <p:cNvPr id="8" name="TextBox 8"/>
          <p:cNvSpPr txBox="1"/>
          <p:nvPr/>
        </p:nvSpPr>
        <p:spPr>
          <a:xfrm>
            <a:off x="332686" y="7649705"/>
            <a:ext cx="3776892" cy="2212262"/>
          </a:xfrm>
          <a:prstGeom prst="rect">
            <a:avLst/>
          </a:prstGeom>
        </p:spPr>
        <p:txBody>
          <a:bodyPr lIns="0" tIns="0" rIns="0" bIns="0" rtlCol="0" anchor="t">
            <a:spAutoFit/>
          </a:bodyPr>
          <a:lstStyle/>
          <a:p>
            <a:pPr marL="0" lvl="0" indent="0" algn="l">
              <a:lnSpc>
                <a:spcPts val="4062"/>
              </a:lnSpc>
              <a:spcBef>
                <a:spcPct val="0"/>
              </a:spcBef>
            </a:pPr>
            <a:r>
              <a:rPr lang="en-US" sz="4415" u="none" strike="noStrike">
                <a:solidFill>
                  <a:srgbClr val="0097B2"/>
                </a:solidFill>
                <a:latin typeface="Agrandir Wide"/>
                <a:ea typeface="Agrandir Wide"/>
                <a:cs typeface="Agrandir Wide"/>
                <a:sym typeface="Agrandir Wide"/>
              </a:rPr>
              <a:t>ONE APP FOR A HEALTHIER YOU!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9154886" y="5541023"/>
            <a:ext cx="8766422" cy="4624288"/>
          </a:xfrm>
          <a:custGeom>
            <a:avLst/>
            <a:gdLst/>
            <a:ahLst/>
            <a:cxnLst/>
            <a:rect l="l" t="t" r="r" b="b"/>
            <a:pathLst>
              <a:path w="8766422" h="4624288">
                <a:moveTo>
                  <a:pt x="0" y="0"/>
                </a:moveTo>
                <a:lnTo>
                  <a:pt x="8766422" y="0"/>
                </a:lnTo>
                <a:lnTo>
                  <a:pt x="8766422" y="4624287"/>
                </a:lnTo>
                <a:lnTo>
                  <a:pt x="0" y="46242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3" name="TextBox 3"/>
          <p:cNvSpPr txBox="1"/>
          <p:nvPr/>
        </p:nvSpPr>
        <p:spPr>
          <a:xfrm>
            <a:off x="577697" y="2433833"/>
            <a:ext cx="16033903" cy="4684359"/>
          </a:xfrm>
          <a:prstGeom prst="rect">
            <a:avLst/>
          </a:prstGeom>
        </p:spPr>
        <p:txBody>
          <a:bodyPr wrap="square" lIns="0" tIns="0" rIns="0" bIns="0" rtlCol="0" anchor="t">
            <a:spAutoFit/>
          </a:bodyPr>
          <a:lstStyle/>
          <a:p>
            <a:pPr algn="l">
              <a:lnSpc>
                <a:spcPts val="4575"/>
              </a:lnSpc>
            </a:pPr>
            <a:r>
              <a:rPr lang="en-US" sz="3268" dirty="0">
                <a:solidFill>
                  <a:srgbClr val="FFFFFF"/>
                </a:solidFill>
                <a:latin typeface="Agrandir Wide"/>
                <a:ea typeface="Agrandir Wide"/>
                <a:cs typeface="Agrandir Wide"/>
                <a:sym typeface="Agrandir Wide"/>
              </a:rPr>
              <a:t>A GitHub repository is an online storage location where developers can save and organize their project files. It utilizes Git, a version control system, to monitor changes and facilitate collaboration. Version control helps developers maintain a record of modifications made to a project, enabling easy rollback to earlier versions when necessary. Git allows several developers to work on a project simultaneously by creating branches for different tasks or updates, which can later be combined into the main project.</a:t>
            </a:r>
          </a:p>
        </p:txBody>
      </p:sp>
      <p:sp>
        <p:nvSpPr>
          <p:cNvPr id="4" name="TextBox 4"/>
          <p:cNvSpPr txBox="1"/>
          <p:nvPr/>
        </p:nvSpPr>
        <p:spPr>
          <a:xfrm>
            <a:off x="577697" y="-81775"/>
            <a:ext cx="12050742" cy="2383915"/>
          </a:xfrm>
          <a:prstGeom prst="rect">
            <a:avLst/>
          </a:prstGeom>
        </p:spPr>
        <p:txBody>
          <a:bodyPr lIns="0" tIns="0" rIns="0" bIns="0" rtlCol="0" anchor="t">
            <a:spAutoFit/>
          </a:bodyPr>
          <a:lstStyle/>
          <a:p>
            <a:pPr algn="l">
              <a:lnSpc>
                <a:spcPts val="8836"/>
              </a:lnSpc>
            </a:pPr>
            <a:r>
              <a:rPr lang="en-US" sz="6312" dirty="0">
                <a:solidFill>
                  <a:srgbClr val="0097B2"/>
                </a:solidFill>
                <a:latin typeface="Agrandir Wide"/>
                <a:ea typeface="Agrandir Wide"/>
                <a:cs typeface="Agrandir Wide"/>
                <a:sym typeface="Agrandir Wide"/>
              </a:rPr>
              <a:t>07/ GITHUB REPOSITORY &amp; VERSION CONTROL</a:t>
            </a: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0927556" y="925644"/>
            <a:ext cx="6935553" cy="8877508"/>
          </a:xfrm>
          <a:custGeom>
            <a:avLst/>
            <a:gdLst/>
            <a:ahLst/>
            <a:cxnLst/>
            <a:rect l="l" t="t" r="r" b="b"/>
            <a:pathLst>
              <a:path w="6935553" h="8877508">
                <a:moveTo>
                  <a:pt x="0" y="0"/>
                </a:moveTo>
                <a:lnTo>
                  <a:pt x="6935553" y="0"/>
                </a:lnTo>
                <a:lnTo>
                  <a:pt x="6935553" y="8877508"/>
                </a:lnTo>
                <a:lnTo>
                  <a:pt x="0" y="88775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3" name="TextBox 3"/>
          <p:cNvSpPr txBox="1"/>
          <p:nvPr/>
        </p:nvSpPr>
        <p:spPr>
          <a:xfrm>
            <a:off x="309587" y="30163"/>
            <a:ext cx="11277240" cy="3025642"/>
          </a:xfrm>
          <a:prstGeom prst="rect">
            <a:avLst/>
          </a:prstGeom>
        </p:spPr>
        <p:txBody>
          <a:bodyPr lIns="0" tIns="0" rIns="0" bIns="0" rtlCol="0" anchor="t">
            <a:spAutoFit/>
          </a:bodyPr>
          <a:lstStyle/>
          <a:p>
            <a:pPr algn="l">
              <a:lnSpc>
                <a:spcPts val="11200"/>
              </a:lnSpc>
            </a:pPr>
            <a:r>
              <a:rPr lang="en-US" sz="8000">
                <a:solidFill>
                  <a:srgbClr val="0097B2"/>
                </a:solidFill>
                <a:latin typeface="Agrandir Wide"/>
                <a:ea typeface="Agrandir Wide"/>
                <a:cs typeface="Agrandir Wide"/>
                <a:sym typeface="Agrandir Wide"/>
              </a:rPr>
              <a:t>08/ CONCLUSION &amp; FINAL THOUGHTS</a:t>
            </a:r>
          </a:p>
        </p:txBody>
      </p:sp>
      <p:sp>
        <p:nvSpPr>
          <p:cNvPr id="4" name="TextBox 4"/>
          <p:cNvSpPr txBox="1"/>
          <p:nvPr/>
        </p:nvSpPr>
        <p:spPr>
          <a:xfrm>
            <a:off x="309587" y="3971949"/>
            <a:ext cx="10339133" cy="4211100"/>
          </a:xfrm>
          <a:prstGeom prst="rect">
            <a:avLst/>
          </a:prstGeom>
        </p:spPr>
        <p:txBody>
          <a:bodyPr lIns="0" tIns="0" rIns="0" bIns="0" rtlCol="0" anchor="t">
            <a:spAutoFit/>
          </a:bodyPr>
          <a:lstStyle/>
          <a:p>
            <a:pPr algn="l">
              <a:lnSpc>
                <a:spcPts val="4654"/>
              </a:lnSpc>
            </a:pPr>
            <a:r>
              <a:rPr lang="en-US" sz="3324" b="1">
                <a:solidFill>
                  <a:srgbClr val="FFFFFF"/>
                </a:solidFill>
                <a:latin typeface="Agrandir Wide Bold"/>
                <a:ea typeface="Agrandir Wide Bold"/>
                <a:cs typeface="Agrandir Wide Bold"/>
                <a:sym typeface="Agrandir Wide Bold"/>
              </a:rPr>
              <a:t>GymMatta</a:t>
            </a:r>
            <a:r>
              <a:rPr lang="en-US" sz="3324">
                <a:solidFill>
                  <a:srgbClr val="FFFFFF"/>
                </a:solidFill>
                <a:latin typeface="Agrandir Wide"/>
                <a:ea typeface="Agrandir Wide"/>
                <a:cs typeface="Agrandir Wide"/>
                <a:sym typeface="Agrandir Wide"/>
              </a:rPr>
              <a:t> is not just a workout app—it's an entire wellness solution. With monitoring, planned routines, and intuitive interface, it keeps users on track with their fitness objectives. Our disciplined development process and GitHub version management make progress seamless. Thanks!</a:t>
            </a: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3358643" y="4887784"/>
            <a:ext cx="11570713" cy="1389419"/>
          </a:xfrm>
          <a:prstGeom prst="rect">
            <a:avLst/>
          </a:prstGeom>
        </p:spPr>
        <p:txBody>
          <a:bodyPr lIns="0" tIns="0" rIns="0" bIns="0" rtlCol="0" anchor="t">
            <a:spAutoFit/>
          </a:bodyPr>
          <a:lstStyle/>
          <a:p>
            <a:pPr algn="ctr">
              <a:lnSpc>
                <a:spcPts val="10002"/>
              </a:lnSpc>
            </a:pPr>
            <a:r>
              <a:rPr lang="en-US" sz="13337" dirty="0">
                <a:solidFill>
                  <a:srgbClr val="000000"/>
                </a:solidFill>
                <a:latin typeface="Intro Rust"/>
                <a:ea typeface="Intro Rust"/>
                <a:cs typeface="Intro Rust"/>
                <a:sym typeface="Intro Rust"/>
              </a:rPr>
              <a:t>Thanks</a:t>
            </a:r>
          </a:p>
        </p:txBody>
      </p:sp>
      <p:sp>
        <p:nvSpPr>
          <p:cNvPr id="3" name="Freeform 3"/>
          <p:cNvSpPr/>
          <p:nvPr/>
        </p:nvSpPr>
        <p:spPr>
          <a:xfrm>
            <a:off x="85830" y="0"/>
            <a:ext cx="4373120" cy="8155003"/>
          </a:xfrm>
          <a:custGeom>
            <a:avLst/>
            <a:gdLst/>
            <a:ahLst/>
            <a:cxnLst/>
            <a:rect l="l" t="t" r="r" b="b"/>
            <a:pathLst>
              <a:path w="4373120" h="8155003">
                <a:moveTo>
                  <a:pt x="0" y="0"/>
                </a:moveTo>
                <a:lnTo>
                  <a:pt x="4373121" y="0"/>
                </a:lnTo>
                <a:lnTo>
                  <a:pt x="4373121" y="8155003"/>
                </a:lnTo>
                <a:lnTo>
                  <a:pt x="0" y="8155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dirty="0"/>
          </a:p>
        </p:txBody>
      </p:sp>
      <p:sp>
        <p:nvSpPr>
          <p:cNvPr id="4" name="Freeform 4"/>
          <p:cNvSpPr/>
          <p:nvPr/>
        </p:nvSpPr>
        <p:spPr>
          <a:xfrm flipH="1">
            <a:off x="11905816" y="186359"/>
            <a:ext cx="6382184" cy="9402849"/>
          </a:xfrm>
          <a:custGeom>
            <a:avLst/>
            <a:gdLst/>
            <a:ahLst/>
            <a:cxnLst/>
            <a:rect l="l" t="t" r="r" b="b"/>
            <a:pathLst>
              <a:path w="6382184" h="9402849">
                <a:moveTo>
                  <a:pt x="6382184" y="0"/>
                </a:moveTo>
                <a:lnTo>
                  <a:pt x="0" y="0"/>
                </a:lnTo>
                <a:lnTo>
                  <a:pt x="0" y="9402849"/>
                </a:lnTo>
                <a:lnTo>
                  <a:pt x="6382184" y="9402849"/>
                </a:lnTo>
                <a:lnTo>
                  <a:pt x="638218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AU"/>
          </a:p>
        </p:txBody>
      </p:sp>
      <p:sp>
        <p:nvSpPr>
          <p:cNvPr id="5" name="TextBox 5"/>
          <p:cNvSpPr txBox="1"/>
          <p:nvPr/>
        </p:nvSpPr>
        <p:spPr>
          <a:xfrm>
            <a:off x="4420850" y="3162300"/>
            <a:ext cx="8194642" cy="2548667"/>
          </a:xfrm>
          <a:prstGeom prst="rect">
            <a:avLst/>
          </a:prstGeom>
        </p:spPr>
        <p:txBody>
          <a:bodyPr lIns="0" tIns="0" rIns="0" bIns="0" rtlCol="0" anchor="t">
            <a:spAutoFit/>
          </a:bodyPr>
          <a:lstStyle/>
          <a:p>
            <a:pPr algn="ctr">
              <a:lnSpc>
                <a:spcPts val="10204"/>
              </a:lnSpc>
              <a:spcBef>
                <a:spcPct val="0"/>
              </a:spcBef>
            </a:pPr>
            <a:r>
              <a:rPr lang="en-US" sz="7289" dirty="0">
                <a:solidFill>
                  <a:srgbClr val="FFFFFF"/>
                </a:solidFill>
                <a:latin typeface="Intro Rust"/>
                <a:ea typeface="Intro Rust"/>
                <a:cs typeface="Intro Rust"/>
                <a:sym typeface="Intro Rust"/>
              </a:rPr>
              <a:t>Your Wellness, </a:t>
            </a:r>
          </a:p>
          <a:p>
            <a:pPr algn="ctr">
              <a:lnSpc>
                <a:spcPts val="10204"/>
              </a:lnSpc>
              <a:spcBef>
                <a:spcPct val="0"/>
              </a:spcBef>
            </a:pPr>
            <a:r>
              <a:rPr lang="en-US" sz="7289" dirty="0">
                <a:solidFill>
                  <a:srgbClr val="FFFFFF"/>
                </a:solidFill>
                <a:latin typeface="Intro Rust"/>
                <a:ea typeface="Intro Rust"/>
                <a:cs typeface="Intro Rust"/>
                <a:sym typeface="Intro Rust"/>
              </a:rPr>
              <a:t>Your Way.</a:t>
            </a: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384212" y="2045029"/>
            <a:ext cx="8569246" cy="8001533"/>
          </a:xfrm>
          <a:custGeom>
            <a:avLst/>
            <a:gdLst/>
            <a:ahLst/>
            <a:cxnLst/>
            <a:rect l="l" t="t" r="r" b="b"/>
            <a:pathLst>
              <a:path w="8569246" h="8001533">
                <a:moveTo>
                  <a:pt x="0" y="0"/>
                </a:moveTo>
                <a:lnTo>
                  <a:pt x="8569245" y="0"/>
                </a:lnTo>
                <a:lnTo>
                  <a:pt x="8569245" y="8001533"/>
                </a:lnTo>
                <a:lnTo>
                  <a:pt x="0" y="80015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3" name="TextBox 3"/>
          <p:cNvSpPr txBox="1"/>
          <p:nvPr/>
        </p:nvSpPr>
        <p:spPr>
          <a:xfrm>
            <a:off x="4668835" y="1728545"/>
            <a:ext cx="13402622" cy="6617961"/>
          </a:xfrm>
          <a:prstGeom prst="rect">
            <a:avLst/>
          </a:prstGeom>
        </p:spPr>
        <p:txBody>
          <a:bodyPr lIns="0" tIns="0" rIns="0" bIns="0" rtlCol="0" anchor="t">
            <a:spAutoFit/>
          </a:bodyPr>
          <a:lstStyle/>
          <a:p>
            <a:pPr algn="r">
              <a:lnSpc>
                <a:spcPts val="6541"/>
              </a:lnSpc>
            </a:pPr>
            <a:r>
              <a:rPr lang="en-US" sz="4672">
                <a:solidFill>
                  <a:srgbClr val="FFFFFF"/>
                </a:solidFill>
                <a:latin typeface="Agrandir Wide"/>
                <a:ea typeface="Agrandir Wide"/>
                <a:cs typeface="Agrandir Wide"/>
                <a:sym typeface="Agrandir Wide"/>
              </a:rPr>
              <a:t>01/ Problem Statement</a:t>
            </a:r>
          </a:p>
          <a:p>
            <a:pPr algn="r">
              <a:lnSpc>
                <a:spcPts val="6541"/>
              </a:lnSpc>
            </a:pPr>
            <a:r>
              <a:rPr lang="en-US" sz="4672">
                <a:solidFill>
                  <a:srgbClr val="FFFFFF"/>
                </a:solidFill>
                <a:latin typeface="Agrandir Wide"/>
                <a:ea typeface="Agrandir Wide"/>
                <a:cs typeface="Agrandir Wide"/>
                <a:sym typeface="Agrandir Wide"/>
              </a:rPr>
              <a:t>02/ Target Audience?</a:t>
            </a:r>
          </a:p>
          <a:p>
            <a:pPr algn="r">
              <a:lnSpc>
                <a:spcPts val="6541"/>
              </a:lnSpc>
            </a:pPr>
            <a:r>
              <a:rPr lang="en-US" sz="4672">
                <a:solidFill>
                  <a:srgbClr val="FFFFFF"/>
                </a:solidFill>
                <a:latin typeface="Agrandir Wide"/>
                <a:ea typeface="Agrandir Wide"/>
                <a:cs typeface="Agrandir Wide"/>
                <a:sym typeface="Agrandir Wide"/>
              </a:rPr>
              <a:t>03/ Competitor Analysis</a:t>
            </a:r>
          </a:p>
          <a:p>
            <a:pPr algn="r">
              <a:lnSpc>
                <a:spcPts val="6541"/>
              </a:lnSpc>
            </a:pPr>
            <a:r>
              <a:rPr lang="en-US" sz="4672">
                <a:solidFill>
                  <a:srgbClr val="FFFFFF"/>
                </a:solidFill>
                <a:latin typeface="Agrandir Wide"/>
                <a:ea typeface="Agrandir Wide"/>
                <a:cs typeface="Agrandir Wide"/>
                <a:sym typeface="Agrandir Wide"/>
              </a:rPr>
              <a:t>04/ Key Features of App.</a:t>
            </a:r>
          </a:p>
          <a:p>
            <a:pPr algn="r">
              <a:lnSpc>
                <a:spcPts val="6541"/>
              </a:lnSpc>
            </a:pPr>
            <a:r>
              <a:rPr lang="en-US" sz="4672">
                <a:solidFill>
                  <a:srgbClr val="FFFFFF"/>
                </a:solidFill>
                <a:latin typeface="Agrandir Wide"/>
                <a:ea typeface="Agrandir Wide"/>
                <a:cs typeface="Agrandir Wide"/>
                <a:sym typeface="Agrandir Wide"/>
              </a:rPr>
              <a:t>05/ UI Mockups &amp; Screens</a:t>
            </a:r>
          </a:p>
          <a:p>
            <a:pPr algn="r">
              <a:lnSpc>
                <a:spcPts val="6261"/>
              </a:lnSpc>
            </a:pPr>
            <a:r>
              <a:rPr lang="en-US" sz="4472">
                <a:solidFill>
                  <a:srgbClr val="FFFFFF"/>
                </a:solidFill>
                <a:latin typeface="Agrandir Wide"/>
                <a:ea typeface="Agrandir Wide"/>
                <a:cs typeface="Agrandir Wide"/>
                <a:sym typeface="Agrandir Wide"/>
              </a:rPr>
              <a:t>06/ Dev Timeline &amp; Milestones</a:t>
            </a:r>
          </a:p>
          <a:p>
            <a:pPr algn="r">
              <a:lnSpc>
                <a:spcPts val="6261"/>
              </a:lnSpc>
            </a:pPr>
            <a:r>
              <a:rPr lang="en-US" sz="4472">
                <a:solidFill>
                  <a:srgbClr val="FFFFFF"/>
                </a:solidFill>
                <a:latin typeface="Agrandir Wide"/>
                <a:ea typeface="Agrandir Wide"/>
                <a:cs typeface="Agrandir Wide"/>
                <a:sym typeface="Agrandir Wide"/>
              </a:rPr>
              <a:t>07/ GitHub Repo. &amp; Version History</a:t>
            </a:r>
          </a:p>
          <a:p>
            <a:pPr algn="r">
              <a:lnSpc>
                <a:spcPts val="6261"/>
              </a:lnSpc>
            </a:pPr>
            <a:r>
              <a:rPr lang="en-US" sz="4472">
                <a:solidFill>
                  <a:srgbClr val="FFFFFF"/>
                </a:solidFill>
                <a:latin typeface="Agrandir Wide"/>
                <a:ea typeface="Agrandir Wide"/>
                <a:cs typeface="Agrandir Wide"/>
                <a:sym typeface="Agrandir Wide"/>
              </a:rPr>
              <a:t>08/ Conclusion</a:t>
            </a:r>
          </a:p>
        </p:txBody>
      </p:sp>
      <p:sp>
        <p:nvSpPr>
          <p:cNvPr id="4" name="TextBox 4"/>
          <p:cNvSpPr txBox="1"/>
          <p:nvPr/>
        </p:nvSpPr>
        <p:spPr>
          <a:xfrm>
            <a:off x="147235" y="-331176"/>
            <a:ext cx="11249026" cy="2196667"/>
          </a:xfrm>
          <a:prstGeom prst="rect">
            <a:avLst/>
          </a:prstGeom>
        </p:spPr>
        <p:txBody>
          <a:bodyPr lIns="0" tIns="0" rIns="0" bIns="0" rtlCol="0" anchor="t">
            <a:spAutoFit/>
          </a:bodyPr>
          <a:lstStyle/>
          <a:p>
            <a:pPr algn="l">
              <a:lnSpc>
                <a:spcPts val="15423"/>
              </a:lnSpc>
            </a:pPr>
            <a:r>
              <a:rPr lang="en-US" sz="11017">
                <a:solidFill>
                  <a:srgbClr val="0097B2"/>
                </a:solidFill>
                <a:latin typeface="Agrandir Wide"/>
                <a:ea typeface="Agrandir Wide"/>
                <a:cs typeface="Agrandir Wide"/>
                <a:sym typeface="Agrandir Wide"/>
              </a:rPr>
              <a:t>CONTENTS</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0927556" y="925644"/>
            <a:ext cx="6935553" cy="8877508"/>
          </a:xfrm>
          <a:custGeom>
            <a:avLst/>
            <a:gdLst/>
            <a:ahLst/>
            <a:cxnLst/>
            <a:rect l="l" t="t" r="r" b="b"/>
            <a:pathLst>
              <a:path w="6935553" h="8877508">
                <a:moveTo>
                  <a:pt x="0" y="0"/>
                </a:moveTo>
                <a:lnTo>
                  <a:pt x="6935553" y="0"/>
                </a:lnTo>
                <a:lnTo>
                  <a:pt x="6935553" y="8877508"/>
                </a:lnTo>
                <a:lnTo>
                  <a:pt x="0" y="88775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3" name="TextBox 3"/>
          <p:cNvSpPr txBox="1"/>
          <p:nvPr/>
        </p:nvSpPr>
        <p:spPr>
          <a:xfrm>
            <a:off x="309587" y="30163"/>
            <a:ext cx="9033051" cy="3025642"/>
          </a:xfrm>
          <a:prstGeom prst="rect">
            <a:avLst/>
          </a:prstGeom>
        </p:spPr>
        <p:txBody>
          <a:bodyPr lIns="0" tIns="0" rIns="0" bIns="0" rtlCol="0" anchor="t">
            <a:spAutoFit/>
          </a:bodyPr>
          <a:lstStyle/>
          <a:p>
            <a:pPr algn="l">
              <a:lnSpc>
                <a:spcPts val="11200"/>
              </a:lnSpc>
            </a:pPr>
            <a:r>
              <a:rPr lang="en-US" sz="8000">
                <a:solidFill>
                  <a:srgbClr val="0097B2"/>
                </a:solidFill>
                <a:latin typeface="Agrandir Wide"/>
                <a:ea typeface="Agrandir Wide"/>
                <a:cs typeface="Agrandir Wide"/>
                <a:sym typeface="Agrandir Wide"/>
              </a:rPr>
              <a:t>01/ PROBLEM</a:t>
            </a:r>
          </a:p>
          <a:p>
            <a:pPr algn="l">
              <a:lnSpc>
                <a:spcPts val="11200"/>
              </a:lnSpc>
            </a:pPr>
            <a:r>
              <a:rPr lang="en-US" sz="8000">
                <a:solidFill>
                  <a:srgbClr val="0097B2"/>
                </a:solidFill>
                <a:latin typeface="Agrandir Wide"/>
                <a:ea typeface="Agrandir Wide"/>
                <a:cs typeface="Agrandir Wide"/>
                <a:sym typeface="Agrandir Wide"/>
              </a:rPr>
              <a:t>       STATEMENT</a:t>
            </a:r>
          </a:p>
        </p:txBody>
      </p:sp>
      <p:sp>
        <p:nvSpPr>
          <p:cNvPr id="4" name="TextBox 4"/>
          <p:cNvSpPr txBox="1"/>
          <p:nvPr/>
        </p:nvSpPr>
        <p:spPr>
          <a:xfrm>
            <a:off x="523775" y="4256764"/>
            <a:ext cx="9741609" cy="4408041"/>
          </a:xfrm>
          <a:prstGeom prst="rect">
            <a:avLst/>
          </a:prstGeom>
        </p:spPr>
        <p:txBody>
          <a:bodyPr lIns="0" tIns="0" rIns="0" bIns="0" rtlCol="0" anchor="t">
            <a:spAutoFit/>
          </a:bodyPr>
          <a:lstStyle/>
          <a:p>
            <a:pPr algn="ctr">
              <a:lnSpc>
                <a:spcPts val="4297"/>
              </a:lnSpc>
            </a:pPr>
            <a:r>
              <a:rPr lang="en-US" sz="3069">
                <a:solidFill>
                  <a:srgbClr val="FFFFFF"/>
                </a:solidFill>
                <a:latin typeface="Agrandir Wide"/>
                <a:ea typeface="Agrandir Wide"/>
                <a:cs typeface="Agrandir Wide"/>
                <a:sym typeface="Agrandir Wide"/>
              </a:rPr>
              <a:t>It is difficult to manage health and well-being with various apps for fitness, nutrition, and mental well-being. Individuals find it hard to maintain consistency because of fractured solutions. GymMatta makes it easy by bringing together everything related to wellness in one easy-to-use app, allowing users to stay on track easily.</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394023" y="517638"/>
            <a:ext cx="5056488" cy="9429347"/>
          </a:xfrm>
          <a:custGeom>
            <a:avLst/>
            <a:gdLst/>
            <a:ahLst/>
            <a:cxnLst/>
            <a:rect l="l" t="t" r="r" b="b"/>
            <a:pathLst>
              <a:path w="5056488" h="9429347">
                <a:moveTo>
                  <a:pt x="0" y="0"/>
                </a:moveTo>
                <a:lnTo>
                  <a:pt x="5056488" y="0"/>
                </a:lnTo>
                <a:lnTo>
                  <a:pt x="5056488" y="9429347"/>
                </a:lnTo>
                <a:lnTo>
                  <a:pt x="0" y="94293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3" name="TextBox 3"/>
          <p:cNvSpPr txBox="1"/>
          <p:nvPr/>
        </p:nvSpPr>
        <p:spPr>
          <a:xfrm>
            <a:off x="10005855" y="311753"/>
            <a:ext cx="7529720" cy="9441067"/>
          </a:xfrm>
          <a:prstGeom prst="rect">
            <a:avLst/>
          </a:prstGeom>
        </p:spPr>
        <p:txBody>
          <a:bodyPr lIns="0" tIns="0" rIns="0" bIns="0" rtlCol="0" anchor="t">
            <a:spAutoFit/>
          </a:bodyPr>
          <a:lstStyle/>
          <a:p>
            <a:pPr algn="ctr">
              <a:lnSpc>
                <a:spcPts val="6895"/>
              </a:lnSpc>
            </a:pPr>
            <a:r>
              <a:rPr lang="en-US" sz="3011" b="1">
                <a:solidFill>
                  <a:srgbClr val="FFFFFF"/>
                </a:solidFill>
                <a:latin typeface="Agrandir Wide Bold"/>
                <a:ea typeface="Agrandir Wide Bold"/>
                <a:cs typeface="Agrandir Wide Bold"/>
                <a:sym typeface="Agrandir Wide Bold"/>
              </a:rPr>
              <a:t>Who is this app for?</a:t>
            </a:r>
          </a:p>
          <a:p>
            <a:pPr marL="650097" lvl="1" indent="-325049" algn="l">
              <a:lnSpc>
                <a:spcPts val="4215"/>
              </a:lnSpc>
              <a:buFont typeface="Arial"/>
              <a:buChar char="•"/>
            </a:pPr>
            <a:r>
              <a:rPr lang="en-US" sz="3011">
                <a:solidFill>
                  <a:srgbClr val="FFFFFF"/>
                </a:solidFill>
                <a:latin typeface="Agrandir Wide"/>
                <a:ea typeface="Agrandir Wide"/>
                <a:cs typeface="Agrandir Wide"/>
                <a:sym typeface="Agrandir Wide"/>
              </a:rPr>
              <a:t>Busy professionals balancing work and health.</a:t>
            </a:r>
          </a:p>
          <a:p>
            <a:pPr marL="650097" lvl="1" indent="-325049" algn="l">
              <a:lnSpc>
                <a:spcPts val="4215"/>
              </a:lnSpc>
              <a:buFont typeface="Arial"/>
              <a:buChar char="•"/>
            </a:pPr>
            <a:r>
              <a:rPr lang="en-US" sz="3011">
                <a:solidFill>
                  <a:srgbClr val="FFFFFF"/>
                </a:solidFill>
                <a:latin typeface="Agrandir Wide"/>
                <a:ea typeface="Agrandir Wide"/>
                <a:cs typeface="Agrandir Wide"/>
                <a:sym typeface="Agrandir Wide"/>
              </a:rPr>
              <a:t>Fitness enthusiasts needing structured tracking.</a:t>
            </a:r>
          </a:p>
          <a:p>
            <a:pPr marL="650097" lvl="1" indent="-325049" algn="l">
              <a:lnSpc>
                <a:spcPts val="4215"/>
              </a:lnSpc>
              <a:buFont typeface="Arial"/>
              <a:buChar char="•"/>
            </a:pPr>
            <a:r>
              <a:rPr lang="en-US" sz="3011">
                <a:solidFill>
                  <a:srgbClr val="FFFFFF"/>
                </a:solidFill>
                <a:latin typeface="Agrandir Wide"/>
                <a:ea typeface="Agrandir Wide"/>
                <a:cs typeface="Agrandir Wide"/>
                <a:sym typeface="Agrandir Wide"/>
              </a:rPr>
              <a:t>Anyone looking for AI-driven personalized wellness plans.</a:t>
            </a:r>
          </a:p>
          <a:p>
            <a:pPr algn="ctr">
              <a:lnSpc>
                <a:spcPts val="4215"/>
              </a:lnSpc>
            </a:pPr>
            <a:endParaRPr lang="en-US" sz="3011">
              <a:solidFill>
                <a:srgbClr val="FFFFFF"/>
              </a:solidFill>
              <a:latin typeface="Agrandir Wide"/>
              <a:ea typeface="Agrandir Wide"/>
              <a:cs typeface="Agrandir Wide"/>
              <a:sym typeface="Agrandir Wide"/>
            </a:endParaRPr>
          </a:p>
          <a:p>
            <a:pPr algn="ctr">
              <a:lnSpc>
                <a:spcPts val="7527"/>
              </a:lnSpc>
            </a:pPr>
            <a:r>
              <a:rPr lang="en-US" sz="3011" b="1">
                <a:solidFill>
                  <a:srgbClr val="FFFFFF"/>
                </a:solidFill>
                <a:latin typeface="Agrandir Wide Bold"/>
                <a:ea typeface="Agrandir Wide Bold"/>
                <a:cs typeface="Agrandir Wide Bold"/>
                <a:sym typeface="Agrandir Wide Bold"/>
              </a:rPr>
              <a:t>User Persona Example:</a:t>
            </a:r>
          </a:p>
          <a:p>
            <a:pPr algn="l">
              <a:lnSpc>
                <a:spcPts val="4215"/>
              </a:lnSpc>
            </a:pPr>
            <a:r>
              <a:rPr lang="en-US" sz="3011">
                <a:solidFill>
                  <a:srgbClr val="FFFFFF"/>
                </a:solidFill>
                <a:latin typeface="Agrandir Wide"/>
                <a:ea typeface="Agrandir Wide"/>
                <a:cs typeface="Agrandir Wide"/>
                <a:sym typeface="Agrandir Wide"/>
              </a:rPr>
              <a:t>-&gt; Jane Doe, 32, Software Engineer                   </a:t>
            </a:r>
          </a:p>
          <a:p>
            <a:pPr algn="l">
              <a:lnSpc>
                <a:spcPts val="4215"/>
              </a:lnSpc>
            </a:pPr>
            <a:endParaRPr lang="en-US" sz="3011">
              <a:solidFill>
                <a:srgbClr val="FFFFFF"/>
              </a:solidFill>
              <a:latin typeface="Agrandir Wide"/>
              <a:ea typeface="Agrandir Wide"/>
              <a:cs typeface="Agrandir Wide"/>
              <a:sym typeface="Agrandir Wide"/>
            </a:endParaRPr>
          </a:p>
          <a:p>
            <a:pPr marL="650097" lvl="1" indent="-325049" algn="l">
              <a:lnSpc>
                <a:spcPts val="4215"/>
              </a:lnSpc>
              <a:buFont typeface="Arial"/>
              <a:buChar char="•"/>
            </a:pPr>
            <a:r>
              <a:rPr lang="en-US" sz="3011">
                <a:solidFill>
                  <a:srgbClr val="FFFFFF"/>
                </a:solidFill>
                <a:latin typeface="Agrandir Wide"/>
                <a:ea typeface="Agrandir Wide"/>
                <a:cs typeface="Agrandir Wide"/>
                <a:sym typeface="Agrandir Wide"/>
              </a:rPr>
              <a:t>Pain Points: No time, uses multiple apps.</a:t>
            </a:r>
          </a:p>
          <a:p>
            <a:pPr marL="650097" lvl="1" indent="-325049" algn="l">
              <a:lnSpc>
                <a:spcPts val="4215"/>
              </a:lnSpc>
              <a:buFont typeface="Arial"/>
              <a:buChar char="•"/>
            </a:pPr>
            <a:r>
              <a:rPr lang="en-US" sz="3011">
                <a:solidFill>
                  <a:srgbClr val="FFFFFF"/>
                </a:solidFill>
                <a:latin typeface="Agrandir Wide"/>
                <a:ea typeface="Agrandir Wide"/>
                <a:cs typeface="Agrandir Wide"/>
                <a:sym typeface="Agrandir Wide"/>
              </a:rPr>
              <a:t>Needs: A simple, all-in-one solution.</a:t>
            </a:r>
          </a:p>
          <a:p>
            <a:pPr algn="just">
              <a:lnSpc>
                <a:spcPts val="4215"/>
              </a:lnSpc>
            </a:pPr>
            <a:endParaRPr lang="en-US" sz="3011">
              <a:solidFill>
                <a:srgbClr val="FFFFFF"/>
              </a:solidFill>
              <a:latin typeface="Agrandir Wide"/>
              <a:ea typeface="Agrandir Wide"/>
              <a:cs typeface="Agrandir Wide"/>
              <a:sym typeface="Agrandir Wide"/>
            </a:endParaRPr>
          </a:p>
        </p:txBody>
      </p:sp>
      <p:sp>
        <p:nvSpPr>
          <p:cNvPr id="4" name="TextBox 4"/>
          <p:cNvSpPr txBox="1"/>
          <p:nvPr/>
        </p:nvSpPr>
        <p:spPr>
          <a:xfrm rot="-5400000">
            <a:off x="-3093251" y="3212241"/>
            <a:ext cx="9946985" cy="3522504"/>
          </a:xfrm>
          <a:prstGeom prst="rect">
            <a:avLst/>
          </a:prstGeom>
        </p:spPr>
        <p:txBody>
          <a:bodyPr lIns="0" tIns="0" rIns="0" bIns="0" rtlCol="0" anchor="t">
            <a:spAutoFit/>
          </a:bodyPr>
          <a:lstStyle/>
          <a:p>
            <a:pPr algn="l">
              <a:lnSpc>
                <a:spcPts val="12559"/>
              </a:lnSpc>
            </a:pPr>
            <a:r>
              <a:rPr lang="en-US" sz="11114">
                <a:solidFill>
                  <a:srgbClr val="0097B2"/>
                </a:solidFill>
                <a:latin typeface="Agrandir Wide"/>
                <a:ea typeface="Agrandir Wide"/>
                <a:cs typeface="Agrandir Wide"/>
                <a:sym typeface="Agrandir Wide"/>
              </a:rPr>
              <a:t>02/ TARGET AUDIENCE</a:t>
            </a: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8343718" y="3888582"/>
            <a:ext cx="9650361" cy="4535670"/>
          </a:xfrm>
          <a:custGeom>
            <a:avLst/>
            <a:gdLst/>
            <a:ahLst/>
            <a:cxnLst/>
            <a:rect l="l" t="t" r="r" b="b"/>
            <a:pathLst>
              <a:path w="9650361" h="4535670">
                <a:moveTo>
                  <a:pt x="0" y="0"/>
                </a:moveTo>
                <a:lnTo>
                  <a:pt x="9650361" y="0"/>
                </a:lnTo>
                <a:lnTo>
                  <a:pt x="9650361" y="4535670"/>
                </a:lnTo>
                <a:lnTo>
                  <a:pt x="0" y="45356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graphicFrame>
        <p:nvGraphicFramePr>
          <p:cNvPr id="3" name="Table 3"/>
          <p:cNvGraphicFramePr>
            <a:graphicFrameLocks noGrp="1"/>
          </p:cNvGraphicFramePr>
          <p:nvPr/>
        </p:nvGraphicFramePr>
        <p:xfrm>
          <a:off x="633250" y="467180"/>
          <a:ext cx="7315200" cy="7250907"/>
        </p:xfrm>
        <a:graphic>
          <a:graphicData uri="http://schemas.openxmlformats.org/drawingml/2006/table">
            <a:tbl>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1025598">
                <a:tc>
                  <a:txBody>
                    <a:bodyPr/>
                    <a:lstStyle/>
                    <a:p>
                      <a:pPr algn="l">
                        <a:lnSpc>
                          <a:spcPts val="2995"/>
                        </a:lnSpc>
                        <a:defRPr/>
                      </a:pPr>
                      <a:r>
                        <a:rPr lang="en-US" sz="2139">
                          <a:solidFill>
                            <a:srgbClr val="FFFFFF"/>
                          </a:solidFill>
                          <a:latin typeface="Agrandir Wide"/>
                          <a:ea typeface="Agrandir Wide"/>
                          <a:cs typeface="Agrandir Wide"/>
                          <a:sym typeface="Agrandir Wide"/>
                        </a:rPr>
                        <a:t>App</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995"/>
                        </a:lnSpc>
                        <a:defRPr/>
                      </a:pPr>
                      <a:r>
                        <a:rPr lang="en-US" sz="2139">
                          <a:solidFill>
                            <a:srgbClr val="FFFFFF"/>
                          </a:solidFill>
                          <a:latin typeface="Agrandir Wide"/>
                          <a:ea typeface="Agrandir Wide"/>
                          <a:cs typeface="Agrandir Wide"/>
                          <a:sym typeface="Agrandir Wide"/>
                        </a:rPr>
                        <a:t>Strengths</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995"/>
                        </a:lnSpc>
                        <a:defRPr/>
                      </a:pPr>
                      <a:r>
                        <a:rPr lang="en-US" sz="2139">
                          <a:solidFill>
                            <a:srgbClr val="FFFFFF"/>
                          </a:solidFill>
                          <a:latin typeface="Agrandir Wide"/>
                          <a:ea typeface="Agrandir Wide"/>
                          <a:cs typeface="Agrandir Wide"/>
                          <a:sym typeface="Agrandir Wide"/>
                        </a:rPr>
                        <a:t>Weaknesses</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1950788">
                <a:tc>
                  <a:txBody>
                    <a:bodyPr/>
                    <a:lstStyle/>
                    <a:p>
                      <a:pPr algn="l">
                        <a:lnSpc>
                          <a:spcPts val="2995"/>
                        </a:lnSpc>
                        <a:defRPr/>
                      </a:pPr>
                      <a:r>
                        <a:rPr lang="en-US" sz="2139">
                          <a:solidFill>
                            <a:srgbClr val="FFFFFF"/>
                          </a:solidFill>
                          <a:latin typeface="Agrandir Wide"/>
                          <a:ea typeface="Agrandir Wide"/>
                          <a:cs typeface="Agrandir Wide"/>
                          <a:sym typeface="Agrandir Wide"/>
                        </a:rPr>
                        <a:t>MyFitnessPal</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995"/>
                        </a:lnSpc>
                        <a:defRPr/>
                      </a:pPr>
                      <a:r>
                        <a:rPr lang="en-US" sz="2139">
                          <a:solidFill>
                            <a:srgbClr val="FFFFFF"/>
                          </a:solidFill>
                          <a:latin typeface="Agrandir Wide"/>
                          <a:ea typeface="Agrandir Wide"/>
                          <a:cs typeface="Agrandir Wide"/>
                          <a:sym typeface="Agrandir Wide"/>
                        </a:rPr>
                        <a:t>Great for calorie tracking</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995"/>
                        </a:lnSpc>
                        <a:defRPr/>
                      </a:pPr>
                      <a:r>
                        <a:rPr lang="en-US" sz="2139">
                          <a:solidFill>
                            <a:srgbClr val="FFFFFF"/>
                          </a:solidFill>
                          <a:latin typeface="Agrandir Wide"/>
                          <a:ea typeface="Agrandir Wide"/>
                          <a:cs typeface="Agrandir Wide"/>
                          <a:sym typeface="Agrandir Wide"/>
                        </a:rPr>
                        <a:t>No workout or mental health integration</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950788">
                <a:tc>
                  <a:txBody>
                    <a:bodyPr/>
                    <a:lstStyle/>
                    <a:p>
                      <a:pPr algn="l">
                        <a:lnSpc>
                          <a:spcPts val="2995"/>
                        </a:lnSpc>
                        <a:defRPr/>
                      </a:pPr>
                      <a:r>
                        <a:rPr lang="en-US" sz="2139">
                          <a:solidFill>
                            <a:srgbClr val="FFFFFF"/>
                          </a:solidFill>
                          <a:latin typeface="Agrandir Wide"/>
                          <a:ea typeface="Agrandir Wide"/>
                          <a:cs typeface="Agrandir Wide"/>
                          <a:sym typeface="Agrandir Wide"/>
                        </a:rPr>
                        <a:t>Google Fit</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995"/>
                        </a:lnSpc>
                        <a:defRPr/>
                      </a:pPr>
                      <a:r>
                        <a:rPr lang="en-US" sz="2139">
                          <a:solidFill>
                            <a:srgbClr val="FFFFFF"/>
                          </a:solidFill>
                          <a:latin typeface="Agrandir Wide"/>
                          <a:ea typeface="Agrandir Wide"/>
                          <a:cs typeface="Agrandir Wide"/>
                          <a:sym typeface="Agrandir Wide"/>
                        </a:rPr>
                        <a:t>Step tracking &amp; wearable sync</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995"/>
                        </a:lnSpc>
                        <a:defRPr/>
                      </a:pPr>
                      <a:r>
                        <a:rPr lang="en-US" sz="2139">
                          <a:solidFill>
                            <a:srgbClr val="FFFFFF"/>
                          </a:solidFill>
                          <a:latin typeface="Agrandir Wide"/>
                          <a:ea typeface="Agrandir Wide"/>
                          <a:cs typeface="Agrandir Wide"/>
                          <a:sym typeface="Agrandir Wide"/>
                        </a:rPr>
                        <a:t>No personalized goal setting</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2323733">
                <a:tc>
                  <a:txBody>
                    <a:bodyPr/>
                    <a:lstStyle/>
                    <a:p>
                      <a:pPr algn="l">
                        <a:lnSpc>
                          <a:spcPts val="2995"/>
                        </a:lnSpc>
                        <a:defRPr/>
                      </a:pPr>
                      <a:r>
                        <a:rPr lang="en-US" sz="2139">
                          <a:solidFill>
                            <a:srgbClr val="FFFFFF"/>
                          </a:solidFill>
                          <a:latin typeface="Agrandir Wide"/>
                          <a:ea typeface="Agrandir Wide"/>
                          <a:cs typeface="Agrandir Wide"/>
                          <a:sym typeface="Agrandir Wide"/>
                        </a:rPr>
                        <a:t>GymMatta</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995"/>
                        </a:lnSpc>
                        <a:defRPr/>
                      </a:pPr>
                      <a:r>
                        <a:rPr lang="en-US" sz="2139">
                          <a:solidFill>
                            <a:srgbClr val="FFFFFF"/>
                          </a:solidFill>
                          <a:latin typeface="Agrandir Wide"/>
                          <a:ea typeface="Agrandir Wide"/>
                          <a:cs typeface="Agrandir Wide"/>
                          <a:sym typeface="Agrandir Wide"/>
                        </a:rPr>
                        <a:t>All-in-one app for fitness, diet, and mental well-being</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995"/>
                        </a:lnSpc>
                        <a:defRPr/>
                      </a:pPr>
                      <a:r>
                        <a:rPr lang="en-US" sz="2139">
                          <a:solidFill>
                            <a:srgbClr val="FFFFFF"/>
                          </a:solidFill>
                          <a:latin typeface="Agrandir Wide"/>
                          <a:ea typeface="Agrandir Wide"/>
                          <a:cs typeface="Agrandir Wide"/>
                          <a:sym typeface="Agrandir Wide"/>
                        </a:rPr>
                        <a:t>No AI-based goal tracking</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TextBox 4"/>
          <p:cNvSpPr txBox="1"/>
          <p:nvPr/>
        </p:nvSpPr>
        <p:spPr>
          <a:xfrm>
            <a:off x="9144000" y="155518"/>
            <a:ext cx="8850079" cy="2273876"/>
          </a:xfrm>
          <a:prstGeom prst="rect">
            <a:avLst/>
          </a:prstGeom>
        </p:spPr>
        <p:txBody>
          <a:bodyPr lIns="0" tIns="0" rIns="0" bIns="0" rtlCol="0" anchor="t">
            <a:spAutoFit/>
          </a:bodyPr>
          <a:lstStyle/>
          <a:p>
            <a:pPr algn="r">
              <a:lnSpc>
                <a:spcPts val="8136"/>
              </a:lnSpc>
            </a:pPr>
            <a:r>
              <a:rPr lang="en-US" sz="7200">
                <a:solidFill>
                  <a:srgbClr val="0097B2"/>
                </a:solidFill>
                <a:latin typeface="Agrandir Wide"/>
                <a:ea typeface="Agrandir Wide"/>
                <a:cs typeface="Agrandir Wide"/>
                <a:sym typeface="Agrandir Wide"/>
              </a:rPr>
              <a:t>03/ COMPETITOR</a:t>
            </a:r>
          </a:p>
          <a:p>
            <a:pPr algn="r">
              <a:lnSpc>
                <a:spcPts val="8136"/>
              </a:lnSpc>
            </a:pPr>
            <a:r>
              <a:rPr lang="en-US" sz="7200">
                <a:solidFill>
                  <a:srgbClr val="0097B2"/>
                </a:solidFill>
                <a:latin typeface="Agrandir Wide"/>
                <a:ea typeface="Agrandir Wide"/>
                <a:cs typeface="Agrandir Wide"/>
                <a:sym typeface="Agrandir Wide"/>
              </a:rPr>
              <a:t>ANALYSIS</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10396369" y="7469866"/>
            <a:ext cx="1059084" cy="0"/>
          </a:xfrm>
          <a:prstGeom prst="line">
            <a:avLst/>
          </a:prstGeom>
          <a:ln w="38100" cap="flat">
            <a:solidFill>
              <a:srgbClr val="FFFFFF"/>
            </a:solidFill>
            <a:prstDash val="solid"/>
            <a:headEnd type="none" w="sm" len="sm"/>
            <a:tailEnd type="none" w="sm" len="sm"/>
          </a:ln>
        </p:spPr>
        <p:txBody>
          <a:bodyPr/>
          <a:lstStyle/>
          <a:p>
            <a:endParaRPr lang="en-AU"/>
          </a:p>
        </p:txBody>
      </p:sp>
      <p:sp>
        <p:nvSpPr>
          <p:cNvPr id="3" name="AutoShape 3"/>
          <p:cNvSpPr/>
          <p:nvPr/>
        </p:nvSpPr>
        <p:spPr>
          <a:xfrm>
            <a:off x="473933" y="2715810"/>
            <a:ext cx="1059084" cy="0"/>
          </a:xfrm>
          <a:prstGeom prst="line">
            <a:avLst/>
          </a:prstGeom>
          <a:ln w="38100" cap="flat">
            <a:solidFill>
              <a:srgbClr val="FFFFFF"/>
            </a:solidFill>
            <a:prstDash val="solid"/>
            <a:headEnd type="none" w="sm" len="sm"/>
            <a:tailEnd type="none" w="sm" len="sm"/>
          </a:ln>
        </p:spPr>
        <p:txBody>
          <a:bodyPr/>
          <a:lstStyle/>
          <a:p>
            <a:endParaRPr lang="en-AU"/>
          </a:p>
        </p:txBody>
      </p:sp>
      <p:sp>
        <p:nvSpPr>
          <p:cNvPr id="4" name="Freeform 4"/>
          <p:cNvSpPr/>
          <p:nvPr/>
        </p:nvSpPr>
        <p:spPr>
          <a:xfrm>
            <a:off x="0" y="6227915"/>
            <a:ext cx="6382184" cy="9402849"/>
          </a:xfrm>
          <a:custGeom>
            <a:avLst/>
            <a:gdLst/>
            <a:ahLst/>
            <a:cxnLst/>
            <a:rect l="l" t="t" r="r" b="b"/>
            <a:pathLst>
              <a:path w="6382184" h="9402849">
                <a:moveTo>
                  <a:pt x="0" y="0"/>
                </a:moveTo>
                <a:lnTo>
                  <a:pt x="6382184" y="0"/>
                </a:lnTo>
                <a:lnTo>
                  <a:pt x="6382184" y="9402850"/>
                </a:lnTo>
                <a:lnTo>
                  <a:pt x="0" y="94028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5" name="Freeform 5"/>
          <p:cNvSpPr/>
          <p:nvPr/>
        </p:nvSpPr>
        <p:spPr>
          <a:xfrm>
            <a:off x="10004582" y="1962869"/>
            <a:ext cx="3420427" cy="2569596"/>
          </a:xfrm>
          <a:custGeom>
            <a:avLst/>
            <a:gdLst/>
            <a:ahLst/>
            <a:cxnLst/>
            <a:rect l="l" t="t" r="r" b="b"/>
            <a:pathLst>
              <a:path w="3420427" h="2569596">
                <a:moveTo>
                  <a:pt x="0" y="0"/>
                </a:moveTo>
                <a:lnTo>
                  <a:pt x="3420427" y="0"/>
                </a:lnTo>
                <a:lnTo>
                  <a:pt x="3420427" y="2569596"/>
                </a:lnTo>
                <a:lnTo>
                  <a:pt x="0" y="25695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AU"/>
          </a:p>
        </p:txBody>
      </p:sp>
      <p:sp>
        <p:nvSpPr>
          <p:cNvPr id="6" name="Freeform 6"/>
          <p:cNvSpPr/>
          <p:nvPr/>
        </p:nvSpPr>
        <p:spPr>
          <a:xfrm>
            <a:off x="14471939" y="1846423"/>
            <a:ext cx="2646703" cy="3127566"/>
          </a:xfrm>
          <a:custGeom>
            <a:avLst/>
            <a:gdLst/>
            <a:ahLst/>
            <a:cxnLst/>
            <a:rect l="l" t="t" r="r" b="b"/>
            <a:pathLst>
              <a:path w="2646703" h="3127566">
                <a:moveTo>
                  <a:pt x="0" y="0"/>
                </a:moveTo>
                <a:lnTo>
                  <a:pt x="2646703" y="0"/>
                </a:lnTo>
                <a:lnTo>
                  <a:pt x="2646703" y="3127566"/>
                </a:lnTo>
                <a:lnTo>
                  <a:pt x="0" y="31275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AU"/>
          </a:p>
        </p:txBody>
      </p:sp>
      <p:sp>
        <p:nvSpPr>
          <p:cNvPr id="7" name="TextBox 7"/>
          <p:cNvSpPr txBox="1"/>
          <p:nvPr/>
        </p:nvSpPr>
        <p:spPr>
          <a:xfrm>
            <a:off x="10396369" y="7861089"/>
            <a:ext cx="7797229" cy="1655084"/>
          </a:xfrm>
          <a:prstGeom prst="rect">
            <a:avLst/>
          </a:prstGeom>
        </p:spPr>
        <p:txBody>
          <a:bodyPr lIns="0" tIns="0" rIns="0" bIns="0" rtlCol="0" anchor="t">
            <a:spAutoFit/>
          </a:bodyPr>
          <a:lstStyle/>
          <a:p>
            <a:pPr algn="l">
              <a:lnSpc>
                <a:spcPts val="4204"/>
              </a:lnSpc>
            </a:pPr>
            <a:r>
              <a:rPr lang="en-US" sz="3002">
                <a:solidFill>
                  <a:srgbClr val="FFFFFF"/>
                </a:solidFill>
                <a:latin typeface="Agrandir Wide"/>
                <a:ea typeface="Agrandir Wide"/>
                <a:cs typeface="Agrandir Wide"/>
                <a:sym typeface="Agrandir Wide"/>
              </a:rPr>
              <a:t>Tracks water, steps, and mindfulness.</a:t>
            </a:r>
          </a:p>
          <a:p>
            <a:pPr algn="l">
              <a:lnSpc>
                <a:spcPts val="4204"/>
              </a:lnSpc>
            </a:pPr>
            <a:endParaRPr lang="en-US" sz="3002">
              <a:solidFill>
                <a:srgbClr val="FFFFFF"/>
              </a:solidFill>
              <a:latin typeface="Agrandir Wide"/>
              <a:ea typeface="Agrandir Wide"/>
              <a:cs typeface="Agrandir Wide"/>
              <a:sym typeface="Agrandir Wide"/>
            </a:endParaRPr>
          </a:p>
        </p:txBody>
      </p:sp>
      <p:sp>
        <p:nvSpPr>
          <p:cNvPr id="8" name="TextBox 8"/>
          <p:cNvSpPr txBox="1"/>
          <p:nvPr/>
        </p:nvSpPr>
        <p:spPr>
          <a:xfrm>
            <a:off x="473036" y="2962651"/>
            <a:ext cx="7969980" cy="1569814"/>
          </a:xfrm>
          <a:prstGeom prst="rect">
            <a:avLst/>
          </a:prstGeom>
        </p:spPr>
        <p:txBody>
          <a:bodyPr lIns="0" tIns="0" rIns="0" bIns="0" rtlCol="0" anchor="t">
            <a:spAutoFit/>
          </a:bodyPr>
          <a:lstStyle/>
          <a:p>
            <a:pPr algn="l">
              <a:lnSpc>
                <a:spcPts val="4008"/>
              </a:lnSpc>
            </a:pPr>
            <a:r>
              <a:rPr lang="en-US" sz="2863">
                <a:solidFill>
                  <a:srgbClr val="FFFFFF"/>
                </a:solidFill>
                <a:latin typeface="Agrandir Wide"/>
                <a:ea typeface="Agrandir Wide"/>
                <a:cs typeface="Agrandir Wide"/>
                <a:sym typeface="Agrandir Wide"/>
              </a:rPr>
              <a:t>Personalized Dashboard – Combines workouts, diet, and wellness.</a:t>
            </a:r>
          </a:p>
          <a:p>
            <a:pPr algn="l">
              <a:lnSpc>
                <a:spcPts val="4008"/>
              </a:lnSpc>
            </a:pPr>
            <a:endParaRPr lang="en-US" sz="2863">
              <a:solidFill>
                <a:srgbClr val="FFFFFF"/>
              </a:solidFill>
              <a:latin typeface="Agrandir Wide"/>
              <a:ea typeface="Agrandir Wide"/>
              <a:cs typeface="Agrandir Wide"/>
              <a:sym typeface="Agrandir Wide"/>
            </a:endParaRPr>
          </a:p>
        </p:txBody>
      </p:sp>
      <p:sp>
        <p:nvSpPr>
          <p:cNvPr id="9" name="TextBox 9"/>
          <p:cNvSpPr txBox="1"/>
          <p:nvPr/>
        </p:nvSpPr>
        <p:spPr>
          <a:xfrm>
            <a:off x="270633" y="131984"/>
            <a:ext cx="17746733" cy="1264982"/>
          </a:xfrm>
          <a:prstGeom prst="rect">
            <a:avLst/>
          </a:prstGeom>
        </p:spPr>
        <p:txBody>
          <a:bodyPr lIns="0" tIns="0" rIns="0" bIns="0" rtlCol="0" anchor="t">
            <a:spAutoFit/>
          </a:bodyPr>
          <a:lstStyle/>
          <a:p>
            <a:pPr algn="l">
              <a:lnSpc>
                <a:spcPts val="8249"/>
              </a:lnSpc>
            </a:pPr>
            <a:r>
              <a:rPr lang="en-US" sz="7300">
                <a:solidFill>
                  <a:srgbClr val="0097B2"/>
                </a:solidFill>
                <a:latin typeface="Agrandir Wide"/>
                <a:ea typeface="Agrandir Wide"/>
                <a:cs typeface="Agrandir Wide"/>
                <a:sym typeface="Agrandir Wide"/>
              </a:rPr>
              <a:t>04/ KEY FEATURES OF GYMMATTA</a:t>
            </a:r>
          </a:p>
        </p:txBody>
      </p:sp>
      <p:sp>
        <p:nvSpPr>
          <p:cNvPr id="10" name="TextBox 10"/>
          <p:cNvSpPr txBox="1"/>
          <p:nvPr/>
        </p:nvSpPr>
        <p:spPr>
          <a:xfrm>
            <a:off x="10396369" y="5695604"/>
            <a:ext cx="6057281" cy="1501201"/>
          </a:xfrm>
          <a:prstGeom prst="rect">
            <a:avLst/>
          </a:prstGeom>
        </p:spPr>
        <p:txBody>
          <a:bodyPr lIns="0" tIns="0" rIns="0" bIns="0" rtlCol="0" anchor="t">
            <a:spAutoFit/>
          </a:bodyPr>
          <a:lstStyle/>
          <a:p>
            <a:pPr algn="l">
              <a:lnSpc>
                <a:spcPts val="5473"/>
              </a:lnSpc>
            </a:pPr>
            <a:r>
              <a:rPr lang="en-US" sz="4599">
                <a:solidFill>
                  <a:srgbClr val="FFFFFF"/>
                </a:solidFill>
                <a:latin typeface="Agrandir Wide"/>
                <a:ea typeface="Agrandir Wide"/>
                <a:cs typeface="Agrandir Wide"/>
                <a:sym typeface="Agrandir Wide"/>
              </a:rPr>
              <a:t>Health Habit Tracking</a:t>
            </a:r>
          </a:p>
        </p:txBody>
      </p:sp>
      <p:sp>
        <p:nvSpPr>
          <p:cNvPr id="11" name="TextBox 11"/>
          <p:cNvSpPr txBox="1"/>
          <p:nvPr/>
        </p:nvSpPr>
        <p:spPr>
          <a:xfrm>
            <a:off x="473933" y="1722598"/>
            <a:ext cx="7969084" cy="815434"/>
          </a:xfrm>
          <a:prstGeom prst="rect">
            <a:avLst/>
          </a:prstGeom>
        </p:spPr>
        <p:txBody>
          <a:bodyPr lIns="0" tIns="0" rIns="0" bIns="0" rtlCol="0" anchor="t">
            <a:spAutoFit/>
          </a:bodyPr>
          <a:lstStyle/>
          <a:p>
            <a:pPr algn="l">
              <a:lnSpc>
                <a:spcPts val="5473"/>
              </a:lnSpc>
            </a:pPr>
            <a:r>
              <a:rPr lang="en-US" sz="4599">
                <a:solidFill>
                  <a:srgbClr val="FFFFFF"/>
                </a:solidFill>
                <a:latin typeface="Agrandir Wide"/>
                <a:ea typeface="Agrandir Wide"/>
                <a:cs typeface="Agrandir Wide"/>
                <a:sym typeface="Agrandir Wide"/>
              </a:rPr>
              <a:t>Personalised Dashboard</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554107" y="6422251"/>
            <a:ext cx="8928419" cy="3671812"/>
          </a:xfrm>
          <a:custGeom>
            <a:avLst/>
            <a:gdLst/>
            <a:ahLst/>
            <a:cxnLst/>
            <a:rect l="l" t="t" r="r" b="b"/>
            <a:pathLst>
              <a:path w="8928419" h="3671812">
                <a:moveTo>
                  <a:pt x="0" y="0"/>
                </a:moveTo>
                <a:lnTo>
                  <a:pt x="8928419" y="0"/>
                </a:lnTo>
                <a:lnTo>
                  <a:pt x="8928419" y="3671813"/>
                </a:lnTo>
                <a:lnTo>
                  <a:pt x="0" y="36718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3" name="AutoShape 3"/>
          <p:cNvSpPr/>
          <p:nvPr/>
        </p:nvSpPr>
        <p:spPr>
          <a:xfrm>
            <a:off x="554107" y="2614383"/>
            <a:ext cx="1059084" cy="0"/>
          </a:xfrm>
          <a:prstGeom prst="line">
            <a:avLst/>
          </a:prstGeom>
          <a:ln w="38100" cap="flat">
            <a:solidFill>
              <a:srgbClr val="FFFFFF"/>
            </a:solidFill>
            <a:prstDash val="solid"/>
            <a:headEnd type="none" w="sm" len="sm"/>
            <a:tailEnd type="none" w="sm" len="sm"/>
          </a:ln>
        </p:spPr>
        <p:txBody>
          <a:bodyPr/>
          <a:lstStyle/>
          <a:p>
            <a:endParaRPr lang="en-AU"/>
          </a:p>
        </p:txBody>
      </p:sp>
      <p:sp>
        <p:nvSpPr>
          <p:cNvPr id="4" name="AutoShape 4"/>
          <p:cNvSpPr/>
          <p:nvPr/>
        </p:nvSpPr>
        <p:spPr>
          <a:xfrm>
            <a:off x="9562885" y="2652483"/>
            <a:ext cx="1059084" cy="0"/>
          </a:xfrm>
          <a:prstGeom prst="line">
            <a:avLst/>
          </a:prstGeom>
          <a:ln w="38100" cap="flat">
            <a:solidFill>
              <a:srgbClr val="FFFFFF"/>
            </a:solidFill>
            <a:prstDash val="solid"/>
            <a:headEnd type="none" w="sm" len="sm"/>
            <a:tailEnd type="none" w="sm" len="sm"/>
          </a:ln>
        </p:spPr>
        <p:txBody>
          <a:bodyPr/>
          <a:lstStyle/>
          <a:p>
            <a:endParaRPr lang="en-AU"/>
          </a:p>
        </p:txBody>
      </p:sp>
      <p:sp>
        <p:nvSpPr>
          <p:cNvPr id="5" name="Freeform 5"/>
          <p:cNvSpPr/>
          <p:nvPr/>
        </p:nvSpPr>
        <p:spPr>
          <a:xfrm>
            <a:off x="1853188" y="3853694"/>
            <a:ext cx="1729229" cy="1729229"/>
          </a:xfrm>
          <a:custGeom>
            <a:avLst/>
            <a:gdLst/>
            <a:ahLst/>
            <a:cxnLst/>
            <a:rect l="l" t="t" r="r" b="b"/>
            <a:pathLst>
              <a:path w="1729229" h="1729229">
                <a:moveTo>
                  <a:pt x="0" y="0"/>
                </a:moveTo>
                <a:lnTo>
                  <a:pt x="1729230" y="0"/>
                </a:lnTo>
                <a:lnTo>
                  <a:pt x="1729230" y="1729230"/>
                </a:lnTo>
                <a:lnTo>
                  <a:pt x="0" y="17292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AU"/>
          </a:p>
        </p:txBody>
      </p:sp>
      <p:sp>
        <p:nvSpPr>
          <p:cNvPr id="6" name="Freeform 6"/>
          <p:cNvSpPr/>
          <p:nvPr/>
        </p:nvSpPr>
        <p:spPr>
          <a:xfrm>
            <a:off x="5463734" y="3853694"/>
            <a:ext cx="1791947" cy="1729229"/>
          </a:xfrm>
          <a:custGeom>
            <a:avLst/>
            <a:gdLst/>
            <a:ahLst/>
            <a:cxnLst/>
            <a:rect l="l" t="t" r="r" b="b"/>
            <a:pathLst>
              <a:path w="1791947" h="1729229">
                <a:moveTo>
                  <a:pt x="0" y="0"/>
                </a:moveTo>
                <a:lnTo>
                  <a:pt x="1791947" y="0"/>
                </a:lnTo>
                <a:lnTo>
                  <a:pt x="1791947" y="1729230"/>
                </a:lnTo>
                <a:lnTo>
                  <a:pt x="0" y="17292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AU"/>
          </a:p>
        </p:txBody>
      </p:sp>
      <p:sp>
        <p:nvSpPr>
          <p:cNvPr id="7" name="Freeform 7"/>
          <p:cNvSpPr/>
          <p:nvPr/>
        </p:nvSpPr>
        <p:spPr>
          <a:xfrm>
            <a:off x="11986823" y="4672647"/>
            <a:ext cx="3122105" cy="4114800"/>
          </a:xfrm>
          <a:custGeom>
            <a:avLst/>
            <a:gdLst/>
            <a:ahLst/>
            <a:cxnLst/>
            <a:rect l="l" t="t" r="r" b="b"/>
            <a:pathLst>
              <a:path w="3122105" h="4114800">
                <a:moveTo>
                  <a:pt x="0" y="0"/>
                </a:moveTo>
                <a:lnTo>
                  <a:pt x="3122104" y="0"/>
                </a:lnTo>
                <a:lnTo>
                  <a:pt x="312210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AU"/>
          </a:p>
        </p:txBody>
      </p:sp>
      <p:sp>
        <p:nvSpPr>
          <p:cNvPr id="8" name="TextBox 8"/>
          <p:cNvSpPr txBox="1"/>
          <p:nvPr/>
        </p:nvSpPr>
        <p:spPr>
          <a:xfrm>
            <a:off x="554107" y="3102833"/>
            <a:ext cx="8426188" cy="1066750"/>
          </a:xfrm>
          <a:prstGeom prst="rect">
            <a:avLst/>
          </a:prstGeom>
        </p:spPr>
        <p:txBody>
          <a:bodyPr lIns="0" tIns="0" rIns="0" bIns="0" rtlCol="0" anchor="t">
            <a:spAutoFit/>
          </a:bodyPr>
          <a:lstStyle/>
          <a:p>
            <a:pPr algn="l">
              <a:lnSpc>
                <a:spcPts val="4008"/>
              </a:lnSpc>
            </a:pPr>
            <a:r>
              <a:rPr lang="en-US" sz="2863">
                <a:solidFill>
                  <a:srgbClr val="FFFFFF"/>
                </a:solidFill>
                <a:latin typeface="Agrandir Wide"/>
                <a:ea typeface="Agrandir Wide"/>
                <a:cs typeface="Agrandir Wide"/>
                <a:sym typeface="Agrandir Wide"/>
              </a:rPr>
              <a:t>Structured schedules &amp; Diet Plan provider</a:t>
            </a:r>
          </a:p>
          <a:p>
            <a:pPr algn="l">
              <a:lnSpc>
                <a:spcPts val="4008"/>
              </a:lnSpc>
            </a:pPr>
            <a:endParaRPr lang="en-US" sz="2863">
              <a:solidFill>
                <a:srgbClr val="FFFFFF"/>
              </a:solidFill>
              <a:latin typeface="Agrandir Wide"/>
              <a:ea typeface="Agrandir Wide"/>
              <a:cs typeface="Agrandir Wide"/>
              <a:sym typeface="Agrandir Wide"/>
            </a:endParaRPr>
          </a:p>
        </p:txBody>
      </p:sp>
      <p:sp>
        <p:nvSpPr>
          <p:cNvPr id="9" name="TextBox 9"/>
          <p:cNvSpPr txBox="1"/>
          <p:nvPr/>
        </p:nvSpPr>
        <p:spPr>
          <a:xfrm>
            <a:off x="9562885" y="3102833"/>
            <a:ext cx="7969980" cy="1569814"/>
          </a:xfrm>
          <a:prstGeom prst="rect">
            <a:avLst/>
          </a:prstGeom>
        </p:spPr>
        <p:txBody>
          <a:bodyPr lIns="0" tIns="0" rIns="0" bIns="0" rtlCol="0" anchor="t">
            <a:spAutoFit/>
          </a:bodyPr>
          <a:lstStyle/>
          <a:p>
            <a:pPr algn="l">
              <a:lnSpc>
                <a:spcPts val="4008"/>
              </a:lnSpc>
            </a:pPr>
            <a:r>
              <a:rPr lang="en-US" sz="2863">
                <a:solidFill>
                  <a:srgbClr val="FFFFFF"/>
                </a:solidFill>
                <a:latin typeface="Agrandir Wide"/>
                <a:ea typeface="Agrandir Wide"/>
                <a:cs typeface="Agrandir Wide"/>
                <a:sym typeface="Agrandir Wide"/>
              </a:rPr>
              <a:t>Ensures users maintain habits and stay committed to their wellness goals.</a:t>
            </a:r>
          </a:p>
          <a:p>
            <a:pPr algn="l">
              <a:lnSpc>
                <a:spcPts val="4008"/>
              </a:lnSpc>
            </a:pPr>
            <a:endParaRPr lang="en-US" sz="2863">
              <a:solidFill>
                <a:srgbClr val="FFFFFF"/>
              </a:solidFill>
              <a:latin typeface="Agrandir Wide"/>
              <a:ea typeface="Agrandir Wide"/>
              <a:cs typeface="Agrandir Wide"/>
              <a:sym typeface="Agrandir Wide"/>
            </a:endParaRPr>
          </a:p>
        </p:txBody>
      </p:sp>
      <p:sp>
        <p:nvSpPr>
          <p:cNvPr id="10" name="TextBox 10"/>
          <p:cNvSpPr txBox="1"/>
          <p:nvPr/>
        </p:nvSpPr>
        <p:spPr>
          <a:xfrm>
            <a:off x="554107" y="1513166"/>
            <a:ext cx="7679611" cy="1501201"/>
          </a:xfrm>
          <a:prstGeom prst="rect">
            <a:avLst/>
          </a:prstGeom>
        </p:spPr>
        <p:txBody>
          <a:bodyPr lIns="0" tIns="0" rIns="0" bIns="0" rtlCol="0" anchor="t">
            <a:spAutoFit/>
          </a:bodyPr>
          <a:lstStyle/>
          <a:p>
            <a:pPr algn="l">
              <a:lnSpc>
                <a:spcPts val="5473"/>
              </a:lnSpc>
            </a:pPr>
            <a:r>
              <a:rPr lang="en-US" sz="4599">
                <a:solidFill>
                  <a:srgbClr val="FFFFFF"/>
                </a:solidFill>
                <a:latin typeface="Agrandir Wide"/>
                <a:ea typeface="Agrandir Wide"/>
                <a:cs typeface="Agrandir Wide"/>
                <a:sym typeface="Agrandir Wide"/>
              </a:rPr>
              <a:t>Workout &amp; Diet Planner</a:t>
            </a:r>
          </a:p>
          <a:p>
            <a:pPr algn="l">
              <a:lnSpc>
                <a:spcPts val="5473"/>
              </a:lnSpc>
            </a:pPr>
            <a:endParaRPr lang="en-US" sz="4599">
              <a:solidFill>
                <a:srgbClr val="FFFFFF"/>
              </a:solidFill>
              <a:latin typeface="Agrandir Wide"/>
              <a:ea typeface="Agrandir Wide"/>
              <a:cs typeface="Agrandir Wide"/>
              <a:sym typeface="Agrandir Wide"/>
            </a:endParaRPr>
          </a:p>
        </p:txBody>
      </p:sp>
      <p:sp>
        <p:nvSpPr>
          <p:cNvPr id="11" name="TextBox 11"/>
          <p:cNvSpPr txBox="1"/>
          <p:nvPr/>
        </p:nvSpPr>
        <p:spPr>
          <a:xfrm>
            <a:off x="9563782" y="1597781"/>
            <a:ext cx="6166022" cy="1501201"/>
          </a:xfrm>
          <a:prstGeom prst="rect">
            <a:avLst/>
          </a:prstGeom>
        </p:spPr>
        <p:txBody>
          <a:bodyPr lIns="0" tIns="0" rIns="0" bIns="0" rtlCol="0" anchor="t">
            <a:spAutoFit/>
          </a:bodyPr>
          <a:lstStyle/>
          <a:p>
            <a:pPr algn="l">
              <a:lnSpc>
                <a:spcPts val="5473"/>
              </a:lnSpc>
            </a:pPr>
            <a:r>
              <a:rPr lang="en-US" sz="4599">
                <a:solidFill>
                  <a:srgbClr val="FFFFFF"/>
                </a:solidFill>
                <a:latin typeface="Agrandir Wide"/>
                <a:ea typeface="Agrandir Wide"/>
                <a:cs typeface="Agrandir Wide"/>
                <a:sym typeface="Agrandir Wide"/>
              </a:rPr>
              <a:t>Reminder System</a:t>
            </a:r>
          </a:p>
          <a:p>
            <a:pPr algn="l">
              <a:lnSpc>
                <a:spcPts val="5473"/>
              </a:lnSpc>
            </a:pPr>
            <a:endParaRPr lang="en-US" sz="4599">
              <a:solidFill>
                <a:srgbClr val="FFFFFF"/>
              </a:solidFill>
              <a:latin typeface="Agrandir Wide"/>
              <a:ea typeface="Agrandir Wide"/>
              <a:cs typeface="Agrandir Wide"/>
              <a:sym typeface="Agrandir Wide"/>
            </a:endParaRPr>
          </a:p>
        </p:txBody>
      </p:sp>
      <p:sp>
        <p:nvSpPr>
          <p:cNvPr id="12" name="TextBox 12"/>
          <p:cNvSpPr txBox="1"/>
          <p:nvPr/>
        </p:nvSpPr>
        <p:spPr>
          <a:xfrm>
            <a:off x="270633" y="131984"/>
            <a:ext cx="17746733" cy="1264982"/>
          </a:xfrm>
          <a:prstGeom prst="rect">
            <a:avLst/>
          </a:prstGeom>
        </p:spPr>
        <p:txBody>
          <a:bodyPr lIns="0" tIns="0" rIns="0" bIns="0" rtlCol="0" anchor="t">
            <a:spAutoFit/>
          </a:bodyPr>
          <a:lstStyle/>
          <a:p>
            <a:pPr algn="l">
              <a:lnSpc>
                <a:spcPts val="8249"/>
              </a:lnSpc>
            </a:pPr>
            <a:r>
              <a:rPr lang="en-US" sz="7300">
                <a:solidFill>
                  <a:srgbClr val="0097B2"/>
                </a:solidFill>
                <a:latin typeface="Agrandir Wide"/>
                <a:ea typeface="Agrandir Wide"/>
                <a:cs typeface="Agrandir Wide"/>
                <a:sym typeface="Agrandir Wide"/>
              </a:rPr>
              <a:t>04/ KEY FEATURES OF GYMMATTA</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948840" y="2152565"/>
            <a:ext cx="3015441" cy="6519873"/>
          </a:xfrm>
          <a:custGeom>
            <a:avLst/>
            <a:gdLst/>
            <a:ahLst/>
            <a:cxnLst/>
            <a:rect l="l" t="t" r="r" b="b"/>
            <a:pathLst>
              <a:path w="3015441" h="6519873">
                <a:moveTo>
                  <a:pt x="0" y="0"/>
                </a:moveTo>
                <a:lnTo>
                  <a:pt x="3015441" y="0"/>
                </a:lnTo>
                <a:lnTo>
                  <a:pt x="3015441" y="6519873"/>
                </a:lnTo>
                <a:lnTo>
                  <a:pt x="0" y="6519873"/>
                </a:lnTo>
                <a:lnTo>
                  <a:pt x="0" y="0"/>
                </a:lnTo>
                <a:close/>
              </a:path>
            </a:pathLst>
          </a:custGeom>
          <a:blipFill>
            <a:blip r:embed="rId2"/>
            <a:stretch>
              <a:fillRect/>
            </a:stretch>
          </a:blipFill>
        </p:spPr>
        <p:txBody>
          <a:bodyPr/>
          <a:lstStyle/>
          <a:p>
            <a:endParaRPr lang="en-AU"/>
          </a:p>
        </p:txBody>
      </p:sp>
      <p:sp>
        <p:nvSpPr>
          <p:cNvPr id="3" name="Freeform 3"/>
          <p:cNvSpPr/>
          <p:nvPr/>
        </p:nvSpPr>
        <p:spPr>
          <a:xfrm>
            <a:off x="13246892" y="2152565"/>
            <a:ext cx="3015441" cy="6519873"/>
          </a:xfrm>
          <a:custGeom>
            <a:avLst/>
            <a:gdLst/>
            <a:ahLst/>
            <a:cxnLst/>
            <a:rect l="l" t="t" r="r" b="b"/>
            <a:pathLst>
              <a:path w="3015441" h="6519873">
                <a:moveTo>
                  <a:pt x="0" y="0"/>
                </a:moveTo>
                <a:lnTo>
                  <a:pt x="3015441" y="0"/>
                </a:lnTo>
                <a:lnTo>
                  <a:pt x="3015441" y="6519873"/>
                </a:lnTo>
                <a:lnTo>
                  <a:pt x="0" y="6519873"/>
                </a:lnTo>
                <a:lnTo>
                  <a:pt x="0" y="0"/>
                </a:lnTo>
                <a:close/>
              </a:path>
            </a:pathLst>
          </a:custGeom>
          <a:blipFill>
            <a:blip r:embed="rId3"/>
            <a:stretch>
              <a:fillRect/>
            </a:stretch>
          </a:blipFill>
        </p:spPr>
        <p:txBody>
          <a:bodyPr/>
          <a:lstStyle/>
          <a:p>
            <a:endParaRPr lang="en-AU"/>
          </a:p>
        </p:txBody>
      </p:sp>
      <p:sp>
        <p:nvSpPr>
          <p:cNvPr id="4" name="Freeform 4"/>
          <p:cNvSpPr/>
          <p:nvPr/>
        </p:nvSpPr>
        <p:spPr>
          <a:xfrm>
            <a:off x="9148512" y="2152565"/>
            <a:ext cx="3012530" cy="6519873"/>
          </a:xfrm>
          <a:custGeom>
            <a:avLst/>
            <a:gdLst/>
            <a:ahLst/>
            <a:cxnLst/>
            <a:rect l="l" t="t" r="r" b="b"/>
            <a:pathLst>
              <a:path w="3012530" h="6519873">
                <a:moveTo>
                  <a:pt x="0" y="0"/>
                </a:moveTo>
                <a:lnTo>
                  <a:pt x="3012530" y="0"/>
                </a:lnTo>
                <a:lnTo>
                  <a:pt x="3012530" y="6519873"/>
                </a:lnTo>
                <a:lnTo>
                  <a:pt x="0" y="6519873"/>
                </a:lnTo>
                <a:lnTo>
                  <a:pt x="0" y="0"/>
                </a:lnTo>
                <a:close/>
              </a:path>
            </a:pathLst>
          </a:custGeom>
          <a:blipFill>
            <a:blip r:embed="rId4"/>
            <a:stretch>
              <a:fillRect/>
            </a:stretch>
          </a:blipFill>
        </p:spPr>
        <p:txBody>
          <a:bodyPr/>
          <a:lstStyle/>
          <a:p>
            <a:endParaRPr lang="en-AU"/>
          </a:p>
        </p:txBody>
      </p:sp>
      <p:sp>
        <p:nvSpPr>
          <p:cNvPr id="5" name="Freeform 5"/>
          <p:cNvSpPr/>
          <p:nvPr/>
        </p:nvSpPr>
        <p:spPr>
          <a:xfrm>
            <a:off x="5047221" y="2152565"/>
            <a:ext cx="3015441" cy="6519873"/>
          </a:xfrm>
          <a:custGeom>
            <a:avLst/>
            <a:gdLst/>
            <a:ahLst/>
            <a:cxnLst/>
            <a:rect l="l" t="t" r="r" b="b"/>
            <a:pathLst>
              <a:path w="3015441" h="6519873">
                <a:moveTo>
                  <a:pt x="0" y="0"/>
                </a:moveTo>
                <a:lnTo>
                  <a:pt x="3015441" y="0"/>
                </a:lnTo>
                <a:lnTo>
                  <a:pt x="3015441" y="6519873"/>
                </a:lnTo>
                <a:lnTo>
                  <a:pt x="0" y="6519873"/>
                </a:lnTo>
                <a:lnTo>
                  <a:pt x="0" y="0"/>
                </a:lnTo>
                <a:close/>
              </a:path>
            </a:pathLst>
          </a:custGeom>
          <a:blipFill>
            <a:blip r:embed="rId5"/>
            <a:stretch>
              <a:fillRect/>
            </a:stretch>
          </a:blipFill>
        </p:spPr>
        <p:txBody>
          <a:bodyPr/>
          <a:lstStyle/>
          <a:p>
            <a:endParaRPr lang="en-AU"/>
          </a:p>
        </p:txBody>
      </p:sp>
      <p:sp>
        <p:nvSpPr>
          <p:cNvPr id="6" name="TextBox 6"/>
          <p:cNvSpPr txBox="1"/>
          <p:nvPr/>
        </p:nvSpPr>
        <p:spPr>
          <a:xfrm>
            <a:off x="270633" y="131984"/>
            <a:ext cx="17746733" cy="1264982"/>
          </a:xfrm>
          <a:prstGeom prst="rect">
            <a:avLst/>
          </a:prstGeom>
        </p:spPr>
        <p:txBody>
          <a:bodyPr lIns="0" tIns="0" rIns="0" bIns="0" rtlCol="0" anchor="t">
            <a:spAutoFit/>
          </a:bodyPr>
          <a:lstStyle/>
          <a:p>
            <a:pPr algn="l">
              <a:lnSpc>
                <a:spcPts val="8249"/>
              </a:lnSpc>
            </a:pPr>
            <a:r>
              <a:rPr lang="en-US" sz="7300">
                <a:solidFill>
                  <a:srgbClr val="0097B2"/>
                </a:solidFill>
                <a:latin typeface="Agrandir Wide"/>
                <a:ea typeface="Agrandir Wide"/>
                <a:cs typeface="Agrandir Wide"/>
                <a:sym typeface="Agrandir Wide"/>
              </a:rPr>
              <a:t>05/ UI MOCKUPS &amp; SCREENS</a:t>
            </a:r>
          </a:p>
        </p:txBody>
      </p:sp>
      <p:sp>
        <p:nvSpPr>
          <p:cNvPr id="7" name="TextBox 7"/>
          <p:cNvSpPr txBox="1"/>
          <p:nvPr/>
        </p:nvSpPr>
        <p:spPr>
          <a:xfrm>
            <a:off x="504680" y="8988970"/>
            <a:ext cx="3903762" cy="430386"/>
          </a:xfrm>
          <a:prstGeom prst="rect">
            <a:avLst/>
          </a:prstGeom>
        </p:spPr>
        <p:txBody>
          <a:bodyPr lIns="0" tIns="0" rIns="0" bIns="0" rtlCol="0" anchor="t">
            <a:spAutoFit/>
          </a:bodyPr>
          <a:lstStyle/>
          <a:p>
            <a:pPr algn="ctr">
              <a:lnSpc>
                <a:spcPts val="3052"/>
              </a:lnSpc>
              <a:spcBef>
                <a:spcPct val="0"/>
              </a:spcBef>
            </a:pPr>
            <a:r>
              <a:rPr lang="en-US" sz="2180" b="1">
                <a:solidFill>
                  <a:srgbClr val="0097B2"/>
                </a:solidFill>
                <a:latin typeface="Agrandir Wide Bold"/>
                <a:ea typeface="Agrandir Wide Bold"/>
                <a:cs typeface="Agrandir Wide Bold"/>
                <a:sym typeface="Agrandir Wide Bold"/>
              </a:rPr>
              <a:t>Startup Loading Banner</a:t>
            </a:r>
          </a:p>
        </p:txBody>
      </p:sp>
      <p:sp>
        <p:nvSpPr>
          <p:cNvPr id="8" name="TextBox 8"/>
          <p:cNvSpPr txBox="1"/>
          <p:nvPr/>
        </p:nvSpPr>
        <p:spPr>
          <a:xfrm>
            <a:off x="5682279" y="8988970"/>
            <a:ext cx="1748234" cy="430386"/>
          </a:xfrm>
          <a:prstGeom prst="rect">
            <a:avLst/>
          </a:prstGeom>
        </p:spPr>
        <p:txBody>
          <a:bodyPr lIns="0" tIns="0" rIns="0" bIns="0" rtlCol="0" anchor="t">
            <a:spAutoFit/>
          </a:bodyPr>
          <a:lstStyle/>
          <a:p>
            <a:pPr algn="ctr">
              <a:lnSpc>
                <a:spcPts val="3052"/>
              </a:lnSpc>
              <a:spcBef>
                <a:spcPct val="0"/>
              </a:spcBef>
            </a:pPr>
            <a:r>
              <a:rPr lang="en-US" sz="2180" b="1">
                <a:solidFill>
                  <a:srgbClr val="0097B2"/>
                </a:solidFill>
                <a:latin typeface="Agrandir Wide Bold"/>
                <a:ea typeface="Agrandir Wide Bold"/>
                <a:cs typeface="Agrandir Wide Bold"/>
                <a:sym typeface="Agrandir Wide Bold"/>
              </a:rPr>
              <a:t>Login Page</a:t>
            </a:r>
          </a:p>
        </p:txBody>
      </p:sp>
      <p:sp>
        <p:nvSpPr>
          <p:cNvPr id="9" name="TextBox 9"/>
          <p:cNvSpPr txBox="1"/>
          <p:nvPr/>
        </p:nvSpPr>
        <p:spPr>
          <a:xfrm>
            <a:off x="9733200" y="8988970"/>
            <a:ext cx="1843154" cy="430386"/>
          </a:xfrm>
          <a:prstGeom prst="rect">
            <a:avLst/>
          </a:prstGeom>
        </p:spPr>
        <p:txBody>
          <a:bodyPr lIns="0" tIns="0" rIns="0" bIns="0" rtlCol="0" anchor="t">
            <a:spAutoFit/>
          </a:bodyPr>
          <a:lstStyle/>
          <a:p>
            <a:pPr algn="ctr">
              <a:lnSpc>
                <a:spcPts val="3052"/>
              </a:lnSpc>
              <a:spcBef>
                <a:spcPct val="0"/>
              </a:spcBef>
            </a:pPr>
            <a:r>
              <a:rPr lang="en-US" sz="2180" b="1">
                <a:solidFill>
                  <a:srgbClr val="0097B2"/>
                </a:solidFill>
                <a:latin typeface="Agrandir Wide Bold"/>
                <a:ea typeface="Agrandir Wide Bold"/>
                <a:cs typeface="Agrandir Wide Bold"/>
                <a:sym typeface="Agrandir Wide Bold"/>
              </a:rPr>
              <a:t>Home Page</a:t>
            </a:r>
          </a:p>
        </p:txBody>
      </p:sp>
      <p:sp>
        <p:nvSpPr>
          <p:cNvPr id="10" name="TextBox 10"/>
          <p:cNvSpPr txBox="1"/>
          <p:nvPr/>
        </p:nvSpPr>
        <p:spPr>
          <a:xfrm>
            <a:off x="13408462" y="8988970"/>
            <a:ext cx="2692301" cy="430386"/>
          </a:xfrm>
          <a:prstGeom prst="rect">
            <a:avLst/>
          </a:prstGeom>
        </p:spPr>
        <p:txBody>
          <a:bodyPr lIns="0" tIns="0" rIns="0" bIns="0" rtlCol="0" anchor="t">
            <a:spAutoFit/>
          </a:bodyPr>
          <a:lstStyle/>
          <a:p>
            <a:pPr algn="ctr">
              <a:lnSpc>
                <a:spcPts val="3052"/>
              </a:lnSpc>
              <a:spcBef>
                <a:spcPct val="0"/>
              </a:spcBef>
            </a:pPr>
            <a:r>
              <a:rPr lang="en-US" sz="2180" b="1">
                <a:solidFill>
                  <a:srgbClr val="0097B2"/>
                </a:solidFill>
                <a:latin typeface="Agrandir Wide Bold"/>
                <a:ea typeface="Agrandir Wide Bold"/>
                <a:cs typeface="Agrandir Wide Bold"/>
                <a:sym typeface="Agrandir Wide Bold"/>
              </a:rPr>
              <a:t>Exercise Section</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12043530" y="2617274"/>
            <a:ext cx="5052450" cy="5052450"/>
          </a:xfrm>
          <a:prstGeom prst="rect">
            <a:avLst/>
          </a:prstGeom>
        </p:spPr>
      </p:pic>
      <p:graphicFrame>
        <p:nvGraphicFramePr>
          <p:cNvPr id="3" name="Table 3"/>
          <p:cNvGraphicFramePr>
            <a:graphicFrameLocks noGrp="1"/>
          </p:cNvGraphicFramePr>
          <p:nvPr/>
        </p:nvGraphicFramePr>
        <p:xfrm>
          <a:off x="745512" y="1615459"/>
          <a:ext cx="9950868" cy="8113016"/>
        </p:xfrm>
        <a:graphic>
          <a:graphicData uri="http://schemas.openxmlformats.org/drawingml/2006/table">
            <a:tbl>
              <a:tblPr/>
              <a:tblGrid>
                <a:gridCol w="3316956">
                  <a:extLst>
                    <a:ext uri="{9D8B030D-6E8A-4147-A177-3AD203B41FA5}">
                      <a16:colId xmlns:a16="http://schemas.microsoft.com/office/drawing/2014/main" val="20000"/>
                    </a:ext>
                  </a:extLst>
                </a:gridCol>
                <a:gridCol w="3316956">
                  <a:extLst>
                    <a:ext uri="{9D8B030D-6E8A-4147-A177-3AD203B41FA5}">
                      <a16:colId xmlns:a16="http://schemas.microsoft.com/office/drawing/2014/main" val="20001"/>
                    </a:ext>
                  </a:extLst>
                </a:gridCol>
                <a:gridCol w="3316956">
                  <a:extLst>
                    <a:ext uri="{9D8B030D-6E8A-4147-A177-3AD203B41FA5}">
                      <a16:colId xmlns:a16="http://schemas.microsoft.com/office/drawing/2014/main" val="20002"/>
                    </a:ext>
                  </a:extLst>
                </a:gridCol>
              </a:tblGrid>
              <a:tr h="1255979">
                <a:tc>
                  <a:txBody>
                    <a:bodyPr/>
                    <a:lstStyle/>
                    <a:p>
                      <a:pPr algn="l">
                        <a:lnSpc>
                          <a:spcPts val="3219"/>
                        </a:lnSpc>
                        <a:defRPr/>
                      </a:pPr>
                      <a:r>
                        <a:rPr lang="en-US" sz="2299">
                          <a:solidFill>
                            <a:srgbClr val="FFFFFF"/>
                          </a:solidFill>
                          <a:latin typeface="Agrandir Wide"/>
                          <a:ea typeface="Agrandir Wide"/>
                          <a:cs typeface="Agrandir Wide"/>
                          <a:sym typeface="Agrandir Wide"/>
                        </a:rPr>
                        <a:t>Phase</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3219"/>
                        </a:lnSpc>
                        <a:defRPr/>
                      </a:pPr>
                      <a:r>
                        <a:rPr lang="en-US" sz="2299">
                          <a:solidFill>
                            <a:srgbClr val="FFFFFF"/>
                          </a:solidFill>
                          <a:latin typeface="Agrandir Wide"/>
                          <a:ea typeface="Agrandir Wide"/>
                          <a:cs typeface="Agrandir Wide"/>
                          <a:sym typeface="Agrandir Wide"/>
                        </a:rPr>
                        <a:t>Task</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3219"/>
                        </a:lnSpc>
                        <a:defRPr/>
                      </a:pPr>
                      <a:r>
                        <a:rPr lang="en-US" sz="2299">
                          <a:solidFill>
                            <a:srgbClr val="FFFFFF"/>
                          </a:solidFill>
                          <a:latin typeface="Agrandir Wide"/>
                          <a:ea typeface="Agrandir Wide"/>
                          <a:cs typeface="Agrandir Wide"/>
                          <a:sym typeface="Agrandir Wide"/>
                        </a:rPr>
                        <a:t>Deadline</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1282594">
                <a:tc>
                  <a:txBody>
                    <a:bodyPr/>
                    <a:lstStyle/>
                    <a:p>
                      <a:pPr algn="l">
                        <a:lnSpc>
                          <a:spcPts val="3219"/>
                        </a:lnSpc>
                        <a:defRPr/>
                      </a:pPr>
                      <a:r>
                        <a:rPr lang="en-US" sz="2299">
                          <a:solidFill>
                            <a:srgbClr val="FFFFFF"/>
                          </a:solidFill>
                          <a:latin typeface="Agrandir Wide"/>
                          <a:ea typeface="Agrandir Wide"/>
                          <a:cs typeface="Agrandir Wide"/>
                          <a:sym typeface="Agrandir Wide"/>
                        </a:rPr>
                        <a:t>Week 1</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3219"/>
                        </a:lnSpc>
                        <a:defRPr/>
                      </a:pPr>
                      <a:r>
                        <a:rPr lang="en-US" sz="2299">
                          <a:solidFill>
                            <a:srgbClr val="FFFFFF"/>
                          </a:solidFill>
                          <a:latin typeface="Agrandir Wide"/>
                          <a:ea typeface="Agrandir Wide"/>
                          <a:cs typeface="Agrandir Wide"/>
                          <a:sym typeface="Agrandir Wide"/>
                        </a:rPr>
                        <a:t>Research &amp; finalize features</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3219"/>
                        </a:lnSpc>
                        <a:defRPr/>
                      </a:pPr>
                      <a:r>
                        <a:rPr lang="en-US" sz="2299">
                          <a:solidFill>
                            <a:srgbClr val="FFFFFF"/>
                          </a:solidFill>
                          <a:latin typeface="Agrandir Wide"/>
                          <a:ea typeface="Agrandir Wide"/>
                          <a:cs typeface="Agrandir Wide"/>
                          <a:sym typeface="Agrandir Wide"/>
                        </a:rPr>
                        <a:t>✅ Done</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682366">
                <a:tc>
                  <a:txBody>
                    <a:bodyPr/>
                    <a:lstStyle/>
                    <a:p>
                      <a:pPr algn="l">
                        <a:lnSpc>
                          <a:spcPts val="3219"/>
                        </a:lnSpc>
                        <a:defRPr/>
                      </a:pPr>
                      <a:r>
                        <a:rPr lang="en-US" sz="2299">
                          <a:solidFill>
                            <a:srgbClr val="FFFFFF"/>
                          </a:solidFill>
                          <a:latin typeface="Agrandir Wide"/>
                          <a:ea typeface="Agrandir Wide"/>
                          <a:cs typeface="Agrandir Wide"/>
                          <a:sym typeface="Agrandir Wide"/>
                        </a:rPr>
                        <a:t>Week 2</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3219"/>
                        </a:lnSpc>
                        <a:defRPr/>
                      </a:pPr>
                      <a:r>
                        <a:rPr lang="en-US" sz="2299">
                          <a:solidFill>
                            <a:srgbClr val="FFFFFF"/>
                          </a:solidFill>
                          <a:latin typeface="Agrandir Wide"/>
                          <a:ea typeface="Agrandir Wide"/>
                          <a:cs typeface="Agrandir Wide"/>
                          <a:sym typeface="Agrandir Wide"/>
                        </a:rPr>
                        <a:t>UI Mockups &amp; Jetpack Compose setup</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3219"/>
                        </a:lnSpc>
                        <a:defRPr/>
                      </a:pPr>
                      <a:r>
                        <a:rPr lang="en-US" sz="2299">
                          <a:solidFill>
                            <a:srgbClr val="FFFFFF"/>
                          </a:solidFill>
                          <a:latin typeface="Agrandir Wide"/>
                          <a:ea typeface="Agrandir Wide"/>
                          <a:cs typeface="Agrandir Wide"/>
                          <a:sym typeface="Agrandir Wide"/>
                        </a:rPr>
                        <a:t>🔄 Under Review</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1297359">
                <a:tc>
                  <a:txBody>
                    <a:bodyPr/>
                    <a:lstStyle/>
                    <a:p>
                      <a:pPr algn="l">
                        <a:lnSpc>
                          <a:spcPts val="3219"/>
                        </a:lnSpc>
                        <a:defRPr/>
                      </a:pPr>
                      <a:r>
                        <a:rPr lang="en-US" sz="2299">
                          <a:solidFill>
                            <a:srgbClr val="FFFFFF"/>
                          </a:solidFill>
                          <a:latin typeface="Agrandir Wide"/>
                          <a:ea typeface="Agrandir Wide"/>
                          <a:cs typeface="Agrandir Wide"/>
                          <a:sym typeface="Agrandir Wide"/>
                        </a:rPr>
                        <a:t>Week 3</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3219"/>
                        </a:lnSpc>
                        <a:defRPr/>
                      </a:pPr>
                      <a:r>
                        <a:rPr lang="en-US" sz="2299">
                          <a:solidFill>
                            <a:srgbClr val="FFFFFF"/>
                          </a:solidFill>
                          <a:latin typeface="Agrandir Wide"/>
                          <a:ea typeface="Agrandir Wide"/>
                          <a:cs typeface="Agrandir Wide"/>
                          <a:sym typeface="Agrandir Wide"/>
                        </a:rPr>
                        <a:t>Implement core features</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3219"/>
                        </a:lnSpc>
                        <a:defRPr/>
                      </a:pPr>
                      <a:r>
                        <a:rPr lang="en-US" sz="2299">
                          <a:solidFill>
                            <a:srgbClr val="FFFFFF"/>
                          </a:solidFill>
                          <a:latin typeface="Agrandir Wide"/>
                          <a:ea typeface="Agrandir Wide"/>
                          <a:cs typeface="Agrandir Wide"/>
                          <a:sym typeface="Agrandir Wide"/>
                        </a:rPr>
                        <a:t>📌 In-Progress</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1297359">
                <a:tc>
                  <a:txBody>
                    <a:bodyPr/>
                    <a:lstStyle/>
                    <a:p>
                      <a:pPr algn="l">
                        <a:lnSpc>
                          <a:spcPts val="3219"/>
                        </a:lnSpc>
                        <a:defRPr/>
                      </a:pPr>
                      <a:r>
                        <a:rPr lang="en-US" sz="2299">
                          <a:solidFill>
                            <a:srgbClr val="FFFFFF"/>
                          </a:solidFill>
                          <a:latin typeface="Agrandir Wide"/>
                          <a:ea typeface="Agrandir Wide"/>
                          <a:cs typeface="Agrandir Wide"/>
                          <a:sym typeface="Agrandir Wide"/>
                        </a:rPr>
                        <a:t>Week 4</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3219"/>
                        </a:lnSpc>
                        <a:defRPr/>
                      </a:pPr>
                      <a:r>
                        <a:rPr lang="en-US" sz="2299">
                          <a:solidFill>
                            <a:srgbClr val="FFFFFF"/>
                          </a:solidFill>
                          <a:latin typeface="Agrandir Wide"/>
                          <a:ea typeface="Agrandir Wide"/>
                          <a:cs typeface="Agrandir Wide"/>
                          <a:sym typeface="Agrandir Wide"/>
                        </a:rPr>
                        <a:t>Testing &amp; refinement</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3219"/>
                        </a:lnSpc>
                        <a:defRPr/>
                      </a:pPr>
                      <a:r>
                        <a:rPr lang="en-US" sz="2299">
                          <a:solidFill>
                            <a:srgbClr val="FFFFFF"/>
                          </a:solidFill>
                          <a:latin typeface="Agrandir Wide"/>
                          <a:ea typeface="Agrandir Wide"/>
                          <a:cs typeface="Agrandir Wide"/>
                          <a:sym typeface="Agrandir Wide"/>
                        </a:rPr>
                        <a:t>⏳ Final Stage</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1297359">
                <a:tc>
                  <a:txBody>
                    <a:bodyPr/>
                    <a:lstStyle/>
                    <a:p>
                      <a:pPr algn="l">
                        <a:lnSpc>
                          <a:spcPts val="3219"/>
                        </a:lnSpc>
                        <a:defRPr/>
                      </a:pPr>
                      <a:r>
                        <a:rPr lang="en-US" sz="2299">
                          <a:solidFill>
                            <a:srgbClr val="FFFFFF"/>
                          </a:solidFill>
                          <a:latin typeface="Agrandir Wide"/>
                          <a:ea typeface="Agrandir Wide"/>
                          <a:cs typeface="Agrandir Wide"/>
                          <a:sym typeface="Agrandir Wide"/>
                        </a:rPr>
                        <a:t>Week 5</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3219"/>
                        </a:lnSpc>
                        <a:defRPr/>
                      </a:pPr>
                      <a:r>
                        <a:rPr lang="en-US" sz="2299">
                          <a:solidFill>
                            <a:srgbClr val="FFFFFF"/>
                          </a:solidFill>
                          <a:latin typeface="Agrandir Wide"/>
                          <a:ea typeface="Agrandir Wide"/>
                          <a:cs typeface="Agrandir Wide"/>
                          <a:sym typeface="Agrandir Wide"/>
                        </a:rPr>
                        <a:t>Final Presentation </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3219"/>
                        </a:lnSpc>
                        <a:defRPr/>
                      </a:pPr>
                      <a:r>
                        <a:rPr lang="en-US" sz="2299">
                          <a:solidFill>
                            <a:srgbClr val="FFFFFF"/>
                          </a:solidFill>
                          <a:latin typeface="Agrandir Wide"/>
                          <a:ea typeface="Agrandir Wide"/>
                          <a:cs typeface="Agrandir Wide"/>
                          <a:sym typeface="Agrandir Wide"/>
                        </a:rPr>
                        <a:t>🎥 Submission</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TextBox 4"/>
          <p:cNvSpPr txBox="1"/>
          <p:nvPr/>
        </p:nvSpPr>
        <p:spPr>
          <a:xfrm>
            <a:off x="396854" y="297815"/>
            <a:ext cx="17449742" cy="1004031"/>
          </a:xfrm>
          <a:prstGeom prst="rect">
            <a:avLst/>
          </a:prstGeom>
        </p:spPr>
        <p:txBody>
          <a:bodyPr lIns="0" tIns="0" rIns="0" bIns="0" rtlCol="0" anchor="t">
            <a:spAutoFit/>
          </a:bodyPr>
          <a:lstStyle/>
          <a:p>
            <a:pPr algn="l">
              <a:lnSpc>
                <a:spcPts val="6554"/>
              </a:lnSpc>
            </a:pPr>
            <a:r>
              <a:rPr lang="en-US" sz="5800">
                <a:solidFill>
                  <a:srgbClr val="0097B2"/>
                </a:solidFill>
                <a:latin typeface="Agrandir Wide"/>
                <a:ea typeface="Agrandir Wide"/>
                <a:cs typeface="Agrandir Wide"/>
                <a:sym typeface="Agrandir Wide"/>
              </a:rPr>
              <a:t>06/ DEVELOPMENT TIMELINE &amp; MILESTONES</a:t>
            </a:r>
          </a:p>
        </p:txBody>
      </p:sp>
      <p:sp>
        <p:nvSpPr>
          <p:cNvPr id="5" name="TextBox 5"/>
          <p:cNvSpPr txBox="1"/>
          <p:nvPr/>
        </p:nvSpPr>
        <p:spPr>
          <a:xfrm>
            <a:off x="12922642" y="7538368"/>
            <a:ext cx="3294228" cy="793684"/>
          </a:xfrm>
          <a:prstGeom prst="rect">
            <a:avLst/>
          </a:prstGeom>
        </p:spPr>
        <p:txBody>
          <a:bodyPr lIns="0" tIns="0" rIns="0" bIns="0" rtlCol="0" anchor="t">
            <a:spAutoFit/>
          </a:bodyPr>
          <a:lstStyle/>
          <a:p>
            <a:pPr algn="ctr">
              <a:lnSpc>
                <a:spcPts val="5599"/>
              </a:lnSpc>
              <a:spcBef>
                <a:spcPct val="0"/>
              </a:spcBef>
            </a:pPr>
            <a:r>
              <a:rPr lang="en-US" sz="3999" b="1">
                <a:solidFill>
                  <a:srgbClr val="0097B2"/>
                </a:solidFill>
                <a:latin typeface="Agrandir Wide Bold"/>
                <a:ea typeface="Agrandir Wide Bold"/>
                <a:cs typeface="Agrandir Wide Bold"/>
                <a:sym typeface="Agrandir Wide Bold"/>
              </a:rPr>
              <a:t>Completed</a:t>
            </a: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520</Words>
  <Application>Microsoft Office PowerPoint</Application>
  <PresentationFormat>Custom</PresentationFormat>
  <Paragraphs>85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Agrandir Wide Bold</vt:lpstr>
      <vt:lpstr>Calibri</vt:lpstr>
      <vt:lpstr>Intro Rust</vt:lpstr>
      <vt:lpstr>Agrandir Wide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training</dc:title>
  <cp:lastModifiedBy>Tom N Jerry</cp:lastModifiedBy>
  <cp:revision>4</cp:revision>
  <dcterms:created xsi:type="dcterms:W3CDTF">2006-08-16T00:00:00Z</dcterms:created>
  <dcterms:modified xsi:type="dcterms:W3CDTF">2025-03-05T09:59:40Z</dcterms:modified>
  <dc:identifier>DAGgZgJozFA</dc:identifier>
</cp:coreProperties>
</file>