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Bodoni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71AA0D-F415-4824-BA76-9B7F4CE4234D}">
  <a:tblStyle styleId="{5271AA0D-F415-4824-BA76-9B7F4CE423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Bodoni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Bodoni-italic.fntdata"/><Relationship Id="rId25" Type="http://schemas.openxmlformats.org/officeDocument/2006/relationships/font" Target="fonts/Bodoni-bold.fntdata"/><Relationship Id="rId27" Type="http://schemas.openxmlformats.org/officeDocument/2006/relationships/font" Target="fonts/Bodoni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ee71b8fdf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ee71b8fdf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e04d2818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e04d2818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ee71b8fdf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ee71b8fdf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e04d281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e04d281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e04d281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e04d281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e04d2818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e04d2818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e04d2818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e04d2818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e04d2818f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e04d2818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akashskhamkar99@gmail.com" TargetMode="External"/><Relationship Id="rId4" Type="http://schemas.openxmlformats.org/officeDocument/2006/relationships/hyperlink" Target="mailto:prathameshjoshi1499@gmail.com" TargetMode="External"/><Relationship Id="rId5" Type="http://schemas.openxmlformats.org/officeDocument/2006/relationships/hyperlink" Target="mailto:arjunpukale@gmail.com" TargetMode="External"/><Relationship Id="rId6" Type="http://schemas.openxmlformats.org/officeDocument/2006/relationships/hyperlink" Target="mailto:jeniljain13.jj@gmail.com" TargetMode="External"/><Relationship Id="rId7" Type="http://schemas.openxmlformats.org/officeDocument/2006/relationships/hyperlink" Target="mailto:kavya.negi107@gmail.com" TargetMode="External"/><Relationship Id="rId8" Type="http://schemas.openxmlformats.org/officeDocument/2006/relationships/hyperlink" Target="mailto:omkar.nehete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04775" y="320600"/>
            <a:ext cx="7136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SIH-2020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97400" y="1233125"/>
            <a:ext cx="8575200" cy="1429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Organization : </a:t>
            </a:r>
            <a:r>
              <a:rPr lang="en" sz="1800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Indian Space Research Organization ( ISRO )  			</a:t>
            </a:r>
            <a:r>
              <a:rPr b="1" lang="en" sz="1800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PS Id :</a:t>
            </a:r>
            <a:r>
              <a:rPr lang="en" sz="1800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 NM392</a:t>
            </a:r>
            <a:endParaRPr sz="1800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Team Name: </a:t>
            </a:r>
            <a:r>
              <a:rPr lang="en" sz="1800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Neural Architects</a:t>
            </a:r>
            <a:r>
              <a:rPr b="1" lang="en" sz="1800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 					   Team Leader : </a:t>
            </a:r>
            <a:r>
              <a:rPr lang="en" sz="1800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Akash  Khamkar</a:t>
            </a:r>
            <a:endParaRPr sz="1800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College Code : </a:t>
            </a:r>
            <a:r>
              <a:rPr lang="en" sz="1800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1-3508334364</a:t>
            </a:r>
            <a:endParaRPr b="1" sz="1800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734325"/>
            <a:ext cx="3737624" cy="14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80000" y="4189975"/>
            <a:ext cx="40128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Bodoni"/>
                <a:ea typeface="Bodoni"/>
                <a:cs typeface="Bodoni"/>
                <a:sym typeface="Bodoni"/>
              </a:rPr>
              <a:t>Marineris Valles</a:t>
            </a:r>
            <a:endParaRPr b="1" sz="16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odoni"/>
                <a:ea typeface="Bodoni"/>
                <a:cs typeface="Bodoni"/>
                <a:sym typeface="Bodoni"/>
              </a:rPr>
              <a:t>It’s a system of canyons that runs along the Martian Surface.</a:t>
            </a:r>
            <a:endParaRPr sz="160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419450" y="2734325"/>
            <a:ext cx="4554300" cy="22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Bodoni"/>
                <a:ea typeface="Bodoni"/>
                <a:cs typeface="Bodoni"/>
                <a:sym typeface="Bodoni"/>
              </a:rPr>
              <a:t>PS Title:</a:t>
            </a:r>
            <a:endParaRPr b="1" sz="16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Bodoni"/>
                <a:ea typeface="Bodoni"/>
                <a:cs typeface="Bodoni"/>
                <a:sym typeface="Bodoni"/>
              </a:rPr>
              <a:t>Depth Estimation of Valles Marineris using ISRO’s Mars Color Camera (MCC) images.</a:t>
            </a:r>
            <a:endParaRPr sz="16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latin typeface="Bodoni"/>
                <a:ea typeface="Bodoni"/>
                <a:cs typeface="Bodoni"/>
                <a:sym typeface="Bodoni"/>
              </a:rPr>
              <a:t>PS Overview:</a:t>
            </a:r>
            <a:endParaRPr b="1" sz="16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Bodoni"/>
                <a:ea typeface="Bodoni"/>
                <a:cs typeface="Bodoni"/>
                <a:sym typeface="Bodoni"/>
              </a:rPr>
              <a:t>Generation of Depth map of corresponding images of Valles  Marineris using Pix2pix-Wloss, Pix2pixBCE</a:t>
            </a:r>
            <a:endParaRPr sz="1600"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584800" y="498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750" y="1186500"/>
            <a:ext cx="6428478" cy="38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666475" y="56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Continued...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38100" y="1449250"/>
            <a:ext cx="3543000" cy="3042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Pix2pix(BCE):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this model we used Binary Cross Entropy to calculate Generator and Discriminator Loss.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Trained the model for 120 epochs.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We used Patch-GAN as  discriminator network.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 flipH="1">
            <a:off x="4571998" y="1449246"/>
            <a:ext cx="3489900" cy="304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Pix2pix(Wloss):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this model we used wasserstein loss to calculate Generator and Discriminator loss.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trained the model for 120 epochs.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update the Discriminator (5) times for every Generator iteration.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We used Patch-GAN as  discriminator network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7650" y="611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Model: (Pix2pix-Wloss) - 120 ep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391775"/>
            <a:ext cx="7688700" cy="3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50" y="1391775"/>
            <a:ext cx="8201625" cy="34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656825" y="592500"/>
            <a:ext cx="7688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Models: (pix2pixBCE) - 120 ep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50" y="1270750"/>
            <a:ext cx="8737899" cy="373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633950" y="568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 : (Sat2map) - 120 ep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50" y="1460100"/>
            <a:ext cx="7442975" cy="264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786650" y="4090600"/>
            <a:ext cx="52404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MAE:  0.07445519141901552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RMSE:  0.1284334645916696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SSIM : 0.57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450975" y="4090600"/>
            <a:ext cx="41511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Credits:  </a:t>
            </a:r>
            <a:r>
              <a:rPr lang="en" sz="1350">
                <a:highlight>
                  <a:srgbClr val="FFFFFF"/>
                </a:highlight>
              </a:rPr>
              <a:t>Jun-Yan Zhu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231200" y="562875"/>
            <a:ext cx="8397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Comparative Analysis of </a:t>
            </a:r>
            <a:r>
              <a:rPr lang="en" sz="2100">
                <a:solidFill>
                  <a:srgbClr val="000000"/>
                </a:solidFill>
              </a:rPr>
              <a:t>Pix2pix-Wloss, Pix2pixBCE, Sat2map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515250" y="1365275"/>
            <a:ext cx="81135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Note: 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[1] The 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Sat2map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pre-trained reference model (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Credits: 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Jun-Yan Zhu) which is trained on ISRO’s dataset to obtain reference values for comparison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480150" y="149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{5271AA0D-F415-4824-BA76-9B7F4CE4234D}</a:tableStyleId>
              </a:tblPr>
              <a:tblGrid>
                <a:gridCol w="1984500"/>
                <a:gridCol w="1984500"/>
                <a:gridCol w="1984500"/>
                <a:gridCol w="2089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Basis for </a:t>
                      </a:r>
                      <a:r>
                        <a:rPr b="1" lang="en"/>
                        <a:t>Comparison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Pix2pix-Wloss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Pix2pixBCE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Sat2map [1]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Absolute Error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0.10866106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0.081190534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0.07445519141901552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0.17047457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0.1386107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0.128433645916696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SSIM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0.4129287975198445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0.4942152227911021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624475" y="5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624475" y="1354575"/>
            <a:ext cx="7688700" cy="3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It is concluded from the </a:t>
            </a:r>
            <a:r>
              <a:rPr lang="en">
                <a:solidFill>
                  <a:srgbClr val="000000"/>
                </a:solidFill>
              </a:rPr>
              <a:t>comparison</a:t>
            </a:r>
            <a:r>
              <a:rPr lang="en">
                <a:solidFill>
                  <a:srgbClr val="000000"/>
                </a:solidFill>
              </a:rPr>
              <a:t> that the  accuracy for Pix2pix where Wassestein Loss is used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s less than the already proposed Pix2pix model which uses Binary Cross Entropy.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>
                <a:solidFill>
                  <a:srgbClr val="000000"/>
                </a:solidFill>
              </a:rPr>
              <a:t>If we train the Pix2pix (Wloss) model for twice the number of epochs we may achieve higher accuracy for the model and comparable result 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Future Scope</a:t>
            </a:r>
            <a:endParaRPr b="1" sz="2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To implement Gradient Penalty in Pix2pix(Wloss) model.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To use ResNet as generator network in Pix2pix(Wloss) model.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7650" y="1134325"/>
            <a:ext cx="7688700" cy="3925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You…!!!</a:t>
            </a:r>
            <a:endParaRPr sz="3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Team Leader: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Akash Khamkar (</a:t>
            </a:r>
            <a:r>
              <a:rPr lang="en" sz="1200" u="sng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3"/>
              </a:rPr>
              <a:t>akashskhamkar99@gmail.com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Team Members: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Prathamesh Joshi (</a:t>
            </a:r>
            <a:r>
              <a:rPr lang="en" sz="1200" u="sng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4"/>
              </a:rPr>
              <a:t>prathameshjoshi1499@gmail.com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Arjun Pukale (</a:t>
            </a:r>
            <a:r>
              <a:rPr lang="en" sz="1200" u="sng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5"/>
              </a:rPr>
              <a:t>arjunpukale@gmail.com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Jenil Jain (</a:t>
            </a:r>
            <a:r>
              <a:rPr lang="en" sz="1200" u="sng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6"/>
              </a:rPr>
              <a:t>jeniljain13.jj@gmail.com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Kavya Negi (</a:t>
            </a:r>
            <a:r>
              <a:rPr lang="en" sz="1200" u="sng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7"/>
              </a:rPr>
              <a:t>kavya.negi107@gmail.com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Omkar Nehete (</a:t>
            </a:r>
            <a:r>
              <a:rPr lang="en" sz="1200" u="sng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8"/>
              </a:rPr>
              <a:t>omkar.nehete@gmail.com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