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Libre Baskerville"/>
      <p:regular r:id="rId19"/>
      <p:bold r:id="rId20"/>
      <p:italic r:id="rId21"/>
    </p:embeddedFont>
    <p:embeddedFont>
      <p:font typeface="Forum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BsvS0rKUIQk4VoNwjx0nE0x0t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22" Type="http://schemas.openxmlformats.org/officeDocument/2006/relationships/font" Target="fonts/Forum-regular.fntdata"/><Relationship Id="rId10" Type="http://schemas.openxmlformats.org/officeDocument/2006/relationships/slide" Target="slides/slide5.xml"/><Relationship Id="rId21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344dc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6344dcd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f20133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5f2013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5f20133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e5f201338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f201338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5f20133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552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722549" y="1463225"/>
            <a:ext cx="1684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CPS 564 - Visual Computing and</a:t>
            </a:r>
            <a:r>
              <a:rPr b="0" i="0" lang="en-US" sz="5199" u="none" cap="none" strike="noStrike">
                <a:solidFill>
                  <a:srgbClr val="E6C78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Mixed </a:t>
            </a:r>
            <a:r>
              <a:rPr lang="en-US" sz="5199">
                <a:solidFill>
                  <a:srgbClr val="E6C78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Reality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335515" y="3294975"/>
            <a:ext cx="3617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Assignment - </a:t>
            </a:r>
            <a:r>
              <a:rPr b="0" i="0" lang="en-US" sz="4000" u="none" cap="none" strike="noStrike">
                <a:solidFill>
                  <a:srgbClr val="E6C78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470718" y="6442656"/>
            <a:ext cx="3429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sng" cap="none" strike="noStrike">
                <a:solidFill>
                  <a:srgbClr val="E6C786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936393" y="5274959"/>
            <a:ext cx="64152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Pratham Ramkripal Yadav</a:t>
            </a:r>
            <a:endParaRPr sz="2500"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Jenil Sanjaykumar Pandya</a:t>
            </a:r>
            <a:endParaRPr sz="2500"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Anant Chanchad</a:t>
            </a:r>
            <a:endParaRPr sz="2500"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David Geis</a:t>
            </a:r>
            <a:endParaRPr sz="2500"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Nikesh Chi</a:t>
            </a:r>
            <a:r>
              <a:rPr lang="en-US" sz="3500">
                <a:solidFill>
                  <a:srgbClr val="FFFFFF"/>
                </a:solidFill>
              </a:rPr>
              <a:t>th</a:t>
            </a: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ambaram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680109" y="324720"/>
            <a:ext cx="16927781" cy="9637560"/>
          </a:xfrm>
          <a:custGeom>
            <a:rect b="b" l="l" r="r" t="t"/>
            <a:pathLst>
              <a:path extrusionOk="0" h="9637560" w="16927781">
                <a:moveTo>
                  <a:pt x="0" y="0"/>
                </a:moveTo>
                <a:lnTo>
                  <a:pt x="16927782" y="0"/>
                </a:lnTo>
                <a:lnTo>
                  <a:pt x="16927782" y="9637560"/>
                </a:lnTo>
                <a:lnTo>
                  <a:pt x="0" y="96375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7"/>
          <p:cNvSpPr txBox="1"/>
          <p:nvPr/>
        </p:nvSpPr>
        <p:spPr>
          <a:xfrm>
            <a:off x="1984000" y="4551850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7029675" y="4551850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GRAYSCALE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2798225" y="4551850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FILTER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680100" y="9517375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80100" y="9517375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FILTER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9307425" y="9517375"/>
            <a:ext cx="3058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FILTER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4799303" y="2769523"/>
            <a:ext cx="476681" cy="476681"/>
          </a:xfrm>
          <a:custGeom>
            <a:rect b="b" l="l" r="r" t="t"/>
            <a:pathLst>
              <a:path extrusionOk="0" h="476681" w="476681">
                <a:moveTo>
                  <a:pt x="0" y="0"/>
                </a:moveTo>
                <a:lnTo>
                  <a:pt x="476681" y="0"/>
                </a:lnTo>
                <a:lnTo>
                  <a:pt x="47668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8"/>
          <p:cNvSpPr/>
          <p:nvPr/>
        </p:nvSpPr>
        <p:spPr>
          <a:xfrm>
            <a:off x="433450" y="2769523"/>
            <a:ext cx="473214" cy="476681"/>
          </a:xfrm>
          <a:custGeom>
            <a:rect b="b" l="l" r="r" t="t"/>
            <a:pathLst>
              <a:path extrusionOk="0"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8"/>
          <p:cNvSpPr txBox="1"/>
          <p:nvPr/>
        </p:nvSpPr>
        <p:spPr>
          <a:xfrm>
            <a:off x="1500250" y="1528505"/>
            <a:ext cx="4660013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Issues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433450" y="4647550"/>
            <a:ext cx="38406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Ensuring the filter size is an odd number; if not, the function displays an error message and aborts the filter application.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433450" y="3615552"/>
            <a:ext cx="3946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Filter Size Error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799303" y="4647556"/>
            <a:ext cx="38406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Verifying the image is in grayscale by checking the depth; if not, the function aborts with an error message.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4799301" y="3625075"/>
            <a:ext cx="4015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Non-Grayscale Image Error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9302731" y="4647556"/>
            <a:ext cx="3840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Ensuring a v</a:t>
            </a:r>
            <a:r>
              <a:rPr lang="en-US" sz="2800">
                <a:latin typeface="Forum"/>
                <a:ea typeface="Forum"/>
                <a:cs typeface="Forum"/>
                <a:sym typeface="Forum"/>
              </a:rPr>
              <a:t>alid filter type (“min”, “max”, “median”) is selected by the user.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9302731" y="3615552"/>
            <a:ext cx="3946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Libre Baskerville"/>
                <a:ea typeface="Libre Baskerville"/>
                <a:cs typeface="Libre Baskerville"/>
                <a:sym typeface="Libre Baskerville"/>
              </a:rPr>
              <a:t>Invalid Filter Type</a:t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13717706" y="2769523"/>
            <a:ext cx="364011" cy="476681"/>
          </a:xfrm>
          <a:custGeom>
            <a:rect b="b" l="l" r="r" t="t"/>
            <a:pathLst>
              <a:path extrusionOk="0" h="476681" w="364011">
                <a:moveTo>
                  <a:pt x="0" y="0"/>
                </a:moveTo>
                <a:lnTo>
                  <a:pt x="364011" y="0"/>
                </a:lnTo>
                <a:lnTo>
                  <a:pt x="36401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8"/>
          <p:cNvSpPr txBox="1"/>
          <p:nvPr/>
        </p:nvSpPr>
        <p:spPr>
          <a:xfrm>
            <a:off x="13717706" y="4647556"/>
            <a:ext cx="3840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Ensuring the image file 'singapore.jpg' is present in the working directory to avoid issues with reading the image and processing.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13717706" y="3615552"/>
            <a:ext cx="3946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 Not Found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9258503" y="2769523"/>
            <a:ext cx="476681" cy="476681"/>
          </a:xfrm>
          <a:custGeom>
            <a:rect b="b" l="l" r="r" t="t"/>
            <a:pathLst>
              <a:path extrusionOk="0" h="476681" w="476681">
                <a:moveTo>
                  <a:pt x="0" y="0"/>
                </a:moveTo>
                <a:lnTo>
                  <a:pt x="476681" y="0"/>
                </a:lnTo>
                <a:lnTo>
                  <a:pt x="47668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1500250" y="1371600"/>
            <a:ext cx="4660013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Solutions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4800600" y="4776470"/>
            <a:ext cx="38406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Added a check to confirm the image is grayscale before applying the filter. Displayed an appropriate error message if the image has more than one color channel.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4800605" y="3787725"/>
            <a:ext cx="3840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Non-Grayscale Image Error</a:t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4800600" y="2841049"/>
            <a:ext cx="476681" cy="476681"/>
          </a:xfrm>
          <a:custGeom>
            <a:rect b="b" l="l" r="r" t="t"/>
            <a:pathLst>
              <a:path extrusionOk="0" h="476681" w="476681">
                <a:moveTo>
                  <a:pt x="0" y="0"/>
                </a:moveTo>
                <a:lnTo>
                  <a:pt x="476681" y="0"/>
                </a:lnTo>
                <a:lnTo>
                  <a:pt x="47668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9"/>
          <p:cNvSpPr txBox="1"/>
          <p:nvPr/>
        </p:nvSpPr>
        <p:spPr>
          <a:xfrm>
            <a:off x="13716000" y="4776470"/>
            <a:ext cx="38406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Ensure the image file 'singapore.jpg' is in the current working directory or provide the correct path to the file in the `imread` function.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13716000" y="3778203"/>
            <a:ext cx="3946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 Not Found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13716000" y="2841049"/>
            <a:ext cx="364011" cy="476681"/>
          </a:xfrm>
          <a:custGeom>
            <a:rect b="b" l="l" r="r" t="t"/>
            <a:pathLst>
              <a:path extrusionOk="0" h="476681" w="364011">
                <a:moveTo>
                  <a:pt x="0" y="0"/>
                </a:moveTo>
                <a:lnTo>
                  <a:pt x="364011" y="0"/>
                </a:lnTo>
                <a:lnTo>
                  <a:pt x="36401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9"/>
          <p:cNvSpPr txBox="1"/>
          <p:nvPr/>
        </p:nvSpPr>
        <p:spPr>
          <a:xfrm>
            <a:off x="429768" y="4744133"/>
            <a:ext cx="35994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Implemented a check to ensure the filter size is an odd number before applying the filter. Displayed an appropriate error message if the filter size is even.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429768" y="3778203"/>
            <a:ext cx="3840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Filter Size Error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429768" y="2841049"/>
            <a:ext cx="443638" cy="476681"/>
          </a:xfrm>
          <a:custGeom>
            <a:rect b="b" l="l" r="r" t="t"/>
            <a:pathLst>
              <a:path extrusionOk="0"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9"/>
          <p:cNvSpPr txBox="1"/>
          <p:nvPr/>
        </p:nvSpPr>
        <p:spPr>
          <a:xfrm>
            <a:off x="9299448" y="4776470"/>
            <a:ext cx="38406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Added a check to confirm that a valid filter type is specified. Displayed an appropriate error message if an invalid filter type is given.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9299453" y="3787725"/>
            <a:ext cx="3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Invalid Filter Type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9299448" y="2841049"/>
            <a:ext cx="476681" cy="476681"/>
          </a:xfrm>
          <a:custGeom>
            <a:rect b="b" l="l" r="r" t="t"/>
            <a:pathLst>
              <a:path extrusionOk="0" h="476681" w="476681">
                <a:moveTo>
                  <a:pt x="0" y="0"/>
                </a:moveTo>
                <a:lnTo>
                  <a:pt x="476681" y="0"/>
                </a:lnTo>
                <a:lnTo>
                  <a:pt x="47668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62" r="-362" t="-19417"/>
            </a:stretch>
          </a:blipFill>
          <a:ln>
            <a:noFill/>
          </a:ln>
        </p:spPr>
      </p:sp>
      <p:sp>
        <p:nvSpPr>
          <p:cNvPr id="207" name="Google Shape;207;p10"/>
          <p:cNvSpPr/>
          <p:nvPr/>
        </p:nvSpPr>
        <p:spPr>
          <a:xfrm>
            <a:off x="0" y="0"/>
            <a:ext cx="18468860" cy="10374948"/>
          </a:xfrm>
          <a:custGeom>
            <a:rect b="b" l="l" r="r" t="t"/>
            <a:pathLst>
              <a:path extrusionOk="0" h="1913890" w="3406992">
                <a:moveTo>
                  <a:pt x="0" y="0"/>
                </a:moveTo>
                <a:lnTo>
                  <a:pt x="3406992" y="0"/>
                </a:lnTo>
                <a:lnTo>
                  <a:pt x="3406992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1E1E">
              <a:alpha val="43921"/>
            </a:srgbClr>
          </a:solidFill>
          <a:ln>
            <a:noFill/>
          </a:ln>
        </p:spPr>
      </p:sp>
      <p:sp>
        <p:nvSpPr>
          <p:cNvPr id="208" name="Google Shape;208;p10"/>
          <p:cNvSpPr txBox="1"/>
          <p:nvPr/>
        </p:nvSpPr>
        <p:spPr>
          <a:xfrm>
            <a:off x="3099499" y="3225800"/>
            <a:ext cx="12269863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0" u="none" cap="none" strike="noStrike">
                <a:solidFill>
                  <a:srgbClr val="E6C78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228600" y="-528141"/>
            <a:ext cx="7553700" cy="113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8295290" y="1635760"/>
            <a:ext cx="8964000" cy="6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32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Forum"/>
              <a:buChar char="●"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Create a short video (2 minutes) to introduce group members by covering the following points: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Names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Year (e.g., freshman, sophomore, etc.)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Individual strengths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Future aspirations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How the group works together as a team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4032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750"/>
              <a:buFont typeface="Forum"/>
              <a:buChar char="●"/>
            </a:pPr>
            <a:r>
              <a:rPr lang="en-US" sz="2750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The video will be uploaded to YouTube, and the link will be shared for submission. Bonus points are awarded for creativity in the introduction.</a:t>
            </a:r>
            <a:endParaRPr sz="2750">
              <a:solidFill>
                <a:schemeClr val="lt1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0" lvl="0" marL="0" marR="0" rtl="0" algn="just">
              <a:lnSpc>
                <a:spcPct val="1400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1042825" y="177163"/>
            <a:ext cx="4878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39932" y="177166"/>
            <a:ext cx="22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E6C786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600">
                <a:solidFill>
                  <a:srgbClr val="E6C786"/>
                </a:solidFill>
              </a:rPr>
              <a:t>1</a:t>
            </a:r>
            <a:endParaRPr sz="3600">
              <a:solidFill>
                <a:srgbClr val="E6C786"/>
              </a:solidFill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16657" y="-9"/>
            <a:ext cx="22563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Problem 1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316650" y="636125"/>
            <a:ext cx="6755400" cy="94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111111"/>
                </a:solidFill>
                <a:highlight>
                  <a:schemeClr val="lt1"/>
                </a:highlight>
              </a:rPr>
              <a:t>You record a short video (2 minutes) to introduce your group members: name, year, your strength, what you want to do in the future, and how you work together as a team. You upload your video to YouTube and share a link in the submission. Bonus points are for creative introduction videos.</a:t>
            </a:r>
            <a:endParaRPr sz="34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rgbClr val="111111"/>
                </a:solidFill>
                <a:highlight>
                  <a:srgbClr val="FFFFFF"/>
                </a:highlight>
              </a:rPr>
              <a:t>https://youtu.be/x-qr_keKlsU</a:t>
            </a:r>
            <a:endParaRPr sz="3800" u="sng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6344dcd9b_0_0"/>
          <p:cNvSpPr/>
          <p:nvPr/>
        </p:nvSpPr>
        <p:spPr>
          <a:xfrm>
            <a:off x="-228600" y="-528141"/>
            <a:ext cx="7553700" cy="113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e6344dcd9b_0_0"/>
          <p:cNvSpPr txBox="1"/>
          <p:nvPr/>
        </p:nvSpPr>
        <p:spPr>
          <a:xfrm>
            <a:off x="8295290" y="1635760"/>
            <a:ext cx="8964000" cy="7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8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The ‘imread’ function reads the image file '</a:t>
            </a: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falcon</a:t>
            </a: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.jpg' into the MATLAB environment for further processing.</a:t>
            </a:r>
            <a:endParaRPr/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302260" lvl="1" marL="604518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The ‘fspecial’ function creates a Gaussian kernel, and `imfilter` applies this kernel to the</a:t>
            </a:r>
            <a:r>
              <a:rPr lang="en-US" sz="2799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 </a:t>
            </a: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image to reduce noise.</a:t>
            </a:r>
            <a:endParaRPr/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302260" lvl="1" marL="604518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The sharpened image is obtained by doubling the image and subtracting the Gaussian blurred image, enhancing the edges.</a:t>
            </a:r>
            <a:endParaRPr/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302260" lvl="1" marL="604518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The ‘imshow’ function displays the final sharpened image, ensuring it is in the correct data type format for proper visualization.</a:t>
            </a:r>
            <a:endParaRPr/>
          </a:p>
        </p:txBody>
      </p:sp>
      <p:sp>
        <p:nvSpPr>
          <p:cNvPr id="105" name="Google Shape;105;g2e6344dcd9b_0_0"/>
          <p:cNvSpPr txBox="1"/>
          <p:nvPr/>
        </p:nvSpPr>
        <p:spPr>
          <a:xfrm>
            <a:off x="11042825" y="177163"/>
            <a:ext cx="4878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g2e6344dcd9b_0_0"/>
          <p:cNvSpPr txBox="1"/>
          <p:nvPr/>
        </p:nvSpPr>
        <p:spPr>
          <a:xfrm>
            <a:off x="7539932" y="177166"/>
            <a:ext cx="22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E6C786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600">
                <a:solidFill>
                  <a:srgbClr val="E6C786"/>
                </a:solidFill>
              </a:rPr>
              <a:t>2</a:t>
            </a:r>
            <a:endParaRPr sz="3600">
              <a:solidFill>
                <a:srgbClr val="E6C786"/>
              </a:solidFill>
            </a:endParaRPr>
          </a:p>
        </p:txBody>
      </p:sp>
      <p:sp>
        <p:nvSpPr>
          <p:cNvPr id="107" name="Google Shape;107;g2e6344dcd9b_0_0"/>
          <p:cNvSpPr txBox="1"/>
          <p:nvPr/>
        </p:nvSpPr>
        <p:spPr>
          <a:xfrm>
            <a:off x="316657" y="-9"/>
            <a:ext cx="22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600">
                <a:solidFill>
                  <a:schemeClr val="dk1"/>
                </a:solidFill>
              </a:rPr>
              <a:t>2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8" name="Google Shape;108;g2e6344dcd9b_0_0"/>
          <p:cNvSpPr txBox="1"/>
          <p:nvPr/>
        </p:nvSpPr>
        <p:spPr>
          <a:xfrm>
            <a:off x="316650" y="636125"/>
            <a:ext cx="6755400" cy="9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111111"/>
                </a:solidFill>
                <a:highlight>
                  <a:srgbClr val="FFFFFF"/>
                </a:highlight>
              </a:rPr>
              <a:t>You are required to write a MATLAB script that reads a color image, and performs the </a:t>
            </a:r>
            <a:r>
              <a:rPr b="1" lang="en-US" sz="3800">
                <a:solidFill>
                  <a:srgbClr val="111111"/>
                </a:solidFill>
                <a:highlight>
                  <a:srgbClr val="FFFFFF"/>
                </a:highlight>
              </a:rPr>
              <a:t>sharpening filter</a:t>
            </a:r>
            <a:r>
              <a:rPr lang="en-US" sz="3800">
                <a:solidFill>
                  <a:srgbClr val="111111"/>
                </a:solidFill>
                <a:highlight>
                  <a:srgbClr val="FFFFFF"/>
                </a:highlight>
              </a:rPr>
              <a:t>. Note that the output image is also a color image.</a:t>
            </a:r>
            <a:endParaRPr sz="5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1511350" y="687275"/>
            <a:ext cx="15787479" cy="9603635"/>
          </a:xfrm>
          <a:custGeom>
            <a:rect b="b" l="l" r="r" t="t"/>
            <a:pathLst>
              <a:path extrusionOk="0" h="7207231" w="7176127">
                <a:moveTo>
                  <a:pt x="0" y="0"/>
                </a:moveTo>
                <a:lnTo>
                  <a:pt x="7176127" y="0"/>
                </a:lnTo>
                <a:lnTo>
                  <a:pt x="7176127" y="7207230"/>
                </a:lnTo>
                <a:lnTo>
                  <a:pt x="0" y="7207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095" l="-13323" r="0" t="-8206"/>
            </a:stretch>
          </a:blipFill>
          <a:ln>
            <a:noFill/>
          </a:ln>
        </p:spPr>
      </p:sp>
      <p:sp>
        <p:nvSpPr>
          <p:cNvPr id="114" name="Google Shape;114;p4"/>
          <p:cNvSpPr txBox="1"/>
          <p:nvPr/>
        </p:nvSpPr>
        <p:spPr>
          <a:xfrm>
            <a:off x="0" y="0"/>
            <a:ext cx="71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</a:t>
            </a: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Output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625" y="554100"/>
            <a:ext cx="14802374" cy="9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e5f20133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800" y="3069950"/>
            <a:ext cx="6085425" cy="41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e5f201338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1450" y="3069950"/>
            <a:ext cx="6085425" cy="41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5f2013383_0_0"/>
          <p:cNvSpPr txBox="1"/>
          <p:nvPr/>
        </p:nvSpPr>
        <p:spPr>
          <a:xfrm>
            <a:off x="11380725" y="2133025"/>
            <a:ext cx="5226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SHARPENED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e5f2013383_0_0"/>
          <p:cNvSpPr txBox="1"/>
          <p:nvPr/>
        </p:nvSpPr>
        <p:spPr>
          <a:xfrm>
            <a:off x="2778063" y="2133025"/>
            <a:ext cx="5226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f2013383_0_17"/>
          <p:cNvSpPr/>
          <p:nvPr/>
        </p:nvSpPr>
        <p:spPr>
          <a:xfrm>
            <a:off x="8720978" y="2757360"/>
            <a:ext cx="476681" cy="476681"/>
          </a:xfrm>
          <a:custGeom>
            <a:rect b="b" l="l" r="r" t="t"/>
            <a:pathLst>
              <a:path extrusionOk="0" h="476681" w="476681">
                <a:moveTo>
                  <a:pt x="0" y="0"/>
                </a:moveTo>
                <a:lnTo>
                  <a:pt x="476681" y="0"/>
                </a:lnTo>
                <a:lnTo>
                  <a:pt x="476681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g2e5f2013383_0_17"/>
          <p:cNvSpPr/>
          <p:nvPr/>
        </p:nvSpPr>
        <p:spPr>
          <a:xfrm>
            <a:off x="3670375" y="2757360"/>
            <a:ext cx="473214" cy="476681"/>
          </a:xfrm>
          <a:custGeom>
            <a:rect b="b" l="l" r="r" t="t"/>
            <a:pathLst>
              <a:path extrusionOk="0"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g2e5f2013383_0_17"/>
          <p:cNvSpPr txBox="1"/>
          <p:nvPr/>
        </p:nvSpPr>
        <p:spPr>
          <a:xfrm>
            <a:off x="1500250" y="1528500"/>
            <a:ext cx="12550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Issues for Problem </a:t>
            </a:r>
            <a:r>
              <a:rPr lang="en-US" sz="70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131" name="Google Shape;131;g2e5f2013383_0_17"/>
          <p:cNvSpPr txBox="1"/>
          <p:nvPr/>
        </p:nvSpPr>
        <p:spPr>
          <a:xfrm>
            <a:off x="4181863" y="4987156"/>
            <a:ext cx="4098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latin typeface="Forum"/>
                <a:ea typeface="Forum"/>
                <a:cs typeface="Forum"/>
                <a:sym typeface="Forum"/>
              </a:rPr>
              <a:t>Finding</a:t>
            </a:r>
            <a:r>
              <a:rPr lang="en-US" sz="2799">
                <a:latin typeface="Forum"/>
                <a:ea typeface="Forum"/>
                <a:cs typeface="Forum"/>
                <a:sym typeface="Forum"/>
              </a:rPr>
              <a:t> the Right Image as Sharpening Filter and No Sharpening Filter has little to no effect on Some Picture so Finding the Right Image was crucial for the problem</a:t>
            </a:r>
            <a:endParaRPr/>
          </a:p>
        </p:txBody>
      </p:sp>
      <p:sp>
        <p:nvSpPr>
          <p:cNvPr id="132" name="Google Shape;132;g2e5f2013383_0_17"/>
          <p:cNvSpPr txBox="1"/>
          <p:nvPr/>
        </p:nvSpPr>
        <p:spPr>
          <a:xfrm>
            <a:off x="4271150" y="2780300"/>
            <a:ext cx="4626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</a:t>
            </a:r>
            <a:r>
              <a:rPr b="1" lang="en-US" sz="2799">
                <a:latin typeface="Libre Baskerville"/>
                <a:ea typeface="Libre Baskerville"/>
                <a:cs typeface="Libre Baskerville"/>
                <a:sym typeface="Libre Baskerville"/>
              </a:rPr>
              <a:t>nding the right img</a:t>
            </a:r>
            <a:endParaRPr/>
          </a:p>
        </p:txBody>
      </p:sp>
      <p:sp>
        <p:nvSpPr>
          <p:cNvPr id="133" name="Google Shape;133;g2e5f2013383_0_17"/>
          <p:cNvSpPr txBox="1"/>
          <p:nvPr/>
        </p:nvSpPr>
        <p:spPr>
          <a:xfrm>
            <a:off x="9790566" y="5102706"/>
            <a:ext cx="39462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orum"/>
                <a:ea typeface="Forum"/>
                <a:cs typeface="Forum"/>
                <a:sym typeface="Forum"/>
              </a:rPr>
              <a:t>We had to Make the picture type as Double because the Gaussian Filter was of Double data type and the picture was of </a:t>
            </a:r>
            <a:r>
              <a:rPr lang="en-US" sz="2800">
                <a:latin typeface="Forum"/>
                <a:ea typeface="Forum"/>
                <a:cs typeface="Forum"/>
                <a:sym typeface="Forum"/>
              </a:rPr>
              <a:t>uint8</a:t>
            </a:r>
            <a:r>
              <a:rPr lang="en-US" sz="2800">
                <a:latin typeface="Forum"/>
                <a:ea typeface="Forum"/>
                <a:cs typeface="Forum"/>
                <a:sym typeface="Forum"/>
              </a:rPr>
              <a:t> type</a:t>
            </a:r>
            <a:endParaRPr/>
          </a:p>
        </p:txBody>
      </p:sp>
      <p:sp>
        <p:nvSpPr>
          <p:cNvPr id="134" name="Google Shape;134;g2e5f2013383_0_17"/>
          <p:cNvSpPr txBox="1"/>
          <p:nvPr/>
        </p:nvSpPr>
        <p:spPr>
          <a:xfrm>
            <a:off x="9355328" y="2795602"/>
            <a:ext cx="52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Libre Baskerville"/>
                <a:ea typeface="Libre Baskerville"/>
                <a:cs typeface="Libre Baskerville"/>
                <a:sym typeface="Libre Baskerville"/>
              </a:rPr>
              <a:t>Ensuring the Right Data type</a:t>
            </a:r>
            <a:endParaRPr/>
          </a:p>
        </p:txBody>
      </p:sp>
      <p:sp>
        <p:nvSpPr>
          <p:cNvPr id="135" name="Google Shape;135;g2e5f2013383_0_17"/>
          <p:cNvSpPr txBox="1"/>
          <p:nvPr/>
        </p:nvSpPr>
        <p:spPr>
          <a:xfrm>
            <a:off x="6814550" y="3629575"/>
            <a:ext cx="4659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Solutions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6" name="Google Shape;136;g2e5f2013383_0_17"/>
          <p:cNvSpPr/>
          <p:nvPr/>
        </p:nvSpPr>
        <p:spPr>
          <a:xfrm>
            <a:off x="1153925" y="4107025"/>
            <a:ext cx="6450300" cy="92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e5f2013383_0_17"/>
          <p:cNvSpPr/>
          <p:nvPr/>
        </p:nvSpPr>
        <p:spPr>
          <a:xfrm>
            <a:off x="10314400" y="4141450"/>
            <a:ext cx="6450300" cy="92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-228600" y="-409591"/>
            <a:ext cx="7553583" cy="113433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Problem 3</a:t>
            </a:r>
            <a:endParaRPr b="1" sz="2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You are required to write a MATLAB script which reads, converts a color image into grayscale image, and performs non-linear image filtering: </a:t>
            </a: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min</a:t>
            </a: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, </a:t>
            </a: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max</a:t>
            </a: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 and </a:t>
            </a: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median</a:t>
            </a: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 filtering on the grayscale image. You are not allowed to use any existing functions such as </a:t>
            </a: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medfilt2</a:t>
            </a: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, </a:t>
            </a:r>
            <a:r>
              <a:rPr b="1" lang="en-US" sz="2800">
                <a:solidFill>
                  <a:srgbClr val="111111"/>
                </a:solidFill>
                <a:highlight>
                  <a:srgbClr val="FFFFFF"/>
                </a:highlight>
              </a:rPr>
              <a:t>ordfilt2</a:t>
            </a:r>
            <a:r>
              <a:rPr lang="en-US" sz="2800">
                <a:solidFill>
                  <a:srgbClr val="111111"/>
                </a:solidFill>
                <a:highlight>
                  <a:srgbClr val="FFFFFF"/>
                </a:highlight>
              </a:rPr>
              <a:t>. Note that the neighboring region can be changed, e.g., 3x3, 5x5, or 7x7. Please discuss/elaborate on each filtering method (min, max, and median).</a:t>
            </a:r>
            <a:endParaRPr sz="2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3" name="Google Shape;143;p5"/>
          <p:cNvSpPr txBox="1"/>
          <p:nvPr/>
        </p:nvSpPr>
        <p:spPr>
          <a:xfrm>
            <a:off x="7741775" y="1462500"/>
            <a:ext cx="10150500" cy="8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163" lvl="1" marL="456328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13"/>
              <a:buFont typeface="Arial"/>
              <a:buChar char="•"/>
            </a:pP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The script begins by reading the color image and converting it to grayscale if necessary. It uses the `imread` function to read the image and ‘rgb2gray’ to convert it to grayscale. If the image is already in grayscale, it skips the conversion.</a:t>
            </a:r>
            <a:endParaRPr/>
          </a:p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3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228163" lvl="1" marL="456328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13"/>
              <a:buFont typeface="Arial"/>
              <a:buChar char="•"/>
            </a:pP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Min filtering is implemented by iterating over each pixel and replacing it with the minimum value found in its neighboring region. The </a:t>
            </a:r>
            <a:r>
              <a:rPr lang="en-US" sz="2113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min() function is used for speed since it is a built-in compiled function. </a:t>
            </a: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This filter is useful for reducing salt noise and bright spots. The ‘filterImage’ function is called with ‘filter_type’ set to "min".</a:t>
            </a:r>
            <a:endParaRPr/>
          </a:p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3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228163" lvl="1" marL="456328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13"/>
              <a:buFont typeface="Arial"/>
              <a:buChar char="•"/>
            </a:pP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Max filtering works by replacing each pixel with the maximum value from its neighboring region. </a:t>
            </a:r>
            <a:r>
              <a:rPr lang="en-US" sz="2113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The max() function is used for speed since it is a built-in compiled function. </a:t>
            </a: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This helps remove pepper noise and dark spots. The ‘filterImage’ function is called with ‘filter_type’ set to "max".</a:t>
            </a:r>
            <a:endParaRPr/>
          </a:p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3" u="none" cap="none" strike="noStrike">
              <a:solidFill>
                <a:srgbClr val="FFFFFF"/>
              </a:solidFill>
              <a:latin typeface="Forum"/>
              <a:ea typeface="Forum"/>
              <a:cs typeface="Forum"/>
              <a:sym typeface="Forum"/>
            </a:endParaRPr>
          </a:p>
          <a:p>
            <a:pPr indent="-228163" lvl="1" marL="456328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13"/>
              <a:buFont typeface="Arial"/>
              <a:buChar char="•"/>
            </a:pP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Median filtering replaces each pixel with the median value from its neighboring region, preserving edges while effectively reducing noise. </a:t>
            </a:r>
            <a:r>
              <a:rPr lang="en-US" sz="2113"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rPr>
              <a:t>The median() function is used for speed since it is a built-in compiled function. </a:t>
            </a:r>
            <a:r>
              <a:rPr b="0" i="0" lang="en-US" sz="2113" u="none" cap="none" strike="noStrike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The ‘filterImage’ function is called with ‘filter_type’ set to "median". This filter is particularly effective at reducing noise while maintaining image detail.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0903800" y="177163"/>
            <a:ext cx="4878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7533012" y="177166"/>
            <a:ext cx="22701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E6C786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600">
                <a:solidFill>
                  <a:srgbClr val="E6C786"/>
                </a:solidFill>
              </a:rPr>
              <a:t>3</a:t>
            </a:r>
            <a:endParaRPr sz="3600">
              <a:solidFill>
                <a:srgbClr val="E6C786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6C78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772325" y="0"/>
            <a:ext cx="845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</a:t>
            </a: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Output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925" y="554100"/>
            <a:ext cx="9887771" cy="972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e5f201338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75" y="554100"/>
            <a:ext cx="10264685" cy="97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