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gggATCclrYNys55bfWIuVjRgi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f5a919edd_8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f5a919edd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f5a919e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ef5a919ed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f5a919edd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f5a919ed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5a919ed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ef5a919edd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5a919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f5a919e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vEoSSKNZyfNZQ2mQnodITNIyx1jdiuW/view" TargetMode="External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47759" y="3749017"/>
            <a:ext cx="3240241" cy="6504134"/>
          </a:xfrm>
          <a:custGeom>
            <a:rect b="b" l="l" r="r" t="t"/>
            <a:pathLst>
              <a:path extrusionOk="0" h="6504134" w="3240241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3032403" y="-1520635"/>
            <a:ext cx="5255597" cy="13255940"/>
            <a:chOff x="0" y="-19050"/>
            <a:chExt cx="1384190" cy="3491277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1384190" cy="3472226"/>
            </a:xfrm>
            <a:custGeom>
              <a:rect b="b" l="l" r="r" t="t"/>
              <a:pathLst>
                <a:path extrusionOk="0" h="3472226" w="138419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9231207" y="830935"/>
            <a:ext cx="7602394" cy="7602394"/>
          </a:xfrm>
          <a:custGeom>
            <a:rect b="b" l="l" r="r" t="t"/>
            <a:pathLst>
              <a:path extrusionOk="0" h="7602394" w="7602394">
                <a:moveTo>
                  <a:pt x="0" y="0"/>
                </a:moveTo>
                <a:lnTo>
                  <a:pt x="7602393" y="0"/>
                </a:lnTo>
                <a:lnTo>
                  <a:pt x="7602393" y="7602393"/>
                </a:lnTo>
                <a:lnTo>
                  <a:pt x="0" y="7602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0388256" y="2801060"/>
            <a:ext cx="5288294" cy="3662143"/>
          </a:xfrm>
          <a:custGeom>
            <a:rect b="b" l="l" r="r" t="t"/>
            <a:pathLst>
              <a:path extrusionOk="0" h="3662143" w="5288294">
                <a:moveTo>
                  <a:pt x="0" y="0"/>
                </a:moveTo>
                <a:lnTo>
                  <a:pt x="5288294" y="0"/>
                </a:lnTo>
                <a:lnTo>
                  <a:pt x="5288294" y="3662143"/>
                </a:lnTo>
                <a:lnTo>
                  <a:pt x="0" y="3662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434147" y="338940"/>
            <a:ext cx="10969847" cy="195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CPS 564 - Visual Computing &amp; Mixed Reality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857710" y="2777025"/>
            <a:ext cx="4122721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Assignment - 3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34147" y="5750733"/>
            <a:ext cx="4126632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sng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Team Members 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65525" y="6666101"/>
            <a:ext cx="3863876" cy="246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Pratham Yadav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Jenil Pandya 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Anant Chanchad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David Geis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Nikesh Chithambaram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f5a919edd_8_3"/>
          <p:cNvSpPr txBox="1"/>
          <p:nvPr/>
        </p:nvSpPr>
        <p:spPr>
          <a:xfrm>
            <a:off x="1022750" y="616750"/>
            <a:ext cx="1601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Video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2ef5a919edd_8_3" title="Assignment_3_Outpu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4951"/>
            <a:ext cx="18135600" cy="86796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ef5a919edd_8_3"/>
          <p:cNvSpPr txBox="1"/>
          <p:nvPr/>
        </p:nvSpPr>
        <p:spPr>
          <a:xfrm>
            <a:off x="3624300" y="124150"/>
            <a:ext cx="1466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Exported The Project Onto Android and Built it and Captured everything on Phone camera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259" name="Google Shape;259;p8"/>
          <p:cNvSpPr/>
          <p:nvPr/>
        </p:nvSpPr>
        <p:spPr>
          <a:xfrm>
            <a:off x="14994300" y="3675559"/>
            <a:ext cx="3293700" cy="6611441"/>
          </a:xfrm>
          <a:custGeom>
            <a:rect b="b" l="l" r="r" t="t"/>
            <a:pathLst>
              <a:path extrusionOk="0"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0" name="Google Shape;260;p8"/>
          <p:cNvGrpSpPr/>
          <p:nvPr/>
        </p:nvGrpSpPr>
        <p:grpSpPr>
          <a:xfrm>
            <a:off x="-2364371" y="-2474096"/>
            <a:ext cx="5578401" cy="5578401"/>
            <a:chOff x="0" y="0"/>
            <a:chExt cx="812800" cy="812800"/>
          </a:xfrm>
        </p:grpSpPr>
        <p:sp>
          <p:nvSpPr>
            <p:cNvPr id="261" name="Google Shape;261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742950">
              <a:solidFill>
                <a:srgbClr val="AEEA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1256350" y="3876969"/>
            <a:ext cx="1010697" cy="1010697"/>
            <a:chOff x="0" y="0"/>
            <a:chExt cx="812800" cy="812800"/>
          </a:xfrm>
        </p:grpSpPr>
        <p:sp>
          <p:nvSpPr>
            <p:cNvPr id="264" name="Google Shape;264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742950">
              <a:solidFill>
                <a:srgbClr val="AEEA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8"/>
          <p:cNvGrpSpPr/>
          <p:nvPr/>
        </p:nvGrpSpPr>
        <p:grpSpPr>
          <a:xfrm>
            <a:off x="4315749" y="3236120"/>
            <a:ext cx="9656507" cy="3194596"/>
            <a:chOff x="0" y="-28575"/>
            <a:chExt cx="2543277" cy="841375"/>
          </a:xfrm>
        </p:grpSpPr>
        <p:sp>
          <p:nvSpPr>
            <p:cNvPr id="267" name="Google Shape;267;p8"/>
            <p:cNvSpPr/>
            <p:nvPr/>
          </p:nvSpPr>
          <p:spPr>
            <a:xfrm>
              <a:off x="0" y="0"/>
              <a:ext cx="2543277" cy="812800"/>
            </a:xfrm>
            <a:custGeom>
              <a:rect b="b" l="l" r="r" t="t"/>
              <a:pathLst>
                <a:path extrusionOk="0" h="812800" w="2543277">
                  <a:moveTo>
                    <a:pt x="32871" y="0"/>
                  </a:moveTo>
                  <a:lnTo>
                    <a:pt x="2510405" y="0"/>
                  </a:lnTo>
                  <a:cubicBezTo>
                    <a:pt x="2519124" y="0"/>
                    <a:pt x="2527484" y="3463"/>
                    <a:pt x="2533649" y="9628"/>
                  </a:cubicBezTo>
                  <a:cubicBezTo>
                    <a:pt x="2539813" y="15792"/>
                    <a:pt x="2543277" y="24153"/>
                    <a:pt x="2543277" y="32871"/>
                  </a:cubicBezTo>
                  <a:lnTo>
                    <a:pt x="2543277" y="779929"/>
                  </a:lnTo>
                  <a:cubicBezTo>
                    <a:pt x="2543277" y="798083"/>
                    <a:pt x="2528560" y="812800"/>
                    <a:pt x="2510405" y="812800"/>
                  </a:cubicBezTo>
                  <a:lnTo>
                    <a:pt x="32871" y="812800"/>
                  </a:lnTo>
                  <a:cubicBezTo>
                    <a:pt x="14717" y="812800"/>
                    <a:pt x="0" y="798083"/>
                    <a:pt x="0" y="779929"/>
                  </a:cubicBezTo>
                  <a:lnTo>
                    <a:pt x="0" y="32871"/>
                  </a:lnTo>
                  <a:cubicBezTo>
                    <a:pt x="0" y="14717"/>
                    <a:pt x="14717" y="0"/>
                    <a:pt x="32871" y="0"/>
                  </a:cubicBezTo>
                  <a:close/>
                </a:path>
              </a:pathLst>
            </a:custGeom>
            <a:solidFill>
              <a:srgbClr val="106861"/>
            </a:solidFill>
            <a:ln cap="rnd" cmpd="sng" w="66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 txBox="1"/>
            <p:nvPr/>
          </p:nvSpPr>
          <p:spPr>
            <a:xfrm>
              <a:off x="0" y="-28575"/>
              <a:ext cx="2543276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8"/>
          <p:cNvSpPr txBox="1"/>
          <p:nvPr/>
        </p:nvSpPr>
        <p:spPr>
          <a:xfrm>
            <a:off x="5091413" y="3787509"/>
            <a:ext cx="8105174" cy="2000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8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-1997137" y="7075637"/>
            <a:ext cx="5578401" cy="5578401"/>
            <a:chOff x="0" y="0"/>
            <a:chExt cx="812800" cy="812800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742950">
              <a:solidFill>
                <a:srgbClr val="10686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549"/>
              </a:srgbClr>
            </a:solidFill>
            <a:ln cap="sq" cmpd="sng" w="742950">
              <a:solidFill>
                <a:srgbClr val="106861">
                  <a:alpha val="32549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4537456" y="3979603"/>
            <a:ext cx="9213089" cy="5278697"/>
          </a:xfrm>
          <a:custGeom>
            <a:rect b="b" l="l" r="r" t="t"/>
            <a:pathLst>
              <a:path extrusionOk="0" h="5278697" w="9213089">
                <a:moveTo>
                  <a:pt x="0" y="0"/>
                </a:moveTo>
                <a:lnTo>
                  <a:pt x="9213088" y="0"/>
                </a:lnTo>
                <a:lnTo>
                  <a:pt x="9213088" y="5278697"/>
                </a:lnTo>
                <a:lnTo>
                  <a:pt x="0" y="5278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2922" l="0" r="0" t="-555"/>
            </a:stretch>
          </a:blipFill>
          <a:ln>
            <a:noFill/>
          </a:ln>
        </p:spPr>
      </p:sp>
      <p:sp>
        <p:nvSpPr>
          <p:cNvPr id="105" name="Google Shape;105;p2"/>
          <p:cNvSpPr txBox="1"/>
          <p:nvPr/>
        </p:nvSpPr>
        <p:spPr>
          <a:xfrm>
            <a:off x="7236396" y="197803"/>
            <a:ext cx="381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6400"/>
          </a:p>
        </p:txBody>
      </p:sp>
      <p:sp>
        <p:nvSpPr>
          <p:cNvPr id="106" name="Google Shape;106;p2"/>
          <p:cNvSpPr txBox="1"/>
          <p:nvPr/>
        </p:nvSpPr>
        <p:spPr>
          <a:xfrm>
            <a:off x="1556023" y="2140278"/>
            <a:ext cx="15175954" cy="14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assignment, you will implement Augmented Reality (AR) application to visualize the landmarks of the world map such as Eiffel Tower, Golden Gate, Sydney Opera House, Taj Mahal,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14911557" y="-2828925"/>
            <a:ext cx="5657850" cy="5657850"/>
            <a:chOff x="0" y="0"/>
            <a:chExt cx="812800" cy="812800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3"/>
          <p:cNvSpPr txBox="1"/>
          <p:nvPr/>
        </p:nvSpPr>
        <p:spPr>
          <a:xfrm>
            <a:off x="1028700" y="942975"/>
            <a:ext cx="2700711" cy="811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sng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 txBox="1"/>
          <p:nvPr/>
        </p:nvSpPr>
        <p:spPr>
          <a:xfrm>
            <a:off x="1695141" y="2096786"/>
            <a:ext cx="14096626" cy="6807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Landmark Identification and Placement : Precisely coordinating and verifying geographical locations of landmarks on a digital map ensuring correct AR mapping.</a:t>
            </a:r>
            <a:endParaRPr/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57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Database Creation with Vuforia : Creating a Vuforia database to recognize and track the world map involved uploading the image, setting up image targets, and ensuring consistent recognition in varying conditions.</a:t>
            </a:r>
            <a:endParaRPr/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57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Animation in Unity : Implementing landmark animations in Unity required expertise in animation tools and ensuring smooth transitions and interactions without performance issues.</a:t>
            </a:r>
            <a:endParaRPr/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57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Acquiring and Preparing 3D Models : Finding appropriate 3D models online involved converting them to FBX format and modifying them in Blender to meet project requirements and ensure realistic AR representation.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2ef5a919edd_0_38"/>
          <p:cNvGrpSpPr/>
          <p:nvPr/>
        </p:nvGrpSpPr>
        <p:grpSpPr>
          <a:xfrm>
            <a:off x="14911557" y="-2828925"/>
            <a:ext cx="5657820" cy="5657820"/>
            <a:chOff x="0" y="0"/>
            <a:chExt cx="812800" cy="812800"/>
          </a:xfrm>
        </p:grpSpPr>
        <p:sp>
          <p:nvSpPr>
            <p:cNvPr id="124" name="Google Shape;124;g2ef5a919edd_0_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2ef5a919edd_0_38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g2ef5a919edd_0_38"/>
          <p:cNvSpPr txBox="1"/>
          <p:nvPr/>
        </p:nvSpPr>
        <p:spPr>
          <a:xfrm>
            <a:off x="1028700" y="942975"/>
            <a:ext cx="417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rgbClr val="191919"/>
                </a:solidFill>
              </a:rPr>
              <a:t>Landmarks</a:t>
            </a:r>
            <a:endParaRPr/>
          </a:p>
        </p:txBody>
      </p:sp>
      <p:grpSp>
        <p:nvGrpSpPr>
          <p:cNvPr id="127" name="Google Shape;127;g2ef5a919edd_0_38"/>
          <p:cNvGrpSpPr/>
          <p:nvPr/>
        </p:nvGrpSpPr>
        <p:grpSpPr>
          <a:xfrm>
            <a:off x="-1390959" y="8567821"/>
            <a:ext cx="3086120" cy="3086120"/>
            <a:chOff x="0" y="0"/>
            <a:chExt cx="812800" cy="812800"/>
          </a:xfrm>
        </p:grpSpPr>
        <p:sp>
          <p:nvSpPr>
            <p:cNvPr id="128" name="Google Shape;128;g2ef5a919edd_0_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g2ef5a919edd_0_38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g2ef5a919edd_0_38"/>
          <p:cNvSpPr txBox="1"/>
          <p:nvPr/>
        </p:nvSpPr>
        <p:spPr>
          <a:xfrm>
            <a:off x="1028700" y="1770550"/>
            <a:ext cx="14873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7">
                <a:solidFill>
                  <a:srgbClr val="191919"/>
                </a:solidFill>
              </a:rPr>
              <a:t>Many 3D modeling websites were searched for free 3D models to represent the landmarks:</a:t>
            </a:r>
            <a:endParaRPr sz="2757"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7">
                <a:solidFill>
                  <a:srgbClr val="191919"/>
                </a:solidFill>
              </a:rPr>
              <a:t>Free3d.com	Sketchfab		Unity Asset store		Mixamo</a:t>
            </a:r>
            <a:endParaRPr sz="2757"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57">
                <a:solidFill>
                  <a:srgbClr val="191919"/>
                </a:solidFill>
              </a:rPr>
              <a:t>CG trader		Turbo Squid	Mena Assets</a:t>
            </a:r>
            <a:endParaRPr/>
          </a:p>
        </p:txBody>
      </p:sp>
      <p:sp>
        <p:nvSpPr>
          <p:cNvPr id="131" name="Google Shape;131;g2ef5a919edd_0_38"/>
          <p:cNvSpPr txBox="1"/>
          <p:nvPr/>
        </p:nvSpPr>
        <p:spPr>
          <a:xfrm>
            <a:off x="1794638" y="3657600"/>
            <a:ext cx="8106300" cy="6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7">
                <a:solidFill>
                  <a:srgbClr val="191919"/>
                </a:solidFill>
              </a:rPr>
              <a:t>14 Models were found and put on the world map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Colosseum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Kangaroo (Australia)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A</a:t>
            </a:r>
            <a:r>
              <a:rPr lang="en-US" sz="2757">
                <a:solidFill>
                  <a:srgbClr val="191919"/>
                </a:solidFill>
              </a:rPr>
              <a:t>ztec Pyramid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Buddha Statue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Chinese Guardian Lion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Christ the Redeemer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Egypt </a:t>
            </a:r>
            <a:r>
              <a:rPr lang="en-US" sz="2757">
                <a:solidFill>
                  <a:srgbClr val="191919"/>
                </a:solidFill>
              </a:rPr>
              <a:t>Pharaoh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Eiffel Tower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Liberty Statue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Lotus Temple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Petronas Twin Tower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Mount Rushmore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Taj Mahal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Moai</a:t>
            </a:r>
            <a:endParaRPr sz="2757">
              <a:solidFill>
                <a:srgbClr val="191919"/>
              </a:solidFill>
            </a:endParaRPr>
          </a:p>
        </p:txBody>
      </p:sp>
      <p:sp>
        <p:nvSpPr>
          <p:cNvPr id="132" name="Google Shape;132;g2ef5a919edd_0_38"/>
          <p:cNvSpPr txBox="1"/>
          <p:nvPr/>
        </p:nvSpPr>
        <p:spPr>
          <a:xfrm>
            <a:off x="9900950" y="3657600"/>
            <a:ext cx="81063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7">
                <a:solidFill>
                  <a:srgbClr val="191919"/>
                </a:solidFill>
              </a:rPr>
              <a:t>2 Bonus models were also placed on the map to make it more entertaining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Boy Character - Someone to welcome you to the world map by waving hello!</a:t>
            </a:r>
            <a:endParaRPr sz="2757">
              <a:solidFill>
                <a:srgbClr val="191919"/>
              </a:solidFill>
            </a:endParaRPr>
          </a:p>
          <a:p>
            <a:pPr indent="-403669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57"/>
              <a:buChar char="●"/>
            </a:pPr>
            <a:r>
              <a:rPr lang="en-US" sz="2757">
                <a:solidFill>
                  <a:srgbClr val="191919"/>
                </a:solidFill>
              </a:rPr>
              <a:t>Airplane - An airplane to fly you around the world and show you all the exciting locations!</a:t>
            </a:r>
            <a:endParaRPr sz="2757">
              <a:solidFill>
                <a:srgbClr val="191919"/>
              </a:solidFill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7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16113923" y="9258300"/>
            <a:ext cx="327444" cy="327444"/>
            <a:chOff x="0" y="0"/>
            <a:chExt cx="812800" cy="812800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5648108" y="9258300"/>
            <a:ext cx="327444" cy="327444"/>
            <a:chOff x="0" y="0"/>
            <a:chExt cx="812800" cy="812800"/>
          </a:xfrm>
        </p:grpSpPr>
        <p:sp>
          <p:nvSpPr>
            <p:cNvPr id="141" name="Google Shape;14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15161723" y="9258300"/>
            <a:ext cx="327444" cy="327444"/>
            <a:chOff x="0" y="0"/>
            <a:chExt cx="812800" cy="812800"/>
          </a:xfrm>
        </p:grpSpPr>
        <p:sp>
          <p:nvSpPr>
            <p:cNvPr id="144" name="Google Shape;144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7307127" y="2139034"/>
            <a:ext cx="9952173" cy="6656814"/>
          </a:xfrm>
          <a:custGeom>
            <a:rect b="b" l="l" r="r" t="t"/>
            <a:pathLst>
              <a:path extrusionOk="0" h="6656814" w="9952173">
                <a:moveTo>
                  <a:pt x="0" y="0"/>
                </a:moveTo>
                <a:lnTo>
                  <a:pt x="9952173" y="0"/>
                </a:lnTo>
                <a:lnTo>
                  <a:pt x="9952173" y="6656814"/>
                </a:lnTo>
                <a:lnTo>
                  <a:pt x="0" y="6656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4"/>
          <p:cNvSpPr txBox="1"/>
          <p:nvPr/>
        </p:nvSpPr>
        <p:spPr>
          <a:xfrm>
            <a:off x="1028700" y="419417"/>
            <a:ext cx="5853336" cy="1094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&amp; Output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369857" y="4213563"/>
            <a:ext cx="6740748" cy="188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code helps us to rotate the objects on rendering in unity.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ef5a919edd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5" y="199975"/>
            <a:ext cx="11634325" cy="78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ef5a919edd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6625" y="199975"/>
            <a:ext cx="4714875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ef5a919edd_6_0"/>
          <p:cNvSpPr txBox="1"/>
          <p:nvPr/>
        </p:nvSpPr>
        <p:spPr>
          <a:xfrm>
            <a:off x="159550" y="8236750"/>
            <a:ext cx="116343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Spline with Spline Tool and Implemented an Airplane Across that Created Spline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ef5a919edd_6_0"/>
          <p:cNvSpPr txBox="1"/>
          <p:nvPr/>
        </p:nvSpPr>
        <p:spPr>
          <a:xfrm>
            <a:off x="12571800" y="6897300"/>
            <a:ext cx="5734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Mixamo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Animation Created a Boy doing Waving Animation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g2ef5a919edd_2_2"/>
          <p:cNvGrpSpPr/>
          <p:nvPr/>
        </p:nvGrpSpPr>
        <p:grpSpPr>
          <a:xfrm>
            <a:off x="14911557" y="-2828925"/>
            <a:ext cx="5657820" cy="5657820"/>
            <a:chOff x="0" y="0"/>
            <a:chExt cx="812800" cy="812800"/>
          </a:xfrm>
        </p:grpSpPr>
        <p:sp>
          <p:nvSpPr>
            <p:cNvPr id="162" name="Google Shape;162;g2ef5a919edd_2_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2ef5a919edd_2_2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g2ef5a919edd_2_2"/>
          <p:cNvSpPr txBox="1"/>
          <p:nvPr/>
        </p:nvSpPr>
        <p:spPr>
          <a:xfrm>
            <a:off x="1028700" y="942975"/>
            <a:ext cx="827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rgbClr val="191919"/>
                </a:solidFill>
              </a:rPr>
              <a:t>Features</a:t>
            </a:r>
            <a:endParaRPr/>
          </a:p>
        </p:txBody>
      </p:sp>
      <p:grpSp>
        <p:nvGrpSpPr>
          <p:cNvPr id="165" name="Google Shape;165;g2ef5a919edd_2_2"/>
          <p:cNvGrpSpPr/>
          <p:nvPr/>
        </p:nvGrpSpPr>
        <p:grpSpPr>
          <a:xfrm>
            <a:off x="-1390959" y="8567821"/>
            <a:ext cx="3086120" cy="3086120"/>
            <a:chOff x="0" y="0"/>
            <a:chExt cx="812800" cy="812800"/>
          </a:xfrm>
        </p:grpSpPr>
        <p:sp>
          <p:nvSpPr>
            <p:cNvPr id="166" name="Google Shape;166;g2ef5a919edd_2_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2ef5a919edd_2_2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g2ef5a919edd_2_2"/>
          <p:cNvSpPr txBox="1"/>
          <p:nvPr/>
        </p:nvSpPr>
        <p:spPr>
          <a:xfrm>
            <a:off x="1695150" y="2096777"/>
            <a:ext cx="14096700" cy="8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7">
                <a:solidFill>
                  <a:srgbClr val="191919"/>
                </a:solidFill>
              </a:rPr>
              <a:t>Background Audio</a:t>
            </a:r>
            <a:endParaRPr sz="2757">
              <a:solidFill>
                <a:srgbClr val="191919"/>
              </a:solidFill>
            </a:endParaRPr>
          </a:p>
          <a:p>
            <a:pPr indent="0" lvl="0" marL="45720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7">
                <a:solidFill>
                  <a:srgbClr val="191919"/>
                </a:solidFill>
              </a:rPr>
              <a:t>We have added a background audio to provide an immersive experience. The audio plays as soon as the image target is detected.</a:t>
            </a:r>
            <a:endParaRPr sz="2757">
              <a:solidFill>
                <a:srgbClr val="191919"/>
              </a:solidFill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7">
              <a:solidFill>
                <a:srgbClr val="191919"/>
              </a:solidFill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7">
                <a:solidFill>
                  <a:srgbClr val="191919"/>
                </a:solidFill>
              </a:rPr>
              <a:t>Touchable objects</a:t>
            </a:r>
            <a:endParaRPr b="1" sz="2757">
              <a:solidFill>
                <a:srgbClr val="191919"/>
              </a:solidFill>
            </a:endParaRPr>
          </a:p>
          <a:p>
            <a:pPr indent="0" lvl="0" marL="45720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7">
                <a:solidFill>
                  <a:srgbClr val="191919"/>
                </a:solidFill>
              </a:rPr>
              <a:t>Taj Mahal and Statue of Liberty models have a trigger component which play some unique audio and particle effect on touch.</a:t>
            </a:r>
            <a:endParaRPr sz="2757">
              <a:solidFill>
                <a:srgbClr val="191919"/>
              </a:solidFill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7">
              <a:solidFill>
                <a:srgbClr val="191919"/>
              </a:solidFill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7">
                <a:solidFill>
                  <a:srgbClr val="191919"/>
                </a:solidFill>
              </a:rPr>
              <a:t>Spline Animation</a:t>
            </a:r>
            <a:endParaRPr sz="2757">
              <a:solidFill>
                <a:srgbClr val="191919"/>
              </a:solidFill>
            </a:endParaRPr>
          </a:p>
          <a:p>
            <a:pPr indent="0" lvl="0" marL="45720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7">
                <a:solidFill>
                  <a:srgbClr val="191919"/>
                </a:solidFill>
              </a:rPr>
              <a:t>An airplane object that flies around the map through a spline based animation.</a:t>
            </a:r>
            <a:endParaRPr sz="2757">
              <a:solidFill>
                <a:srgbClr val="191919"/>
              </a:solidFill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7">
              <a:solidFill>
                <a:srgbClr val="191919"/>
              </a:solidFill>
            </a:endParaRPr>
          </a:p>
          <a:p>
            <a:pPr indent="0" lvl="0" marL="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7">
                <a:solidFill>
                  <a:srgbClr val="191919"/>
                </a:solidFill>
              </a:rPr>
              <a:t>Mixamo Character</a:t>
            </a:r>
            <a:endParaRPr b="1" sz="2757">
              <a:solidFill>
                <a:srgbClr val="191919"/>
              </a:solidFill>
            </a:endParaRPr>
          </a:p>
          <a:p>
            <a:pPr indent="0" lvl="0" marL="45720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7">
                <a:solidFill>
                  <a:srgbClr val="191919"/>
                </a:solidFill>
              </a:rPr>
              <a:t>A boy character imported from Adobe Mixamo with a waving animation applied.</a:t>
            </a:r>
            <a:endParaRPr sz="2757">
              <a:solidFill>
                <a:srgbClr val="191919"/>
              </a:solidFill>
            </a:endParaRPr>
          </a:p>
          <a:p>
            <a:pPr indent="0" lvl="0" marL="457200" marR="0" rtl="0" algn="just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7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2ef5a919edd_0_0"/>
          <p:cNvGrpSpPr/>
          <p:nvPr/>
        </p:nvGrpSpPr>
        <p:grpSpPr>
          <a:xfrm rot="10800000">
            <a:off x="780645" y="3409298"/>
            <a:ext cx="3128353" cy="5596266"/>
            <a:chOff x="0" y="-38100"/>
            <a:chExt cx="2041606" cy="3652200"/>
          </a:xfrm>
        </p:grpSpPr>
        <p:sp>
          <p:nvSpPr>
            <p:cNvPr id="174" name="Google Shape;174;g2ef5a919edd_0_0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2ef5a919edd_0_0"/>
            <p:cNvSpPr txBox="1"/>
            <p:nvPr/>
          </p:nvSpPr>
          <p:spPr>
            <a:xfrm>
              <a:off x="0" y="-38100"/>
              <a:ext cx="2041500" cy="36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g2ef5a919edd_0_0"/>
          <p:cNvSpPr/>
          <p:nvPr/>
        </p:nvSpPr>
        <p:spPr>
          <a:xfrm>
            <a:off x="1422890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37"/>
            </a:stretch>
          </a:blipFill>
          <a:ln>
            <a:noFill/>
          </a:ln>
        </p:spPr>
      </p:sp>
      <p:sp>
        <p:nvSpPr>
          <p:cNvPr id="177" name="Google Shape;177;g2ef5a919edd_0_0"/>
          <p:cNvSpPr/>
          <p:nvPr/>
        </p:nvSpPr>
        <p:spPr>
          <a:xfrm>
            <a:off x="2111819" y="4796412"/>
            <a:ext cx="723747" cy="838023"/>
          </a:xfrm>
          <a:custGeom>
            <a:rect b="b" l="l" r="r" t="t"/>
            <a:pathLst>
              <a:path extrusionOk="0" h="838023" w="723747">
                <a:moveTo>
                  <a:pt x="0" y="0"/>
                </a:moveTo>
                <a:lnTo>
                  <a:pt x="723747" y="0"/>
                </a:lnTo>
                <a:lnTo>
                  <a:pt x="723747" y="838022"/>
                </a:lnTo>
                <a:lnTo>
                  <a:pt x="0" y="8380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8" name="Google Shape;178;g2ef5a919edd_0_0"/>
          <p:cNvGrpSpPr/>
          <p:nvPr/>
        </p:nvGrpSpPr>
        <p:grpSpPr>
          <a:xfrm rot="10800000">
            <a:off x="4292039" y="3409298"/>
            <a:ext cx="3128353" cy="5596266"/>
            <a:chOff x="0" y="-38100"/>
            <a:chExt cx="2041606" cy="3652200"/>
          </a:xfrm>
        </p:grpSpPr>
        <p:sp>
          <p:nvSpPr>
            <p:cNvPr id="179" name="Google Shape;179;g2ef5a919edd_0_0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2ef5a919edd_0_0"/>
            <p:cNvSpPr txBox="1"/>
            <p:nvPr/>
          </p:nvSpPr>
          <p:spPr>
            <a:xfrm>
              <a:off x="0" y="-38100"/>
              <a:ext cx="2041500" cy="36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g2ef5a919edd_0_0"/>
          <p:cNvSpPr/>
          <p:nvPr/>
        </p:nvSpPr>
        <p:spPr>
          <a:xfrm>
            <a:off x="4934285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37"/>
            </a:stretch>
          </a:blipFill>
          <a:ln>
            <a:noFill/>
          </a:ln>
        </p:spPr>
      </p:sp>
      <p:grpSp>
        <p:nvGrpSpPr>
          <p:cNvPr id="182" name="Google Shape;182;g2ef5a919edd_0_0"/>
          <p:cNvGrpSpPr/>
          <p:nvPr/>
        </p:nvGrpSpPr>
        <p:grpSpPr>
          <a:xfrm rot="10800000">
            <a:off x="7801433" y="3409298"/>
            <a:ext cx="3128353" cy="5596266"/>
            <a:chOff x="0" y="-38100"/>
            <a:chExt cx="2041606" cy="3652200"/>
          </a:xfrm>
        </p:grpSpPr>
        <p:sp>
          <p:nvSpPr>
            <p:cNvPr id="183" name="Google Shape;183;g2ef5a919edd_0_0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2ef5a919edd_0_0"/>
            <p:cNvSpPr txBox="1"/>
            <p:nvPr/>
          </p:nvSpPr>
          <p:spPr>
            <a:xfrm>
              <a:off x="0" y="-38100"/>
              <a:ext cx="2041500" cy="36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g2ef5a919edd_0_0"/>
          <p:cNvSpPr/>
          <p:nvPr/>
        </p:nvSpPr>
        <p:spPr>
          <a:xfrm>
            <a:off x="8443679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37"/>
            </a:stretch>
          </a:blipFill>
          <a:ln>
            <a:noFill/>
          </a:ln>
        </p:spPr>
      </p:sp>
      <p:sp>
        <p:nvSpPr>
          <p:cNvPr id="186" name="Google Shape;186;g2ef5a919edd_0_0"/>
          <p:cNvSpPr/>
          <p:nvPr/>
        </p:nvSpPr>
        <p:spPr>
          <a:xfrm>
            <a:off x="14592460" y="2868946"/>
            <a:ext cx="3695540" cy="7418054"/>
          </a:xfrm>
          <a:custGeom>
            <a:rect b="b" l="l" r="r" t="t"/>
            <a:pathLst>
              <a:path extrusionOk="0"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7" name="Google Shape;187;g2ef5a919edd_0_0"/>
          <p:cNvGrpSpPr/>
          <p:nvPr/>
        </p:nvGrpSpPr>
        <p:grpSpPr>
          <a:xfrm rot="10800000">
            <a:off x="11312828" y="3409298"/>
            <a:ext cx="3128353" cy="5596266"/>
            <a:chOff x="0" y="-38100"/>
            <a:chExt cx="2041606" cy="3652200"/>
          </a:xfrm>
        </p:grpSpPr>
        <p:sp>
          <p:nvSpPr>
            <p:cNvPr id="188" name="Google Shape;188;g2ef5a919edd_0_0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2ef5a919edd_0_0"/>
            <p:cNvSpPr txBox="1"/>
            <p:nvPr/>
          </p:nvSpPr>
          <p:spPr>
            <a:xfrm>
              <a:off x="0" y="-38100"/>
              <a:ext cx="2041500" cy="36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g2ef5a919edd_0_0"/>
          <p:cNvSpPr/>
          <p:nvPr/>
        </p:nvSpPr>
        <p:spPr>
          <a:xfrm>
            <a:off x="11955073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37"/>
            </a:stretch>
          </a:blipFill>
          <a:ln>
            <a:noFill/>
          </a:ln>
        </p:spPr>
      </p:sp>
      <p:sp>
        <p:nvSpPr>
          <p:cNvPr id="191" name="Google Shape;191;g2ef5a919edd_0_0"/>
          <p:cNvSpPr/>
          <p:nvPr/>
        </p:nvSpPr>
        <p:spPr>
          <a:xfrm>
            <a:off x="5630678" y="4796412"/>
            <a:ext cx="763553" cy="799913"/>
          </a:xfrm>
          <a:custGeom>
            <a:rect b="b" l="l" r="r" t="t"/>
            <a:pathLst>
              <a:path extrusionOk="0" h="799913" w="763553">
                <a:moveTo>
                  <a:pt x="0" y="0"/>
                </a:moveTo>
                <a:lnTo>
                  <a:pt x="763553" y="0"/>
                </a:lnTo>
                <a:lnTo>
                  <a:pt x="763553" y="799912"/>
                </a:lnTo>
                <a:lnTo>
                  <a:pt x="0" y="799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g2ef5a919edd_0_0"/>
          <p:cNvSpPr/>
          <p:nvPr/>
        </p:nvSpPr>
        <p:spPr>
          <a:xfrm>
            <a:off x="9025739" y="4853498"/>
            <a:ext cx="937482" cy="724418"/>
          </a:xfrm>
          <a:custGeom>
            <a:rect b="b" l="l" r="r" t="t"/>
            <a:pathLst>
              <a:path extrusionOk="0" h="724418" w="937482">
                <a:moveTo>
                  <a:pt x="0" y="0"/>
                </a:moveTo>
                <a:lnTo>
                  <a:pt x="937483" y="0"/>
                </a:lnTo>
                <a:lnTo>
                  <a:pt x="937483" y="724418"/>
                </a:lnTo>
                <a:lnTo>
                  <a:pt x="0" y="724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g2ef5a919edd_0_0"/>
          <p:cNvSpPr/>
          <p:nvPr/>
        </p:nvSpPr>
        <p:spPr>
          <a:xfrm>
            <a:off x="12666934" y="4818244"/>
            <a:ext cx="722660" cy="794926"/>
          </a:xfrm>
          <a:custGeom>
            <a:rect b="b" l="l" r="r" t="t"/>
            <a:pathLst>
              <a:path extrusionOk="0" h="794926" w="722660">
                <a:moveTo>
                  <a:pt x="0" y="0"/>
                </a:moveTo>
                <a:lnTo>
                  <a:pt x="722659" y="0"/>
                </a:lnTo>
                <a:lnTo>
                  <a:pt x="722659" y="794926"/>
                </a:lnTo>
                <a:lnTo>
                  <a:pt x="0" y="79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g2ef5a919edd_0_0"/>
          <p:cNvSpPr txBox="1"/>
          <p:nvPr/>
        </p:nvSpPr>
        <p:spPr>
          <a:xfrm>
            <a:off x="2222390" y="1688278"/>
            <a:ext cx="3082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sng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/>
          </a:p>
        </p:txBody>
      </p:sp>
      <p:sp>
        <p:nvSpPr>
          <p:cNvPr id="195" name="Google Shape;195;g2ef5a919edd_0_0"/>
          <p:cNvSpPr txBox="1"/>
          <p:nvPr/>
        </p:nvSpPr>
        <p:spPr>
          <a:xfrm>
            <a:off x="1123632" y="6284652"/>
            <a:ext cx="24423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The Vuforia engine sometimes struggled to accurately recognize the world map, especially when the lighting conditions were not optimal.</a:t>
            </a:r>
            <a:endParaRPr/>
          </a:p>
          <a:p>
            <a:pPr indent="0" lvl="0" marL="0" marR="0" rtl="0" algn="just">
              <a:lnSpc>
                <a:spcPct val="133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434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3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434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ef5a919edd_0_0"/>
          <p:cNvSpPr txBox="1"/>
          <p:nvPr/>
        </p:nvSpPr>
        <p:spPr>
          <a:xfrm>
            <a:off x="1230767" y="5701109"/>
            <a:ext cx="2485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Image Recognition Accuracy</a:t>
            </a:r>
            <a:endParaRPr/>
          </a:p>
        </p:txBody>
      </p:sp>
      <p:sp>
        <p:nvSpPr>
          <p:cNvPr id="197" name="Google Shape;197;g2ef5a919edd_0_0"/>
          <p:cNvSpPr txBox="1"/>
          <p:nvPr/>
        </p:nvSpPr>
        <p:spPr>
          <a:xfrm>
            <a:off x="2004951" y="3792459"/>
            <a:ext cx="937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98" name="Google Shape;198;g2ef5a919edd_0_0"/>
          <p:cNvSpPr txBox="1"/>
          <p:nvPr/>
        </p:nvSpPr>
        <p:spPr>
          <a:xfrm>
            <a:off x="4530677" y="6332277"/>
            <a:ext cx="2649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4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Ensuring that each 3D model of the landmarks was correctly scaled and positioned on the world map required precise adjustments and could be time-consuming.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74" u="none" cap="none" strike="noStrike">
              <a:solidFill>
                <a:srgbClr val="3434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ef5a919edd_0_0"/>
          <p:cNvSpPr txBox="1"/>
          <p:nvPr/>
        </p:nvSpPr>
        <p:spPr>
          <a:xfrm>
            <a:off x="4956811" y="5701109"/>
            <a:ext cx="2099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Model Scaling and Positioning</a:t>
            </a:r>
            <a:endParaRPr/>
          </a:p>
        </p:txBody>
      </p:sp>
      <p:sp>
        <p:nvSpPr>
          <p:cNvPr id="200" name="Google Shape;200;g2ef5a919edd_0_0"/>
          <p:cNvSpPr txBox="1"/>
          <p:nvPr/>
        </p:nvSpPr>
        <p:spPr>
          <a:xfrm>
            <a:off x="5516346" y="3792459"/>
            <a:ext cx="937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01" name="Google Shape;201;g2ef5a919edd_0_0"/>
          <p:cNvSpPr txBox="1"/>
          <p:nvPr/>
        </p:nvSpPr>
        <p:spPr>
          <a:xfrm>
            <a:off x="7996442" y="6284652"/>
            <a:ext cx="2738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Animating ten objects simultaneously in an AR environment caused performance issues, including lag and stuttering, especially on lower-end devices.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434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ef5a919edd_0_0"/>
          <p:cNvSpPr txBox="1"/>
          <p:nvPr/>
        </p:nvSpPr>
        <p:spPr>
          <a:xfrm>
            <a:off x="8443679" y="5701741"/>
            <a:ext cx="2099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Performance Optimization</a:t>
            </a:r>
            <a:endParaRPr/>
          </a:p>
        </p:txBody>
      </p:sp>
      <p:sp>
        <p:nvSpPr>
          <p:cNvPr id="203" name="Google Shape;203;g2ef5a919edd_0_0"/>
          <p:cNvSpPr txBox="1"/>
          <p:nvPr/>
        </p:nvSpPr>
        <p:spPr>
          <a:xfrm>
            <a:off x="9025739" y="3792459"/>
            <a:ext cx="937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04" name="Google Shape;204;g2ef5a919edd_0_0"/>
          <p:cNvSpPr txBox="1"/>
          <p:nvPr/>
        </p:nvSpPr>
        <p:spPr>
          <a:xfrm>
            <a:off x="11563369" y="6332277"/>
            <a:ext cx="26271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5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We found 3D models in various formats which needed to be converted to FBX format for compatibility with Unity. Additionally, some models required modifications in Blender.</a:t>
            </a:r>
            <a:endParaRPr/>
          </a:p>
          <a:p>
            <a:pPr indent="0" lvl="0" marL="0" marR="0" rtl="0" algn="just">
              <a:lnSpc>
                <a:spcPct val="15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95" u="none" cap="none" strike="noStrike">
              <a:solidFill>
                <a:srgbClr val="3434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ef5a919edd_0_0"/>
          <p:cNvSpPr txBox="1"/>
          <p:nvPr/>
        </p:nvSpPr>
        <p:spPr>
          <a:xfrm>
            <a:off x="11956212" y="5701741"/>
            <a:ext cx="2099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Model Format Compatibility</a:t>
            </a:r>
            <a:endParaRPr/>
          </a:p>
        </p:txBody>
      </p:sp>
      <p:sp>
        <p:nvSpPr>
          <p:cNvPr id="206" name="Google Shape;206;g2ef5a919edd_0_0"/>
          <p:cNvSpPr txBox="1"/>
          <p:nvPr/>
        </p:nvSpPr>
        <p:spPr>
          <a:xfrm>
            <a:off x="12537134" y="3792459"/>
            <a:ext cx="937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207" name="Google Shape;207;g2ef5a919edd_0_0"/>
          <p:cNvSpPr/>
          <p:nvPr/>
        </p:nvSpPr>
        <p:spPr>
          <a:xfrm rot="10800000">
            <a:off x="-465877" y="-4635036"/>
            <a:ext cx="3695540" cy="7418054"/>
          </a:xfrm>
          <a:custGeom>
            <a:rect b="b" l="l" r="r" t="t"/>
            <a:pathLst>
              <a:path extrusionOk="0"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7"/>
          <p:cNvGrpSpPr/>
          <p:nvPr/>
        </p:nvGrpSpPr>
        <p:grpSpPr>
          <a:xfrm rot="10800000">
            <a:off x="780604" y="3409233"/>
            <a:ext cx="3128394" cy="5596331"/>
            <a:chOff x="0" y="-38100"/>
            <a:chExt cx="2041606" cy="3652195"/>
          </a:xfrm>
        </p:grpSpPr>
        <p:sp>
          <p:nvSpPr>
            <p:cNvPr id="213" name="Google Shape;213;p7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0" y="-38100"/>
              <a:ext cx="2041606" cy="36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7"/>
          <p:cNvSpPr/>
          <p:nvPr/>
        </p:nvSpPr>
        <p:spPr>
          <a:xfrm>
            <a:off x="1422890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41"/>
            </a:stretch>
          </a:blipFill>
          <a:ln>
            <a:noFill/>
          </a:ln>
        </p:spPr>
      </p:sp>
      <p:sp>
        <p:nvSpPr>
          <p:cNvPr id="216" name="Google Shape;216;p7"/>
          <p:cNvSpPr/>
          <p:nvPr/>
        </p:nvSpPr>
        <p:spPr>
          <a:xfrm>
            <a:off x="2111819" y="4796412"/>
            <a:ext cx="723747" cy="838023"/>
          </a:xfrm>
          <a:custGeom>
            <a:rect b="b" l="l" r="r" t="t"/>
            <a:pathLst>
              <a:path extrusionOk="0" h="838023" w="723747">
                <a:moveTo>
                  <a:pt x="0" y="0"/>
                </a:moveTo>
                <a:lnTo>
                  <a:pt x="723747" y="0"/>
                </a:lnTo>
                <a:lnTo>
                  <a:pt x="723747" y="838022"/>
                </a:lnTo>
                <a:lnTo>
                  <a:pt x="0" y="8380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7" name="Google Shape;217;p7"/>
          <p:cNvGrpSpPr/>
          <p:nvPr/>
        </p:nvGrpSpPr>
        <p:grpSpPr>
          <a:xfrm rot="10800000">
            <a:off x="4291998" y="3409233"/>
            <a:ext cx="3128394" cy="5596331"/>
            <a:chOff x="0" y="-38100"/>
            <a:chExt cx="2041606" cy="3652195"/>
          </a:xfrm>
        </p:grpSpPr>
        <p:sp>
          <p:nvSpPr>
            <p:cNvPr id="218" name="Google Shape;218;p7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0" y="-38100"/>
              <a:ext cx="2041606" cy="36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7"/>
          <p:cNvSpPr/>
          <p:nvPr/>
        </p:nvSpPr>
        <p:spPr>
          <a:xfrm>
            <a:off x="4934285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41"/>
            </a:stretch>
          </a:blipFill>
          <a:ln>
            <a:noFill/>
          </a:ln>
        </p:spPr>
      </p:sp>
      <p:grpSp>
        <p:nvGrpSpPr>
          <p:cNvPr id="221" name="Google Shape;221;p7"/>
          <p:cNvGrpSpPr/>
          <p:nvPr/>
        </p:nvGrpSpPr>
        <p:grpSpPr>
          <a:xfrm rot="10800000">
            <a:off x="7801392" y="3409233"/>
            <a:ext cx="3128394" cy="5596331"/>
            <a:chOff x="0" y="-38100"/>
            <a:chExt cx="2041606" cy="3652195"/>
          </a:xfrm>
        </p:grpSpPr>
        <p:sp>
          <p:nvSpPr>
            <p:cNvPr id="222" name="Google Shape;222;p7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0" y="-38100"/>
              <a:ext cx="2041606" cy="36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7"/>
          <p:cNvSpPr/>
          <p:nvPr/>
        </p:nvSpPr>
        <p:spPr>
          <a:xfrm>
            <a:off x="8443679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41"/>
            </a:stretch>
          </a:blipFill>
          <a:ln>
            <a:noFill/>
          </a:ln>
        </p:spPr>
      </p:sp>
      <p:sp>
        <p:nvSpPr>
          <p:cNvPr id="225" name="Google Shape;225;p7"/>
          <p:cNvSpPr/>
          <p:nvPr/>
        </p:nvSpPr>
        <p:spPr>
          <a:xfrm>
            <a:off x="14592460" y="2868946"/>
            <a:ext cx="3695540" cy="7418054"/>
          </a:xfrm>
          <a:custGeom>
            <a:rect b="b" l="l" r="r" t="t"/>
            <a:pathLst>
              <a:path extrusionOk="0"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6" name="Google Shape;226;p7"/>
          <p:cNvGrpSpPr/>
          <p:nvPr/>
        </p:nvGrpSpPr>
        <p:grpSpPr>
          <a:xfrm rot="10800000">
            <a:off x="11312787" y="3409233"/>
            <a:ext cx="3128394" cy="5596331"/>
            <a:chOff x="0" y="-38100"/>
            <a:chExt cx="2041606" cy="3652195"/>
          </a:xfrm>
        </p:grpSpPr>
        <p:sp>
          <p:nvSpPr>
            <p:cNvPr id="227" name="Google Shape;227;p7"/>
            <p:cNvSpPr/>
            <p:nvPr/>
          </p:nvSpPr>
          <p:spPr>
            <a:xfrm>
              <a:off x="0" y="0"/>
              <a:ext cx="2041606" cy="3614095"/>
            </a:xfrm>
            <a:custGeom>
              <a:rect b="b" l="l" r="r" t="t"/>
              <a:pathLst>
                <a:path extrusionOk="0" h="3614095" w="2041606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3534904"/>
                  </a:lnTo>
                  <a:cubicBezTo>
                    <a:pt x="2041606" y="3555907"/>
                    <a:pt x="2033263" y="3576049"/>
                    <a:pt x="2018411" y="3590900"/>
                  </a:cubicBezTo>
                  <a:cubicBezTo>
                    <a:pt x="2003560" y="3605752"/>
                    <a:pt x="1983418" y="3614095"/>
                    <a:pt x="1962415" y="3614095"/>
                  </a:cubicBezTo>
                  <a:lnTo>
                    <a:pt x="79191" y="3614095"/>
                  </a:lnTo>
                  <a:cubicBezTo>
                    <a:pt x="35455" y="3614095"/>
                    <a:pt x="0" y="3578640"/>
                    <a:pt x="0" y="3534904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23825">
              <a:solidFill>
                <a:srgbClr val="1068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0" y="-38100"/>
              <a:ext cx="2041606" cy="36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3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7"/>
          <p:cNvSpPr/>
          <p:nvPr/>
        </p:nvSpPr>
        <p:spPr>
          <a:xfrm>
            <a:off x="11955073" y="3720350"/>
            <a:ext cx="2146380" cy="1000429"/>
          </a:xfrm>
          <a:custGeom>
            <a:rect b="b" l="l" r="r" t="t"/>
            <a:pathLst>
              <a:path extrusionOk="0" h="1000429" w="2146380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14541"/>
            </a:stretch>
          </a:blipFill>
          <a:ln>
            <a:noFill/>
          </a:ln>
        </p:spPr>
      </p:sp>
      <p:sp>
        <p:nvSpPr>
          <p:cNvPr id="230" name="Google Shape;230;p7"/>
          <p:cNvSpPr/>
          <p:nvPr/>
        </p:nvSpPr>
        <p:spPr>
          <a:xfrm>
            <a:off x="5630678" y="4796412"/>
            <a:ext cx="763553" cy="799913"/>
          </a:xfrm>
          <a:custGeom>
            <a:rect b="b" l="l" r="r" t="t"/>
            <a:pathLst>
              <a:path extrusionOk="0" h="799913" w="763553">
                <a:moveTo>
                  <a:pt x="0" y="0"/>
                </a:moveTo>
                <a:lnTo>
                  <a:pt x="763553" y="0"/>
                </a:lnTo>
                <a:lnTo>
                  <a:pt x="763553" y="799912"/>
                </a:lnTo>
                <a:lnTo>
                  <a:pt x="0" y="799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7"/>
          <p:cNvSpPr/>
          <p:nvPr/>
        </p:nvSpPr>
        <p:spPr>
          <a:xfrm>
            <a:off x="9025739" y="4853498"/>
            <a:ext cx="937482" cy="724418"/>
          </a:xfrm>
          <a:custGeom>
            <a:rect b="b" l="l" r="r" t="t"/>
            <a:pathLst>
              <a:path extrusionOk="0" h="724418" w="937482">
                <a:moveTo>
                  <a:pt x="0" y="0"/>
                </a:moveTo>
                <a:lnTo>
                  <a:pt x="937483" y="0"/>
                </a:lnTo>
                <a:lnTo>
                  <a:pt x="937483" y="724418"/>
                </a:lnTo>
                <a:lnTo>
                  <a:pt x="0" y="724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7"/>
          <p:cNvSpPr/>
          <p:nvPr/>
        </p:nvSpPr>
        <p:spPr>
          <a:xfrm>
            <a:off x="12666934" y="4818244"/>
            <a:ext cx="722660" cy="794926"/>
          </a:xfrm>
          <a:custGeom>
            <a:rect b="b" l="l" r="r" t="t"/>
            <a:pathLst>
              <a:path extrusionOk="0" h="794926" w="722660">
                <a:moveTo>
                  <a:pt x="0" y="0"/>
                </a:moveTo>
                <a:lnTo>
                  <a:pt x="722659" y="0"/>
                </a:lnTo>
                <a:lnTo>
                  <a:pt x="722659" y="794926"/>
                </a:lnTo>
                <a:lnTo>
                  <a:pt x="0" y="79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7"/>
          <p:cNvSpPr txBox="1"/>
          <p:nvPr/>
        </p:nvSpPr>
        <p:spPr>
          <a:xfrm>
            <a:off x="2222390" y="1688278"/>
            <a:ext cx="4011771" cy="1094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sng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1123632" y="6627552"/>
            <a:ext cx="2442336" cy="1815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4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Enhanced image recognition in Vuforia by selecting high-contrast, high-resolution map images and adjusting AR environment lighting.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1230767" y="5701109"/>
            <a:ext cx="2485850" cy="564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Improved Image Targets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2004951" y="3792459"/>
            <a:ext cx="937482" cy="59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4490543" y="6627552"/>
            <a:ext cx="2731304" cy="1815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23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Utilized Unity's scene view and coordinate system to manually adjust the scale and position of each landmark for accurate placement.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4956811" y="5701109"/>
            <a:ext cx="2099327" cy="564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Fine-Tuning in Unity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5516346" y="3792459"/>
            <a:ext cx="937482" cy="59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7996442" y="6618027"/>
            <a:ext cx="2738293" cy="170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Optimized performance by simplifying 3D models and employing efficient coding practices.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8443679" y="5701741"/>
            <a:ext cx="2099327" cy="85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Performance Optimization Techniques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9025739" y="3792459"/>
            <a:ext cx="937482" cy="59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11563369" y="6627552"/>
            <a:ext cx="2627228" cy="1485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5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Found and converted 3D models to FBX format for Unity and modified them in Blender to meet project requirements.</a:t>
            </a:r>
            <a:endParaRPr/>
          </a:p>
        </p:txBody>
      </p:sp>
      <p:sp>
        <p:nvSpPr>
          <p:cNvPr id="244" name="Google Shape;244;p7"/>
          <p:cNvSpPr txBox="1"/>
          <p:nvPr/>
        </p:nvSpPr>
        <p:spPr>
          <a:xfrm>
            <a:off x="11956212" y="5701741"/>
            <a:ext cx="2099327" cy="564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343432"/>
                </a:solidFill>
                <a:latin typeface="Arial"/>
                <a:ea typeface="Arial"/>
                <a:cs typeface="Arial"/>
                <a:sym typeface="Arial"/>
              </a:rPr>
              <a:t>Model Conversion and Modification</a:t>
            </a:r>
            <a:endParaRPr/>
          </a:p>
        </p:txBody>
      </p:sp>
      <p:sp>
        <p:nvSpPr>
          <p:cNvPr id="245" name="Google Shape;245;p7"/>
          <p:cNvSpPr txBox="1"/>
          <p:nvPr/>
        </p:nvSpPr>
        <p:spPr>
          <a:xfrm>
            <a:off x="12537134" y="3792459"/>
            <a:ext cx="937482" cy="59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10800000">
            <a:off x="-465877" y="-4635036"/>
            <a:ext cx="3695540" cy="7418054"/>
          </a:xfrm>
          <a:custGeom>
            <a:rect b="b" l="l" r="r" t="t"/>
            <a:pathLst>
              <a:path extrusionOk="0"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