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media/image14.jpg" ContentType="image/gif"/>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57" r:id="rId5"/>
    <p:sldId id="262" r:id="rId6"/>
    <p:sldId id="263" r:id="rId7"/>
    <p:sldId id="258" r:id="rId8"/>
    <p:sldId id="259" r:id="rId9"/>
    <p:sldId id="261" r:id="rId10"/>
  </p:sldIdLst>
  <p:sldSz cx="43891200" cy="32918400"/>
  <p:notesSz cx="9872663" cy="14301788"/>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2988"/>
    <a:srgbClr val="F7FA0D"/>
    <a:srgbClr val="0999C7"/>
    <a:srgbClr val="A5BE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203" autoAdjust="0"/>
  </p:normalViewPr>
  <p:slideViewPr>
    <p:cSldViewPr>
      <p:cViewPr varScale="1">
        <p:scale>
          <a:sx n="23" d="100"/>
          <a:sy n="23" d="100"/>
        </p:scale>
        <p:origin x="1254" y="42"/>
      </p:cViewPr>
      <p:guideLst>
        <p:guide orient="horz" pos="10368"/>
        <p:guide pos="13824"/>
      </p:guideLst>
    </p:cSldViewPr>
  </p:slideViewPr>
  <p:notesTextViewPr>
    <p:cViewPr>
      <p:scale>
        <a:sx n="100" d="100"/>
        <a:sy n="100" d="100"/>
      </p:scale>
      <p:origin x="0" y="0"/>
    </p:cViewPr>
  </p:notesTextViewPr>
  <p:gridSpacing cx="457200" cy="457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484BBE-95E6-4135-9C2E-6549DEF43305}" type="doc">
      <dgm:prSet loTypeId="urn:microsoft.com/office/officeart/2005/8/layout/process1" loCatId="process" qsTypeId="urn:microsoft.com/office/officeart/2005/8/quickstyle/simple1" qsCatId="simple" csTypeId="urn:microsoft.com/office/officeart/2005/8/colors/colorful2" csCatId="colorful" phldr="1"/>
      <dgm:spPr/>
    </dgm:pt>
    <dgm:pt modelId="{6112AA1C-DD84-4F2B-B87F-E34CF3E6C7BE}">
      <dgm:prSet phldrT="[Text]"/>
      <dgm:spPr/>
      <dgm:t>
        <a:bodyPr/>
        <a:lstStyle/>
        <a:p>
          <a:r>
            <a:rPr lang="en-US" dirty="0" smtClean="0"/>
            <a:t>Read Video files to Frames</a:t>
          </a:r>
          <a:endParaRPr lang="en-US" dirty="0"/>
        </a:p>
      </dgm:t>
    </dgm:pt>
    <dgm:pt modelId="{A6C099CD-C398-4766-801E-D64E87EC2F9B}" type="parTrans" cxnId="{F6AC4054-E70C-4A31-B413-D6AFC01575DD}">
      <dgm:prSet/>
      <dgm:spPr/>
      <dgm:t>
        <a:bodyPr/>
        <a:lstStyle/>
        <a:p>
          <a:endParaRPr lang="en-US"/>
        </a:p>
      </dgm:t>
    </dgm:pt>
    <dgm:pt modelId="{7721D013-B788-4984-9C45-C6E199F7F779}" type="sibTrans" cxnId="{F6AC4054-E70C-4A31-B413-D6AFC01575DD}">
      <dgm:prSet/>
      <dgm:spPr/>
      <dgm:t>
        <a:bodyPr/>
        <a:lstStyle/>
        <a:p>
          <a:endParaRPr lang="en-US"/>
        </a:p>
      </dgm:t>
    </dgm:pt>
    <dgm:pt modelId="{27531A5F-C75B-4890-A70E-B870029282A7}">
      <dgm:prSet phldrT="[Text]"/>
      <dgm:spPr/>
      <dgm:t>
        <a:bodyPr/>
        <a:lstStyle/>
        <a:p>
          <a:r>
            <a:rPr lang="en-US" dirty="0" smtClean="0"/>
            <a:t>Extract motion vectors </a:t>
          </a:r>
          <a:endParaRPr lang="en-US" dirty="0"/>
        </a:p>
      </dgm:t>
    </dgm:pt>
    <dgm:pt modelId="{349A5262-C2EC-42C1-A14A-DE312D7BF5F9}" type="parTrans" cxnId="{9E1AB5B5-D2DC-455E-ADBC-7E2A6D76E6B2}">
      <dgm:prSet/>
      <dgm:spPr/>
      <dgm:t>
        <a:bodyPr/>
        <a:lstStyle/>
        <a:p>
          <a:endParaRPr lang="en-US"/>
        </a:p>
      </dgm:t>
    </dgm:pt>
    <dgm:pt modelId="{237CE2AF-816B-42FF-9B25-DE563AE2E89C}" type="sibTrans" cxnId="{9E1AB5B5-D2DC-455E-ADBC-7E2A6D76E6B2}">
      <dgm:prSet/>
      <dgm:spPr/>
      <dgm:t>
        <a:bodyPr/>
        <a:lstStyle/>
        <a:p>
          <a:endParaRPr lang="en-US"/>
        </a:p>
      </dgm:t>
    </dgm:pt>
    <dgm:pt modelId="{A641538D-4837-4057-9739-50492BA760DF}">
      <dgm:prSet phldrT="[Text]"/>
      <dgm:spPr/>
      <dgm:t>
        <a:bodyPr/>
        <a:lstStyle/>
        <a:p>
          <a:r>
            <a:rPr lang="en-US" dirty="0" smtClean="0"/>
            <a:t>Motion Segmentation using Thresholding</a:t>
          </a:r>
          <a:endParaRPr lang="en-US" dirty="0"/>
        </a:p>
      </dgm:t>
    </dgm:pt>
    <dgm:pt modelId="{2D2AE462-BEAF-4A42-AE1B-5D4ED14D4D65}" type="parTrans" cxnId="{0B24BFCD-6AAC-4E6E-A47B-9D2B0B9FA899}">
      <dgm:prSet/>
      <dgm:spPr/>
      <dgm:t>
        <a:bodyPr/>
        <a:lstStyle/>
        <a:p>
          <a:endParaRPr lang="en-US"/>
        </a:p>
      </dgm:t>
    </dgm:pt>
    <dgm:pt modelId="{F4064583-0564-43CF-80BB-387542341F90}" type="sibTrans" cxnId="{0B24BFCD-6AAC-4E6E-A47B-9D2B0B9FA899}">
      <dgm:prSet/>
      <dgm:spPr/>
      <dgm:t>
        <a:bodyPr/>
        <a:lstStyle/>
        <a:p>
          <a:endParaRPr lang="en-US"/>
        </a:p>
      </dgm:t>
    </dgm:pt>
    <dgm:pt modelId="{230FB8BE-734D-4526-A182-F2EF28B193A0}" type="pres">
      <dgm:prSet presAssocID="{AF484BBE-95E6-4135-9C2E-6549DEF43305}" presName="Name0" presStyleCnt="0">
        <dgm:presLayoutVars>
          <dgm:dir/>
          <dgm:resizeHandles val="exact"/>
        </dgm:presLayoutVars>
      </dgm:prSet>
      <dgm:spPr/>
    </dgm:pt>
    <dgm:pt modelId="{94F38D4B-3071-43F6-B435-9BF8D8ABA398}" type="pres">
      <dgm:prSet presAssocID="{6112AA1C-DD84-4F2B-B87F-E34CF3E6C7BE}" presName="node" presStyleLbl="node1" presStyleIdx="0" presStyleCnt="3">
        <dgm:presLayoutVars>
          <dgm:bulletEnabled val="1"/>
        </dgm:presLayoutVars>
      </dgm:prSet>
      <dgm:spPr/>
      <dgm:t>
        <a:bodyPr/>
        <a:lstStyle/>
        <a:p>
          <a:endParaRPr lang="en-US"/>
        </a:p>
      </dgm:t>
    </dgm:pt>
    <dgm:pt modelId="{DDBE106F-C0B9-4257-966D-D354EBB722BD}" type="pres">
      <dgm:prSet presAssocID="{7721D013-B788-4984-9C45-C6E199F7F779}" presName="sibTrans" presStyleLbl="sibTrans2D1" presStyleIdx="0" presStyleCnt="2"/>
      <dgm:spPr/>
      <dgm:t>
        <a:bodyPr/>
        <a:lstStyle/>
        <a:p>
          <a:endParaRPr lang="en-US"/>
        </a:p>
      </dgm:t>
    </dgm:pt>
    <dgm:pt modelId="{D0DF8A4B-F6A7-4485-A1C2-54ADF606DA0E}" type="pres">
      <dgm:prSet presAssocID="{7721D013-B788-4984-9C45-C6E199F7F779}" presName="connectorText" presStyleLbl="sibTrans2D1" presStyleIdx="0" presStyleCnt="2"/>
      <dgm:spPr/>
      <dgm:t>
        <a:bodyPr/>
        <a:lstStyle/>
        <a:p>
          <a:endParaRPr lang="en-US"/>
        </a:p>
      </dgm:t>
    </dgm:pt>
    <dgm:pt modelId="{B8047876-6C7F-4566-A538-32E5DE31B68D}" type="pres">
      <dgm:prSet presAssocID="{27531A5F-C75B-4890-A70E-B870029282A7}" presName="node" presStyleLbl="node1" presStyleIdx="1" presStyleCnt="3">
        <dgm:presLayoutVars>
          <dgm:bulletEnabled val="1"/>
        </dgm:presLayoutVars>
      </dgm:prSet>
      <dgm:spPr/>
      <dgm:t>
        <a:bodyPr/>
        <a:lstStyle/>
        <a:p>
          <a:endParaRPr lang="en-US"/>
        </a:p>
      </dgm:t>
    </dgm:pt>
    <dgm:pt modelId="{65B90DE7-887B-47BA-BDA9-E6E63601AEE3}" type="pres">
      <dgm:prSet presAssocID="{237CE2AF-816B-42FF-9B25-DE563AE2E89C}" presName="sibTrans" presStyleLbl="sibTrans2D1" presStyleIdx="1" presStyleCnt="2"/>
      <dgm:spPr/>
      <dgm:t>
        <a:bodyPr/>
        <a:lstStyle/>
        <a:p>
          <a:endParaRPr lang="en-US"/>
        </a:p>
      </dgm:t>
    </dgm:pt>
    <dgm:pt modelId="{913876FA-C4F5-4731-9857-CA3BA1A0A704}" type="pres">
      <dgm:prSet presAssocID="{237CE2AF-816B-42FF-9B25-DE563AE2E89C}" presName="connectorText" presStyleLbl="sibTrans2D1" presStyleIdx="1" presStyleCnt="2"/>
      <dgm:spPr/>
      <dgm:t>
        <a:bodyPr/>
        <a:lstStyle/>
        <a:p>
          <a:endParaRPr lang="en-US"/>
        </a:p>
      </dgm:t>
    </dgm:pt>
    <dgm:pt modelId="{D05921B9-A99C-4AEC-A5EF-D1027934200E}" type="pres">
      <dgm:prSet presAssocID="{A641538D-4837-4057-9739-50492BA760DF}" presName="node" presStyleLbl="node1" presStyleIdx="2" presStyleCnt="3">
        <dgm:presLayoutVars>
          <dgm:bulletEnabled val="1"/>
        </dgm:presLayoutVars>
      </dgm:prSet>
      <dgm:spPr/>
      <dgm:t>
        <a:bodyPr/>
        <a:lstStyle/>
        <a:p>
          <a:endParaRPr lang="en-US"/>
        </a:p>
      </dgm:t>
    </dgm:pt>
  </dgm:ptLst>
  <dgm:cxnLst>
    <dgm:cxn modelId="{13BB7648-586A-43E4-ADB6-226BD614EBFC}" type="presOf" srcId="{AF484BBE-95E6-4135-9C2E-6549DEF43305}" destId="{230FB8BE-734D-4526-A182-F2EF28B193A0}" srcOrd="0" destOrd="0" presId="urn:microsoft.com/office/officeart/2005/8/layout/process1"/>
    <dgm:cxn modelId="{6F1B8797-14FF-470B-9B15-E4B01FD5C450}" type="presOf" srcId="{6112AA1C-DD84-4F2B-B87F-E34CF3E6C7BE}" destId="{94F38D4B-3071-43F6-B435-9BF8D8ABA398}" srcOrd="0" destOrd="0" presId="urn:microsoft.com/office/officeart/2005/8/layout/process1"/>
    <dgm:cxn modelId="{0B24BFCD-6AAC-4E6E-A47B-9D2B0B9FA899}" srcId="{AF484BBE-95E6-4135-9C2E-6549DEF43305}" destId="{A641538D-4837-4057-9739-50492BA760DF}" srcOrd="2" destOrd="0" parTransId="{2D2AE462-BEAF-4A42-AE1B-5D4ED14D4D65}" sibTransId="{F4064583-0564-43CF-80BB-387542341F90}"/>
    <dgm:cxn modelId="{F6AC4054-E70C-4A31-B413-D6AFC01575DD}" srcId="{AF484BBE-95E6-4135-9C2E-6549DEF43305}" destId="{6112AA1C-DD84-4F2B-B87F-E34CF3E6C7BE}" srcOrd="0" destOrd="0" parTransId="{A6C099CD-C398-4766-801E-D64E87EC2F9B}" sibTransId="{7721D013-B788-4984-9C45-C6E199F7F779}"/>
    <dgm:cxn modelId="{E9C07ED2-5754-412B-81B3-329FD69F014D}" type="presOf" srcId="{27531A5F-C75B-4890-A70E-B870029282A7}" destId="{B8047876-6C7F-4566-A538-32E5DE31B68D}" srcOrd="0" destOrd="0" presId="urn:microsoft.com/office/officeart/2005/8/layout/process1"/>
    <dgm:cxn modelId="{0C56B992-6D6B-4CF6-B3EA-B020F7035E6D}" type="presOf" srcId="{A641538D-4837-4057-9739-50492BA760DF}" destId="{D05921B9-A99C-4AEC-A5EF-D1027934200E}" srcOrd="0" destOrd="0" presId="urn:microsoft.com/office/officeart/2005/8/layout/process1"/>
    <dgm:cxn modelId="{A483E3F2-8185-4638-B1BB-EF233D534BE7}" type="presOf" srcId="{237CE2AF-816B-42FF-9B25-DE563AE2E89C}" destId="{65B90DE7-887B-47BA-BDA9-E6E63601AEE3}" srcOrd="0" destOrd="0" presId="urn:microsoft.com/office/officeart/2005/8/layout/process1"/>
    <dgm:cxn modelId="{BEC58F14-74EA-4E60-BEED-410245791085}" type="presOf" srcId="{237CE2AF-816B-42FF-9B25-DE563AE2E89C}" destId="{913876FA-C4F5-4731-9857-CA3BA1A0A704}" srcOrd="1" destOrd="0" presId="urn:microsoft.com/office/officeart/2005/8/layout/process1"/>
    <dgm:cxn modelId="{9E1AB5B5-D2DC-455E-ADBC-7E2A6D76E6B2}" srcId="{AF484BBE-95E6-4135-9C2E-6549DEF43305}" destId="{27531A5F-C75B-4890-A70E-B870029282A7}" srcOrd="1" destOrd="0" parTransId="{349A5262-C2EC-42C1-A14A-DE312D7BF5F9}" sibTransId="{237CE2AF-816B-42FF-9B25-DE563AE2E89C}"/>
    <dgm:cxn modelId="{F06FB3EB-698E-4172-99D0-322D0564D6BE}" type="presOf" srcId="{7721D013-B788-4984-9C45-C6E199F7F779}" destId="{D0DF8A4B-F6A7-4485-A1C2-54ADF606DA0E}" srcOrd="1" destOrd="0" presId="urn:microsoft.com/office/officeart/2005/8/layout/process1"/>
    <dgm:cxn modelId="{7D09754D-93C3-44A5-AEA0-33BC5BF72980}" type="presOf" srcId="{7721D013-B788-4984-9C45-C6E199F7F779}" destId="{DDBE106F-C0B9-4257-966D-D354EBB722BD}" srcOrd="0" destOrd="0" presId="urn:microsoft.com/office/officeart/2005/8/layout/process1"/>
    <dgm:cxn modelId="{B2771567-1F18-4D87-87E8-5B65A1EA8B1A}" type="presParOf" srcId="{230FB8BE-734D-4526-A182-F2EF28B193A0}" destId="{94F38D4B-3071-43F6-B435-9BF8D8ABA398}" srcOrd="0" destOrd="0" presId="urn:microsoft.com/office/officeart/2005/8/layout/process1"/>
    <dgm:cxn modelId="{B9113281-D0F5-4D63-9AD3-2F55D104083D}" type="presParOf" srcId="{230FB8BE-734D-4526-A182-F2EF28B193A0}" destId="{DDBE106F-C0B9-4257-966D-D354EBB722BD}" srcOrd="1" destOrd="0" presId="urn:microsoft.com/office/officeart/2005/8/layout/process1"/>
    <dgm:cxn modelId="{A250CE13-CCBB-4C48-BC6C-55008DF69CC3}" type="presParOf" srcId="{DDBE106F-C0B9-4257-966D-D354EBB722BD}" destId="{D0DF8A4B-F6A7-4485-A1C2-54ADF606DA0E}" srcOrd="0" destOrd="0" presId="urn:microsoft.com/office/officeart/2005/8/layout/process1"/>
    <dgm:cxn modelId="{421E5166-8D33-4D44-AC09-CD2E6CBB843B}" type="presParOf" srcId="{230FB8BE-734D-4526-A182-F2EF28B193A0}" destId="{B8047876-6C7F-4566-A538-32E5DE31B68D}" srcOrd="2" destOrd="0" presId="urn:microsoft.com/office/officeart/2005/8/layout/process1"/>
    <dgm:cxn modelId="{50A84CFE-C5AD-4FF5-B2F4-7A498F4EB8A2}" type="presParOf" srcId="{230FB8BE-734D-4526-A182-F2EF28B193A0}" destId="{65B90DE7-887B-47BA-BDA9-E6E63601AEE3}" srcOrd="3" destOrd="0" presId="urn:microsoft.com/office/officeart/2005/8/layout/process1"/>
    <dgm:cxn modelId="{26F3BC47-1432-4BB6-8D89-A0194B993341}" type="presParOf" srcId="{65B90DE7-887B-47BA-BDA9-E6E63601AEE3}" destId="{913876FA-C4F5-4731-9857-CA3BA1A0A704}" srcOrd="0" destOrd="0" presId="urn:microsoft.com/office/officeart/2005/8/layout/process1"/>
    <dgm:cxn modelId="{0B42ADC1-3A22-4454-AB45-0DCF0B7A55F2}" type="presParOf" srcId="{230FB8BE-734D-4526-A182-F2EF28B193A0}" destId="{D05921B9-A99C-4AEC-A5EF-D1027934200E}" srcOrd="4"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484BBE-95E6-4135-9C2E-6549DEF43305}" type="doc">
      <dgm:prSet loTypeId="urn:microsoft.com/office/officeart/2005/8/layout/process1" loCatId="process" qsTypeId="urn:microsoft.com/office/officeart/2005/8/quickstyle/simple1" qsCatId="simple" csTypeId="urn:microsoft.com/office/officeart/2005/8/colors/colorful2" csCatId="colorful" phldr="1"/>
      <dgm:spPr/>
    </dgm:pt>
    <dgm:pt modelId="{6112AA1C-DD84-4F2B-B87F-E34CF3E6C7BE}">
      <dgm:prSet phldrT="[Text]"/>
      <dgm:spPr/>
      <dgm:t>
        <a:bodyPr/>
        <a:lstStyle/>
        <a:p>
          <a:r>
            <a:rPr lang="en-US" dirty="0" smtClean="0"/>
            <a:t>Cluster Motion Segments using K-Means</a:t>
          </a:r>
          <a:endParaRPr lang="en-US" dirty="0"/>
        </a:p>
      </dgm:t>
    </dgm:pt>
    <dgm:pt modelId="{A6C099CD-C398-4766-801E-D64E87EC2F9B}" type="parTrans" cxnId="{F6AC4054-E70C-4A31-B413-D6AFC01575DD}">
      <dgm:prSet/>
      <dgm:spPr/>
      <dgm:t>
        <a:bodyPr/>
        <a:lstStyle/>
        <a:p>
          <a:endParaRPr lang="en-US"/>
        </a:p>
      </dgm:t>
    </dgm:pt>
    <dgm:pt modelId="{7721D013-B788-4984-9C45-C6E199F7F779}" type="sibTrans" cxnId="{F6AC4054-E70C-4A31-B413-D6AFC01575DD}">
      <dgm:prSet/>
      <dgm:spPr/>
      <dgm:t>
        <a:bodyPr/>
        <a:lstStyle/>
        <a:p>
          <a:endParaRPr lang="en-US"/>
        </a:p>
      </dgm:t>
    </dgm:pt>
    <dgm:pt modelId="{27531A5F-C75B-4890-A70E-B870029282A7}">
      <dgm:prSet phldrT="[Text]"/>
      <dgm:spPr/>
      <dgm:t>
        <a:bodyPr/>
        <a:lstStyle/>
        <a:p>
          <a:r>
            <a:rPr lang="en-US" dirty="0" smtClean="0"/>
            <a:t>Split Video based on Clusters</a:t>
          </a:r>
          <a:endParaRPr lang="en-US" dirty="0"/>
        </a:p>
      </dgm:t>
    </dgm:pt>
    <dgm:pt modelId="{349A5262-C2EC-42C1-A14A-DE312D7BF5F9}" type="parTrans" cxnId="{9E1AB5B5-D2DC-455E-ADBC-7E2A6D76E6B2}">
      <dgm:prSet/>
      <dgm:spPr/>
      <dgm:t>
        <a:bodyPr/>
        <a:lstStyle/>
        <a:p>
          <a:endParaRPr lang="en-US"/>
        </a:p>
      </dgm:t>
    </dgm:pt>
    <dgm:pt modelId="{237CE2AF-816B-42FF-9B25-DE563AE2E89C}" type="sibTrans" cxnId="{9E1AB5B5-D2DC-455E-ADBC-7E2A6D76E6B2}">
      <dgm:prSet/>
      <dgm:spPr/>
      <dgm:t>
        <a:bodyPr/>
        <a:lstStyle/>
        <a:p>
          <a:endParaRPr lang="en-US"/>
        </a:p>
      </dgm:t>
    </dgm:pt>
    <dgm:pt modelId="{A641538D-4837-4057-9739-50492BA760DF}">
      <dgm:prSet phldrT="[Text]"/>
      <dgm:spPr/>
      <dgm:t>
        <a:bodyPr/>
        <a:lstStyle/>
        <a:p>
          <a:r>
            <a:rPr lang="en-US" dirty="0" smtClean="0"/>
            <a:t>Compare video segments to Input</a:t>
          </a:r>
          <a:endParaRPr lang="en-US" dirty="0"/>
        </a:p>
      </dgm:t>
    </dgm:pt>
    <dgm:pt modelId="{2D2AE462-BEAF-4A42-AE1B-5D4ED14D4D65}" type="parTrans" cxnId="{0B24BFCD-6AAC-4E6E-A47B-9D2B0B9FA899}">
      <dgm:prSet/>
      <dgm:spPr/>
      <dgm:t>
        <a:bodyPr/>
        <a:lstStyle/>
        <a:p>
          <a:endParaRPr lang="en-US"/>
        </a:p>
      </dgm:t>
    </dgm:pt>
    <dgm:pt modelId="{F4064583-0564-43CF-80BB-387542341F90}" type="sibTrans" cxnId="{0B24BFCD-6AAC-4E6E-A47B-9D2B0B9FA899}">
      <dgm:prSet/>
      <dgm:spPr/>
      <dgm:t>
        <a:bodyPr/>
        <a:lstStyle/>
        <a:p>
          <a:endParaRPr lang="en-US"/>
        </a:p>
      </dgm:t>
    </dgm:pt>
    <dgm:pt modelId="{63974D0F-F1BD-427C-AEF6-DA015092586E}">
      <dgm:prSet phldrT="[Text]"/>
      <dgm:spPr/>
      <dgm:t>
        <a:bodyPr/>
        <a:lstStyle/>
        <a:p>
          <a:r>
            <a:rPr lang="en-US" dirty="0" smtClean="0"/>
            <a:t>Rank the segmented videos &amp; present output</a:t>
          </a:r>
          <a:endParaRPr lang="en-US" dirty="0"/>
        </a:p>
      </dgm:t>
    </dgm:pt>
    <dgm:pt modelId="{C21DEF39-3935-400B-8899-6A06F3ED08BE}" type="parTrans" cxnId="{69967D23-02CC-4F7F-AC16-2D90BE9180C7}">
      <dgm:prSet/>
      <dgm:spPr/>
      <dgm:t>
        <a:bodyPr/>
        <a:lstStyle/>
        <a:p>
          <a:endParaRPr lang="en-US"/>
        </a:p>
      </dgm:t>
    </dgm:pt>
    <dgm:pt modelId="{DBF8B7AF-39E3-411B-8A43-0B8175F2CE21}" type="sibTrans" cxnId="{69967D23-02CC-4F7F-AC16-2D90BE9180C7}">
      <dgm:prSet/>
      <dgm:spPr/>
      <dgm:t>
        <a:bodyPr/>
        <a:lstStyle/>
        <a:p>
          <a:endParaRPr lang="en-US"/>
        </a:p>
      </dgm:t>
    </dgm:pt>
    <dgm:pt modelId="{230FB8BE-734D-4526-A182-F2EF28B193A0}" type="pres">
      <dgm:prSet presAssocID="{AF484BBE-95E6-4135-9C2E-6549DEF43305}" presName="Name0" presStyleCnt="0">
        <dgm:presLayoutVars>
          <dgm:dir/>
          <dgm:resizeHandles val="exact"/>
        </dgm:presLayoutVars>
      </dgm:prSet>
      <dgm:spPr/>
    </dgm:pt>
    <dgm:pt modelId="{94F38D4B-3071-43F6-B435-9BF8D8ABA398}" type="pres">
      <dgm:prSet presAssocID="{6112AA1C-DD84-4F2B-B87F-E34CF3E6C7BE}" presName="node" presStyleLbl="node1" presStyleIdx="0" presStyleCnt="4">
        <dgm:presLayoutVars>
          <dgm:bulletEnabled val="1"/>
        </dgm:presLayoutVars>
      </dgm:prSet>
      <dgm:spPr/>
      <dgm:t>
        <a:bodyPr/>
        <a:lstStyle/>
        <a:p>
          <a:endParaRPr lang="en-US"/>
        </a:p>
      </dgm:t>
    </dgm:pt>
    <dgm:pt modelId="{DDBE106F-C0B9-4257-966D-D354EBB722BD}" type="pres">
      <dgm:prSet presAssocID="{7721D013-B788-4984-9C45-C6E199F7F779}" presName="sibTrans" presStyleLbl="sibTrans2D1" presStyleIdx="0" presStyleCnt="3"/>
      <dgm:spPr/>
      <dgm:t>
        <a:bodyPr/>
        <a:lstStyle/>
        <a:p>
          <a:endParaRPr lang="en-US"/>
        </a:p>
      </dgm:t>
    </dgm:pt>
    <dgm:pt modelId="{D0DF8A4B-F6A7-4485-A1C2-54ADF606DA0E}" type="pres">
      <dgm:prSet presAssocID="{7721D013-B788-4984-9C45-C6E199F7F779}" presName="connectorText" presStyleLbl="sibTrans2D1" presStyleIdx="0" presStyleCnt="3"/>
      <dgm:spPr/>
      <dgm:t>
        <a:bodyPr/>
        <a:lstStyle/>
        <a:p>
          <a:endParaRPr lang="en-US"/>
        </a:p>
      </dgm:t>
    </dgm:pt>
    <dgm:pt modelId="{B8047876-6C7F-4566-A538-32E5DE31B68D}" type="pres">
      <dgm:prSet presAssocID="{27531A5F-C75B-4890-A70E-B870029282A7}" presName="node" presStyleLbl="node1" presStyleIdx="1" presStyleCnt="4">
        <dgm:presLayoutVars>
          <dgm:bulletEnabled val="1"/>
        </dgm:presLayoutVars>
      </dgm:prSet>
      <dgm:spPr/>
      <dgm:t>
        <a:bodyPr/>
        <a:lstStyle/>
        <a:p>
          <a:endParaRPr lang="en-US"/>
        </a:p>
      </dgm:t>
    </dgm:pt>
    <dgm:pt modelId="{65B90DE7-887B-47BA-BDA9-E6E63601AEE3}" type="pres">
      <dgm:prSet presAssocID="{237CE2AF-816B-42FF-9B25-DE563AE2E89C}" presName="sibTrans" presStyleLbl="sibTrans2D1" presStyleIdx="1" presStyleCnt="3"/>
      <dgm:spPr/>
      <dgm:t>
        <a:bodyPr/>
        <a:lstStyle/>
        <a:p>
          <a:endParaRPr lang="en-US"/>
        </a:p>
      </dgm:t>
    </dgm:pt>
    <dgm:pt modelId="{913876FA-C4F5-4731-9857-CA3BA1A0A704}" type="pres">
      <dgm:prSet presAssocID="{237CE2AF-816B-42FF-9B25-DE563AE2E89C}" presName="connectorText" presStyleLbl="sibTrans2D1" presStyleIdx="1" presStyleCnt="3"/>
      <dgm:spPr/>
      <dgm:t>
        <a:bodyPr/>
        <a:lstStyle/>
        <a:p>
          <a:endParaRPr lang="en-US"/>
        </a:p>
      </dgm:t>
    </dgm:pt>
    <dgm:pt modelId="{D05921B9-A99C-4AEC-A5EF-D1027934200E}" type="pres">
      <dgm:prSet presAssocID="{A641538D-4837-4057-9739-50492BA760DF}" presName="node" presStyleLbl="node1" presStyleIdx="2" presStyleCnt="4">
        <dgm:presLayoutVars>
          <dgm:bulletEnabled val="1"/>
        </dgm:presLayoutVars>
      </dgm:prSet>
      <dgm:spPr/>
      <dgm:t>
        <a:bodyPr/>
        <a:lstStyle/>
        <a:p>
          <a:endParaRPr lang="en-US"/>
        </a:p>
      </dgm:t>
    </dgm:pt>
    <dgm:pt modelId="{57F3074A-52E7-4B4F-9D9D-92BD323185C1}" type="pres">
      <dgm:prSet presAssocID="{F4064583-0564-43CF-80BB-387542341F90}" presName="sibTrans" presStyleLbl="sibTrans2D1" presStyleIdx="2" presStyleCnt="3"/>
      <dgm:spPr/>
      <dgm:t>
        <a:bodyPr/>
        <a:lstStyle/>
        <a:p>
          <a:endParaRPr lang="en-US"/>
        </a:p>
      </dgm:t>
    </dgm:pt>
    <dgm:pt modelId="{15FF4EBA-545D-4836-BAF9-E55C08E8C32E}" type="pres">
      <dgm:prSet presAssocID="{F4064583-0564-43CF-80BB-387542341F90}" presName="connectorText" presStyleLbl="sibTrans2D1" presStyleIdx="2" presStyleCnt="3"/>
      <dgm:spPr/>
      <dgm:t>
        <a:bodyPr/>
        <a:lstStyle/>
        <a:p>
          <a:endParaRPr lang="en-US"/>
        </a:p>
      </dgm:t>
    </dgm:pt>
    <dgm:pt modelId="{19E0B077-DD1A-41C7-B6CD-45692F23102E}" type="pres">
      <dgm:prSet presAssocID="{63974D0F-F1BD-427C-AEF6-DA015092586E}" presName="node" presStyleLbl="node1" presStyleIdx="3" presStyleCnt="4">
        <dgm:presLayoutVars>
          <dgm:bulletEnabled val="1"/>
        </dgm:presLayoutVars>
      </dgm:prSet>
      <dgm:spPr/>
      <dgm:t>
        <a:bodyPr/>
        <a:lstStyle/>
        <a:p>
          <a:endParaRPr lang="en-US"/>
        </a:p>
      </dgm:t>
    </dgm:pt>
  </dgm:ptLst>
  <dgm:cxnLst>
    <dgm:cxn modelId="{EB9526AA-B76F-426F-82F7-732AE4244A7F}" type="presOf" srcId="{27531A5F-C75B-4890-A70E-B870029282A7}" destId="{B8047876-6C7F-4566-A538-32E5DE31B68D}" srcOrd="0" destOrd="0" presId="urn:microsoft.com/office/officeart/2005/8/layout/process1"/>
    <dgm:cxn modelId="{0B24BFCD-6AAC-4E6E-A47B-9D2B0B9FA899}" srcId="{AF484BBE-95E6-4135-9C2E-6549DEF43305}" destId="{A641538D-4837-4057-9739-50492BA760DF}" srcOrd="2" destOrd="0" parTransId="{2D2AE462-BEAF-4A42-AE1B-5D4ED14D4D65}" sibTransId="{F4064583-0564-43CF-80BB-387542341F90}"/>
    <dgm:cxn modelId="{9E1AB5B5-D2DC-455E-ADBC-7E2A6D76E6B2}" srcId="{AF484BBE-95E6-4135-9C2E-6549DEF43305}" destId="{27531A5F-C75B-4890-A70E-B870029282A7}" srcOrd="1" destOrd="0" parTransId="{349A5262-C2EC-42C1-A14A-DE312D7BF5F9}" sibTransId="{237CE2AF-816B-42FF-9B25-DE563AE2E89C}"/>
    <dgm:cxn modelId="{E7148AB9-1F27-4B2C-B935-C1BCB6C05CDF}" type="presOf" srcId="{F4064583-0564-43CF-80BB-387542341F90}" destId="{15FF4EBA-545D-4836-BAF9-E55C08E8C32E}" srcOrd="1" destOrd="0" presId="urn:microsoft.com/office/officeart/2005/8/layout/process1"/>
    <dgm:cxn modelId="{EE6AB4EE-ECA7-4329-A512-EED3DE7D2D01}" type="presOf" srcId="{7721D013-B788-4984-9C45-C6E199F7F779}" destId="{D0DF8A4B-F6A7-4485-A1C2-54ADF606DA0E}" srcOrd="1" destOrd="0" presId="urn:microsoft.com/office/officeart/2005/8/layout/process1"/>
    <dgm:cxn modelId="{4F2D7D18-122E-4EB8-BB3C-F35A5F577ED0}" type="presOf" srcId="{AF484BBE-95E6-4135-9C2E-6549DEF43305}" destId="{230FB8BE-734D-4526-A182-F2EF28B193A0}" srcOrd="0" destOrd="0" presId="urn:microsoft.com/office/officeart/2005/8/layout/process1"/>
    <dgm:cxn modelId="{69967D23-02CC-4F7F-AC16-2D90BE9180C7}" srcId="{AF484BBE-95E6-4135-9C2E-6549DEF43305}" destId="{63974D0F-F1BD-427C-AEF6-DA015092586E}" srcOrd="3" destOrd="0" parTransId="{C21DEF39-3935-400B-8899-6A06F3ED08BE}" sibTransId="{DBF8B7AF-39E3-411B-8A43-0B8175F2CE21}"/>
    <dgm:cxn modelId="{9B8ABE9B-BAD2-4C2D-BF33-7CF78E705D82}" type="presOf" srcId="{6112AA1C-DD84-4F2B-B87F-E34CF3E6C7BE}" destId="{94F38D4B-3071-43F6-B435-9BF8D8ABA398}" srcOrd="0" destOrd="0" presId="urn:microsoft.com/office/officeart/2005/8/layout/process1"/>
    <dgm:cxn modelId="{389C1BD5-9F6B-473E-990E-7DA6E88DD938}" type="presOf" srcId="{F4064583-0564-43CF-80BB-387542341F90}" destId="{57F3074A-52E7-4B4F-9D9D-92BD323185C1}" srcOrd="0" destOrd="0" presId="urn:microsoft.com/office/officeart/2005/8/layout/process1"/>
    <dgm:cxn modelId="{BBB99407-601F-489D-B0B8-EF5DA2C69FD2}" type="presOf" srcId="{237CE2AF-816B-42FF-9B25-DE563AE2E89C}" destId="{65B90DE7-887B-47BA-BDA9-E6E63601AEE3}" srcOrd="0" destOrd="0" presId="urn:microsoft.com/office/officeart/2005/8/layout/process1"/>
    <dgm:cxn modelId="{FF305F65-15F0-44A1-B1D3-7333DCBE8DC9}" type="presOf" srcId="{7721D013-B788-4984-9C45-C6E199F7F779}" destId="{DDBE106F-C0B9-4257-966D-D354EBB722BD}" srcOrd="0" destOrd="0" presId="urn:microsoft.com/office/officeart/2005/8/layout/process1"/>
    <dgm:cxn modelId="{9ABB060C-67EF-440E-B5BB-2625140360D4}" type="presOf" srcId="{63974D0F-F1BD-427C-AEF6-DA015092586E}" destId="{19E0B077-DD1A-41C7-B6CD-45692F23102E}" srcOrd="0" destOrd="0" presId="urn:microsoft.com/office/officeart/2005/8/layout/process1"/>
    <dgm:cxn modelId="{833A4EE2-2C9F-4E65-BF2E-859C32F8A091}" type="presOf" srcId="{A641538D-4837-4057-9739-50492BA760DF}" destId="{D05921B9-A99C-4AEC-A5EF-D1027934200E}" srcOrd="0" destOrd="0" presId="urn:microsoft.com/office/officeart/2005/8/layout/process1"/>
    <dgm:cxn modelId="{156F9FDA-40B7-4C06-B3A8-A4862AA55916}" type="presOf" srcId="{237CE2AF-816B-42FF-9B25-DE563AE2E89C}" destId="{913876FA-C4F5-4731-9857-CA3BA1A0A704}" srcOrd="1" destOrd="0" presId="urn:microsoft.com/office/officeart/2005/8/layout/process1"/>
    <dgm:cxn modelId="{F6AC4054-E70C-4A31-B413-D6AFC01575DD}" srcId="{AF484BBE-95E6-4135-9C2E-6549DEF43305}" destId="{6112AA1C-DD84-4F2B-B87F-E34CF3E6C7BE}" srcOrd="0" destOrd="0" parTransId="{A6C099CD-C398-4766-801E-D64E87EC2F9B}" sibTransId="{7721D013-B788-4984-9C45-C6E199F7F779}"/>
    <dgm:cxn modelId="{889176AC-EDA5-440B-B37B-1F63FF1D102F}" type="presParOf" srcId="{230FB8BE-734D-4526-A182-F2EF28B193A0}" destId="{94F38D4B-3071-43F6-B435-9BF8D8ABA398}" srcOrd="0" destOrd="0" presId="urn:microsoft.com/office/officeart/2005/8/layout/process1"/>
    <dgm:cxn modelId="{8659A34E-FB5C-4C69-B6DC-E84997988C72}" type="presParOf" srcId="{230FB8BE-734D-4526-A182-F2EF28B193A0}" destId="{DDBE106F-C0B9-4257-966D-D354EBB722BD}" srcOrd="1" destOrd="0" presId="urn:microsoft.com/office/officeart/2005/8/layout/process1"/>
    <dgm:cxn modelId="{670C47C3-AD22-4138-9505-7639E9755727}" type="presParOf" srcId="{DDBE106F-C0B9-4257-966D-D354EBB722BD}" destId="{D0DF8A4B-F6A7-4485-A1C2-54ADF606DA0E}" srcOrd="0" destOrd="0" presId="urn:microsoft.com/office/officeart/2005/8/layout/process1"/>
    <dgm:cxn modelId="{EC1EF6FA-1149-4BA4-AD21-6EE13D9083E3}" type="presParOf" srcId="{230FB8BE-734D-4526-A182-F2EF28B193A0}" destId="{B8047876-6C7F-4566-A538-32E5DE31B68D}" srcOrd="2" destOrd="0" presId="urn:microsoft.com/office/officeart/2005/8/layout/process1"/>
    <dgm:cxn modelId="{480F86F1-6BC4-4BB2-8F4F-FDF31BA23E9B}" type="presParOf" srcId="{230FB8BE-734D-4526-A182-F2EF28B193A0}" destId="{65B90DE7-887B-47BA-BDA9-E6E63601AEE3}" srcOrd="3" destOrd="0" presId="urn:microsoft.com/office/officeart/2005/8/layout/process1"/>
    <dgm:cxn modelId="{CE492075-C364-4DA8-A95C-0E6CDA191316}" type="presParOf" srcId="{65B90DE7-887B-47BA-BDA9-E6E63601AEE3}" destId="{913876FA-C4F5-4731-9857-CA3BA1A0A704}" srcOrd="0" destOrd="0" presId="urn:microsoft.com/office/officeart/2005/8/layout/process1"/>
    <dgm:cxn modelId="{8510DA82-F015-4086-8715-84C21FA0B902}" type="presParOf" srcId="{230FB8BE-734D-4526-A182-F2EF28B193A0}" destId="{D05921B9-A99C-4AEC-A5EF-D1027934200E}" srcOrd="4" destOrd="0" presId="urn:microsoft.com/office/officeart/2005/8/layout/process1"/>
    <dgm:cxn modelId="{F4AA6366-0B7B-4B7B-BE6F-CFBFF8F9B5DA}" type="presParOf" srcId="{230FB8BE-734D-4526-A182-F2EF28B193A0}" destId="{57F3074A-52E7-4B4F-9D9D-92BD323185C1}" srcOrd="5" destOrd="0" presId="urn:microsoft.com/office/officeart/2005/8/layout/process1"/>
    <dgm:cxn modelId="{09875850-4CE0-4ECB-9787-87FFD42803C9}" type="presParOf" srcId="{57F3074A-52E7-4B4F-9D9D-92BD323185C1}" destId="{15FF4EBA-545D-4836-BAF9-E55C08E8C32E}" srcOrd="0" destOrd="0" presId="urn:microsoft.com/office/officeart/2005/8/layout/process1"/>
    <dgm:cxn modelId="{72328D30-6AC7-4B1A-8469-11258F42BAE1}" type="presParOf" srcId="{230FB8BE-734D-4526-A182-F2EF28B193A0}" destId="{19E0B077-DD1A-41C7-B6CD-45692F23102E}" srcOrd="6" destOrd="0" presId="urn:microsoft.com/office/officeart/2005/8/layout/process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484BBE-95E6-4135-9C2E-6549DEF43305}" type="doc">
      <dgm:prSet loTypeId="urn:microsoft.com/office/officeart/2005/8/layout/process1" loCatId="process" qsTypeId="urn:microsoft.com/office/officeart/2005/8/quickstyle/simple1" qsCatId="simple" csTypeId="urn:microsoft.com/office/officeart/2005/8/colors/colorful2" csCatId="colorful" phldr="1"/>
      <dgm:spPr/>
    </dgm:pt>
    <dgm:pt modelId="{6112AA1C-DD84-4F2B-B87F-E34CF3E6C7BE}">
      <dgm:prSet phldrT="[Text]"/>
      <dgm:spPr/>
      <dgm:t>
        <a:bodyPr/>
        <a:lstStyle/>
        <a:p>
          <a:r>
            <a:rPr lang="en-US" dirty="0" smtClean="0"/>
            <a:t>Read Video files to Frames</a:t>
          </a:r>
          <a:endParaRPr lang="en-US" dirty="0"/>
        </a:p>
      </dgm:t>
    </dgm:pt>
    <dgm:pt modelId="{A6C099CD-C398-4766-801E-D64E87EC2F9B}" type="parTrans" cxnId="{F6AC4054-E70C-4A31-B413-D6AFC01575DD}">
      <dgm:prSet/>
      <dgm:spPr/>
      <dgm:t>
        <a:bodyPr/>
        <a:lstStyle/>
        <a:p>
          <a:endParaRPr lang="en-US"/>
        </a:p>
      </dgm:t>
    </dgm:pt>
    <dgm:pt modelId="{7721D013-B788-4984-9C45-C6E199F7F779}" type="sibTrans" cxnId="{F6AC4054-E70C-4A31-B413-D6AFC01575DD}">
      <dgm:prSet/>
      <dgm:spPr/>
      <dgm:t>
        <a:bodyPr/>
        <a:lstStyle/>
        <a:p>
          <a:endParaRPr lang="en-US"/>
        </a:p>
      </dgm:t>
    </dgm:pt>
    <dgm:pt modelId="{27531A5F-C75B-4890-A70E-B870029282A7}">
      <dgm:prSet phldrT="[Text]"/>
      <dgm:spPr/>
      <dgm:t>
        <a:bodyPr/>
        <a:lstStyle/>
        <a:p>
          <a:r>
            <a:rPr lang="en-US" dirty="0" smtClean="0"/>
            <a:t>Extract motion vectors </a:t>
          </a:r>
          <a:endParaRPr lang="en-US" dirty="0"/>
        </a:p>
      </dgm:t>
    </dgm:pt>
    <dgm:pt modelId="{349A5262-C2EC-42C1-A14A-DE312D7BF5F9}" type="parTrans" cxnId="{9E1AB5B5-D2DC-455E-ADBC-7E2A6D76E6B2}">
      <dgm:prSet/>
      <dgm:spPr/>
      <dgm:t>
        <a:bodyPr/>
        <a:lstStyle/>
        <a:p>
          <a:endParaRPr lang="en-US"/>
        </a:p>
      </dgm:t>
    </dgm:pt>
    <dgm:pt modelId="{237CE2AF-816B-42FF-9B25-DE563AE2E89C}" type="sibTrans" cxnId="{9E1AB5B5-D2DC-455E-ADBC-7E2A6D76E6B2}">
      <dgm:prSet/>
      <dgm:spPr/>
      <dgm:t>
        <a:bodyPr/>
        <a:lstStyle/>
        <a:p>
          <a:endParaRPr lang="en-US"/>
        </a:p>
      </dgm:t>
    </dgm:pt>
    <dgm:pt modelId="{A641538D-4837-4057-9739-50492BA760DF}">
      <dgm:prSet phldrT="[Text]"/>
      <dgm:spPr/>
      <dgm:t>
        <a:bodyPr/>
        <a:lstStyle/>
        <a:p>
          <a:r>
            <a:rPr lang="en-US" dirty="0" smtClean="0"/>
            <a:t>Motion Segmentation using Thresholding</a:t>
          </a:r>
          <a:endParaRPr lang="en-US" dirty="0"/>
        </a:p>
      </dgm:t>
    </dgm:pt>
    <dgm:pt modelId="{2D2AE462-BEAF-4A42-AE1B-5D4ED14D4D65}" type="parTrans" cxnId="{0B24BFCD-6AAC-4E6E-A47B-9D2B0B9FA899}">
      <dgm:prSet/>
      <dgm:spPr/>
      <dgm:t>
        <a:bodyPr/>
        <a:lstStyle/>
        <a:p>
          <a:endParaRPr lang="en-US"/>
        </a:p>
      </dgm:t>
    </dgm:pt>
    <dgm:pt modelId="{F4064583-0564-43CF-80BB-387542341F90}" type="sibTrans" cxnId="{0B24BFCD-6AAC-4E6E-A47B-9D2B0B9FA899}">
      <dgm:prSet/>
      <dgm:spPr/>
      <dgm:t>
        <a:bodyPr/>
        <a:lstStyle/>
        <a:p>
          <a:endParaRPr lang="en-US"/>
        </a:p>
      </dgm:t>
    </dgm:pt>
    <dgm:pt modelId="{230FB8BE-734D-4526-A182-F2EF28B193A0}" type="pres">
      <dgm:prSet presAssocID="{AF484BBE-95E6-4135-9C2E-6549DEF43305}" presName="Name0" presStyleCnt="0">
        <dgm:presLayoutVars>
          <dgm:dir/>
          <dgm:resizeHandles val="exact"/>
        </dgm:presLayoutVars>
      </dgm:prSet>
      <dgm:spPr/>
    </dgm:pt>
    <dgm:pt modelId="{94F38D4B-3071-43F6-B435-9BF8D8ABA398}" type="pres">
      <dgm:prSet presAssocID="{6112AA1C-DD84-4F2B-B87F-E34CF3E6C7BE}" presName="node" presStyleLbl="node1" presStyleIdx="0" presStyleCnt="3">
        <dgm:presLayoutVars>
          <dgm:bulletEnabled val="1"/>
        </dgm:presLayoutVars>
      </dgm:prSet>
      <dgm:spPr/>
      <dgm:t>
        <a:bodyPr/>
        <a:lstStyle/>
        <a:p>
          <a:endParaRPr lang="en-US"/>
        </a:p>
      </dgm:t>
    </dgm:pt>
    <dgm:pt modelId="{DDBE106F-C0B9-4257-966D-D354EBB722BD}" type="pres">
      <dgm:prSet presAssocID="{7721D013-B788-4984-9C45-C6E199F7F779}" presName="sibTrans" presStyleLbl="sibTrans2D1" presStyleIdx="0" presStyleCnt="2"/>
      <dgm:spPr/>
      <dgm:t>
        <a:bodyPr/>
        <a:lstStyle/>
        <a:p>
          <a:endParaRPr lang="en-US"/>
        </a:p>
      </dgm:t>
    </dgm:pt>
    <dgm:pt modelId="{D0DF8A4B-F6A7-4485-A1C2-54ADF606DA0E}" type="pres">
      <dgm:prSet presAssocID="{7721D013-B788-4984-9C45-C6E199F7F779}" presName="connectorText" presStyleLbl="sibTrans2D1" presStyleIdx="0" presStyleCnt="2"/>
      <dgm:spPr/>
      <dgm:t>
        <a:bodyPr/>
        <a:lstStyle/>
        <a:p>
          <a:endParaRPr lang="en-US"/>
        </a:p>
      </dgm:t>
    </dgm:pt>
    <dgm:pt modelId="{B8047876-6C7F-4566-A538-32E5DE31B68D}" type="pres">
      <dgm:prSet presAssocID="{27531A5F-C75B-4890-A70E-B870029282A7}" presName="node" presStyleLbl="node1" presStyleIdx="1" presStyleCnt="3">
        <dgm:presLayoutVars>
          <dgm:bulletEnabled val="1"/>
        </dgm:presLayoutVars>
      </dgm:prSet>
      <dgm:spPr/>
      <dgm:t>
        <a:bodyPr/>
        <a:lstStyle/>
        <a:p>
          <a:endParaRPr lang="en-US"/>
        </a:p>
      </dgm:t>
    </dgm:pt>
    <dgm:pt modelId="{65B90DE7-887B-47BA-BDA9-E6E63601AEE3}" type="pres">
      <dgm:prSet presAssocID="{237CE2AF-816B-42FF-9B25-DE563AE2E89C}" presName="sibTrans" presStyleLbl="sibTrans2D1" presStyleIdx="1" presStyleCnt="2"/>
      <dgm:spPr/>
      <dgm:t>
        <a:bodyPr/>
        <a:lstStyle/>
        <a:p>
          <a:endParaRPr lang="en-US"/>
        </a:p>
      </dgm:t>
    </dgm:pt>
    <dgm:pt modelId="{913876FA-C4F5-4731-9857-CA3BA1A0A704}" type="pres">
      <dgm:prSet presAssocID="{237CE2AF-816B-42FF-9B25-DE563AE2E89C}" presName="connectorText" presStyleLbl="sibTrans2D1" presStyleIdx="1" presStyleCnt="2"/>
      <dgm:spPr/>
      <dgm:t>
        <a:bodyPr/>
        <a:lstStyle/>
        <a:p>
          <a:endParaRPr lang="en-US"/>
        </a:p>
      </dgm:t>
    </dgm:pt>
    <dgm:pt modelId="{D05921B9-A99C-4AEC-A5EF-D1027934200E}" type="pres">
      <dgm:prSet presAssocID="{A641538D-4837-4057-9739-50492BA760DF}" presName="node" presStyleLbl="node1" presStyleIdx="2" presStyleCnt="3">
        <dgm:presLayoutVars>
          <dgm:bulletEnabled val="1"/>
        </dgm:presLayoutVars>
      </dgm:prSet>
      <dgm:spPr/>
      <dgm:t>
        <a:bodyPr/>
        <a:lstStyle/>
        <a:p>
          <a:endParaRPr lang="en-US"/>
        </a:p>
      </dgm:t>
    </dgm:pt>
  </dgm:ptLst>
  <dgm:cxnLst>
    <dgm:cxn modelId="{A5230FF4-F2FB-40C4-840B-4F6F09448BDE}" type="presOf" srcId="{6112AA1C-DD84-4F2B-B87F-E34CF3E6C7BE}" destId="{94F38D4B-3071-43F6-B435-9BF8D8ABA398}" srcOrd="0" destOrd="0" presId="urn:microsoft.com/office/officeart/2005/8/layout/process1"/>
    <dgm:cxn modelId="{0B24BFCD-6AAC-4E6E-A47B-9D2B0B9FA899}" srcId="{AF484BBE-95E6-4135-9C2E-6549DEF43305}" destId="{A641538D-4837-4057-9739-50492BA760DF}" srcOrd="2" destOrd="0" parTransId="{2D2AE462-BEAF-4A42-AE1B-5D4ED14D4D65}" sibTransId="{F4064583-0564-43CF-80BB-387542341F90}"/>
    <dgm:cxn modelId="{9E1AB5B5-D2DC-455E-ADBC-7E2A6D76E6B2}" srcId="{AF484BBE-95E6-4135-9C2E-6549DEF43305}" destId="{27531A5F-C75B-4890-A70E-B870029282A7}" srcOrd="1" destOrd="0" parTransId="{349A5262-C2EC-42C1-A14A-DE312D7BF5F9}" sibTransId="{237CE2AF-816B-42FF-9B25-DE563AE2E89C}"/>
    <dgm:cxn modelId="{4160BBEB-E1F7-4D17-9C51-42BCAFED6494}" type="presOf" srcId="{27531A5F-C75B-4890-A70E-B870029282A7}" destId="{B8047876-6C7F-4566-A538-32E5DE31B68D}" srcOrd="0" destOrd="0" presId="urn:microsoft.com/office/officeart/2005/8/layout/process1"/>
    <dgm:cxn modelId="{658F69D0-9960-4C82-9601-0921ACFAAAE9}" type="presOf" srcId="{A641538D-4837-4057-9739-50492BA760DF}" destId="{D05921B9-A99C-4AEC-A5EF-D1027934200E}" srcOrd="0" destOrd="0" presId="urn:microsoft.com/office/officeart/2005/8/layout/process1"/>
    <dgm:cxn modelId="{C7BD843F-D768-4C06-BA5C-2B8807063114}" type="presOf" srcId="{7721D013-B788-4984-9C45-C6E199F7F779}" destId="{DDBE106F-C0B9-4257-966D-D354EBB722BD}" srcOrd="0" destOrd="0" presId="urn:microsoft.com/office/officeart/2005/8/layout/process1"/>
    <dgm:cxn modelId="{82E4360E-A0DE-4753-B29D-38FA3FDDB98C}" type="presOf" srcId="{AF484BBE-95E6-4135-9C2E-6549DEF43305}" destId="{230FB8BE-734D-4526-A182-F2EF28B193A0}" srcOrd="0" destOrd="0" presId="urn:microsoft.com/office/officeart/2005/8/layout/process1"/>
    <dgm:cxn modelId="{F5677388-2076-49C1-A4E9-F00668A0A26A}" type="presOf" srcId="{7721D013-B788-4984-9C45-C6E199F7F779}" destId="{D0DF8A4B-F6A7-4485-A1C2-54ADF606DA0E}" srcOrd="1" destOrd="0" presId="urn:microsoft.com/office/officeart/2005/8/layout/process1"/>
    <dgm:cxn modelId="{57EC3665-6B6F-451F-B339-796198FFB5F9}" type="presOf" srcId="{237CE2AF-816B-42FF-9B25-DE563AE2E89C}" destId="{913876FA-C4F5-4731-9857-CA3BA1A0A704}" srcOrd="1" destOrd="0" presId="urn:microsoft.com/office/officeart/2005/8/layout/process1"/>
    <dgm:cxn modelId="{F6AC4054-E70C-4A31-B413-D6AFC01575DD}" srcId="{AF484BBE-95E6-4135-9C2E-6549DEF43305}" destId="{6112AA1C-DD84-4F2B-B87F-E34CF3E6C7BE}" srcOrd="0" destOrd="0" parTransId="{A6C099CD-C398-4766-801E-D64E87EC2F9B}" sibTransId="{7721D013-B788-4984-9C45-C6E199F7F779}"/>
    <dgm:cxn modelId="{0DF34C7A-FA20-464F-8D25-1EBFF99B8EAF}" type="presOf" srcId="{237CE2AF-816B-42FF-9B25-DE563AE2E89C}" destId="{65B90DE7-887B-47BA-BDA9-E6E63601AEE3}" srcOrd="0" destOrd="0" presId="urn:microsoft.com/office/officeart/2005/8/layout/process1"/>
    <dgm:cxn modelId="{379598FA-AC5A-4586-AE6B-A328EDA04395}" type="presParOf" srcId="{230FB8BE-734D-4526-A182-F2EF28B193A0}" destId="{94F38D4B-3071-43F6-B435-9BF8D8ABA398}" srcOrd="0" destOrd="0" presId="urn:microsoft.com/office/officeart/2005/8/layout/process1"/>
    <dgm:cxn modelId="{3AFC9990-3D88-437D-99A1-5DD29A5E0644}" type="presParOf" srcId="{230FB8BE-734D-4526-A182-F2EF28B193A0}" destId="{DDBE106F-C0B9-4257-966D-D354EBB722BD}" srcOrd="1" destOrd="0" presId="urn:microsoft.com/office/officeart/2005/8/layout/process1"/>
    <dgm:cxn modelId="{4CE33FDC-DD48-4352-8C82-35A294B4D74D}" type="presParOf" srcId="{DDBE106F-C0B9-4257-966D-D354EBB722BD}" destId="{D0DF8A4B-F6A7-4485-A1C2-54ADF606DA0E}" srcOrd="0" destOrd="0" presId="urn:microsoft.com/office/officeart/2005/8/layout/process1"/>
    <dgm:cxn modelId="{DED71DB3-D60B-43B3-B728-0B7AE7F02C7B}" type="presParOf" srcId="{230FB8BE-734D-4526-A182-F2EF28B193A0}" destId="{B8047876-6C7F-4566-A538-32E5DE31B68D}" srcOrd="2" destOrd="0" presId="urn:microsoft.com/office/officeart/2005/8/layout/process1"/>
    <dgm:cxn modelId="{7CA1A7C9-B744-46F1-8549-87E6C7F02CB4}" type="presParOf" srcId="{230FB8BE-734D-4526-A182-F2EF28B193A0}" destId="{65B90DE7-887B-47BA-BDA9-E6E63601AEE3}" srcOrd="3" destOrd="0" presId="urn:microsoft.com/office/officeart/2005/8/layout/process1"/>
    <dgm:cxn modelId="{8EE3DC26-6DF3-40FE-A5B8-B4A7DB69DB1D}" type="presParOf" srcId="{65B90DE7-887B-47BA-BDA9-E6E63601AEE3}" destId="{913876FA-C4F5-4731-9857-CA3BA1A0A704}" srcOrd="0" destOrd="0" presId="urn:microsoft.com/office/officeart/2005/8/layout/process1"/>
    <dgm:cxn modelId="{71314C9C-6DE4-424A-97D2-3670CB58073B}" type="presParOf" srcId="{230FB8BE-734D-4526-A182-F2EF28B193A0}" destId="{D05921B9-A99C-4AEC-A5EF-D1027934200E}" srcOrd="4"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F484BBE-95E6-4135-9C2E-6549DEF43305}" type="doc">
      <dgm:prSet loTypeId="urn:microsoft.com/office/officeart/2005/8/layout/process1" loCatId="process" qsTypeId="urn:microsoft.com/office/officeart/2005/8/quickstyle/simple1" qsCatId="simple" csTypeId="urn:microsoft.com/office/officeart/2005/8/colors/colorful2" csCatId="colorful" phldr="1"/>
      <dgm:spPr/>
    </dgm:pt>
    <dgm:pt modelId="{6112AA1C-DD84-4F2B-B87F-E34CF3E6C7BE}">
      <dgm:prSet phldrT="[Text]"/>
      <dgm:spPr/>
      <dgm:t>
        <a:bodyPr/>
        <a:lstStyle/>
        <a:p>
          <a:r>
            <a:rPr lang="en-US" dirty="0" smtClean="0"/>
            <a:t>Cluster Motion Segments using K-Means</a:t>
          </a:r>
          <a:endParaRPr lang="en-US" dirty="0"/>
        </a:p>
      </dgm:t>
    </dgm:pt>
    <dgm:pt modelId="{A6C099CD-C398-4766-801E-D64E87EC2F9B}" type="parTrans" cxnId="{F6AC4054-E70C-4A31-B413-D6AFC01575DD}">
      <dgm:prSet/>
      <dgm:spPr/>
      <dgm:t>
        <a:bodyPr/>
        <a:lstStyle/>
        <a:p>
          <a:endParaRPr lang="en-US"/>
        </a:p>
      </dgm:t>
    </dgm:pt>
    <dgm:pt modelId="{7721D013-B788-4984-9C45-C6E199F7F779}" type="sibTrans" cxnId="{F6AC4054-E70C-4A31-B413-D6AFC01575DD}">
      <dgm:prSet/>
      <dgm:spPr/>
      <dgm:t>
        <a:bodyPr/>
        <a:lstStyle/>
        <a:p>
          <a:endParaRPr lang="en-US"/>
        </a:p>
      </dgm:t>
    </dgm:pt>
    <dgm:pt modelId="{27531A5F-C75B-4890-A70E-B870029282A7}">
      <dgm:prSet phldrT="[Text]"/>
      <dgm:spPr/>
      <dgm:t>
        <a:bodyPr/>
        <a:lstStyle/>
        <a:p>
          <a:r>
            <a:rPr lang="en-US" dirty="0" smtClean="0"/>
            <a:t>Split Video based on Clusters</a:t>
          </a:r>
          <a:endParaRPr lang="en-US" dirty="0"/>
        </a:p>
      </dgm:t>
    </dgm:pt>
    <dgm:pt modelId="{349A5262-C2EC-42C1-A14A-DE312D7BF5F9}" type="parTrans" cxnId="{9E1AB5B5-D2DC-455E-ADBC-7E2A6D76E6B2}">
      <dgm:prSet/>
      <dgm:spPr/>
      <dgm:t>
        <a:bodyPr/>
        <a:lstStyle/>
        <a:p>
          <a:endParaRPr lang="en-US"/>
        </a:p>
      </dgm:t>
    </dgm:pt>
    <dgm:pt modelId="{237CE2AF-816B-42FF-9B25-DE563AE2E89C}" type="sibTrans" cxnId="{9E1AB5B5-D2DC-455E-ADBC-7E2A6D76E6B2}">
      <dgm:prSet/>
      <dgm:spPr/>
      <dgm:t>
        <a:bodyPr/>
        <a:lstStyle/>
        <a:p>
          <a:endParaRPr lang="en-US"/>
        </a:p>
      </dgm:t>
    </dgm:pt>
    <dgm:pt modelId="{A641538D-4837-4057-9739-50492BA760DF}">
      <dgm:prSet phldrT="[Text]"/>
      <dgm:spPr/>
      <dgm:t>
        <a:bodyPr/>
        <a:lstStyle/>
        <a:p>
          <a:r>
            <a:rPr lang="en-US" dirty="0" smtClean="0"/>
            <a:t>Compare video segments to Input</a:t>
          </a:r>
          <a:endParaRPr lang="en-US" dirty="0"/>
        </a:p>
      </dgm:t>
    </dgm:pt>
    <dgm:pt modelId="{2D2AE462-BEAF-4A42-AE1B-5D4ED14D4D65}" type="parTrans" cxnId="{0B24BFCD-6AAC-4E6E-A47B-9D2B0B9FA899}">
      <dgm:prSet/>
      <dgm:spPr/>
      <dgm:t>
        <a:bodyPr/>
        <a:lstStyle/>
        <a:p>
          <a:endParaRPr lang="en-US"/>
        </a:p>
      </dgm:t>
    </dgm:pt>
    <dgm:pt modelId="{F4064583-0564-43CF-80BB-387542341F90}" type="sibTrans" cxnId="{0B24BFCD-6AAC-4E6E-A47B-9D2B0B9FA899}">
      <dgm:prSet/>
      <dgm:spPr/>
      <dgm:t>
        <a:bodyPr/>
        <a:lstStyle/>
        <a:p>
          <a:endParaRPr lang="en-US"/>
        </a:p>
      </dgm:t>
    </dgm:pt>
    <dgm:pt modelId="{63974D0F-F1BD-427C-AEF6-DA015092586E}">
      <dgm:prSet phldrT="[Text]"/>
      <dgm:spPr/>
      <dgm:t>
        <a:bodyPr/>
        <a:lstStyle/>
        <a:p>
          <a:r>
            <a:rPr lang="en-US" dirty="0" smtClean="0"/>
            <a:t>Rank the segmented videos &amp; present output</a:t>
          </a:r>
          <a:endParaRPr lang="en-US" dirty="0"/>
        </a:p>
      </dgm:t>
    </dgm:pt>
    <dgm:pt modelId="{C21DEF39-3935-400B-8899-6A06F3ED08BE}" type="parTrans" cxnId="{69967D23-02CC-4F7F-AC16-2D90BE9180C7}">
      <dgm:prSet/>
      <dgm:spPr/>
      <dgm:t>
        <a:bodyPr/>
        <a:lstStyle/>
        <a:p>
          <a:endParaRPr lang="en-US"/>
        </a:p>
      </dgm:t>
    </dgm:pt>
    <dgm:pt modelId="{DBF8B7AF-39E3-411B-8A43-0B8175F2CE21}" type="sibTrans" cxnId="{69967D23-02CC-4F7F-AC16-2D90BE9180C7}">
      <dgm:prSet/>
      <dgm:spPr/>
      <dgm:t>
        <a:bodyPr/>
        <a:lstStyle/>
        <a:p>
          <a:endParaRPr lang="en-US"/>
        </a:p>
      </dgm:t>
    </dgm:pt>
    <dgm:pt modelId="{230FB8BE-734D-4526-A182-F2EF28B193A0}" type="pres">
      <dgm:prSet presAssocID="{AF484BBE-95E6-4135-9C2E-6549DEF43305}" presName="Name0" presStyleCnt="0">
        <dgm:presLayoutVars>
          <dgm:dir/>
          <dgm:resizeHandles val="exact"/>
        </dgm:presLayoutVars>
      </dgm:prSet>
      <dgm:spPr/>
    </dgm:pt>
    <dgm:pt modelId="{94F38D4B-3071-43F6-B435-9BF8D8ABA398}" type="pres">
      <dgm:prSet presAssocID="{6112AA1C-DD84-4F2B-B87F-E34CF3E6C7BE}" presName="node" presStyleLbl="node1" presStyleIdx="0" presStyleCnt="4">
        <dgm:presLayoutVars>
          <dgm:bulletEnabled val="1"/>
        </dgm:presLayoutVars>
      </dgm:prSet>
      <dgm:spPr/>
      <dgm:t>
        <a:bodyPr/>
        <a:lstStyle/>
        <a:p>
          <a:endParaRPr lang="en-US"/>
        </a:p>
      </dgm:t>
    </dgm:pt>
    <dgm:pt modelId="{DDBE106F-C0B9-4257-966D-D354EBB722BD}" type="pres">
      <dgm:prSet presAssocID="{7721D013-B788-4984-9C45-C6E199F7F779}" presName="sibTrans" presStyleLbl="sibTrans2D1" presStyleIdx="0" presStyleCnt="3"/>
      <dgm:spPr/>
      <dgm:t>
        <a:bodyPr/>
        <a:lstStyle/>
        <a:p>
          <a:endParaRPr lang="en-US"/>
        </a:p>
      </dgm:t>
    </dgm:pt>
    <dgm:pt modelId="{D0DF8A4B-F6A7-4485-A1C2-54ADF606DA0E}" type="pres">
      <dgm:prSet presAssocID="{7721D013-B788-4984-9C45-C6E199F7F779}" presName="connectorText" presStyleLbl="sibTrans2D1" presStyleIdx="0" presStyleCnt="3"/>
      <dgm:spPr/>
      <dgm:t>
        <a:bodyPr/>
        <a:lstStyle/>
        <a:p>
          <a:endParaRPr lang="en-US"/>
        </a:p>
      </dgm:t>
    </dgm:pt>
    <dgm:pt modelId="{B8047876-6C7F-4566-A538-32E5DE31B68D}" type="pres">
      <dgm:prSet presAssocID="{27531A5F-C75B-4890-A70E-B870029282A7}" presName="node" presStyleLbl="node1" presStyleIdx="1" presStyleCnt="4">
        <dgm:presLayoutVars>
          <dgm:bulletEnabled val="1"/>
        </dgm:presLayoutVars>
      </dgm:prSet>
      <dgm:spPr/>
      <dgm:t>
        <a:bodyPr/>
        <a:lstStyle/>
        <a:p>
          <a:endParaRPr lang="en-US"/>
        </a:p>
      </dgm:t>
    </dgm:pt>
    <dgm:pt modelId="{65B90DE7-887B-47BA-BDA9-E6E63601AEE3}" type="pres">
      <dgm:prSet presAssocID="{237CE2AF-816B-42FF-9B25-DE563AE2E89C}" presName="sibTrans" presStyleLbl="sibTrans2D1" presStyleIdx="1" presStyleCnt="3"/>
      <dgm:spPr/>
      <dgm:t>
        <a:bodyPr/>
        <a:lstStyle/>
        <a:p>
          <a:endParaRPr lang="en-US"/>
        </a:p>
      </dgm:t>
    </dgm:pt>
    <dgm:pt modelId="{913876FA-C4F5-4731-9857-CA3BA1A0A704}" type="pres">
      <dgm:prSet presAssocID="{237CE2AF-816B-42FF-9B25-DE563AE2E89C}" presName="connectorText" presStyleLbl="sibTrans2D1" presStyleIdx="1" presStyleCnt="3"/>
      <dgm:spPr/>
      <dgm:t>
        <a:bodyPr/>
        <a:lstStyle/>
        <a:p>
          <a:endParaRPr lang="en-US"/>
        </a:p>
      </dgm:t>
    </dgm:pt>
    <dgm:pt modelId="{D05921B9-A99C-4AEC-A5EF-D1027934200E}" type="pres">
      <dgm:prSet presAssocID="{A641538D-4837-4057-9739-50492BA760DF}" presName="node" presStyleLbl="node1" presStyleIdx="2" presStyleCnt="4">
        <dgm:presLayoutVars>
          <dgm:bulletEnabled val="1"/>
        </dgm:presLayoutVars>
      </dgm:prSet>
      <dgm:spPr/>
      <dgm:t>
        <a:bodyPr/>
        <a:lstStyle/>
        <a:p>
          <a:endParaRPr lang="en-US"/>
        </a:p>
      </dgm:t>
    </dgm:pt>
    <dgm:pt modelId="{57F3074A-52E7-4B4F-9D9D-92BD323185C1}" type="pres">
      <dgm:prSet presAssocID="{F4064583-0564-43CF-80BB-387542341F90}" presName="sibTrans" presStyleLbl="sibTrans2D1" presStyleIdx="2" presStyleCnt="3"/>
      <dgm:spPr/>
      <dgm:t>
        <a:bodyPr/>
        <a:lstStyle/>
        <a:p>
          <a:endParaRPr lang="en-US"/>
        </a:p>
      </dgm:t>
    </dgm:pt>
    <dgm:pt modelId="{15FF4EBA-545D-4836-BAF9-E55C08E8C32E}" type="pres">
      <dgm:prSet presAssocID="{F4064583-0564-43CF-80BB-387542341F90}" presName="connectorText" presStyleLbl="sibTrans2D1" presStyleIdx="2" presStyleCnt="3"/>
      <dgm:spPr/>
      <dgm:t>
        <a:bodyPr/>
        <a:lstStyle/>
        <a:p>
          <a:endParaRPr lang="en-US"/>
        </a:p>
      </dgm:t>
    </dgm:pt>
    <dgm:pt modelId="{19E0B077-DD1A-41C7-B6CD-45692F23102E}" type="pres">
      <dgm:prSet presAssocID="{63974D0F-F1BD-427C-AEF6-DA015092586E}" presName="node" presStyleLbl="node1" presStyleIdx="3" presStyleCnt="4">
        <dgm:presLayoutVars>
          <dgm:bulletEnabled val="1"/>
        </dgm:presLayoutVars>
      </dgm:prSet>
      <dgm:spPr/>
      <dgm:t>
        <a:bodyPr/>
        <a:lstStyle/>
        <a:p>
          <a:endParaRPr lang="en-US"/>
        </a:p>
      </dgm:t>
    </dgm:pt>
  </dgm:ptLst>
  <dgm:cxnLst>
    <dgm:cxn modelId="{0B24BFCD-6AAC-4E6E-A47B-9D2B0B9FA899}" srcId="{AF484BBE-95E6-4135-9C2E-6549DEF43305}" destId="{A641538D-4837-4057-9739-50492BA760DF}" srcOrd="2" destOrd="0" parTransId="{2D2AE462-BEAF-4A42-AE1B-5D4ED14D4D65}" sibTransId="{F4064583-0564-43CF-80BB-387542341F90}"/>
    <dgm:cxn modelId="{7404D48C-9729-4D23-9026-965236E4D81C}" type="presOf" srcId="{6112AA1C-DD84-4F2B-B87F-E34CF3E6C7BE}" destId="{94F38D4B-3071-43F6-B435-9BF8D8ABA398}" srcOrd="0" destOrd="0" presId="urn:microsoft.com/office/officeart/2005/8/layout/process1"/>
    <dgm:cxn modelId="{F6AC4054-E70C-4A31-B413-D6AFC01575DD}" srcId="{AF484BBE-95E6-4135-9C2E-6549DEF43305}" destId="{6112AA1C-DD84-4F2B-B87F-E34CF3E6C7BE}" srcOrd="0" destOrd="0" parTransId="{A6C099CD-C398-4766-801E-D64E87EC2F9B}" sibTransId="{7721D013-B788-4984-9C45-C6E199F7F779}"/>
    <dgm:cxn modelId="{0DD08061-CD1E-4DF6-BCC5-8F1ED036703F}" type="presOf" srcId="{F4064583-0564-43CF-80BB-387542341F90}" destId="{15FF4EBA-545D-4836-BAF9-E55C08E8C32E}" srcOrd="1" destOrd="0" presId="urn:microsoft.com/office/officeart/2005/8/layout/process1"/>
    <dgm:cxn modelId="{69967D23-02CC-4F7F-AC16-2D90BE9180C7}" srcId="{AF484BBE-95E6-4135-9C2E-6549DEF43305}" destId="{63974D0F-F1BD-427C-AEF6-DA015092586E}" srcOrd="3" destOrd="0" parTransId="{C21DEF39-3935-400B-8899-6A06F3ED08BE}" sibTransId="{DBF8B7AF-39E3-411B-8A43-0B8175F2CE21}"/>
    <dgm:cxn modelId="{80923BBF-D44D-4AFD-96DB-958A1291D954}" type="presOf" srcId="{7721D013-B788-4984-9C45-C6E199F7F779}" destId="{D0DF8A4B-F6A7-4485-A1C2-54ADF606DA0E}" srcOrd="1" destOrd="0" presId="urn:microsoft.com/office/officeart/2005/8/layout/process1"/>
    <dgm:cxn modelId="{00E40746-D87D-4AEA-A4B5-EECCA060B0EA}" type="presOf" srcId="{A641538D-4837-4057-9739-50492BA760DF}" destId="{D05921B9-A99C-4AEC-A5EF-D1027934200E}" srcOrd="0" destOrd="0" presId="urn:microsoft.com/office/officeart/2005/8/layout/process1"/>
    <dgm:cxn modelId="{9631725E-53C7-472A-ABB6-710D28D8CE17}" type="presOf" srcId="{7721D013-B788-4984-9C45-C6E199F7F779}" destId="{DDBE106F-C0B9-4257-966D-D354EBB722BD}" srcOrd="0" destOrd="0" presId="urn:microsoft.com/office/officeart/2005/8/layout/process1"/>
    <dgm:cxn modelId="{F7C68B43-3DAF-498F-99E4-B0C9A03DBC03}" type="presOf" srcId="{63974D0F-F1BD-427C-AEF6-DA015092586E}" destId="{19E0B077-DD1A-41C7-B6CD-45692F23102E}" srcOrd="0" destOrd="0" presId="urn:microsoft.com/office/officeart/2005/8/layout/process1"/>
    <dgm:cxn modelId="{CBA8E2E1-F4E5-4FD9-85A1-946E7C68D716}" type="presOf" srcId="{AF484BBE-95E6-4135-9C2E-6549DEF43305}" destId="{230FB8BE-734D-4526-A182-F2EF28B193A0}" srcOrd="0" destOrd="0" presId="urn:microsoft.com/office/officeart/2005/8/layout/process1"/>
    <dgm:cxn modelId="{53C510C0-5535-48E2-BD08-6478E57252DC}" type="presOf" srcId="{237CE2AF-816B-42FF-9B25-DE563AE2E89C}" destId="{65B90DE7-887B-47BA-BDA9-E6E63601AEE3}" srcOrd="0" destOrd="0" presId="urn:microsoft.com/office/officeart/2005/8/layout/process1"/>
    <dgm:cxn modelId="{1E5E0473-39E7-48FC-994D-5305C5696678}" type="presOf" srcId="{F4064583-0564-43CF-80BB-387542341F90}" destId="{57F3074A-52E7-4B4F-9D9D-92BD323185C1}" srcOrd="0" destOrd="0" presId="urn:microsoft.com/office/officeart/2005/8/layout/process1"/>
    <dgm:cxn modelId="{9E1AB5B5-D2DC-455E-ADBC-7E2A6D76E6B2}" srcId="{AF484BBE-95E6-4135-9C2E-6549DEF43305}" destId="{27531A5F-C75B-4890-A70E-B870029282A7}" srcOrd="1" destOrd="0" parTransId="{349A5262-C2EC-42C1-A14A-DE312D7BF5F9}" sibTransId="{237CE2AF-816B-42FF-9B25-DE563AE2E89C}"/>
    <dgm:cxn modelId="{F56AB707-14A9-41BB-9507-8F116C84609E}" type="presOf" srcId="{237CE2AF-816B-42FF-9B25-DE563AE2E89C}" destId="{913876FA-C4F5-4731-9857-CA3BA1A0A704}" srcOrd="1" destOrd="0" presId="urn:microsoft.com/office/officeart/2005/8/layout/process1"/>
    <dgm:cxn modelId="{94DB850C-F563-4265-9089-4E29FF47D907}" type="presOf" srcId="{27531A5F-C75B-4890-A70E-B870029282A7}" destId="{B8047876-6C7F-4566-A538-32E5DE31B68D}" srcOrd="0" destOrd="0" presId="urn:microsoft.com/office/officeart/2005/8/layout/process1"/>
    <dgm:cxn modelId="{5AB82D92-2462-4D9B-990C-D97487380351}" type="presParOf" srcId="{230FB8BE-734D-4526-A182-F2EF28B193A0}" destId="{94F38D4B-3071-43F6-B435-9BF8D8ABA398}" srcOrd="0" destOrd="0" presId="urn:microsoft.com/office/officeart/2005/8/layout/process1"/>
    <dgm:cxn modelId="{A80DE6F7-58DF-4406-ADF0-D5132237F198}" type="presParOf" srcId="{230FB8BE-734D-4526-A182-F2EF28B193A0}" destId="{DDBE106F-C0B9-4257-966D-D354EBB722BD}" srcOrd="1" destOrd="0" presId="urn:microsoft.com/office/officeart/2005/8/layout/process1"/>
    <dgm:cxn modelId="{52DE4ECD-A627-429C-B205-354295F3BB89}" type="presParOf" srcId="{DDBE106F-C0B9-4257-966D-D354EBB722BD}" destId="{D0DF8A4B-F6A7-4485-A1C2-54ADF606DA0E}" srcOrd="0" destOrd="0" presId="urn:microsoft.com/office/officeart/2005/8/layout/process1"/>
    <dgm:cxn modelId="{E01BB00D-DDE9-4F67-8B1A-C93034141141}" type="presParOf" srcId="{230FB8BE-734D-4526-A182-F2EF28B193A0}" destId="{B8047876-6C7F-4566-A538-32E5DE31B68D}" srcOrd="2" destOrd="0" presId="urn:microsoft.com/office/officeart/2005/8/layout/process1"/>
    <dgm:cxn modelId="{93ECEF49-C91C-4A7D-BD80-04B2CB51D0A1}" type="presParOf" srcId="{230FB8BE-734D-4526-A182-F2EF28B193A0}" destId="{65B90DE7-887B-47BA-BDA9-E6E63601AEE3}" srcOrd="3" destOrd="0" presId="urn:microsoft.com/office/officeart/2005/8/layout/process1"/>
    <dgm:cxn modelId="{6CB3D569-9301-4D21-A618-C586AF9EE62D}" type="presParOf" srcId="{65B90DE7-887B-47BA-BDA9-E6E63601AEE3}" destId="{913876FA-C4F5-4731-9857-CA3BA1A0A704}" srcOrd="0" destOrd="0" presId="urn:microsoft.com/office/officeart/2005/8/layout/process1"/>
    <dgm:cxn modelId="{2CE91E27-713A-41E0-AA41-A449BE5CAE97}" type="presParOf" srcId="{230FB8BE-734D-4526-A182-F2EF28B193A0}" destId="{D05921B9-A99C-4AEC-A5EF-D1027934200E}" srcOrd="4" destOrd="0" presId="urn:microsoft.com/office/officeart/2005/8/layout/process1"/>
    <dgm:cxn modelId="{85BF4261-D23C-4AA2-A442-9EC3349CD29C}" type="presParOf" srcId="{230FB8BE-734D-4526-A182-F2EF28B193A0}" destId="{57F3074A-52E7-4B4F-9D9D-92BD323185C1}" srcOrd="5" destOrd="0" presId="urn:microsoft.com/office/officeart/2005/8/layout/process1"/>
    <dgm:cxn modelId="{38B76808-E3D6-4183-B2DF-2DB80A133B46}" type="presParOf" srcId="{57F3074A-52E7-4B4F-9D9D-92BD323185C1}" destId="{15FF4EBA-545D-4836-BAF9-E55C08E8C32E}" srcOrd="0" destOrd="0" presId="urn:microsoft.com/office/officeart/2005/8/layout/process1"/>
    <dgm:cxn modelId="{8FAC4868-906E-47FA-BEA3-0E7CEBA7D5DE}" type="presParOf" srcId="{230FB8BE-734D-4526-A182-F2EF28B193A0}" destId="{19E0B077-DD1A-41C7-B6CD-45692F23102E}" srcOrd="6" destOrd="0" presId="urn:microsoft.com/office/officeart/2005/8/layout/process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F38D4B-3071-43F6-B435-9BF8D8ABA398}">
      <dsp:nvSpPr>
        <dsp:cNvPr id="0" name=""/>
        <dsp:cNvSpPr/>
      </dsp:nvSpPr>
      <dsp:spPr>
        <a:xfrm>
          <a:off x="16073" y="4349948"/>
          <a:ext cx="4804171" cy="288250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US" sz="4400" kern="1200" dirty="0" smtClean="0"/>
            <a:t>Read Video files to Frames</a:t>
          </a:r>
          <a:endParaRPr lang="en-US" sz="4400" kern="1200" dirty="0"/>
        </a:p>
      </dsp:txBody>
      <dsp:txXfrm>
        <a:off x="100499" y="4434374"/>
        <a:ext cx="4635319" cy="2713651"/>
      </dsp:txXfrm>
    </dsp:sp>
    <dsp:sp modelId="{DDBE106F-C0B9-4257-966D-D354EBB722BD}">
      <dsp:nvSpPr>
        <dsp:cNvPr id="0" name=""/>
        <dsp:cNvSpPr/>
      </dsp:nvSpPr>
      <dsp:spPr>
        <a:xfrm>
          <a:off x="5300662" y="5195482"/>
          <a:ext cx="1018484" cy="1191434"/>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555750">
            <a:lnSpc>
              <a:spcPct val="90000"/>
            </a:lnSpc>
            <a:spcBef>
              <a:spcPct val="0"/>
            </a:spcBef>
            <a:spcAft>
              <a:spcPct val="35000"/>
            </a:spcAft>
          </a:pPr>
          <a:endParaRPr lang="en-US" sz="3500" kern="1200"/>
        </a:p>
      </dsp:txBody>
      <dsp:txXfrm>
        <a:off x="5300662" y="5433769"/>
        <a:ext cx="712939" cy="714860"/>
      </dsp:txXfrm>
    </dsp:sp>
    <dsp:sp modelId="{B8047876-6C7F-4566-A538-32E5DE31B68D}">
      <dsp:nvSpPr>
        <dsp:cNvPr id="0" name=""/>
        <dsp:cNvSpPr/>
      </dsp:nvSpPr>
      <dsp:spPr>
        <a:xfrm>
          <a:off x="6741914" y="4349948"/>
          <a:ext cx="4804171" cy="2882503"/>
        </a:xfrm>
        <a:prstGeom prst="roundRect">
          <a:avLst>
            <a:gd name="adj" fmla="val 10000"/>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US" sz="4400" kern="1200" dirty="0" smtClean="0"/>
            <a:t>Extract motion vectors </a:t>
          </a:r>
          <a:endParaRPr lang="en-US" sz="4400" kern="1200" dirty="0"/>
        </a:p>
      </dsp:txBody>
      <dsp:txXfrm>
        <a:off x="6826340" y="4434374"/>
        <a:ext cx="4635319" cy="2713651"/>
      </dsp:txXfrm>
    </dsp:sp>
    <dsp:sp modelId="{65B90DE7-887B-47BA-BDA9-E6E63601AEE3}">
      <dsp:nvSpPr>
        <dsp:cNvPr id="0" name=""/>
        <dsp:cNvSpPr/>
      </dsp:nvSpPr>
      <dsp:spPr>
        <a:xfrm>
          <a:off x="12026503" y="5195482"/>
          <a:ext cx="1018484" cy="1191434"/>
        </a:xfrm>
        <a:prstGeom prst="rightArrow">
          <a:avLst>
            <a:gd name="adj1" fmla="val 60000"/>
            <a:gd name="adj2" fmla="val 50000"/>
          </a:avLst>
        </a:prstGeom>
        <a:solidFill>
          <a:schemeClr val="accent2">
            <a:hueOff val="4681519"/>
            <a:satOff val="-5839"/>
            <a:lumOff val="137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555750">
            <a:lnSpc>
              <a:spcPct val="90000"/>
            </a:lnSpc>
            <a:spcBef>
              <a:spcPct val="0"/>
            </a:spcBef>
            <a:spcAft>
              <a:spcPct val="35000"/>
            </a:spcAft>
          </a:pPr>
          <a:endParaRPr lang="en-US" sz="3500" kern="1200"/>
        </a:p>
      </dsp:txBody>
      <dsp:txXfrm>
        <a:off x="12026503" y="5433769"/>
        <a:ext cx="712939" cy="714860"/>
      </dsp:txXfrm>
    </dsp:sp>
    <dsp:sp modelId="{D05921B9-A99C-4AEC-A5EF-D1027934200E}">
      <dsp:nvSpPr>
        <dsp:cNvPr id="0" name=""/>
        <dsp:cNvSpPr/>
      </dsp:nvSpPr>
      <dsp:spPr>
        <a:xfrm>
          <a:off x="13467754" y="4349948"/>
          <a:ext cx="4804171" cy="2882503"/>
        </a:xfrm>
        <a:prstGeom prst="roundRect">
          <a:avLst>
            <a:gd name="adj" fmla="val 10000"/>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US" sz="4400" kern="1200" dirty="0" smtClean="0"/>
            <a:t>Motion Segmentation using Thresholding</a:t>
          </a:r>
          <a:endParaRPr lang="en-US" sz="4400" kern="1200" dirty="0"/>
        </a:p>
      </dsp:txBody>
      <dsp:txXfrm>
        <a:off x="13552180" y="4434374"/>
        <a:ext cx="4635319" cy="27136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F38D4B-3071-43F6-B435-9BF8D8ABA398}">
      <dsp:nvSpPr>
        <dsp:cNvPr id="0" name=""/>
        <dsp:cNvSpPr/>
      </dsp:nvSpPr>
      <dsp:spPr>
        <a:xfrm>
          <a:off x="8036" y="4737050"/>
          <a:ext cx="3513832" cy="2108299"/>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Cluster Motion Segments using K-Means</a:t>
          </a:r>
          <a:endParaRPr lang="en-US" sz="3300" kern="1200" dirty="0"/>
        </a:p>
      </dsp:txBody>
      <dsp:txXfrm>
        <a:off x="69786" y="4798800"/>
        <a:ext cx="3390332" cy="1984799"/>
      </dsp:txXfrm>
    </dsp:sp>
    <dsp:sp modelId="{DDBE106F-C0B9-4257-966D-D354EBB722BD}">
      <dsp:nvSpPr>
        <dsp:cNvPr id="0" name=""/>
        <dsp:cNvSpPr/>
      </dsp:nvSpPr>
      <dsp:spPr>
        <a:xfrm>
          <a:off x="3873251" y="5355484"/>
          <a:ext cx="744932" cy="871430"/>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US" sz="2700" kern="1200"/>
        </a:p>
      </dsp:txBody>
      <dsp:txXfrm>
        <a:off x="3873251" y="5529770"/>
        <a:ext cx="521452" cy="522858"/>
      </dsp:txXfrm>
    </dsp:sp>
    <dsp:sp modelId="{B8047876-6C7F-4566-A538-32E5DE31B68D}">
      <dsp:nvSpPr>
        <dsp:cNvPr id="0" name=""/>
        <dsp:cNvSpPr/>
      </dsp:nvSpPr>
      <dsp:spPr>
        <a:xfrm>
          <a:off x="4927401" y="4737050"/>
          <a:ext cx="3513832" cy="2108299"/>
        </a:xfrm>
        <a:prstGeom prst="roundRect">
          <a:avLst>
            <a:gd name="adj" fmla="val 10000"/>
          </a:avLst>
        </a:prstGeom>
        <a:solidFill>
          <a:schemeClr val="accent2">
            <a:hueOff val="1560506"/>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Split Video based on Clusters</a:t>
          </a:r>
          <a:endParaRPr lang="en-US" sz="3300" kern="1200" dirty="0"/>
        </a:p>
      </dsp:txBody>
      <dsp:txXfrm>
        <a:off x="4989151" y="4798800"/>
        <a:ext cx="3390332" cy="1984799"/>
      </dsp:txXfrm>
    </dsp:sp>
    <dsp:sp modelId="{65B90DE7-887B-47BA-BDA9-E6E63601AEE3}">
      <dsp:nvSpPr>
        <dsp:cNvPr id="0" name=""/>
        <dsp:cNvSpPr/>
      </dsp:nvSpPr>
      <dsp:spPr>
        <a:xfrm>
          <a:off x="8792616" y="5355484"/>
          <a:ext cx="744932" cy="871430"/>
        </a:xfrm>
        <a:prstGeom prst="rightArrow">
          <a:avLst>
            <a:gd name="adj1" fmla="val 60000"/>
            <a:gd name="adj2" fmla="val 50000"/>
          </a:avLst>
        </a:prstGeom>
        <a:solidFill>
          <a:schemeClr val="accent2">
            <a:hueOff val="2340759"/>
            <a:satOff val="-2919"/>
            <a:lumOff val="68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US" sz="2700" kern="1200"/>
        </a:p>
      </dsp:txBody>
      <dsp:txXfrm>
        <a:off x="8792616" y="5529770"/>
        <a:ext cx="521452" cy="522858"/>
      </dsp:txXfrm>
    </dsp:sp>
    <dsp:sp modelId="{D05921B9-A99C-4AEC-A5EF-D1027934200E}">
      <dsp:nvSpPr>
        <dsp:cNvPr id="0" name=""/>
        <dsp:cNvSpPr/>
      </dsp:nvSpPr>
      <dsp:spPr>
        <a:xfrm>
          <a:off x="9846766" y="4737050"/>
          <a:ext cx="3513832" cy="2108299"/>
        </a:xfrm>
        <a:prstGeom prst="roundRect">
          <a:avLst>
            <a:gd name="adj" fmla="val 10000"/>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Compare video segments to Input</a:t>
          </a:r>
          <a:endParaRPr lang="en-US" sz="3300" kern="1200" dirty="0"/>
        </a:p>
      </dsp:txBody>
      <dsp:txXfrm>
        <a:off x="9908516" y="4798800"/>
        <a:ext cx="3390332" cy="1984799"/>
      </dsp:txXfrm>
    </dsp:sp>
    <dsp:sp modelId="{57F3074A-52E7-4B4F-9D9D-92BD323185C1}">
      <dsp:nvSpPr>
        <dsp:cNvPr id="0" name=""/>
        <dsp:cNvSpPr/>
      </dsp:nvSpPr>
      <dsp:spPr>
        <a:xfrm>
          <a:off x="13711981" y="5355484"/>
          <a:ext cx="744932" cy="871430"/>
        </a:xfrm>
        <a:prstGeom prst="rightArrow">
          <a:avLst>
            <a:gd name="adj1" fmla="val 60000"/>
            <a:gd name="adj2" fmla="val 50000"/>
          </a:avLst>
        </a:prstGeom>
        <a:solidFill>
          <a:schemeClr val="accent2">
            <a:hueOff val="4681519"/>
            <a:satOff val="-5839"/>
            <a:lumOff val="137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US" sz="2700" kern="1200"/>
        </a:p>
      </dsp:txBody>
      <dsp:txXfrm>
        <a:off x="13711981" y="5529770"/>
        <a:ext cx="521452" cy="522858"/>
      </dsp:txXfrm>
    </dsp:sp>
    <dsp:sp modelId="{19E0B077-DD1A-41C7-B6CD-45692F23102E}">
      <dsp:nvSpPr>
        <dsp:cNvPr id="0" name=""/>
        <dsp:cNvSpPr/>
      </dsp:nvSpPr>
      <dsp:spPr>
        <a:xfrm>
          <a:off x="14766131" y="4737050"/>
          <a:ext cx="3513832" cy="2108299"/>
        </a:xfrm>
        <a:prstGeom prst="roundRect">
          <a:avLst>
            <a:gd name="adj" fmla="val 10000"/>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Rank the segmented videos &amp; present output</a:t>
          </a:r>
          <a:endParaRPr lang="en-US" sz="3300" kern="1200" dirty="0"/>
        </a:p>
      </dsp:txBody>
      <dsp:txXfrm>
        <a:off x="14827881" y="4798800"/>
        <a:ext cx="3390332" cy="19847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F38D4B-3071-43F6-B435-9BF8D8ABA398}">
      <dsp:nvSpPr>
        <dsp:cNvPr id="0" name=""/>
        <dsp:cNvSpPr/>
      </dsp:nvSpPr>
      <dsp:spPr>
        <a:xfrm>
          <a:off x="13689" y="5873512"/>
          <a:ext cx="4091573" cy="245494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n-US" sz="3700" kern="1200" dirty="0" smtClean="0"/>
            <a:t>Read Video files to Frames</a:t>
          </a:r>
          <a:endParaRPr lang="en-US" sz="3700" kern="1200" dirty="0"/>
        </a:p>
      </dsp:txBody>
      <dsp:txXfrm>
        <a:off x="85592" y="5945415"/>
        <a:ext cx="3947767" cy="2311137"/>
      </dsp:txXfrm>
    </dsp:sp>
    <dsp:sp modelId="{DDBE106F-C0B9-4257-966D-D354EBB722BD}">
      <dsp:nvSpPr>
        <dsp:cNvPr id="0" name=""/>
        <dsp:cNvSpPr/>
      </dsp:nvSpPr>
      <dsp:spPr>
        <a:xfrm>
          <a:off x="4514419" y="6593629"/>
          <a:ext cx="867413" cy="1014710"/>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333500">
            <a:lnSpc>
              <a:spcPct val="90000"/>
            </a:lnSpc>
            <a:spcBef>
              <a:spcPct val="0"/>
            </a:spcBef>
            <a:spcAft>
              <a:spcPct val="35000"/>
            </a:spcAft>
          </a:pPr>
          <a:endParaRPr lang="en-US" sz="3000" kern="1200"/>
        </a:p>
      </dsp:txBody>
      <dsp:txXfrm>
        <a:off x="4514419" y="6796571"/>
        <a:ext cx="607189" cy="608826"/>
      </dsp:txXfrm>
    </dsp:sp>
    <dsp:sp modelId="{B8047876-6C7F-4566-A538-32E5DE31B68D}">
      <dsp:nvSpPr>
        <dsp:cNvPr id="0" name=""/>
        <dsp:cNvSpPr/>
      </dsp:nvSpPr>
      <dsp:spPr>
        <a:xfrm>
          <a:off x="5741891" y="5873512"/>
          <a:ext cx="4091573" cy="2454943"/>
        </a:xfrm>
        <a:prstGeom prst="roundRect">
          <a:avLst>
            <a:gd name="adj" fmla="val 10000"/>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n-US" sz="3700" kern="1200" dirty="0" smtClean="0"/>
            <a:t>Extract motion vectors </a:t>
          </a:r>
          <a:endParaRPr lang="en-US" sz="3700" kern="1200" dirty="0"/>
        </a:p>
      </dsp:txBody>
      <dsp:txXfrm>
        <a:off x="5813794" y="5945415"/>
        <a:ext cx="3947767" cy="2311137"/>
      </dsp:txXfrm>
    </dsp:sp>
    <dsp:sp modelId="{65B90DE7-887B-47BA-BDA9-E6E63601AEE3}">
      <dsp:nvSpPr>
        <dsp:cNvPr id="0" name=""/>
        <dsp:cNvSpPr/>
      </dsp:nvSpPr>
      <dsp:spPr>
        <a:xfrm>
          <a:off x="10242621" y="6593629"/>
          <a:ext cx="867413" cy="1014710"/>
        </a:xfrm>
        <a:prstGeom prst="rightArrow">
          <a:avLst>
            <a:gd name="adj1" fmla="val 60000"/>
            <a:gd name="adj2" fmla="val 50000"/>
          </a:avLst>
        </a:prstGeom>
        <a:solidFill>
          <a:schemeClr val="accent2">
            <a:hueOff val="4681519"/>
            <a:satOff val="-5839"/>
            <a:lumOff val="137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333500">
            <a:lnSpc>
              <a:spcPct val="90000"/>
            </a:lnSpc>
            <a:spcBef>
              <a:spcPct val="0"/>
            </a:spcBef>
            <a:spcAft>
              <a:spcPct val="35000"/>
            </a:spcAft>
          </a:pPr>
          <a:endParaRPr lang="en-US" sz="3000" kern="1200"/>
        </a:p>
      </dsp:txBody>
      <dsp:txXfrm>
        <a:off x="10242621" y="6796571"/>
        <a:ext cx="607189" cy="608826"/>
      </dsp:txXfrm>
    </dsp:sp>
    <dsp:sp modelId="{D05921B9-A99C-4AEC-A5EF-D1027934200E}">
      <dsp:nvSpPr>
        <dsp:cNvPr id="0" name=""/>
        <dsp:cNvSpPr/>
      </dsp:nvSpPr>
      <dsp:spPr>
        <a:xfrm>
          <a:off x="11470093" y="5873512"/>
          <a:ext cx="4091573" cy="2454943"/>
        </a:xfrm>
        <a:prstGeom prst="roundRect">
          <a:avLst>
            <a:gd name="adj" fmla="val 10000"/>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n-US" sz="3700" kern="1200" dirty="0" smtClean="0"/>
            <a:t>Motion Segmentation using Thresholding</a:t>
          </a:r>
          <a:endParaRPr lang="en-US" sz="3700" kern="1200" dirty="0"/>
        </a:p>
      </dsp:txBody>
      <dsp:txXfrm>
        <a:off x="11541996" y="5945415"/>
        <a:ext cx="3947767" cy="23111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F38D4B-3071-43F6-B435-9BF8D8ABA398}">
      <dsp:nvSpPr>
        <dsp:cNvPr id="0" name=""/>
        <dsp:cNvSpPr/>
      </dsp:nvSpPr>
      <dsp:spPr>
        <a:xfrm>
          <a:off x="9497" y="4904670"/>
          <a:ext cx="4152525" cy="2491515"/>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kern="1200" dirty="0" smtClean="0"/>
            <a:t>Cluster Motion Segments using K-Means</a:t>
          </a:r>
          <a:endParaRPr lang="en-US" sz="3900" kern="1200" dirty="0"/>
        </a:p>
      </dsp:txBody>
      <dsp:txXfrm>
        <a:off x="82471" y="4977644"/>
        <a:ext cx="4006577" cy="2345567"/>
      </dsp:txXfrm>
    </dsp:sp>
    <dsp:sp modelId="{DDBE106F-C0B9-4257-966D-D354EBB722BD}">
      <dsp:nvSpPr>
        <dsp:cNvPr id="0" name=""/>
        <dsp:cNvSpPr/>
      </dsp:nvSpPr>
      <dsp:spPr>
        <a:xfrm>
          <a:off x="4577275" y="5635515"/>
          <a:ext cx="880335" cy="102982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377950">
            <a:lnSpc>
              <a:spcPct val="90000"/>
            </a:lnSpc>
            <a:spcBef>
              <a:spcPct val="0"/>
            </a:spcBef>
            <a:spcAft>
              <a:spcPct val="35000"/>
            </a:spcAft>
          </a:pPr>
          <a:endParaRPr lang="en-US" sz="3100" kern="1200"/>
        </a:p>
      </dsp:txBody>
      <dsp:txXfrm>
        <a:off x="4577275" y="5841480"/>
        <a:ext cx="616235" cy="617896"/>
      </dsp:txXfrm>
    </dsp:sp>
    <dsp:sp modelId="{B8047876-6C7F-4566-A538-32E5DE31B68D}">
      <dsp:nvSpPr>
        <dsp:cNvPr id="0" name=""/>
        <dsp:cNvSpPr/>
      </dsp:nvSpPr>
      <dsp:spPr>
        <a:xfrm>
          <a:off x="5823033" y="4904670"/>
          <a:ext cx="4152525" cy="2491515"/>
        </a:xfrm>
        <a:prstGeom prst="roundRect">
          <a:avLst>
            <a:gd name="adj" fmla="val 10000"/>
          </a:avLst>
        </a:prstGeom>
        <a:solidFill>
          <a:schemeClr val="accent2">
            <a:hueOff val="1560506"/>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kern="1200" dirty="0" smtClean="0"/>
            <a:t>Split Video based on Clusters</a:t>
          </a:r>
          <a:endParaRPr lang="en-US" sz="3900" kern="1200" dirty="0"/>
        </a:p>
      </dsp:txBody>
      <dsp:txXfrm>
        <a:off x="5896007" y="4977644"/>
        <a:ext cx="4006577" cy="2345567"/>
      </dsp:txXfrm>
    </dsp:sp>
    <dsp:sp modelId="{65B90DE7-887B-47BA-BDA9-E6E63601AEE3}">
      <dsp:nvSpPr>
        <dsp:cNvPr id="0" name=""/>
        <dsp:cNvSpPr/>
      </dsp:nvSpPr>
      <dsp:spPr>
        <a:xfrm>
          <a:off x="10390811" y="5635515"/>
          <a:ext cx="880335" cy="1029826"/>
        </a:xfrm>
        <a:prstGeom prst="rightArrow">
          <a:avLst>
            <a:gd name="adj1" fmla="val 60000"/>
            <a:gd name="adj2" fmla="val 50000"/>
          </a:avLst>
        </a:prstGeom>
        <a:solidFill>
          <a:schemeClr val="accent2">
            <a:hueOff val="2340759"/>
            <a:satOff val="-2919"/>
            <a:lumOff val="68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377950">
            <a:lnSpc>
              <a:spcPct val="90000"/>
            </a:lnSpc>
            <a:spcBef>
              <a:spcPct val="0"/>
            </a:spcBef>
            <a:spcAft>
              <a:spcPct val="35000"/>
            </a:spcAft>
          </a:pPr>
          <a:endParaRPr lang="en-US" sz="3100" kern="1200"/>
        </a:p>
      </dsp:txBody>
      <dsp:txXfrm>
        <a:off x="10390811" y="5841480"/>
        <a:ext cx="616235" cy="617896"/>
      </dsp:txXfrm>
    </dsp:sp>
    <dsp:sp modelId="{D05921B9-A99C-4AEC-A5EF-D1027934200E}">
      <dsp:nvSpPr>
        <dsp:cNvPr id="0" name=""/>
        <dsp:cNvSpPr/>
      </dsp:nvSpPr>
      <dsp:spPr>
        <a:xfrm>
          <a:off x="11636569" y="4904670"/>
          <a:ext cx="4152525" cy="2491515"/>
        </a:xfrm>
        <a:prstGeom prst="roundRect">
          <a:avLst>
            <a:gd name="adj" fmla="val 10000"/>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kern="1200" dirty="0" smtClean="0"/>
            <a:t>Compare video segments to Input</a:t>
          </a:r>
          <a:endParaRPr lang="en-US" sz="3900" kern="1200" dirty="0"/>
        </a:p>
      </dsp:txBody>
      <dsp:txXfrm>
        <a:off x="11709543" y="4977644"/>
        <a:ext cx="4006577" cy="2345567"/>
      </dsp:txXfrm>
    </dsp:sp>
    <dsp:sp modelId="{57F3074A-52E7-4B4F-9D9D-92BD323185C1}">
      <dsp:nvSpPr>
        <dsp:cNvPr id="0" name=""/>
        <dsp:cNvSpPr/>
      </dsp:nvSpPr>
      <dsp:spPr>
        <a:xfrm>
          <a:off x="16204347" y="5635515"/>
          <a:ext cx="880335" cy="1029826"/>
        </a:xfrm>
        <a:prstGeom prst="rightArrow">
          <a:avLst>
            <a:gd name="adj1" fmla="val 60000"/>
            <a:gd name="adj2" fmla="val 50000"/>
          </a:avLst>
        </a:prstGeom>
        <a:solidFill>
          <a:schemeClr val="accent2">
            <a:hueOff val="4681519"/>
            <a:satOff val="-5839"/>
            <a:lumOff val="137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377950">
            <a:lnSpc>
              <a:spcPct val="90000"/>
            </a:lnSpc>
            <a:spcBef>
              <a:spcPct val="0"/>
            </a:spcBef>
            <a:spcAft>
              <a:spcPct val="35000"/>
            </a:spcAft>
          </a:pPr>
          <a:endParaRPr lang="en-US" sz="3100" kern="1200"/>
        </a:p>
      </dsp:txBody>
      <dsp:txXfrm>
        <a:off x="16204347" y="5841480"/>
        <a:ext cx="616235" cy="617896"/>
      </dsp:txXfrm>
    </dsp:sp>
    <dsp:sp modelId="{19E0B077-DD1A-41C7-B6CD-45692F23102E}">
      <dsp:nvSpPr>
        <dsp:cNvPr id="0" name=""/>
        <dsp:cNvSpPr/>
      </dsp:nvSpPr>
      <dsp:spPr>
        <a:xfrm>
          <a:off x="17450105" y="4904670"/>
          <a:ext cx="4152525" cy="2491515"/>
        </a:xfrm>
        <a:prstGeom prst="roundRect">
          <a:avLst>
            <a:gd name="adj" fmla="val 10000"/>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kern="1200" dirty="0" smtClean="0"/>
            <a:t>Rank the segmented videos &amp; present output</a:t>
          </a:r>
          <a:endParaRPr lang="en-US" sz="3900" kern="1200" dirty="0"/>
        </a:p>
      </dsp:txBody>
      <dsp:txXfrm>
        <a:off x="17523079" y="4977644"/>
        <a:ext cx="4006577" cy="234556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32FB862-634A-4022-92DC-402599C93DD8}" type="datetimeFigureOut">
              <a:rPr lang="en-US" smtClean="0"/>
              <a:pPr/>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BAA5B-3E85-4051-AE25-726B5BEE624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2FB862-634A-4022-92DC-402599C93DD8}" type="datetimeFigureOut">
              <a:rPr lang="en-US" smtClean="0"/>
              <a:pPr/>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BAA5B-3E85-4051-AE25-726B5BEE624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2FB862-634A-4022-92DC-402599C93DD8}" type="datetimeFigureOut">
              <a:rPr lang="en-US" smtClean="0"/>
              <a:pPr/>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BAA5B-3E85-4051-AE25-726B5BEE624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2FB862-634A-4022-92DC-402599C93DD8}" type="datetimeFigureOut">
              <a:rPr lang="en-US" smtClean="0"/>
              <a:pPr/>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BAA5B-3E85-4051-AE25-726B5BEE624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2FB862-634A-4022-92DC-402599C93DD8}" type="datetimeFigureOut">
              <a:rPr lang="en-US" smtClean="0"/>
              <a:pPr/>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BAA5B-3E85-4051-AE25-726B5BEE624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2FB862-634A-4022-92DC-402599C93DD8}" type="datetimeFigureOut">
              <a:rPr lang="en-US" smtClean="0"/>
              <a:pPr/>
              <a:t>12/3/2015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CBAA5B-3E85-4051-AE25-726B5BEE624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2FB862-634A-4022-92DC-402599C93DD8}" type="datetimeFigureOut">
              <a:rPr lang="en-US" smtClean="0"/>
              <a:pPr/>
              <a:t>12/3/2015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CBAA5B-3E85-4051-AE25-726B5BEE624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2FB862-634A-4022-92DC-402599C93DD8}" type="datetimeFigureOut">
              <a:rPr lang="en-US" smtClean="0"/>
              <a:pPr/>
              <a:t>12/3/2015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CBAA5B-3E85-4051-AE25-726B5BEE624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2FB862-634A-4022-92DC-402599C93DD8}" type="datetimeFigureOut">
              <a:rPr lang="en-US" smtClean="0"/>
              <a:pPr/>
              <a:t>12/3/2015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CBAA5B-3E85-4051-AE25-726B5BEE624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2FB862-634A-4022-92DC-402599C93DD8}" type="datetimeFigureOut">
              <a:rPr lang="en-US" smtClean="0"/>
              <a:pPr/>
              <a:t>12/3/2015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CBAA5B-3E85-4051-AE25-726B5BEE624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2FB862-634A-4022-92DC-402599C93DD8}" type="datetimeFigureOut">
              <a:rPr lang="en-US" smtClean="0"/>
              <a:pPr/>
              <a:t>12/3/2015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CBAA5B-3E85-4051-AE25-726B5BEE624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D32FB862-634A-4022-92DC-402599C93DD8}" type="datetimeFigureOut">
              <a:rPr lang="en-US" smtClean="0"/>
              <a:pPr/>
              <a:t>12/3/2015</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D0CBAA5B-3E85-4051-AE25-726B5BEE624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1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diagramColors" Target="../diagrams/colors1.xml"/><Relationship Id="rId12" Type="http://schemas.openxmlformats.org/officeDocument/2006/relationships/diagramColors" Target="../diagrams/colors2.xml"/><Relationship Id="rId17" Type="http://schemas.openxmlformats.org/officeDocument/2006/relationships/image" Target="../media/image6.jpg"/><Relationship Id="rId2" Type="http://schemas.openxmlformats.org/officeDocument/2006/relationships/image" Target="../media/image1.gif"/><Relationship Id="rId16" Type="http://schemas.openxmlformats.org/officeDocument/2006/relationships/image" Target="../media/image5.jpg"/><Relationship Id="rId1" Type="http://schemas.openxmlformats.org/officeDocument/2006/relationships/slideLayout" Target="../slideLayouts/slideLayout1.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5" Type="http://schemas.openxmlformats.org/officeDocument/2006/relationships/image" Target="../media/image4.jpg"/><Relationship Id="rId10" Type="http://schemas.openxmlformats.org/officeDocument/2006/relationships/diagramLayout" Target="../diagrams/layout2.xml"/><Relationship Id="rId19" Type="http://schemas.openxmlformats.org/officeDocument/2006/relationships/image" Target="../media/image8.jpg"/><Relationship Id="rId4" Type="http://schemas.openxmlformats.org/officeDocument/2006/relationships/diagramData" Target="../diagrams/data1.xml"/><Relationship Id="rId9" Type="http://schemas.openxmlformats.org/officeDocument/2006/relationships/diagramData" Target="../diagrams/data2.xml"/><Relationship Id="rId14" Type="http://schemas.openxmlformats.org/officeDocument/2006/relationships/image" Target="../media/image3.jpg"/></Relationships>
</file>

<file path=ppt/slides/_rels/slide2.xml.rels><?xml version="1.0" encoding="UTF-8" standalone="yes"?>
<Relationships xmlns="http://schemas.openxmlformats.org/package/2006/relationships"><Relationship Id="rId8" Type="http://schemas.microsoft.com/office/2007/relationships/diagramDrawing" Target="../diagrams/drawing3.xml"/><Relationship Id="rId13" Type="http://schemas.microsoft.com/office/2007/relationships/diagramDrawing" Target="../diagrams/drawing4.xml"/><Relationship Id="rId3" Type="http://schemas.openxmlformats.org/officeDocument/2006/relationships/image" Target="../media/image2.png"/><Relationship Id="rId7" Type="http://schemas.openxmlformats.org/officeDocument/2006/relationships/diagramColors" Target="../diagrams/colors3.xml"/><Relationship Id="rId12" Type="http://schemas.openxmlformats.org/officeDocument/2006/relationships/diagramColors" Target="../diagrams/colors4.xml"/><Relationship Id="rId2" Type="http://schemas.openxmlformats.org/officeDocument/2006/relationships/image" Target="../media/image1.gif"/><Relationship Id="rId1" Type="http://schemas.openxmlformats.org/officeDocument/2006/relationships/slideLayout" Target="../slideLayouts/slideLayout1.xml"/><Relationship Id="rId6" Type="http://schemas.openxmlformats.org/officeDocument/2006/relationships/diagramQuickStyle" Target="../diagrams/quickStyle3.xml"/><Relationship Id="rId11" Type="http://schemas.openxmlformats.org/officeDocument/2006/relationships/diagramQuickStyle" Target="../diagrams/quickStyle4.xml"/><Relationship Id="rId5" Type="http://schemas.openxmlformats.org/officeDocument/2006/relationships/diagramLayout" Target="../diagrams/layout3.xml"/><Relationship Id="rId10" Type="http://schemas.openxmlformats.org/officeDocument/2006/relationships/diagramLayout" Target="../diagrams/layout4.xml"/><Relationship Id="rId4" Type="http://schemas.openxmlformats.org/officeDocument/2006/relationships/diagramData" Target="../diagrams/data3.xml"/><Relationship Id="rId9" Type="http://schemas.openxmlformats.org/officeDocument/2006/relationships/diagramData" Target="../diagrams/data4.xml"/></Relationships>
</file>

<file path=ppt/slides/_rels/slide3.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image" Target="../media/image1.gif"/><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 Id="rId9" Type="http://schemas.openxmlformats.org/officeDocument/2006/relationships/image" Target="../media/image8.jpg"/></Relationships>
</file>

<file path=ppt/slides/_rels/slide4.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gif"/><Relationship Id="rId1" Type="http://schemas.openxmlformats.org/officeDocument/2006/relationships/slideLayout" Target="../slideLayouts/slideLayout1.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 Id="rId9" Type="http://schemas.openxmlformats.org/officeDocument/2006/relationships/image" Target="../media/image14.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4.jpg"/><Relationship Id="rId2" Type="http://schemas.openxmlformats.org/officeDocument/2006/relationships/image" Target="../media/image1.gif"/><Relationship Id="rId1" Type="http://schemas.openxmlformats.org/officeDocument/2006/relationships/slideLayout" Target="../slideLayouts/slideLayout1.xml"/><Relationship Id="rId6" Type="http://schemas.openxmlformats.org/officeDocument/2006/relationships/image" Target="../media/image13.jpg"/><Relationship Id="rId5" Type="http://schemas.openxmlformats.org/officeDocument/2006/relationships/image" Target="../media/image11.jpg"/><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1600" y="914400"/>
            <a:ext cx="41148000" cy="4114800"/>
          </a:xfrm>
          <a:prstGeom prst="rect">
            <a:avLst/>
          </a:prstGeom>
          <a:ln/>
        </p:spPr>
        <p:style>
          <a:lnRef idx="1">
            <a:schemeClr val="accent3"/>
          </a:lnRef>
          <a:fillRef idx="3">
            <a:schemeClr val="accent3"/>
          </a:fillRef>
          <a:effectRef idx="2">
            <a:schemeClr val="accent3"/>
          </a:effectRef>
          <a:fontRef idx="minor">
            <a:schemeClr val="lt1"/>
          </a:fontRef>
        </p:style>
        <p:txBody>
          <a:bodyPr lIns="182880" tIns="274320" rIns="182880" bIns="274320"/>
          <a:lstStyle/>
          <a:p>
            <a:pPr algn="ctr">
              <a:lnSpc>
                <a:spcPts val="12000"/>
              </a:lnSpc>
              <a:defRPr/>
            </a:pPr>
            <a:r>
              <a:rPr lang="en-US" sz="11000" b="1" dirty="0" smtClean="0">
                <a:solidFill>
                  <a:schemeClr val="tx1"/>
                </a:solidFill>
                <a:latin typeface="+mj-lt"/>
              </a:rPr>
              <a:t>Video Retrieval by Motion Estimation</a:t>
            </a:r>
            <a:endParaRPr lang="en-US" sz="5400" b="1" dirty="0">
              <a:solidFill>
                <a:schemeClr val="tx1"/>
              </a:solidFill>
              <a:latin typeface="+mj-lt"/>
            </a:endParaRPr>
          </a:p>
          <a:p>
            <a:pPr algn="ctr">
              <a:lnSpc>
                <a:spcPts val="10000"/>
              </a:lnSpc>
              <a:defRPr/>
            </a:pPr>
            <a:r>
              <a:rPr lang="en-US" sz="8800" spc="-150" dirty="0" smtClean="0">
                <a:solidFill>
                  <a:schemeClr val="bg1">
                    <a:lumMod val="95000"/>
                  </a:schemeClr>
                </a:solidFill>
                <a:latin typeface="+mj-lt"/>
              </a:rPr>
              <a:t>Digital Video Processing (CSE 509)</a:t>
            </a:r>
          </a:p>
          <a:p>
            <a:pPr algn="ctr">
              <a:lnSpc>
                <a:spcPts val="6500"/>
              </a:lnSpc>
              <a:defRPr/>
            </a:pPr>
            <a:r>
              <a:rPr lang="en-US" sz="6000" dirty="0" err="1" smtClean="0">
                <a:solidFill>
                  <a:schemeClr val="bg1"/>
                </a:solidFill>
                <a:latin typeface="+mj-lt"/>
              </a:rPr>
              <a:t>Jenil</a:t>
            </a:r>
            <a:r>
              <a:rPr lang="en-US" sz="6000" dirty="0" smtClean="0">
                <a:solidFill>
                  <a:schemeClr val="bg1"/>
                </a:solidFill>
                <a:latin typeface="+mj-lt"/>
              </a:rPr>
              <a:t> Jain &amp; Jayaram Theegala</a:t>
            </a:r>
            <a:endParaRPr lang="en-US" sz="6000" dirty="0">
              <a:solidFill>
                <a:schemeClr val="bg1"/>
              </a:solidFill>
              <a:latin typeface="+mj-lt"/>
            </a:endParaRPr>
          </a:p>
        </p:txBody>
      </p:sp>
      <p:sp>
        <p:nvSpPr>
          <p:cNvPr id="5" name="Rectangle 682"/>
          <p:cNvSpPr>
            <a:spLocks noChangeArrowheads="1"/>
          </p:cNvSpPr>
          <p:nvPr/>
        </p:nvSpPr>
        <p:spPr bwMode="auto">
          <a:xfrm>
            <a:off x="1371600" y="5486400"/>
            <a:ext cx="19659600" cy="1828800"/>
          </a:xfrm>
          <a:prstGeom prst="rect">
            <a:avLst/>
          </a:prstGeom>
          <a:ln w="101600">
            <a:solidFill>
              <a:schemeClr val="accent3"/>
            </a:solidFill>
            <a:headEnd/>
            <a:tailEnd/>
          </a:ln>
        </p:spPr>
        <p:style>
          <a:lnRef idx="1">
            <a:schemeClr val="accent3"/>
          </a:lnRef>
          <a:fillRef idx="3">
            <a:schemeClr val="accent3"/>
          </a:fillRef>
          <a:effectRef idx="2">
            <a:schemeClr val="accent3"/>
          </a:effectRef>
          <a:fontRef idx="minor">
            <a:schemeClr val="lt1"/>
          </a:fontRef>
        </p:style>
        <p:txBody>
          <a:bodyPr wrap="none" anchor="ctr">
            <a:normAutofit/>
          </a:bodyPr>
          <a:lstStyle/>
          <a:p>
            <a:pPr algn="ctr" defTabSz="4389120" fontAlgn="auto">
              <a:spcBef>
                <a:spcPts val="0"/>
              </a:spcBef>
              <a:spcAft>
                <a:spcPts val="0"/>
              </a:spcAft>
              <a:defRPr/>
            </a:pPr>
            <a:r>
              <a:rPr lang="en-US" altLang="ko-KR" sz="6600" kern="500" spc="-100" dirty="0" smtClean="0">
                <a:solidFill>
                  <a:schemeClr val="bg1"/>
                </a:solidFill>
                <a:ea typeface="굴림" pitchFamily="34" charset="-127"/>
              </a:rPr>
              <a:t>Abstract</a:t>
            </a:r>
            <a:endParaRPr lang="en-US" altLang="ko-KR" sz="6600" kern="500" spc="-100" dirty="0">
              <a:solidFill>
                <a:schemeClr val="bg1"/>
              </a:solidFill>
              <a:ea typeface="굴림" pitchFamily="34" charset="-127"/>
            </a:endParaRPr>
          </a:p>
        </p:txBody>
      </p:sp>
      <p:sp>
        <p:nvSpPr>
          <p:cNvPr id="7" name="Rectangle 682"/>
          <p:cNvSpPr>
            <a:spLocks noChangeArrowheads="1"/>
          </p:cNvSpPr>
          <p:nvPr/>
        </p:nvSpPr>
        <p:spPr bwMode="auto">
          <a:xfrm>
            <a:off x="22402800" y="5486400"/>
            <a:ext cx="20116800" cy="1828800"/>
          </a:xfrm>
          <a:prstGeom prst="rect">
            <a:avLst/>
          </a:prstGeom>
          <a:ln w="101600">
            <a:solidFill>
              <a:schemeClr val="accent3"/>
            </a:solidFill>
            <a:headEnd/>
            <a:tailEnd/>
          </a:ln>
        </p:spPr>
        <p:style>
          <a:lnRef idx="1">
            <a:schemeClr val="accent3"/>
          </a:lnRef>
          <a:fillRef idx="3">
            <a:schemeClr val="accent3"/>
          </a:fillRef>
          <a:effectRef idx="2">
            <a:schemeClr val="accent3"/>
          </a:effectRef>
          <a:fontRef idx="minor">
            <a:schemeClr val="lt1"/>
          </a:fontRef>
        </p:style>
        <p:txBody>
          <a:bodyPr wrap="none" anchor="ctr">
            <a:normAutofit/>
          </a:bodyPr>
          <a:lstStyle/>
          <a:p>
            <a:pPr algn="ctr" defTabSz="4389120" fontAlgn="auto">
              <a:spcBef>
                <a:spcPts val="0"/>
              </a:spcBef>
              <a:spcAft>
                <a:spcPts val="0"/>
              </a:spcAft>
              <a:defRPr/>
            </a:pPr>
            <a:r>
              <a:rPr lang="en-US" altLang="ko-KR" sz="6600" kern="500" spc="-100" dirty="0" smtClean="0">
                <a:solidFill>
                  <a:schemeClr val="bg1"/>
                </a:solidFill>
                <a:ea typeface="굴림" pitchFamily="34" charset="-127"/>
              </a:rPr>
              <a:t>Motion Estimation</a:t>
            </a:r>
            <a:endParaRPr lang="en-US" altLang="ko-KR" sz="6600" kern="500" spc="-100" dirty="0">
              <a:solidFill>
                <a:schemeClr val="bg1"/>
              </a:solidFill>
              <a:ea typeface="굴림" pitchFamily="34" charset="-127"/>
            </a:endParaRPr>
          </a:p>
        </p:txBody>
      </p:sp>
      <p:sp>
        <p:nvSpPr>
          <p:cNvPr id="9" name="TextBox 8"/>
          <p:cNvSpPr txBox="1"/>
          <p:nvPr/>
        </p:nvSpPr>
        <p:spPr>
          <a:xfrm>
            <a:off x="1371600" y="7315200"/>
            <a:ext cx="19659600" cy="21945600"/>
          </a:xfrm>
          <a:prstGeom prst="rect">
            <a:avLst/>
          </a:prstGeom>
          <a:ln w="101600">
            <a:solidFill>
              <a:schemeClr val="accent3"/>
            </a:solidFill>
          </a:ln>
        </p:spPr>
        <p:style>
          <a:lnRef idx="2">
            <a:schemeClr val="accent3"/>
          </a:lnRef>
          <a:fillRef idx="1">
            <a:schemeClr val="lt1"/>
          </a:fillRef>
          <a:effectRef idx="0">
            <a:schemeClr val="accent3"/>
          </a:effectRef>
          <a:fontRef idx="minor">
            <a:schemeClr val="dk1"/>
          </a:fontRef>
        </p:style>
        <p:txBody>
          <a:bodyPr lIns="182880" tIns="365760" rIns="182880" bIns="182880"/>
          <a:lstStyle/>
          <a:p>
            <a:pPr algn="just">
              <a:spcAft>
                <a:spcPts val="1200"/>
              </a:spcAft>
              <a:defRPr/>
            </a:pPr>
            <a:r>
              <a:rPr lang="en-US" sz="4400" dirty="0"/>
              <a:t>In this work a content based video retrieval system is implemented using the low level features of the video such as motion vectors. A dataset containing set of videos is </a:t>
            </a:r>
            <a:r>
              <a:rPr lang="en-US" sz="4400" dirty="0" smtClean="0"/>
              <a:t>passed </a:t>
            </a:r>
            <a:r>
              <a:rPr lang="en-US" sz="4400" dirty="0"/>
              <a:t>to the training module which first generates the motion vectors </a:t>
            </a:r>
            <a:r>
              <a:rPr lang="en-US" sz="4400" dirty="0" smtClean="0"/>
              <a:t>using appropriate window size. These generated motion vectors are clustered with a predetermined number of clusters. This trained dataset can now be used for retrieving relevant videos for a given input video.  An average motion vector is calculated for each clustered segments and the input video which are then compared using Euclidean distance and Cosine distance. The segment with the least distance in comparison to the input implies they are most similar. Finally, all the calculated comparisons are used to create the ranking system which uses a Heap to store the retrieved videos. </a:t>
            </a:r>
            <a:endParaRPr lang="en-US" sz="4000" dirty="0" smtClean="0"/>
          </a:p>
          <a:p>
            <a:pPr>
              <a:spcBef>
                <a:spcPts val="1200"/>
              </a:spcBef>
            </a:pPr>
            <a:endParaRPr lang="en-US" altLang="ko-KR" sz="3200" b="1" dirty="0" smtClean="0">
              <a:solidFill>
                <a:srgbClr val="336600"/>
              </a:solidFill>
              <a:latin typeface="Calibri" pitchFamily="34" charset="0"/>
              <a:ea typeface="굴림" pitchFamily="34" charset="-127"/>
            </a:endParaRPr>
          </a:p>
          <a:p>
            <a:pPr>
              <a:spcBef>
                <a:spcPts val="1200"/>
              </a:spcBef>
            </a:pPr>
            <a:endParaRPr lang="en-US" altLang="ko-KR" sz="3200" b="1" dirty="0" smtClean="0">
              <a:solidFill>
                <a:srgbClr val="336600"/>
              </a:solidFill>
              <a:latin typeface="Calibri" pitchFamily="34" charset="0"/>
              <a:ea typeface="굴림" pitchFamily="34" charset="-127"/>
            </a:endParaRPr>
          </a:p>
          <a:p>
            <a:pPr>
              <a:spcBef>
                <a:spcPts val="1200"/>
              </a:spcBef>
            </a:pPr>
            <a:endParaRPr lang="en-US" altLang="ko-KR" sz="3200" b="1" dirty="0" smtClean="0">
              <a:solidFill>
                <a:srgbClr val="336600"/>
              </a:solidFill>
              <a:latin typeface="Calibri" pitchFamily="34" charset="0"/>
              <a:ea typeface="굴림" pitchFamily="34" charset="-127"/>
            </a:endParaRPr>
          </a:p>
          <a:p>
            <a:pPr>
              <a:spcBef>
                <a:spcPts val="1200"/>
              </a:spcBef>
            </a:pPr>
            <a:endParaRPr lang="en-US" altLang="ko-KR" sz="3200" b="1" dirty="0" smtClean="0">
              <a:solidFill>
                <a:srgbClr val="336600"/>
              </a:solidFill>
              <a:latin typeface="Calibri" pitchFamily="34" charset="0"/>
              <a:ea typeface="굴림" pitchFamily="34" charset="-127"/>
            </a:endParaRPr>
          </a:p>
          <a:p>
            <a:pPr>
              <a:spcBef>
                <a:spcPts val="1200"/>
              </a:spcBef>
            </a:pPr>
            <a:endParaRPr lang="en-US" altLang="ko-KR" sz="3200" b="1" dirty="0" smtClean="0">
              <a:solidFill>
                <a:srgbClr val="336600"/>
              </a:solidFill>
              <a:latin typeface="Calibri" pitchFamily="34" charset="0"/>
              <a:ea typeface="굴림" pitchFamily="34" charset="-127"/>
            </a:endParaRPr>
          </a:p>
          <a:p>
            <a:pPr>
              <a:spcBef>
                <a:spcPts val="1200"/>
              </a:spcBef>
            </a:pPr>
            <a:endParaRPr lang="en-US" altLang="ko-KR" sz="3200" b="1" dirty="0" smtClean="0">
              <a:solidFill>
                <a:srgbClr val="336600"/>
              </a:solidFill>
              <a:latin typeface="Calibri" pitchFamily="34" charset="0"/>
              <a:ea typeface="굴림" pitchFamily="34" charset="-127"/>
            </a:endParaRPr>
          </a:p>
          <a:p>
            <a:pPr>
              <a:spcBef>
                <a:spcPts val="1200"/>
              </a:spcBef>
            </a:pPr>
            <a:endParaRPr lang="en-US" altLang="ko-KR" sz="3200" b="1" dirty="0" smtClean="0">
              <a:solidFill>
                <a:srgbClr val="336600"/>
              </a:solidFill>
              <a:latin typeface="Calibri" pitchFamily="34" charset="0"/>
              <a:ea typeface="굴림" pitchFamily="34" charset="-127"/>
            </a:endParaRPr>
          </a:p>
        </p:txBody>
      </p:sp>
      <p:sp>
        <p:nvSpPr>
          <p:cNvPr id="10" name="TextBox 9"/>
          <p:cNvSpPr txBox="1"/>
          <p:nvPr/>
        </p:nvSpPr>
        <p:spPr>
          <a:xfrm>
            <a:off x="22402800" y="7315200"/>
            <a:ext cx="20116800" cy="21945600"/>
          </a:xfrm>
          <a:prstGeom prst="rect">
            <a:avLst/>
          </a:prstGeom>
          <a:ln w="101600">
            <a:solidFill>
              <a:schemeClr val="accent3"/>
            </a:solidFill>
          </a:ln>
        </p:spPr>
        <p:style>
          <a:lnRef idx="2">
            <a:schemeClr val="accent3"/>
          </a:lnRef>
          <a:fillRef idx="1">
            <a:schemeClr val="lt1"/>
          </a:fillRef>
          <a:effectRef idx="0">
            <a:schemeClr val="accent3"/>
          </a:effectRef>
          <a:fontRef idx="minor">
            <a:schemeClr val="dk1"/>
          </a:fontRef>
        </p:style>
        <p:txBody>
          <a:bodyPr lIns="182880" tIns="365760" rIns="182880" bIns="182880"/>
          <a:lstStyle/>
          <a:p>
            <a:r>
              <a:rPr lang="en-US" sz="4000" dirty="0" smtClean="0"/>
              <a:t>Following images show the difference between consecutive frames and corresponding motion vector after thresholding. As we can see typical cutting, mixing and dressing has distinct shapes and regions.</a:t>
            </a:r>
          </a:p>
          <a:p>
            <a:pPr>
              <a:buFont typeface="Arial" pitchFamily="34" charset="0"/>
              <a:buChar char="•"/>
            </a:pPr>
            <a:endParaRPr lang="ko-KR" altLang="en-US" sz="2800" dirty="0">
              <a:solidFill>
                <a:schemeClr val="tx1"/>
              </a:solidFill>
              <a:latin typeface="Calibri" pitchFamily="34" charset="0"/>
              <a:ea typeface="굴림" pitchFamily="34" charset="-127"/>
            </a:endParaRPr>
          </a:p>
        </p:txBody>
      </p:sp>
      <p:pic>
        <p:nvPicPr>
          <p:cNvPr id="1028" name="Picture 4" descr="http://www.asu.edu/asuthemes/1.0/images/asu_logo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53086" y="29580754"/>
            <a:ext cx="9601200" cy="363681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cidse.engineering.asu.edu/wp-content/uploads/2012/06/cids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3343" y="30632400"/>
            <a:ext cx="9057683" cy="153352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Diagram 1"/>
          <p:cNvGraphicFramePr/>
          <p:nvPr>
            <p:extLst>
              <p:ext uri="{D42A27DB-BD31-4B8C-83A1-F6EECF244321}">
                <p14:modId xmlns:p14="http://schemas.microsoft.com/office/powerpoint/2010/main" val="4247922587"/>
              </p:ext>
            </p:extLst>
          </p:nvPr>
        </p:nvGraphicFramePr>
        <p:xfrm>
          <a:off x="2057400" y="13117286"/>
          <a:ext cx="18288000" cy="11582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Rectangle 2"/>
          <p:cNvSpPr/>
          <p:nvPr/>
        </p:nvSpPr>
        <p:spPr>
          <a:xfrm>
            <a:off x="2057400" y="16359975"/>
            <a:ext cx="2410212" cy="923330"/>
          </a:xfrm>
          <a:prstGeom prst="rect">
            <a:avLst/>
          </a:prstGeom>
          <a:noFill/>
          <a:ln w="101600">
            <a:solidFill>
              <a:schemeClr val="accent3"/>
            </a:solidFill>
          </a:ln>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Training</a:t>
            </a:r>
            <a:endParaRPr lang="en-US" sz="5400" b="0" cap="none" spc="0" dirty="0">
              <a:ln w="0"/>
              <a:solidFill>
                <a:schemeClr val="tx1"/>
              </a:solidFill>
              <a:effectLst>
                <a:outerShdw blurRad="38100" dist="19050" dir="2700000" algn="tl" rotWithShape="0">
                  <a:schemeClr val="dk1">
                    <a:alpha val="40000"/>
                  </a:schemeClr>
                </a:outerShdw>
              </a:effectLst>
            </a:endParaRPr>
          </a:p>
        </p:txBody>
      </p:sp>
      <p:graphicFrame>
        <p:nvGraphicFramePr>
          <p:cNvPr id="29" name="Diagram 28"/>
          <p:cNvGraphicFramePr/>
          <p:nvPr>
            <p:extLst>
              <p:ext uri="{D42A27DB-BD31-4B8C-83A1-F6EECF244321}">
                <p14:modId xmlns:p14="http://schemas.microsoft.com/office/powerpoint/2010/main" val="1764553545"/>
              </p:ext>
            </p:extLst>
          </p:nvPr>
        </p:nvGraphicFramePr>
        <p:xfrm>
          <a:off x="2057400" y="19463657"/>
          <a:ext cx="18288000" cy="115824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30" name="Rectangle 29"/>
          <p:cNvSpPr/>
          <p:nvPr/>
        </p:nvSpPr>
        <p:spPr>
          <a:xfrm>
            <a:off x="2057400" y="22975278"/>
            <a:ext cx="2657523" cy="923330"/>
          </a:xfrm>
          <a:prstGeom prst="rect">
            <a:avLst/>
          </a:prstGeom>
          <a:noFill/>
          <a:ln w="101600">
            <a:solidFill>
              <a:schemeClr val="accent3"/>
            </a:solidFill>
          </a:ln>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Retrieval</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1" name="Rectangle 30"/>
          <p:cNvSpPr/>
          <p:nvPr/>
        </p:nvSpPr>
        <p:spPr>
          <a:xfrm>
            <a:off x="30510423" y="15359062"/>
            <a:ext cx="2082621" cy="923330"/>
          </a:xfrm>
          <a:prstGeom prst="rect">
            <a:avLst/>
          </a:prstGeom>
          <a:noFill/>
          <a:ln w="101600">
            <a:solidFill>
              <a:schemeClr val="accent3"/>
            </a:solidFill>
          </a:ln>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Mixing</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14" name="Picture 1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2757072" y="16359974"/>
            <a:ext cx="9246927" cy="5476875"/>
          </a:xfrm>
          <a:prstGeom prst="rect">
            <a:avLst/>
          </a:prstGeom>
        </p:spPr>
      </p:pic>
      <p:pic>
        <p:nvPicPr>
          <p:cNvPr id="15" name="Picture 1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1468362" y="16359975"/>
            <a:ext cx="9246931" cy="5691973"/>
          </a:xfrm>
          <a:prstGeom prst="rect">
            <a:avLst/>
          </a:prstGeom>
        </p:spPr>
      </p:pic>
      <p:sp>
        <p:nvSpPr>
          <p:cNvPr id="34" name="Rectangle 33"/>
          <p:cNvSpPr/>
          <p:nvPr/>
        </p:nvSpPr>
        <p:spPr>
          <a:xfrm>
            <a:off x="30383480" y="21628202"/>
            <a:ext cx="2578463" cy="923330"/>
          </a:xfrm>
          <a:prstGeom prst="rect">
            <a:avLst/>
          </a:prstGeom>
          <a:noFill/>
          <a:ln w="101600">
            <a:solidFill>
              <a:schemeClr val="accent3"/>
            </a:solidFill>
          </a:ln>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Dressing</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16" name="Picture 15"/>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2757072" y="22610602"/>
            <a:ext cx="9246928" cy="6531921"/>
          </a:xfrm>
          <a:prstGeom prst="rect">
            <a:avLst/>
          </a:prstGeom>
        </p:spPr>
      </p:pic>
      <p:pic>
        <p:nvPicPr>
          <p:cNvPr id="20" name="Picture 19"/>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1468362" y="22610601"/>
            <a:ext cx="9246932" cy="6531924"/>
          </a:xfrm>
          <a:prstGeom prst="rect">
            <a:avLst/>
          </a:prstGeom>
        </p:spPr>
      </p:pic>
      <p:pic>
        <p:nvPicPr>
          <p:cNvPr id="28" name="Picture 27"/>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2757071" y="9882187"/>
            <a:ext cx="9246927" cy="5476875"/>
          </a:xfrm>
          <a:prstGeom prst="rect">
            <a:avLst/>
          </a:prstGeom>
        </p:spPr>
      </p:pic>
      <p:pic>
        <p:nvPicPr>
          <p:cNvPr id="32" name="Picture 31"/>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1468362" y="9882186"/>
            <a:ext cx="9369972" cy="5476875"/>
          </a:xfrm>
          <a:prstGeom prst="rect">
            <a:avLst/>
          </a:prstGeom>
        </p:spPr>
      </p:pic>
      <p:sp>
        <p:nvSpPr>
          <p:cNvPr id="41" name="Rectangle 40"/>
          <p:cNvSpPr/>
          <p:nvPr/>
        </p:nvSpPr>
        <p:spPr>
          <a:xfrm>
            <a:off x="30439419" y="8996957"/>
            <a:ext cx="2220288" cy="923330"/>
          </a:xfrm>
          <a:prstGeom prst="rect">
            <a:avLst/>
          </a:prstGeom>
          <a:noFill/>
          <a:ln w="101600">
            <a:solidFill>
              <a:schemeClr val="accent3"/>
            </a:solidFill>
          </a:ln>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Cutting</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1600" y="914400"/>
            <a:ext cx="41148000" cy="4114800"/>
          </a:xfrm>
          <a:prstGeom prst="rect">
            <a:avLst/>
          </a:prstGeom>
          <a:ln/>
        </p:spPr>
        <p:style>
          <a:lnRef idx="1">
            <a:schemeClr val="accent3"/>
          </a:lnRef>
          <a:fillRef idx="3">
            <a:schemeClr val="accent3"/>
          </a:fillRef>
          <a:effectRef idx="2">
            <a:schemeClr val="accent3"/>
          </a:effectRef>
          <a:fontRef idx="minor">
            <a:schemeClr val="lt1"/>
          </a:fontRef>
        </p:style>
        <p:txBody>
          <a:bodyPr lIns="182880" tIns="274320" rIns="182880" bIns="274320"/>
          <a:lstStyle/>
          <a:p>
            <a:pPr algn="ctr">
              <a:lnSpc>
                <a:spcPts val="12000"/>
              </a:lnSpc>
              <a:defRPr/>
            </a:pPr>
            <a:r>
              <a:rPr lang="en-US" sz="13200" b="1" dirty="0" smtClean="0">
                <a:solidFill>
                  <a:schemeClr val="tx1"/>
                </a:solidFill>
                <a:latin typeface="+mj-lt"/>
              </a:rPr>
              <a:t>Video Retrieval by Motion Estimation</a:t>
            </a:r>
            <a:endParaRPr lang="en-US" sz="6000" b="1" dirty="0">
              <a:solidFill>
                <a:schemeClr val="tx1"/>
              </a:solidFill>
              <a:latin typeface="+mj-lt"/>
            </a:endParaRPr>
          </a:p>
          <a:p>
            <a:pPr algn="ctr">
              <a:lnSpc>
                <a:spcPts val="10000"/>
              </a:lnSpc>
              <a:defRPr/>
            </a:pPr>
            <a:r>
              <a:rPr lang="en-US" sz="8800" spc="-150" dirty="0" smtClean="0">
                <a:solidFill>
                  <a:schemeClr val="bg1">
                    <a:lumMod val="95000"/>
                  </a:schemeClr>
                </a:solidFill>
                <a:latin typeface="+mj-lt"/>
              </a:rPr>
              <a:t>Digital Video Processing (CSE 509)</a:t>
            </a:r>
          </a:p>
          <a:p>
            <a:pPr algn="ctr">
              <a:lnSpc>
                <a:spcPts val="6500"/>
              </a:lnSpc>
              <a:defRPr/>
            </a:pPr>
            <a:r>
              <a:rPr lang="en-US" sz="6000" dirty="0" err="1" smtClean="0">
                <a:solidFill>
                  <a:schemeClr val="bg1"/>
                </a:solidFill>
                <a:latin typeface="+mj-lt"/>
              </a:rPr>
              <a:t>Jenil</a:t>
            </a:r>
            <a:r>
              <a:rPr lang="en-US" sz="6000" dirty="0" smtClean="0">
                <a:solidFill>
                  <a:schemeClr val="bg1"/>
                </a:solidFill>
                <a:latin typeface="+mj-lt"/>
              </a:rPr>
              <a:t> Jain &amp; Jayaram Theegala</a:t>
            </a:r>
            <a:endParaRPr lang="en-US" sz="6000" dirty="0">
              <a:solidFill>
                <a:schemeClr val="bg1"/>
              </a:solidFill>
              <a:latin typeface="+mj-lt"/>
            </a:endParaRPr>
          </a:p>
        </p:txBody>
      </p:sp>
      <p:sp>
        <p:nvSpPr>
          <p:cNvPr id="5" name="Rectangle 682"/>
          <p:cNvSpPr>
            <a:spLocks noChangeArrowheads="1"/>
          </p:cNvSpPr>
          <p:nvPr/>
        </p:nvSpPr>
        <p:spPr bwMode="auto">
          <a:xfrm>
            <a:off x="1371600" y="5486400"/>
            <a:ext cx="41082686" cy="1828800"/>
          </a:xfrm>
          <a:prstGeom prst="rect">
            <a:avLst/>
          </a:prstGeom>
          <a:ln w="101600">
            <a:solidFill>
              <a:schemeClr val="accent3"/>
            </a:solidFill>
            <a:headEnd/>
            <a:tailEnd/>
          </a:ln>
        </p:spPr>
        <p:style>
          <a:lnRef idx="1">
            <a:schemeClr val="accent3"/>
          </a:lnRef>
          <a:fillRef idx="3">
            <a:schemeClr val="accent3"/>
          </a:fillRef>
          <a:effectRef idx="2">
            <a:schemeClr val="accent3"/>
          </a:effectRef>
          <a:fontRef idx="minor">
            <a:schemeClr val="lt1"/>
          </a:fontRef>
        </p:style>
        <p:txBody>
          <a:bodyPr wrap="none" anchor="ctr">
            <a:normAutofit/>
          </a:bodyPr>
          <a:lstStyle/>
          <a:p>
            <a:pPr algn="ctr" defTabSz="4389120" fontAlgn="auto">
              <a:spcBef>
                <a:spcPts val="0"/>
              </a:spcBef>
              <a:spcAft>
                <a:spcPts val="0"/>
              </a:spcAft>
              <a:defRPr/>
            </a:pPr>
            <a:r>
              <a:rPr lang="en-US" altLang="ko-KR" sz="8800" kern="500" spc="-100" dirty="0" smtClean="0">
                <a:solidFill>
                  <a:schemeClr val="bg1"/>
                </a:solidFill>
                <a:ea typeface="굴림" pitchFamily="34" charset="-127"/>
              </a:rPr>
              <a:t>Abstract</a:t>
            </a:r>
            <a:endParaRPr lang="en-US" altLang="ko-KR" sz="6600" kern="500" spc="-100" dirty="0">
              <a:solidFill>
                <a:schemeClr val="bg1"/>
              </a:solidFill>
              <a:ea typeface="굴림" pitchFamily="34" charset="-127"/>
            </a:endParaRPr>
          </a:p>
        </p:txBody>
      </p:sp>
      <p:sp>
        <p:nvSpPr>
          <p:cNvPr id="9" name="TextBox 8"/>
          <p:cNvSpPr txBox="1"/>
          <p:nvPr/>
        </p:nvSpPr>
        <p:spPr>
          <a:xfrm>
            <a:off x="1371600" y="7315200"/>
            <a:ext cx="41082686" cy="21945600"/>
          </a:xfrm>
          <a:prstGeom prst="rect">
            <a:avLst/>
          </a:prstGeom>
          <a:ln w="101600">
            <a:solidFill>
              <a:schemeClr val="accent3"/>
            </a:solidFill>
          </a:ln>
        </p:spPr>
        <p:style>
          <a:lnRef idx="2">
            <a:schemeClr val="accent3"/>
          </a:lnRef>
          <a:fillRef idx="1">
            <a:schemeClr val="lt1"/>
          </a:fillRef>
          <a:effectRef idx="0">
            <a:schemeClr val="accent3"/>
          </a:effectRef>
          <a:fontRef idx="minor">
            <a:schemeClr val="dk1"/>
          </a:fontRef>
        </p:style>
        <p:txBody>
          <a:bodyPr lIns="182880" tIns="365760" rIns="182880" bIns="182880"/>
          <a:lstStyle/>
          <a:p>
            <a:pPr>
              <a:spcBef>
                <a:spcPts val="1200"/>
              </a:spcBef>
            </a:pPr>
            <a:endParaRPr lang="en-US" altLang="ko-KR" sz="3200" b="1" dirty="0" smtClean="0">
              <a:solidFill>
                <a:srgbClr val="336600"/>
              </a:solidFill>
              <a:latin typeface="Calibri" pitchFamily="34" charset="0"/>
              <a:ea typeface="굴림" pitchFamily="34" charset="-127"/>
            </a:endParaRPr>
          </a:p>
          <a:p>
            <a:pPr>
              <a:spcBef>
                <a:spcPts val="1200"/>
              </a:spcBef>
            </a:pPr>
            <a:endParaRPr lang="en-US" altLang="ko-KR" sz="3200" b="1" dirty="0" smtClean="0">
              <a:solidFill>
                <a:srgbClr val="336600"/>
              </a:solidFill>
              <a:latin typeface="Calibri" pitchFamily="34" charset="0"/>
              <a:ea typeface="굴림" pitchFamily="34" charset="-127"/>
            </a:endParaRPr>
          </a:p>
          <a:p>
            <a:pPr>
              <a:spcBef>
                <a:spcPts val="1200"/>
              </a:spcBef>
            </a:pPr>
            <a:endParaRPr lang="en-US" altLang="ko-KR" sz="3200" b="1" dirty="0" smtClean="0">
              <a:solidFill>
                <a:srgbClr val="336600"/>
              </a:solidFill>
              <a:latin typeface="Calibri" pitchFamily="34" charset="0"/>
              <a:ea typeface="굴림" pitchFamily="34" charset="-127"/>
            </a:endParaRPr>
          </a:p>
          <a:p>
            <a:pPr>
              <a:spcBef>
                <a:spcPts val="1200"/>
              </a:spcBef>
            </a:pPr>
            <a:endParaRPr lang="en-US" altLang="ko-KR" sz="3200" b="1" dirty="0" smtClean="0">
              <a:solidFill>
                <a:srgbClr val="336600"/>
              </a:solidFill>
              <a:latin typeface="Calibri" pitchFamily="34" charset="0"/>
              <a:ea typeface="굴림" pitchFamily="34" charset="-127"/>
            </a:endParaRPr>
          </a:p>
          <a:p>
            <a:pPr>
              <a:spcBef>
                <a:spcPts val="1200"/>
              </a:spcBef>
            </a:pPr>
            <a:endParaRPr lang="en-US" altLang="ko-KR" sz="3200" b="1" dirty="0" smtClean="0">
              <a:solidFill>
                <a:srgbClr val="336600"/>
              </a:solidFill>
              <a:latin typeface="Calibri" pitchFamily="34" charset="0"/>
              <a:ea typeface="굴림" pitchFamily="34" charset="-127"/>
            </a:endParaRPr>
          </a:p>
          <a:p>
            <a:pPr>
              <a:spcBef>
                <a:spcPts val="1200"/>
              </a:spcBef>
            </a:pPr>
            <a:endParaRPr lang="en-US" altLang="ko-KR" sz="3200" b="1" dirty="0" smtClean="0">
              <a:solidFill>
                <a:srgbClr val="336600"/>
              </a:solidFill>
              <a:latin typeface="Calibri" pitchFamily="34" charset="0"/>
              <a:ea typeface="굴림" pitchFamily="34" charset="-127"/>
            </a:endParaRPr>
          </a:p>
          <a:p>
            <a:pPr>
              <a:spcBef>
                <a:spcPts val="1200"/>
              </a:spcBef>
            </a:pPr>
            <a:endParaRPr lang="en-US" altLang="ko-KR" sz="3200" b="1" dirty="0" smtClean="0">
              <a:solidFill>
                <a:srgbClr val="336600"/>
              </a:solidFill>
              <a:latin typeface="Calibri" pitchFamily="34" charset="0"/>
              <a:ea typeface="굴림" pitchFamily="34" charset="-127"/>
            </a:endParaRPr>
          </a:p>
        </p:txBody>
      </p:sp>
      <p:pic>
        <p:nvPicPr>
          <p:cNvPr id="1028" name="Picture 4" descr="http://www.asu.edu/asuthemes/1.0/images/asu_logo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53086" y="29580754"/>
            <a:ext cx="9601200" cy="363681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cidse.engineering.asu.edu/wp-content/uploads/2012/06/cids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3343" y="30632400"/>
            <a:ext cx="9057683" cy="153352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Diagram 1"/>
          <p:cNvGraphicFramePr/>
          <p:nvPr>
            <p:extLst>
              <p:ext uri="{D42A27DB-BD31-4B8C-83A1-F6EECF244321}">
                <p14:modId xmlns:p14="http://schemas.microsoft.com/office/powerpoint/2010/main" val="2615370302"/>
              </p:ext>
            </p:extLst>
          </p:nvPr>
        </p:nvGraphicFramePr>
        <p:xfrm>
          <a:off x="2391916" y="17653468"/>
          <a:ext cx="15575356" cy="142019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Rectangle 2"/>
          <p:cNvSpPr/>
          <p:nvPr/>
        </p:nvSpPr>
        <p:spPr>
          <a:xfrm>
            <a:off x="10105920" y="20870841"/>
            <a:ext cx="2410212" cy="923330"/>
          </a:xfrm>
          <a:prstGeom prst="rect">
            <a:avLst/>
          </a:prstGeom>
          <a:noFill/>
          <a:ln w="101600">
            <a:solidFill>
              <a:schemeClr val="accent3"/>
            </a:solidFill>
          </a:ln>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Training</a:t>
            </a:r>
            <a:endParaRPr lang="en-US" sz="5400" b="0" cap="none" spc="0" dirty="0">
              <a:ln w="0"/>
              <a:solidFill>
                <a:schemeClr val="tx1"/>
              </a:solidFill>
              <a:effectLst>
                <a:outerShdw blurRad="38100" dist="19050" dir="2700000" algn="tl" rotWithShape="0">
                  <a:schemeClr val="dk1">
                    <a:alpha val="40000"/>
                  </a:schemeClr>
                </a:outerShdw>
              </a:effectLst>
            </a:endParaRPr>
          </a:p>
        </p:txBody>
      </p:sp>
      <p:graphicFrame>
        <p:nvGraphicFramePr>
          <p:cNvPr id="29" name="Diagram 28"/>
          <p:cNvGraphicFramePr/>
          <p:nvPr>
            <p:extLst>
              <p:ext uri="{D42A27DB-BD31-4B8C-83A1-F6EECF244321}">
                <p14:modId xmlns:p14="http://schemas.microsoft.com/office/powerpoint/2010/main" val="1019999576"/>
              </p:ext>
            </p:extLst>
          </p:nvPr>
        </p:nvGraphicFramePr>
        <p:xfrm>
          <a:off x="20634139" y="18604025"/>
          <a:ext cx="21612129" cy="1230085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30" name="Rectangle 29"/>
          <p:cNvSpPr/>
          <p:nvPr/>
        </p:nvSpPr>
        <p:spPr>
          <a:xfrm>
            <a:off x="30111441" y="21061022"/>
            <a:ext cx="2657523" cy="923330"/>
          </a:xfrm>
          <a:prstGeom prst="rect">
            <a:avLst/>
          </a:prstGeom>
          <a:noFill/>
          <a:ln w="101600">
            <a:solidFill>
              <a:schemeClr val="accent3"/>
            </a:solidFill>
          </a:ln>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Retrieval</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p:cNvSpPr txBox="1"/>
          <p:nvPr/>
        </p:nvSpPr>
        <p:spPr>
          <a:xfrm>
            <a:off x="2184098" y="7743227"/>
            <a:ext cx="38894657" cy="12403395"/>
          </a:xfrm>
          <a:prstGeom prst="rect">
            <a:avLst/>
          </a:prstGeom>
          <a:noFill/>
        </p:spPr>
        <p:txBody>
          <a:bodyPr wrap="square" rtlCol="0">
            <a:spAutoFit/>
          </a:bodyPr>
          <a:lstStyle/>
          <a:p>
            <a:pPr algn="just"/>
            <a:r>
              <a:rPr lang="en-US" sz="8000" dirty="0"/>
              <a:t>In this work a content based video retrieval system is implemented using the low level features of the video such as motion vectors. A dataset containing set of videos is passed to the training module which first generates the motion vectors using appropriate window size. These generated motion vectors are clustered with a predetermined number of clusters. This trained dataset can now be used for retrieving relevant videos for a given input video.  An average motion vector is calculated for each clustered segments and the input video which are then compared using Euclidean distance and Cosine distance. The segment with the least distance in comparison to the input implies they are most similar. Finally, all the calculated comparisons are used to create the ranking system which uses a Heap to store the retrieved videos. </a:t>
            </a:r>
            <a:endParaRPr lang="en-US" sz="7200" dirty="0"/>
          </a:p>
        </p:txBody>
      </p:sp>
    </p:spTree>
    <p:extLst>
      <p:ext uri="{BB962C8B-B14F-4D97-AF65-F5344CB8AC3E}">
        <p14:creationId xmlns:p14="http://schemas.microsoft.com/office/powerpoint/2010/main" val="5963483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82"/>
          <p:cNvSpPr>
            <a:spLocks noChangeArrowheads="1"/>
          </p:cNvSpPr>
          <p:nvPr/>
        </p:nvSpPr>
        <p:spPr bwMode="auto">
          <a:xfrm>
            <a:off x="1371600" y="801847"/>
            <a:ext cx="41148000" cy="1828800"/>
          </a:xfrm>
          <a:prstGeom prst="rect">
            <a:avLst/>
          </a:prstGeom>
          <a:ln w="101600">
            <a:solidFill>
              <a:schemeClr val="accent3"/>
            </a:solidFill>
            <a:headEnd/>
            <a:tailEnd/>
          </a:ln>
        </p:spPr>
        <p:style>
          <a:lnRef idx="1">
            <a:schemeClr val="accent3"/>
          </a:lnRef>
          <a:fillRef idx="3">
            <a:schemeClr val="accent3"/>
          </a:fillRef>
          <a:effectRef idx="2">
            <a:schemeClr val="accent3"/>
          </a:effectRef>
          <a:fontRef idx="minor">
            <a:schemeClr val="lt1"/>
          </a:fontRef>
        </p:style>
        <p:txBody>
          <a:bodyPr wrap="none" anchor="ctr">
            <a:normAutofit/>
          </a:bodyPr>
          <a:lstStyle/>
          <a:p>
            <a:pPr algn="ctr" defTabSz="4389120" fontAlgn="auto">
              <a:spcBef>
                <a:spcPts val="0"/>
              </a:spcBef>
              <a:spcAft>
                <a:spcPts val="0"/>
              </a:spcAft>
              <a:defRPr/>
            </a:pPr>
            <a:r>
              <a:rPr lang="en-US" altLang="ko-KR" sz="8800" kern="500" spc="-100" dirty="0" smtClean="0">
                <a:solidFill>
                  <a:schemeClr val="bg1"/>
                </a:solidFill>
                <a:ea typeface="굴림" pitchFamily="34" charset="-127"/>
              </a:rPr>
              <a:t>Motion Estimation</a:t>
            </a:r>
            <a:endParaRPr lang="en-US" altLang="ko-KR" sz="8800" kern="500" spc="-100" dirty="0">
              <a:solidFill>
                <a:schemeClr val="bg1"/>
              </a:solidFill>
              <a:ea typeface="굴림" pitchFamily="34" charset="-127"/>
            </a:endParaRPr>
          </a:p>
        </p:txBody>
      </p:sp>
      <p:sp>
        <p:nvSpPr>
          <p:cNvPr id="10" name="TextBox 9"/>
          <p:cNvSpPr txBox="1"/>
          <p:nvPr/>
        </p:nvSpPr>
        <p:spPr>
          <a:xfrm>
            <a:off x="1371600" y="2630647"/>
            <a:ext cx="41148000" cy="26630153"/>
          </a:xfrm>
          <a:prstGeom prst="rect">
            <a:avLst/>
          </a:prstGeom>
          <a:ln w="101600">
            <a:solidFill>
              <a:schemeClr val="accent3"/>
            </a:solidFill>
          </a:ln>
        </p:spPr>
        <p:style>
          <a:lnRef idx="2">
            <a:schemeClr val="accent3"/>
          </a:lnRef>
          <a:fillRef idx="1">
            <a:schemeClr val="lt1"/>
          </a:fillRef>
          <a:effectRef idx="0">
            <a:schemeClr val="accent3"/>
          </a:effectRef>
          <a:fontRef idx="minor">
            <a:schemeClr val="dk1"/>
          </a:fontRef>
        </p:style>
        <p:txBody>
          <a:bodyPr lIns="182880" tIns="365760" rIns="182880" bIns="182880"/>
          <a:lstStyle/>
          <a:p>
            <a:r>
              <a:rPr lang="en-US" sz="8000" dirty="0" smtClean="0"/>
              <a:t>Following images show the difference between consecutive frames and corresponding motion vector after thresholding. As we can see typical cutting, mixing and dressing has distinct shapes and regions.</a:t>
            </a:r>
          </a:p>
          <a:p>
            <a:pPr>
              <a:buFont typeface="Arial" pitchFamily="34" charset="0"/>
              <a:buChar char="•"/>
            </a:pPr>
            <a:endParaRPr lang="ko-KR" altLang="en-US" sz="2800" dirty="0">
              <a:solidFill>
                <a:schemeClr val="tx1"/>
              </a:solidFill>
              <a:latin typeface="Calibri" pitchFamily="34" charset="0"/>
              <a:ea typeface="굴림" pitchFamily="34" charset="-127"/>
            </a:endParaRPr>
          </a:p>
        </p:txBody>
      </p:sp>
      <p:pic>
        <p:nvPicPr>
          <p:cNvPr id="1028" name="Picture 4" descr="http://www.asu.edu/asuthemes/1.0/images/asu_logo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53086" y="29580754"/>
            <a:ext cx="9601200" cy="363681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cidse.engineering.asu.edu/wp-content/uploads/2012/06/cids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3343" y="30632400"/>
            <a:ext cx="9057683" cy="153352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44799" y="7306269"/>
            <a:ext cx="12350682" cy="9601200"/>
          </a:xfrm>
          <a:prstGeom prst="rect">
            <a:avLst/>
          </a:prstGeom>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544799" y="18656399"/>
            <a:ext cx="12350682" cy="9940123"/>
          </a:xfrm>
          <a:prstGeom prst="rect">
            <a:avLst/>
          </a:prstGeom>
        </p:spPr>
      </p:pic>
      <p:sp>
        <p:nvSpPr>
          <p:cNvPr id="34" name="Rectangle 33"/>
          <p:cNvSpPr/>
          <p:nvPr/>
        </p:nvSpPr>
        <p:spPr>
          <a:xfrm>
            <a:off x="33443758" y="17307294"/>
            <a:ext cx="2578463" cy="923330"/>
          </a:xfrm>
          <a:prstGeom prst="rect">
            <a:avLst/>
          </a:prstGeom>
          <a:noFill/>
          <a:ln w="101600">
            <a:solidFill>
              <a:schemeClr val="accent3"/>
            </a:solidFill>
          </a:ln>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Dressing</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332190" y="7306268"/>
            <a:ext cx="12801600" cy="9601200"/>
          </a:xfrm>
          <a:prstGeom prst="rect">
            <a:avLst/>
          </a:prstGeom>
        </p:spPr>
      </p:pic>
      <p:pic>
        <p:nvPicPr>
          <p:cNvPr id="20" name="Picture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332190" y="18656399"/>
            <a:ext cx="12987814" cy="9830776"/>
          </a:xfrm>
          <a:prstGeom prst="rect">
            <a:avLst/>
          </a:prstGeom>
        </p:spPr>
      </p:pic>
      <p:pic>
        <p:nvPicPr>
          <p:cNvPr id="28" name="Picture 2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57408" y="7306268"/>
            <a:ext cx="12787391" cy="9601200"/>
          </a:xfrm>
          <a:prstGeom prst="rect">
            <a:avLst/>
          </a:prstGeom>
        </p:spPr>
      </p:pic>
      <p:pic>
        <p:nvPicPr>
          <p:cNvPr id="32" name="Picture 3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57407" y="18656399"/>
            <a:ext cx="12787392" cy="9940123"/>
          </a:xfrm>
          <a:prstGeom prst="rect">
            <a:avLst/>
          </a:prstGeom>
        </p:spPr>
      </p:pic>
      <p:sp>
        <p:nvSpPr>
          <p:cNvPr id="41" name="Rectangle 40"/>
          <p:cNvSpPr/>
          <p:nvPr/>
        </p:nvSpPr>
        <p:spPr>
          <a:xfrm>
            <a:off x="8040959" y="17292183"/>
            <a:ext cx="2220288" cy="923330"/>
          </a:xfrm>
          <a:prstGeom prst="rect">
            <a:avLst/>
          </a:prstGeom>
          <a:noFill/>
          <a:ln w="101600">
            <a:solidFill>
              <a:schemeClr val="accent3"/>
            </a:solidFill>
          </a:ln>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Cutting</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1" name="Rectangle 30"/>
          <p:cNvSpPr/>
          <p:nvPr/>
        </p:nvSpPr>
        <p:spPr>
          <a:xfrm>
            <a:off x="20904289" y="17292183"/>
            <a:ext cx="2082621" cy="923330"/>
          </a:xfrm>
          <a:prstGeom prst="rect">
            <a:avLst/>
          </a:prstGeom>
          <a:noFill/>
          <a:ln w="101600">
            <a:solidFill>
              <a:schemeClr val="accent3"/>
            </a:solidFill>
          </a:ln>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Mixing</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9311851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1600" y="914400"/>
            <a:ext cx="41148000" cy="4114800"/>
          </a:xfrm>
          <a:prstGeom prst="rect">
            <a:avLst/>
          </a:prstGeom>
          <a:ln/>
        </p:spPr>
        <p:style>
          <a:lnRef idx="1">
            <a:schemeClr val="accent3"/>
          </a:lnRef>
          <a:fillRef idx="3">
            <a:schemeClr val="accent3"/>
          </a:fillRef>
          <a:effectRef idx="2">
            <a:schemeClr val="accent3"/>
          </a:effectRef>
          <a:fontRef idx="minor">
            <a:schemeClr val="lt1"/>
          </a:fontRef>
        </p:style>
        <p:txBody>
          <a:bodyPr lIns="182880" tIns="274320" rIns="182880" bIns="274320"/>
          <a:lstStyle/>
          <a:p>
            <a:pPr algn="ctr">
              <a:lnSpc>
                <a:spcPts val="12000"/>
              </a:lnSpc>
              <a:defRPr/>
            </a:pPr>
            <a:r>
              <a:rPr lang="en-US" sz="11000" b="1" dirty="0" smtClean="0">
                <a:solidFill>
                  <a:schemeClr val="tx1"/>
                </a:solidFill>
                <a:latin typeface="+mj-lt"/>
              </a:rPr>
              <a:t>Video Retrieval by Motion Estimation</a:t>
            </a:r>
            <a:endParaRPr lang="en-US" sz="5400" b="1" dirty="0">
              <a:solidFill>
                <a:schemeClr val="tx1"/>
              </a:solidFill>
              <a:latin typeface="+mj-lt"/>
            </a:endParaRPr>
          </a:p>
          <a:p>
            <a:pPr algn="ctr">
              <a:lnSpc>
                <a:spcPts val="10000"/>
              </a:lnSpc>
              <a:defRPr/>
            </a:pPr>
            <a:r>
              <a:rPr lang="en-US" sz="8800" spc="-150" dirty="0">
                <a:solidFill>
                  <a:schemeClr val="bg1">
                    <a:lumMod val="95000"/>
                  </a:schemeClr>
                </a:solidFill>
              </a:rPr>
              <a:t>Digital Video Processing (CSE 509)</a:t>
            </a:r>
          </a:p>
          <a:p>
            <a:pPr algn="ctr">
              <a:lnSpc>
                <a:spcPts val="6500"/>
              </a:lnSpc>
              <a:defRPr/>
            </a:pPr>
            <a:r>
              <a:rPr lang="en-US" sz="6000" dirty="0" err="1" smtClean="0">
                <a:solidFill>
                  <a:schemeClr val="bg1"/>
                </a:solidFill>
                <a:latin typeface="+mj-lt"/>
              </a:rPr>
              <a:t>Jenil</a:t>
            </a:r>
            <a:r>
              <a:rPr lang="en-US" sz="6000" dirty="0" smtClean="0">
                <a:solidFill>
                  <a:schemeClr val="bg1"/>
                </a:solidFill>
                <a:latin typeface="+mj-lt"/>
              </a:rPr>
              <a:t> Jain &amp; Jayaram Theegala</a:t>
            </a:r>
            <a:endParaRPr lang="en-US" sz="6000" dirty="0">
              <a:solidFill>
                <a:schemeClr val="bg1"/>
              </a:solidFill>
              <a:latin typeface="+mj-lt"/>
            </a:endParaRPr>
          </a:p>
        </p:txBody>
      </p:sp>
      <p:sp>
        <p:nvSpPr>
          <p:cNvPr id="6" name="Rectangle 682"/>
          <p:cNvSpPr>
            <a:spLocks noChangeArrowheads="1"/>
          </p:cNvSpPr>
          <p:nvPr/>
        </p:nvSpPr>
        <p:spPr bwMode="auto">
          <a:xfrm>
            <a:off x="1371601" y="5749652"/>
            <a:ext cx="20116800" cy="1828800"/>
          </a:xfrm>
          <a:prstGeom prst="rect">
            <a:avLst/>
          </a:prstGeom>
          <a:ln w="101600">
            <a:headEnd/>
            <a:tailEnd/>
          </a:ln>
        </p:spPr>
        <p:style>
          <a:lnRef idx="1">
            <a:schemeClr val="accent3"/>
          </a:lnRef>
          <a:fillRef idx="3">
            <a:schemeClr val="accent3"/>
          </a:fillRef>
          <a:effectRef idx="2">
            <a:schemeClr val="accent3"/>
          </a:effectRef>
          <a:fontRef idx="minor">
            <a:schemeClr val="lt1"/>
          </a:fontRef>
        </p:style>
        <p:txBody>
          <a:bodyPr wrap="none" anchor="ctr">
            <a:normAutofit/>
          </a:bodyPr>
          <a:lstStyle/>
          <a:p>
            <a:pPr algn="ctr" defTabSz="4389120" fontAlgn="auto">
              <a:spcBef>
                <a:spcPts val="0"/>
              </a:spcBef>
              <a:spcAft>
                <a:spcPts val="0"/>
              </a:spcAft>
              <a:defRPr/>
            </a:pPr>
            <a:r>
              <a:rPr lang="en-US" altLang="ko-KR" sz="6600" kern="500" spc="-100" dirty="0" smtClean="0">
                <a:solidFill>
                  <a:schemeClr val="bg1"/>
                </a:solidFill>
                <a:ea typeface="굴림" pitchFamily="34" charset="-127"/>
              </a:rPr>
              <a:t>Video Segmentation</a:t>
            </a:r>
            <a:endParaRPr lang="en-US" altLang="ko-KR" sz="6600" kern="500" spc="-100" dirty="0">
              <a:solidFill>
                <a:schemeClr val="bg1"/>
              </a:solidFill>
              <a:ea typeface="굴림" pitchFamily="34" charset="-127"/>
            </a:endParaRPr>
          </a:p>
        </p:txBody>
      </p:sp>
      <p:sp>
        <p:nvSpPr>
          <p:cNvPr id="8" name="Rectangle 682"/>
          <p:cNvSpPr>
            <a:spLocks noChangeArrowheads="1"/>
          </p:cNvSpPr>
          <p:nvPr/>
        </p:nvSpPr>
        <p:spPr bwMode="auto">
          <a:xfrm>
            <a:off x="21945601" y="5749651"/>
            <a:ext cx="20573999" cy="1828800"/>
          </a:xfrm>
          <a:prstGeom prst="rect">
            <a:avLst/>
          </a:prstGeom>
          <a:ln w="101600">
            <a:headEnd/>
            <a:tailEnd/>
          </a:ln>
        </p:spPr>
        <p:style>
          <a:lnRef idx="1">
            <a:schemeClr val="accent3"/>
          </a:lnRef>
          <a:fillRef idx="3">
            <a:schemeClr val="accent3"/>
          </a:fillRef>
          <a:effectRef idx="2">
            <a:schemeClr val="accent3"/>
          </a:effectRef>
          <a:fontRef idx="minor">
            <a:schemeClr val="lt1"/>
          </a:fontRef>
        </p:style>
        <p:txBody>
          <a:bodyPr wrap="none" anchor="ctr">
            <a:normAutofit/>
          </a:bodyPr>
          <a:lstStyle/>
          <a:p>
            <a:pPr algn="ctr" defTabSz="4389120" fontAlgn="auto">
              <a:spcBef>
                <a:spcPts val="0"/>
              </a:spcBef>
              <a:spcAft>
                <a:spcPts val="0"/>
              </a:spcAft>
              <a:defRPr/>
            </a:pPr>
            <a:r>
              <a:rPr lang="en-US" altLang="ko-KR" sz="6600" kern="500" spc="-100" dirty="0" smtClean="0">
                <a:solidFill>
                  <a:schemeClr val="bg1"/>
                </a:solidFill>
                <a:ea typeface="굴림" pitchFamily="34" charset="-127"/>
              </a:rPr>
              <a:t>Comparison</a:t>
            </a:r>
            <a:endParaRPr lang="en-US" altLang="ko-KR" sz="6600" kern="500" spc="-100" dirty="0">
              <a:solidFill>
                <a:schemeClr val="bg1"/>
              </a:solidFill>
              <a:ea typeface="굴림" pitchFamily="34" charset="-127"/>
            </a:endParaRPr>
          </a:p>
        </p:txBody>
      </p:sp>
      <p:sp>
        <p:nvSpPr>
          <p:cNvPr id="11" name="TextBox 10"/>
          <p:cNvSpPr txBox="1"/>
          <p:nvPr/>
        </p:nvSpPr>
        <p:spPr>
          <a:xfrm>
            <a:off x="1371601" y="7578452"/>
            <a:ext cx="20116800" cy="21945600"/>
          </a:xfrm>
          <a:prstGeom prst="rect">
            <a:avLst/>
          </a:prstGeom>
          <a:ln w="101600"/>
        </p:spPr>
        <p:style>
          <a:lnRef idx="2">
            <a:schemeClr val="accent3"/>
          </a:lnRef>
          <a:fillRef idx="1">
            <a:schemeClr val="lt1"/>
          </a:fillRef>
          <a:effectRef idx="0">
            <a:schemeClr val="accent3"/>
          </a:effectRef>
          <a:fontRef idx="minor">
            <a:schemeClr val="dk1"/>
          </a:fontRef>
        </p:style>
        <p:txBody>
          <a:bodyPr lIns="182880" tIns="365760" rIns="182880" bIns="182880"/>
          <a:lstStyle/>
          <a:p>
            <a:r>
              <a:rPr lang="en-US" sz="4400" dirty="0"/>
              <a:t>The classification method we used </a:t>
            </a:r>
            <a:r>
              <a:rPr lang="en-US" sz="4400" dirty="0" smtClean="0"/>
              <a:t>was k-means </a:t>
            </a:r>
            <a:r>
              <a:rPr lang="en-US" sz="4400" dirty="0"/>
              <a:t>clustering. k-means clustering aims to partition n </a:t>
            </a:r>
            <a:r>
              <a:rPr lang="en-US" sz="4400" dirty="0" smtClean="0"/>
              <a:t>observation </a:t>
            </a:r>
            <a:r>
              <a:rPr lang="en-US" sz="4400" dirty="0"/>
              <a:t>into k clusters in which each observation belongs </a:t>
            </a:r>
            <a:r>
              <a:rPr lang="en-US" sz="4400" dirty="0" smtClean="0"/>
              <a:t>to </a:t>
            </a:r>
            <a:r>
              <a:rPr lang="en-US" sz="4400" dirty="0"/>
              <a:t>the clusters with the nearest mean.</a:t>
            </a:r>
            <a:endParaRPr lang="en-US" sz="4400" dirty="0" smtClean="0"/>
          </a:p>
        </p:txBody>
      </p:sp>
      <p:sp>
        <p:nvSpPr>
          <p:cNvPr id="12" name="TextBox 11"/>
          <p:cNvSpPr txBox="1"/>
          <p:nvPr/>
        </p:nvSpPr>
        <p:spPr>
          <a:xfrm>
            <a:off x="21945601" y="7578450"/>
            <a:ext cx="20573999" cy="21945601"/>
          </a:xfrm>
          <a:prstGeom prst="rect">
            <a:avLst/>
          </a:prstGeom>
          <a:ln w="101600"/>
        </p:spPr>
        <p:style>
          <a:lnRef idx="2">
            <a:schemeClr val="accent3"/>
          </a:lnRef>
          <a:fillRef idx="1">
            <a:schemeClr val="lt1"/>
          </a:fillRef>
          <a:effectRef idx="0">
            <a:schemeClr val="accent3"/>
          </a:effectRef>
          <a:fontRef idx="minor">
            <a:schemeClr val="dk1"/>
          </a:fontRef>
        </p:style>
        <p:txBody>
          <a:bodyPr lIns="182880" tIns="365760" rIns="182880" bIns="182880"/>
          <a:lstStyle/>
          <a:p>
            <a:r>
              <a:rPr lang="en-US" sz="4400" dirty="0"/>
              <a:t>Comparing this sequences with the input video </a:t>
            </a:r>
            <a:r>
              <a:rPr lang="en-US" sz="4400" dirty="0" smtClean="0"/>
              <a:t>can show </a:t>
            </a:r>
            <a:r>
              <a:rPr lang="en-US" sz="4400" dirty="0"/>
              <a:t>how similar they are. For similarity measure we can use </a:t>
            </a:r>
            <a:r>
              <a:rPr lang="en-US" sz="4400" dirty="0" smtClean="0"/>
              <a:t>either </a:t>
            </a:r>
            <a:r>
              <a:rPr lang="en-US" sz="4400" dirty="0"/>
              <a:t>Euclidean distance or the cosine distance. Rankings can </a:t>
            </a:r>
            <a:r>
              <a:rPr lang="en-US" sz="4400" dirty="0" smtClean="0"/>
              <a:t>be </a:t>
            </a:r>
            <a:r>
              <a:rPr lang="en-US" sz="4400" dirty="0"/>
              <a:t>assigned to these clips based on any of the above </a:t>
            </a:r>
            <a:r>
              <a:rPr lang="en-US" sz="4400" dirty="0" smtClean="0"/>
              <a:t>measurements</a:t>
            </a:r>
            <a:r>
              <a:rPr lang="en-US" sz="4400" dirty="0"/>
              <a:t>.</a:t>
            </a:r>
            <a:endParaRPr lang="ko-KR" altLang="en-US" sz="4400" dirty="0">
              <a:solidFill>
                <a:schemeClr val="tx1"/>
              </a:solidFill>
              <a:latin typeface="Calibri" pitchFamily="34" charset="0"/>
              <a:ea typeface="굴림" pitchFamily="34" charset="-127"/>
            </a:endParaRPr>
          </a:p>
        </p:txBody>
      </p:sp>
      <p:pic>
        <p:nvPicPr>
          <p:cNvPr id="1028" name="Picture 4" descr="http://www.asu.edu/asuthemes/1.0/images/asu_logo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18400" y="29032200"/>
            <a:ext cx="9601200" cy="363681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cidse.engineering.asu.edu/wp-content/uploads/2012/06/cids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7918" y="30083846"/>
            <a:ext cx="9057683" cy="153352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8699" y="20574000"/>
            <a:ext cx="19662603" cy="4114905"/>
          </a:xfrm>
          <a:prstGeom prst="rect">
            <a:avLst/>
          </a:prstGeom>
        </p:spPr>
      </p:pic>
      <p:sp>
        <p:nvSpPr>
          <p:cNvPr id="14" name="Rectangle 13"/>
          <p:cNvSpPr/>
          <p:nvPr/>
        </p:nvSpPr>
        <p:spPr>
          <a:xfrm>
            <a:off x="2743200" y="25146000"/>
            <a:ext cx="914400" cy="914400"/>
          </a:xfrm>
          <a:prstGeom prst="rect">
            <a:avLst/>
          </a:prstGeom>
          <a:solidFill>
            <a:srgbClr val="A5BE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1678092" y="26383898"/>
            <a:ext cx="914400" cy="914400"/>
          </a:xfrm>
          <a:prstGeom prst="rect">
            <a:avLst/>
          </a:prstGeom>
          <a:solidFill>
            <a:srgbClr val="37298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762692" y="26383898"/>
            <a:ext cx="914400" cy="914400"/>
          </a:xfrm>
          <a:prstGeom prst="rect">
            <a:avLst/>
          </a:prstGeom>
          <a:solidFill>
            <a:srgbClr val="0999C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11658600" y="25146000"/>
            <a:ext cx="914400" cy="914400"/>
          </a:xfrm>
          <a:prstGeom prst="rect">
            <a:avLst/>
          </a:prstGeom>
          <a:solidFill>
            <a:srgbClr val="F7FA0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402800" y="12028357"/>
            <a:ext cx="7753350" cy="5476875"/>
          </a:xfrm>
          <a:prstGeom prst="rect">
            <a:avLst/>
          </a:prstGeom>
        </p:spPr>
      </p:pic>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918400" y="12028357"/>
            <a:ext cx="7753350" cy="5476875"/>
          </a:xfrm>
          <a:prstGeom prst="rect">
            <a:avLst/>
          </a:prstGeom>
        </p:spPr>
      </p:pic>
      <p:pic>
        <p:nvPicPr>
          <p:cNvPr id="20" name="Picture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43154" y="10051167"/>
            <a:ext cx="8215439" cy="7353646"/>
          </a:xfrm>
          <a:prstGeom prst="rect">
            <a:avLst/>
          </a:prstGeom>
        </p:spPr>
      </p:pic>
      <p:pic>
        <p:nvPicPr>
          <p:cNvPr id="21" name="Picture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774400" y="20358321"/>
            <a:ext cx="6010275" cy="6161287"/>
          </a:xfrm>
          <a:prstGeom prst="rect">
            <a:avLst/>
          </a:prstGeom>
        </p:spPr>
      </p:pic>
      <p:pic>
        <p:nvPicPr>
          <p:cNvPr id="31" name="Picture 3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891674" y="20113206"/>
            <a:ext cx="5806802" cy="6651515"/>
          </a:xfrm>
          <a:prstGeom prst="rect">
            <a:avLst/>
          </a:prstGeom>
        </p:spPr>
      </p:pic>
      <p:sp>
        <p:nvSpPr>
          <p:cNvPr id="34" name="Rectangle 33"/>
          <p:cNvSpPr/>
          <p:nvPr/>
        </p:nvSpPr>
        <p:spPr>
          <a:xfrm>
            <a:off x="4499221" y="25146000"/>
            <a:ext cx="2220288" cy="923330"/>
          </a:xfrm>
          <a:prstGeom prst="rect">
            <a:avLst/>
          </a:prstGeom>
          <a:noFill/>
          <a:ln w="101600">
            <a:solidFill>
              <a:srgbClr val="A5BE6A"/>
            </a:solidFill>
          </a:ln>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Cutting</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6" name="Rectangle 35"/>
          <p:cNvSpPr/>
          <p:nvPr/>
        </p:nvSpPr>
        <p:spPr>
          <a:xfrm>
            <a:off x="4587547" y="26383898"/>
            <a:ext cx="2082621" cy="923330"/>
          </a:xfrm>
          <a:prstGeom prst="rect">
            <a:avLst/>
          </a:prstGeom>
          <a:noFill/>
          <a:ln w="101600">
            <a:solidFill>
              <a:srgbClr val="0999C7"/>
            </a:solidFill>
          </a:ln>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Mixing</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7" name="Rectangle 36"/>
          <p:cNvSpPr/>
          <p:nvPr/>
        </p:nvSpPr>
        <p:spPr>
          <a:xfrm>
            <a:off x="13225621" y="25146000"/>
            <a:ext cx="2578463" cy="923330"/>
          </a:xfrm>
          <a:prstGeom prst="rect">
            <a:avLst/>
          </a:prstGeom>
          <a:noFill/>
          <a:ln w="101600">
            <a:solidFill>
              <a:srgbClr val="F7FA0D"/>
            </a:solidFill>
          </a:ln>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Dressing</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8" name="Rectangle 37"/>
          <p:cNvSpPr/>
          <p:nvPr/>
        </p:nvSpPr>
        <p:spPr>
          <a:xfrm>
            <a:off x="13264606" y="26383898"/>
            <a:ext cx="2539478" cy="923330"/>
          </a:xfrm>
          <a:prstGeom prst="rect">
            <a:avLst/>
          </a:prstGeom>
          <a:noFill/>
          <a:ln w="101600">
            <a:solidFill>
              <a:srgbClr val="372988"/>
            </a:solidFill>
          </a:ln>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Random</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0" name="Rectangle 39"/>
          <p:cNvSpPr/>
          <p:nvPr/>
        </p:nvSpPr>
        <p:spPr>
          <a:xfrm>
            <a:off x="4969864" y="27858092"/>
            <a:ext cx="11929676" cy="1323439"/>
          </a:xfrm>
          <a:prstGeom prst="rect">
            <a:avLst/>
          </a:prstGeom>
          <a:noFill/>
          <a:ln w="101600">
            <a:noFill/>
          </a:ln>
        </p:spPr>
        <p:txBody>
          <a:bodyPr wrap="none" lIns="91440" tIns="45720" rIns="91440" bIns="45720">
            <a:spAutoFit/>
          </a:bodyPr>
          <a:lstStyle/>
          <a:p>
            <a:pPr algn="just"/>
            <a:r>
              <a:rPr lang="en-US" sz="4000" dirty="0" smtClean="0">
                <a:ln w="0"/>
                <a:effectLst>
                  <a:outerShdw blurRad="38100" dist="19050" dir="2700000" algn="tl" rotWithShape="0">
                    <a:schemeClr val="dk1">
                      <a:alpha val="40000"/>
                    </a:schemeClr>
                  </a:outerShdw>
                </a:effectLst>
              </a:rPr>
              <a:t>Note: blue </a:t>
            </a:r>
            <a:r>
              <a:rPr lang="en-US" sz="4000" dirty="0">
                <a:ln w="0"/>
                <a:effectLst>
                  <a:outerShdw blurRad="38100" dist="19050" dir="2700000" algn="tl" rotWithShape="0">
                    <a:schemeClr val="dk1">
                      <a:alpha val="40000"/>
                    </a:schemeClr>
                  </a:outerShdw>
                </a:effectLst>
              </a:rPr>
              <a:t>stripes between </a:t>
            </a:r>
            <a:r>
              <a:rPr lang="en-US" sz="4000" dirty="0" smtClean="0">
                <a:ln w="0"/>
                <a:effectLst>
                  <a:outerShdw blurRad="38100" dist="19050" dir="2700000" algn="tl" rotWithShape="0">
                    <a:schemeClr val="dk1">
                      <a:alpha val="40000"/>
                    </a:schemeClr>
                  </a:outerShdw>
                </a:effectLst>
              </a:rPr>
              <a:t>regions of </a:t>
            </a:r>
            <a:r>
              <a:rPr lang="en-US" sz="4000" dirty="0">
                <a:ln w="0"/>
                <a:effectLst>
                  <a:outerShdw blurRad="38100" dist="19050" dir="2700000" algn="tl" rotWithShape="0">
                    <a:schemeClr val="dk1">
                      <a:alpha val="40000"/>
                    </a:schemeClr>
                  </a:outerShdw>
                </a:effectLst>
              </a:rPr>
              <a:t>yellow and green, </a:t>
            </a:r>
            <a:endParaRPr lang="en-US" sz="4000" dirty="0" smtClean="0">
              <a:ln w="0"/>
              <a:effectLst>
                <a:outerShdw blurRad="38100" dist="19050" dir="2700000" algn="tl" rotWithShape="0">
                  <a:schemeClr val="dk1">
                    <a:alpha val="40000"/>
                  </a:schemeClr>
                </a:outerShdw>
              </a:effectLst>
            </a:endParaRPr>
          </a:p>
          <a:p>
            <a:pPr algn="just"/>
            <a:r>
              <a:rPr lang="en-US" sz="4000" dirty="0" smtClean="0">
                <a:ln w="0"/>
                <a:effectLst>
                  <a:outerShdw blurRad="38100" dist="19050" dir="2700000" algn="tl" rotWithShape="0">
                    <a:schemeClr val="dk1">
                      <a:alpha val="40000"/>
                    </a:schemeClr>
                  </a:outerShdw>
                </a:effectLst>
              </a:rPr>
              <a:t>that </a:t>
            </a:r>
            <a:r>
              <a:rPr lang="en-US" sz="4000" dirty="0">
                <a:ln w="0"/>
                <a:effectLst>
                  <a:outerShdw blurRad="38100" dist="19050" dir="2700000" algn="tl" rotWithShape="0">
                    <a:schemeClr val="dk1">
                      <a:alpha val="40000"/>
                    </a:schemeClr>
                  </a:outerShdw>
                </a:effectLst>
              </a:rPr>
              <a:t>is because of adding the ingredients into the </a:t>
            </a:r>
            <a:r>
              <a:rPr lang="en-US" sz="4000" dirty="0" smtClean="0">
                <a:ln w="0"/>
                <a:effectLst>
                  <a:outerShdw blurRad="38100" dist="19050" dir="2700000" algn="tl" rotWithShape="0">
                    <a:schemeClr val="dk1">
                      <a:alpha val="40000"/>
                    </a:schemeClr>
                  </a:outerShdw>
                </a:effectLst>
              </a:rPr>
              <a:t> bowl</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32" name="TextBox 31"/>
          <p:cNvSpPr txBox="1"/>
          <p:nvPr/>
        </p:nvSpPr>
        <p:spPr>
          <a:xfrm>
            <a:off x="1828800" y="17682206"/>
            <a:ext cx="19124475" cy="2800767"/>
          </a:xfrm>
          <a:prstGeom prst="rect">
            <a:avLst/>
          </a:prstGeom>
          <a:noFill/>
        </p:spPr>
        <p:txBody>
          <a:bodyPr wrap="square" rtlCol="0">
            <a:spAutoFit/>
          </a:bodyPr>
          <a:lstStyle/>
          <a:p>
            <a:pPr algn="just"/>
            <a:r>
              <a:rPr lang="en-US" sz="4400" dirty="0"/>
              <a:t>After clustering the frames in the video, we need to </a:t>
            </a:r>
            <a:r>
              <a:rPr lang="en-US" sz="4400" dirty="0" smtClean="0"/>
              <a:t>separate </a:t>
            </a:r>
            <a:r>
              <a:rPr lang="en-US" sz="4400" dirty="0"/>
              <a:t>the video into sequences of similar k-mean ID. The </a:t>
            </a:r>
            <a:r>
              <a:rPr lang="en-US" sz="4400" dirty="0" smtClean="0"/>
              <a:t>region </a:t>
            </a:r>
            <a:r>
              <a:rPr lang="en-US" sz="4400" dirty="0"/>
              <a:t>with uniform color represents a single activity. Splitting the video into sequences is a onetime process and we </a:t>
            </a:r>
            <a:r>
              <a:rPr lang="en-US" sz="4400" dirty="0" smtClean="0"/>
              <a:t>can </a:t>
            </a:r>
            <a:r>
              <a:rPr lang="en-US" sz="4400" dirty="0"/>
              <a:t>save this information for future iterations.</a:t>
            </a:r>
          </a:p>
        </p:txBody>
      </p:sp>
      <p:sp>
        <p:nvSpPr>
          <p:cNvPr id="33" name="TextBox 32"/>
          <p:cNvSpPr txBox="1"/>
          <p:nvPr/>
        </p:nvSpPr>
        <p:spPr>
          <a:xfrm>
            <a:off x="23351901" y="17206960"/>
            <a:ext cx="5855148" cy="1200329"/>
          </a:xfrm>
          <a:prstGeom prst="rect">
            <a:avLst/>
          </a:prstGeom>
          <a:noFill/>
        </p:spPr>
        <p:txBody>
          <a:bodyPr wrap="square" rtlCol="0">
            <a:spAutoFit/>
          </a:bodyPr>
          <a:lstStyle/>
          <a:p>
            <a:r>
              <a:rPr lang="en-US" sz="3600" dirty="0"/>
              <a:t>Averaged motion vector for a cutting </a:t>
            </a:r>
            <a:r>
              <a:rPr lang="en-US" sz="3600" dirty="0" smtClean="0"/>
              <a:t>clip</a:t>
            </a:r>
            <a:endParaRPr lang="en-US" sz="3600" dirty="0"/>
          </a:p>
        </p:txBody>
      </p:sp>
      <p:sp>
        <p:nvSpPr>
          <p:cNvPr id="43" name="TextBox 42"/>
          <p:cNvSpPr txBox="1"/>
          <p:nvPr/>
        </p:nvSpPr>
        <p:spPr>
          <a:xfrm>
            <a:off x="34114135" y="17104996"/>
            <a:ext cx="5855148" cy="1200329"/>
          </a:xfrm>
          <a:prstGeom prst="rect">
            <a:avLst/>
          </a:prstGeom>
          <a:noFill/>
        </p:spPr>
        <p:txBody>
          <a:bodyPr wrap="square" rtlCol="0">
            <a:spAutoFit/>
          </a:bodyPr>
          <a:lstStyle/>
          <a:p>
            <a:r>
              <a:rPr lang="en-US" sz="3600" dirty="0"/>
              <a:t>Averaged motion vector for a </a:t>
            </a:r>
            <a:r>
              <a:rPr lang="en-US" sz="3600" dirty="0" smtClean="0"/>
              <a:t>mixing clip</a:t>
            </a:r>
            <a:endParaRPr lang="en-US" sz="3600" dirty="0"/>
          </a:p>
        </p:txBody>
      </p:sp>
      <p:sp>
        <p:nvSpPr>
          <p:cNvPr id="41" name="TextBox 40"/>
          <p:cNvSpPr txBox="1"/>
          <p:nvPr/>
        </p:nvSpPr>
        <p:spPr>
          <a:xfrm>
            <a:off x="23096425" y="26764721"/>
            <a:ext cx="6366099" cy="1323439"/>
          </a:xfrm>
          <a:prstGeom prst="rect">
            <a:avLst/>
          </a:prstGeom>
          <a:noFill/>
        </p:spPr>
        <p:txBody>
          <a:bodyPr wrap="square" rtlCol="0">
            <a:spAutoFit/>
          </a:bodyPr>
          <a:lstStyle/>
          <a:p>
            <a:r>
              <a:rPr lang="en-US" sz="4000" dirty="0" smtClean="0"/>
              <a:t>Cosine distance depiction for a two dimensional vectors</a:t>
            </a:r>
            <a:endParaRPr lang="en-US" sz="4000" dirty="0"/>
          </a:p>
        </p:txBody>
      </p:sp>
      <p:sp>
        <p:nvSpPr>
          <p:cNvPr id="45" name="TextBox 44"/>
          <p:cNvSpPr txBox="1"/>
          <p:nvPr/>
        </p:nvSpPr>
        <p:spPr>
          <a:xfrm>
            <a:off x="33612025" y="26719550"/>
            <a:ext cx="6366099" cy="1323439"/>
          </a:xfrm>
          <a:prstGeom prst="rect">
            <a:avLst/>
          </a:prstGeom>
          <a:noFill/>
        </p:spPr>
        <p:txBody>
          <a:bodyPr wrap="square" rtlCol="0">
            <a:spAutoFit/>
          </a:bodyPr>
          <a:lstStyle/>
          <a:p>
            <a:r>
              <a:rPr lang="en-US" sz="4000" dirty="0" smtClean="0"/>
              <a:t>Euclidean distance depiction for a two dimensional vectors</a:t>
            </a:r>
            <a:endParaRPr lang="en-US" sz="4000" dirty="0"/>
          </a:p>
        </p:txBody>
      </p:sp>
    </p:spTree>
    <p:extLst>
      <p:ext uri="{BB962C8B-B14F-4D97-AF65-F5344CB8AC3E}">
        <p14:creationId xmlns:p14="http://schemas.microsoft.com/office/powerpoint/2010/main" val="29625367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82"/>
          <p:cNvSpPr>
            <a:spLocks noChangeArrowheads="1"/>
          </p:cNvSpPr>
          <p:nvPr/>
        </p:nvSpPr>
        <p:spPr bwMode="auto">
          <a:xfrm>
            <a:off x="1414760" y="900566"/>
            <a:ext cx="41061682" cy="1828800"/>
          </a:xfrm>
          <a:prstGeom prst="rect">
            <a:avLst/>
          </a:prstGeom>
          <a:ln w="101600">
            <a:headEnd/>
            <a:tailEnd/>
          </a:ln>
        </p:spPr>
        <p:style>
          <a:lnRef idx="1">
            <a:schemeClr val="accent3"/>
          </a:lnRef>
          <a:fillRef idx="3">
            <a:schemeClr val="accent3"/>
          </a:fillRef>
          <a:effectRef idx="2">
            <a:schemeClr val="accent3"/>
          </a:effectRef>
          <a:fontRef idx="minor">
            <a:schemeClr val="lt1"/>
          </a:fontRef>
        </p:style>
        <p:txBody>
          <a:bodyPr wrap="none" anchor="ctr">
            <a:normAutofit/>
          </a:bodyPr>
          <a:lstStyle/>
          <a:p>
            <a:pPr algn="ctr" defTabSz="4389120" fontAlgn="auto">
              <a:spcBef>
                <a:spcPts val="0"/>
              </a:spcBef>
              <a:spcAft>
                <a:spcPts val="0"/>
              </a:spcAft>
              <a:defRPr/>
            </a:pPr>
            <a:r>
              <a:rPr lang="en-US" altLang="ko-KR" sz="8800" kern="500" spc="-100" dirty="0" smtClean="0">
                <a:solidFill>
                  <a:schemeClr val="bg1"/>
                </a:solidFill>
                <a:ea typeface="굴림" pitchFamily="34" charset="-127"/>
              </a:rPr>
              <a:t>Comparison</a:t>
            </a:r>
            <a:endParaRPr lang="en-US" altLang="ko-KR" sz="8800" kern="500" spc="-100" dirty="0">
              <a:solidFill>
                <a:schemeClr val="bg1"/>
              </a:solidFill>
              <a:ea typeface="굴림" pitchFamily="34" charset="-127"/>
            </a:endParaRPr>
          </a:p>
        </p:txBody>
      </p:sp>
      <p:pic>
        <p:nvPicPr>
          <p:cNvPr id="1028" name="Picture 4" descr="http://www.asu.edu/asuthemes/1.0/images/asu_logo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18400" y="29032200"/>
            <a:ext cx="9601200" cy="363681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cidse.engineering.asu.edu/wp-content/uploads/2012/06/cids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7918" y="30083846"/>
            <a:ext cx="9057683" cy="1533526"/>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1414761" y="2729366"/>
            <a:ext cx="41104840" cy="26794685"/>
            <a:chOff x="1414761" y="2729366"/>
            <a:chExt cx="41104840" cy="26794685"/>
          </a:xfrm>
        </p:grpSpPr>
        <p:sp>
          <p:nvSpPr>
            <p:cNvPr id="12" name="TextBox 11"/>
            <p:cNvSpPr txBox="1"/>
            <p:nvPr/>
          </p:nvSpPr>
          <p:spPr>
            <a:xfrm>
              <a:off x="1414761" y="2729366"/>
              <a:ext cx="41104840" cy="26794685"/>
            </a:xfrm>
            <a:prstGeom prst="rect">
              <a:avLst/>
            </a:prstGeom>
            <a:ln w="101600"/>
          </p:spPr>
          <p:style>
            <a:lnRef idx="2">
              <a:schemeClr val="accent3"/>
            </a:lnRef>
            <a:fillRef idx="1">
              <a:schemeClr val="lt1"/>
            </a:fillRef>
            <a:effectRef idx="0">
              <a:schemeClr val="accent3"/>
            </a:effectRef>
            <a:fontRef idx="minor">
              <a:schemeClr val="dk1"/>
            </a:fontRef>
          </p:style>
          <p:txBody>
            <a:bodyPr lIns="182880" tIns="365760" rIns="182880" bIns="182880"/>
            <a:lstStyle/>
            <a:p>
              <a:r>
                <a:rPr lang="en-US" sz="8800" dirty="0"/>
                <a:t>Comparing this sequences with the input video </a:t>
              </a:r>
              <a:r>
                <a:rPr lang="en-US" sz="8800" dirty="0" smtClean="0"/>
                <a:t>can show </a:t>
              </a:r>
              <a:r>
                <a:rPr lang="en-US" sz="8800" dirty="0"/>
                <a:t>how similar they are. For similarity measure we can use </a:t>
              </a:r>
              <a:r>
                <a:rPr lang="en-US" sz="8800" dirty="0" smtClean="0"/>
                <a:t>either </a:t>
              </a:r>
              <a:r>
                <a:rPr lang="en-US" sz="8800" dirty="0"/>
                <a:t>Euclidean distance or the cosine distance. Rankings can </a:t>
              </a:r>
              <a:r>
                <a:rPr lang="en-US" sz="8800" dirty="0" smtClean="0"/>
                <a:t>be </a:t>
              </a:r>
              <a:r>
                <a:rPr lang="en-US" sz="8800" dirty="0"/>
                <a:t>assigned to these clips based on any of the above </a:t>
              </a:r>
              <a:r>
                <a:rPr lang="en-US" sz="8800" dirty="0" smtClean="0"/>
                <a:t>measurements</a:t>
              </a:r>
              <a:r>
                <a:rPr lang="en-US" sz="8800" dirty="0"/>
                <a:t>.</a:t>
              </a:r>
              <a:endParaRPr lang="ko-KR" altLang="en-US" sz="8800" dirty="0">
                <a:solidFill>
                  <a:schemeClr val="tx1"/>
                </a:solidFill>
                <a:latin typeface="Calibri" pitchFamily="34" charset="0"/>
                <a:ea typeface="굴림" pitchFamily="34" charset="-127"/>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6420" y="7449353"/>
              <a:ext cx="15544800" cy="10980663"/>
            </a:xfrm>
            <a:prstGeom prst="rect">
              <a:avLst/>
            </a:prstGeom>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923450" y="7449353"/>
              <a:ext cx="15552992" cy="10986450"/>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80848" y="18337931"/>
              <a:ext cx="10763952" cy="9624144"/>
            </a:xfrm>
            <a:prstGeom prst="rect">
              <a:avLst/>
            </a:prstGeom>
          </p:spPr>
        </p:pic>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030146" y="18337931"/>
              <a:ext cx="11668329" cy="9624143"/>
            </a:xfrm>
            <a:prstGeom prst="rect">
              <a:avLst/>
            </a:prstGeom>
          </p:spPr>
        </p:pic>
        <p:sp>
          <p:nvSpPr>
            <p:cNvPr id="33" name="TextBox 32"/>
            <p:cNvSpPr txBox="1"/>
            <p:nvPr/>
          </p:nvSpPr>
          <p:spPr>
            <a:xfrm>
              <a:off x="16319851" y="13853888"/>
              <a:ext cx="5855148" cy="2862322"/>
            </a:xfrm>
            <a:prstGeom prst="rect">
              <a:avLst/>
            </a:prstGeom>
            <a:noFill/>
          </p:spPr>
          <p:txBody>
            <a:bodyPr wrap="square" rtlCol="0">
              <a:spAutoFit/>
            </a:bodyPr>
            <a:lstStyle/>
            <a:p>
              <a:r>
                <a:rPr lang="en-US" sz="6000" dirty="0"/>
                <a:t>Averaged motion vector for a cutting </a:t>
              </a:r>
              <a:r>
                <a:rPr lang="en-US" sz="6000" dirty="0" smtClean="0"/>
                <a:t>clip</a:t>
              </a:r>
              <a:endParaRPr lang="en-US" sz="6000" dirty="0"/>
            </a:p>
          </p:txBody>
        </p:sp>
        <p:sp>
          <p:nvSpPr>
            <p:cNvPr id="43" name="TextBox 42"/>
            <p:cNvSpPr txBox="1"/>
            <p:nvPr/>
          </p:nvSpPr>
          <p:spPr>
            <a:xfrm>
              <a:off x="22174999" y="8122297"/>
              <a:ext cx="5855148" cy="2862322"/>
            </a:xfrm>
            <a:prstGeom prst="rect">
              <a:avLst/>
            </a:prstGeom>
            <a:noFill/>
          </p:spPr>
          <p:txBody>
            <a:bodyPr wrap="square" rtlCol="0">
              <a:spAutoFit/>
            </a:bodyPr>
            <a:lstStyle/>
            <a:p>
              <a:r>
                <a:rPr lang="en-US" sz="6000" dirty="0"/>
                <a:t>Averaged motion vector for a </a:t>
              </a:r>
              <a:r>
                <a:rPr lang="en-US" sz="6000" dirty="0" smtClean="0"/>
                <a:t>mixing clip</a:t>
              </a:r>
              <a:endParaRPr lang="en-US" sz="6000" dirty="0"/>
            </a:p>
          </p:txBody>
        </p:sp>
        <p:sp>
          <p:nvSpPr>
            <p:cNvPr id="41" name="TextBox 40"/>
            <p:cNvSpPr txBox="1"/>
            <p:nvPr/>
          </p:nvSpPr>
          <p:spPr>
            <a:xfrm>
              <a:off x="15385220" y="25584648"/>
              <a:ext cx="9607938" cy="1938992"/>
            </a:xfrm>
            <a:prstGeom prst="rect">
              <a:avLst/>
            </a:prstGeom>
            <a:noFill/>
          </p:spPr>
          <p:txBody>
            <a:bodyPr wrap="square" rtlCol="0">
              <a:spAutoFit/>
            </a:bodyPr>
            <a:lstStyle/>
            <a:p>
              <a:r>
                <a:rPr lang="en-US" sz="6000" dirty="0" smtClean="0"/>
                <a:t>Cosine distance depiction for a two dimensional vectors</a:t>
              </a:r>
              <a:endParaRPr lang="en-US" sz="6000" dirty="0"/>
            </a:p>
          </p:txBody>
        </p:sp>
        <p:sp>
          <p:nvSpPr>
            <p:cNvPr id="45" name="TextBox 44"/>
            <p:cNvSpPr txBox="1"/>
            <p:nvPr/>
          </p:nvSpPr>
          <p:spPr>
            <a:xfrm>
              <a:off x="22174999" y="19108747"/>
              <a:ext cx="6366099" cy="3785652"/>
            </a:xfrm>
            <a:prstGeom prst="rect">
              <a:avLst/>
            </a:prstGeom>
            <a:noFill/>
          </p:spPr>
          <p:txBody>
            <a:bodyPr wrap="square" rtlCol="0">
              <a:spAutoFit/>
            </a:bodyPr>
            <a:lstStyle/>
            <a:p>
              <a:r>
                <a:rPr lang="en-US" sz="6000" dirty="0" smtClean="0"/>
                <a:t>Euclidean distance depiction for a two dimensional vectors</a:t>
              </a:r>
              <a:endParaRPr lang="en-US" sz="6000" dirty="0"/>
            </a:p>
          </p:txBody>
        </p:sp>
      </p:grpSp>
    </p:spTree>
    <p:extLst>
      <p:ext uri="{BB962C8B-B14F-4D97-AF65-F5344CB8AC3E}">
        <p14:creationId xmlns:p14="http://schemas.microsoft.com/office/powerpoint/2010/main" val="1529155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82"/>
          <p:cNvSpPr>
            <a:spLocks noChangeArrowheads="1"/>
          </p:cNvSpPr>
          <p:nvPr/>
        </p:nvSpPr>
        <p:spPr bwMode="auto">
          <a:xfrm>
            <a:off x="1371600" y="934884"/>
            <a:ext cx="41147999" cy="1828800"/>
          </a:xfrm>
          <a:prstGeom prst="rect">
            <a:avLst/>
          </a:prstGeom>
          <a:ln w="101600">
            <a:headEnd/>
            <a:tailEnd/>
          </a:ln>
        </p:spPr>
        <p:style>
          <a:lnRef idx="1">
            <a:schemeClr val="accent3"/>
          </a:lnRef>
          <a:fillRef idx="3">
            <a:schemeClr val="accent3"/>
          </a:fillRef>
          <a:effectRef idx="2">
            <a:schemeClr val="accent3"/>
          </a:effectRef>
          <a:fontRef idx="minor">
            <a:schemeClr val="lt1"/>
          </a:fontRef>
        </p:style>
        <p:txBody>
          <a:bodyPr wrap="none" anchor="ctr">
            <a:normAutofit/>
          </a:bodyPr>
          <a:lstStyle/>
          <a:p>
            <a:pPr algn="ctr" defTabSz="4389120" fontAlgn="auto">
              <a:spcBef>
                <a:spcPts val="0"/>
              </a:spcBef>
              <a:spcAft>
                <a:spcPts val="0"/>
              </a:spcAft>
              <a:defRPr/>
            </a:pPr>
            <a:r>
              <a:rPr lang="en-US" altLang="ko-KR" sz="8800" kern="500" spc="-100" dirty="0" smtClean="0">
                <a:solidFill>
                  <a:schemeClr val="bg1"/>
                </a:solidFill>
                <a:ea typeface="굴림" pitchFamily="34" charset="-127"/>
              </a:rPr>
              <a:t>Video Segmentation</a:t>
            </a:r>
            <a:endParaRPr lang="en-US" altLang="ko-KR" sz="8800" kern="500" spc="-100" dirty="0">
              <a:solidFill>
                <a:schemeClr val="bg1"/>
              </a:solidFill>
              <a:ea typeface="굴림" pitchFamily="34" charset="-127"/>
            </a:endParaRPr>
          </a:p>
        </p:txBody>
      </p:sp>
      <p:sp>
        <p:nvSpPr>
          <p:cNvPr id="11" name="TextBox 10"/>
          <p:cNvSpPr txBox="1"/>
          <p:nvPr/>
        </p:nvSpPr>
        <p:spPr>
          <a:xfrm>
            <a:off x="1371601" y="2763684"/>
            <a:ext cx="41147998" cy="26760368"/>
          </a:xfrm>
          <a:prstGeom prst="rect">
            <a:avLst/>
          </a:prstGeom>
          <a:ln w="101600"/>
        </p:spPr>
        <p:style>
          <a:lnRef idx="2">
            <a:schemeClr val="accent3"/>
          </a:lnRef>
          <a:fillRef idx="1">
            <a:schemeClr val="lt1"/>
          </a:fillRef>
          <a:effectRef idx="0">
            <a:schemeClr val="accent3"/>
          </a:effectRef>
          <a:fontRef idx="minor">
            <a:schemeClr val="dk1"/>
          </a:fontRef>
        </p:style>
        <p:txBody>
          <a:bodyPr lIns="182880" tIns="365760" rIns="182880" bIns="182880"/>
          <a:lstStyle/>
          <a:p>
            <a:endParaRPr lang="en-US" sz="4400" dirty="0" smtClean="0"/>
          </a:p>
        </p:txBody>
      </p:sp>
      <p:pic>
        <p:nvPicPr>
          <p:cNvPr id="1028" name="Picture 4" descr="http://www.asu.edu/asuthemes/1.0/images/asu_logo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18400" y="29032200"/>
            <a:ext cx="9601200" cy="363681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cidse.engineering.asu.edu/wp-content/uploads/2012/06/cids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7918" y="30083846"/>
            <a:ext cx="9057683" cy="153352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8699" y="20574000"/>
            <a:ext cx="40006501" cy="4114905"/>
          </a:xfrm>
          <a:prstGeom prst="rect">
            <a:avLst/>
          </a:prstGeom>
        </p:spPr>
      </p:pic>
      <p:sp>
        <p:nvSpPr>
          <p:cNvPr id="14" name="Rectangle 13"/>
          <p:cNvSpPr/>
          <p:nvPr/>
        </p:nvSpPr>
        <p:spPr>
          <a:xfrm>
            <a:off x="2743200" y="25146000"/>
            <a:ext cx="914400" cy="914400"/>
          </a:xfrm>
          <a:prstGeom prst="rect">
            <a:avLst/>
          </a:prstGeom>
          <a:solidFill>
            <a:srgbClr val="A5BE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13160122" y="25146000"/>
            <a:ext cx="914400" cy="914400"/>
          </a:xfrm>
          <a:prstGeom prst="rect">
            <a:avLst/>
          </a:prstGeom>
          <a:solidFill>
            <a:srgbClr val="F7FA0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57918" y="5392323"/>
            <a:ext cx="16196157" cy="14497192"/>
          </a:xfrm>
          <a:prstGeom prst="rect">
            <a:avLst/>
          </a:prstGeom>
        </p:spPr>
      </p:pic>
      <p:sp>
        <p:nvSpPr>
          <p:cNvPr id="34" name="Rectangle 33"/>
          <p:cNvSpPr/>
          <p:nvPr/>
        </p:nvSpPr>
        <p:spPr>
          <a:xfrm>
            <a:off x="4499221" y="25146000"/>
            <a:ext cx="2220288" cy="923330"/>
          </a:xfrm>
          <a:prstGeom prst="rect">
            <a:avLst/>
          </a:prstGeom>
          <a:noFill/>
          <a:ln w="101600">
            <a:solidFill>
              <a:srgbClr val="A5BE6A"/>
            </a:solidFill>
          </a:ln>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Cutting</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7" name="Rectangle 36"/>
          <p:cNvSpPr/>
          <p:nvPr/>
        </p:nvSpPr>
        <p:spPr>
          <a:xfrm>
            <a:off x="14899231" y="25146000"/>
            <a:ext cx="2578463" cy="923330"/>
          </a:xfrm>
          <a:prstGeom prst="rect">
            <a:avLst/>
          </a:prstGeom>
          <a:noFill/>
          <a:ln w="101600">
            <a:solidFill>
              <a:srgbClr val="F7FA0D"/>
            </a:solidFill>
          </a:ln>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Dressing</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0" name="Rectangle 39"/>
          <p:cNvSpPr/>
          <p:nvPr/>
        </p:nvSpPr>
        <p:spPr>
          <a:xfrm>
            <a:off x="3200400" y="27858092"/>
            <a:ext cx="38404800" cy="1107996"/>
          </a:xfrm>
          <a:prstGeom prst="rect">
            <a:avLst/>
          </a:prstGeom>
          <a:noFill/>
          <a:ln w="101600">
            <a:noFill/>
          </a:ln>
        </p:spPr>
        <p:txBody>
          <a:bodyPr wrap="square" lIns="91440" tIns="45720" rIns="91440" bIns="45720">
            <a:spAutoFit/>
          </a:bodyPr>
          <a:lstStyle/>
          <a:p>
            <a:r>
              <a:rPr lang="en-US" sz="6600" dirty="0" smtClean="0">
                <a:ln w="0"/>
                <a:effectLst>
                  <a:outerShdw blurRad="38100" dist="19050" dir="2700000" algn="tl" rotWithShape="0">
                    <a:schemeClr val="dk1">
                      <a:alpha val="40000"/>
                    </a:schemeClr>
                  </a:outerShdw>
                </a:effectLst>
              </a:rPr>
              <a:t>Note: blue </a:t>
            </a:r>
            <a:r>
              <a:rPr lang="en-US" sz="6600" dirty="0">
                <a:ln w="0"/>
                <a:effectLst>
                  <a:outerShdw blurRad="38100" dist="19050" dir="2700000" algn="tl" rotWithShape="0">
                    <a:schemeClr val="dk1">
                      <a:alpha val="40000"/>
                    </a:schemeClr>
                  </a:outerShdw>
                </a:effectLst>
              </a:rPr>
              <a:t>stripes between </a:t>
            </a:r>
            <a:r>
              <a:rPr lang="en-US" sz="6600" dirty="0" smtClean="0">
                <a:ln w="0"/>
                <a:effectLst>
                  <a:outerShdw blurRad="38100" dist="19050" dir="2700000" algn="tl" rotWithShape="0">
                    <a:schemeClr val="dk1">
                      <a:alpha val="40000"/>
                    </a:schemeClr>
                  </a:outerShdw>
                </a:effectLst>
              </a:rPr>
              <a:t>regions of </a:t>
            </a:r>
            <a:r>
              <a:rPr lang="en-US" sz="6600" dirty="0">
                <a:ln w="0"/>
                <a:effectLst>
                  <a:outerShdw blurRad="38100" dist="19050" dir="2700000" algn="tl" rotWithShape="0">
                    <a:schemeClr val="dk1">
                      <a:alpha val="40000"/>
                    </a:schemeClr>
                  </a:outerShdw>
                </a:effectLst>
              </a:rPr>
              <a:t>yellow and green, </a:t>
            </a:r>
            <a:r>
              <a:rPr lang="en-US" sz="6600" dirty="0" smtClean="0">
                <a:ln w="0"/>
                <a:effectLst>
                  <a:outerShdw blurRad="38100" dist="19050" dir="2700000" algn="tl" rotWithShape="0">
                    <a:schemeClr val="dk1">
                      <a:alpha val="40000"/>
                    </a:schemeClr>
                  </a:outerShdw>
                </a:effectLst>
              </a:rPr>
              <a:t>that </a:t>
            </a:r>
            <a:r>
              <a:rPr lang="en-US" sz="6600" dirty="0">
                <a:ln w="0"/>
                <a:effectLst>
                  <a:outerShdw blurRad="38100" dist="19050" dir="2700000" algn="tl" rotWithShape="0">
                    <a:schemeClr val="dk1">
                      <a:alpha val="40000"/>
                    </a:schemeClr>
                  </a:outerShdw>
                </a:effectLst>
              </a:rPr>
              <a:t>is because of adding the ingredients into the </a:t>
            </a:r>
            <a:r>
              <a:rPr lang="en-US" sz="6600" dirty="0" smtClean="0">
                <a:ln w="0"/>
                <a:effectLst>
                  <a:outerShdw blurRad="38100" dist="19050" dir="2700000" algn="tl" rotWithShape="0">
                    <a:schemeClr val="dk1">
                      <a:alpha val="40000"/>
                    </a:schemeClr>
                  </a:outerShdw>
                </a:effectLst>
              </a:rPr>
              <a:t> bowl</a:t>
            </a:r>
            <a:endParaRPr lang="en-US" sz="6600" b="0" cap="none" spc="0" dirty="0">
              <a:ln w="0"/>
              <a:solidFill>
                <a:schemeClr val="tx1"/>
              </a:solidFill>
              <a:effectLst>
                <a:outerShdw blurRad="38100" dist="19050" dir="2700000" algn="tl" rotWithShape="0">
                  <a:schemeClr val="dk1">
                    <a:alpha val="40000"/>
                  </a:schemeClr>
                </a:outerShdw>
              </a:effectLst>
            </a:endParaRPr>
          </a:p>
        </p:txBody>
      </p:sp>
      <p:sp>
        <p:nvSpPr>
          <p:cNvPr id="35" name="Rectangle 34"/>
          <p:cNvSpPr/>
          <p:nvPr/>
        </p:nvSpPr>
        <p:spPr>
          <a:xfrm>
            <a:off x="35153919" y="25146000"/>
            <a:ext cx="914400" cy="914400"/>
          </a:xfrm>
          <a:prstGeom prst="rect">
            <a:avLst/>
          </a:prstGeom>
          <a:solidFill>
            <a:srgbClr val="37298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24128064" y="25146000"/>
            <a:ext cx="914400" cy="914400"/>
          </a:xfrm>
          <a:prstGeom prst="rect">
            <a:avLst/>
          </a:prstGeom>
          <a:solidFill>
            <a:srgbClr val="0999C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25731696" y="25146000"/>
            <a:ext cx="2082621" cy="923330"/>
          </a:xfrm>
          <a:prstGeom prst="rect">
            <a:avLst/>
          </a:prstGeom>
          <a:noFill/>
          <a:ln w="101600">
            <a:solidFill>
              <a:srgbClr val="0999C7"/>
            </a:solidFill>
          </a:ln>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Mixing</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4" name="Rectangle 43"/>
          <p:cNvSpPr/>
          <p:nvPr/>
        </p:nvSpPr>
        <p:spPr>
          <a:xfrm>
            <a:off x="36754481" y="25180733"/>
            <a:ext cx="2539478" cy="923330"/>
          </a:xfrm>
          <a:prstGeom prst="rect">
            <a:avLst/>
          </a:prstGeom>
          <a:noFill/>
          <a:ln w="101600">
            <a:solidFill>
              <a:srgbClr val="372988"/>
            </a:solidFill>
          </a:ln>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Random</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TextBox 1"/>
          <p:cNvSpPr txBox="1"/>
          <p:nvPr/>
        </p:nvSpPr>
        <p:spPr>
          <a:xfrm>
            <a:off x="17881173" y="5029200"/>
            <a:ext cx="22809627" cy="14865608"/>
          </a:xfrm>
          <a:prstGeom prst="rect">
            <a:avLst/>
          </a:prstGeom>
          <a:noFill/>
        </p:spPr>
        <p:txBody>
          <a:bodyPr wrap="square" rtlCol="0">
            <a:spAutoFit/>
          </a:bodyPr>
          <a:lstStyle/>
          <a:p>
            <a:r>
              <a:rPr lang="en-US" sz="8000" dirty="0"/>
              <a:t>The classification method we used was k-means clustering. k-means clustering aims to partition n observation into k clusters in which each observation belongs to the clusters with the nearest mean</a:t>
            </a:r>
            <a:r>
              <a:rPr lang="en-US" sz="8000" dirty="0" smtClean="0"/>
              <a:t>.</a:t>
            </a:r>
          </a:p>
          <a:p>
            <a:endParaRPr lang="en-US" sz="8000" dirty="0"/>
          </a:p>
          <a:p>
            <a:r>
              <a:rPr lang="en-US" sz="8000" dirty="0"/>
              <a:t>After clustering the frames in the video, we need to separate the video into sequences of similar k-mean ID. The region with uniform color represents a single activity. Splitting the video into sequences is a onetime process and we can save this information for future iterations.</a:t>
            </a:r>
          </a:p>
          <a:p>
            <a:endParaRPr lang="en-US" sz="8000" dirty="0"/>
          </a:p>
        </p:txBody>
      </p:sp>
    </p:spTree>
    <p:extLst>
      <p:ext uri="{BB962C8B-B14F-4D97-AF65-F5344CB8AC3E}">
        <p14:creationId xmlns:p14="http://schemas.microsoft.com/office/powerpoint/2010/main" val="13991559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1600" y="914400"/>
            <a:ext cx="41148000" cy="4114800"/>
          </a:xfrm>
          <a:prstGeom prst="rect">
            <a:avLst/>
          </a:prstGeom>
          <a:ln/>
        </p:spPr>
        <p:style>
          <a:lnRef idx="1">
            <a:schemeClr val="accent3"/>
          </a:lnRef>
          <a:fillRef idx="3">
            <a:schemeClr val="accent3"/>
          </a:fillRef>
          <a:effectRef idx="2">
            <a:schemeClr val="accent3"/>
          </a:effectRef>
          <a:fontRef idx="minor">
            <a:schemeClr val="lt1"/>
          </a:fontRef>
        </p:style>
        <p:txBody>
          <a:bodyPr lIns="182880" tIns="274320" rIns="182880" bIns="274320"/>
          <a:lstStyle/>
          <a:p>
            <a:pPr algn="ctr">
              <a:lnSpc>
                <a:spcPts val="12000"/>
              </a:lnSpc>
              <a:defRPr/>
            </a:pPr>
            <a:r>
              <a:rPr lang="en-US" sz="11000" b="1" dirty="0" smtClean="0">
                <a:solidFill>
                  <a:schemeClr val="tx1"/>
                </a:solidFill>
                <a:latin typeface="+mj-lt"/>
              </a:rPr>
              <a:t>Video Retrieval by Motion Estimation</a:t>
            </a:r>
            <a:endParaRPr lang="en-US" sz="5400" b="1" dirty="0">
              <a:solidFill>
                <a:schemeClr val="tx1"/>
              </a:solidFill>
              <a:latin typeface="+mj-lt"/>
            </a:endParaRPr>
          </a:p>
          <a:p>
            <a:pPr algn="ctr">
              <a:lnSpc>
                <a:spcPts val="10000"/>
              </a:lnSpc>
              <a:defRPr/>
            </a:pPr>
            <a:r>
              <a:rPr lang="en-US" sz="8800" spc="-150" dirty="0">
                <a:solidFill>
                  <a:schemeClr val="bg1">
                    <a:lumMod val="95000"/>
                  </a:schemeClr>
                </a:solidFill>
              </a:rPr>
              <a:t>Digital Video Processing (CSE 509)</a:t>
            </a:r>
          </a:p>
          <a:p>
            <a:pPr algn="ctr">
              <a:lnSpc>
                <a:spcPts val="6500"/>
              </a:lnSpc>
              <a:defRPr/>
            </a:pPr>
            <a:r>
              <a:rPr lang="en-US" sz="6000" dirty="0" err="1" smtClean="0">
                <a:solidFill>
                  <a:schemeClr val="bg1"/>
                </a:solidFill>
                <a:latin typeface="+mj-lt"/>
              </a:rPr>
              <a:t>Jenil</a:t>
            </a:r>
            <a:r>
              <a:rPr lang="en-US" sz="6000" dirty="0" smtClean="0">
                <a:solidFill>
                  <a:schemeClr val="bg1"/>
                </a:solidFill>
                <a:latin typeface="+mj-lt"/>
              </a:rPr>
              <a:t> Jain &amp; Jayaram Theegala</a:t>
            </a:r>
            <a:endParaRPr lang="en-US" sz="6000" dirty="0">
              <a:solidFill>
                <a:schemeClr val="bg1"/>
              </a:solidFill>
              <a:latin typeface="+mj-lt"/>
            </a:endParaRPr>
          </a:p>
        </p:txBody>
      </p:sp>
      <p:sp>
        <p:nvSpPr>
          <p:cNvPr id="6" name="Rectangle 682"/>
          <p:cNvSpPr>
            <a:spLocks noChangeArrowheads="1"/>
          </p:cNvSpPr>
          <p:nvPr/>
        </p:nvSpPr>
        <p:spPr bwMode="auto">
          <a:xfrm>
            <a:off x="1371600" y="5486400"/>
            <a:ext cx="20116800" cy="1828800"/>
          </a:xfrm>
          <a:prstGeom prst="rect">
            <a:avLst/>
          </a:prstGeom>
          <a:ln w="101600">
            <a:headEnd/>
            <a:tailEnd/>
          </a:ln>
        </p:spPr>
        <p:style>
          <a:lnRef idx="1">
            <a:schemeClr val="accent3"/>
          </a:lnRef>
          <a:fillRef idx="3">
            <a:schemeClr val="accent3"/>
          </a:fillRef>
          <a:effectRef idx="2">
            <a:schemeClr val="accent3"/>
          </a:effectRef>
          <a:fontRef idx="minor">
            <a:schemeClr val="lt1"/>
          </a:fontRef>
        </p:style>
        <p:txBody>
          <a:bodyPr wrap="none" anchor="ctr">
            <a:normAutofit/>
          </a:bodyPr>
          <a:lstStyle/>
          <a:p>
            <a:pPr algn="ctr" defTabSz="4389120" fontAlgn="auto">
              <a:spcBef>
                <a:spcPts val="0"/>
              </a:spcBef>
              <a:spcAft>
                <a:spcPts val="0"/>
              </a:spcAft>
              <a:defRPr/>
            </a:pPr>
            <a:r>
              <a:rPr lang="en-US" altLang="ko-KR" sz="6600" kern="500" spc="-100" dirty="0" smtClean="0">
                <a:solidFill>
                  <a:schemeClr val="bg1"/>
                </a:solidFill>
                <a:ea typeface="굴림" pitchFamily="34" charset="-127"/>
              </a:rPr>
              <a:t>Ranking</a:t>
            </a:r>
            <a:endParaRPr lang="en-US" altLang="ko-KR" sz="6600" kern="500" spc="-100" dirty="0">
              <a:solidFill>
                <a:schemeClr val="bg1"/>
              </a:solidFill>
              <a:ea typeface="굴림" pitchFamily="34" charset="-127"/>
            </a:endParaRPr>
          </a:p>
        </p:txBody>
      </p:sp>
      <p:sp>
        <p:nvSpPr>
          <p:cNvPr id="8" name="Rectangle 682"/>
          <p:cNvSpPr>
            <a:spLocks noChangeArrowheads="1"/>
          </p:cNvSpPr>
          <p:nvPr/>
        </p:nvSpPr>
        <p:spPr bwMode="auto">
          <a:xfrm>
            <a:off x="21923829" y="5486400"/>
            <a:ext cx="20573999" cy="1828800"/>
          </a:xfrm>
          <a:prstGeom prst="rect">
            <a:avLst/>
          </a:prstGeom>
          <a:ln w="101600">
            <a:headEnd/>
            <a:tailEnd/>
          </a:ln>
        </p:spPr>
        <p:style>
          <a:lnRef idx="1">
            <a:schemeClr val="accent3"/>
          </a:lnRef>
          <a:fillRef idx="3">
            <a:schemeClr val="accent3"/>
          </a:fillRef>
          <a:effectRef idx="2">
            <a:schemeClr val="accent3"/>
          </a:effectRef>
          <a:fontRef idx="minor">
            <a:schemeClr val="lt1"/>
          </a:fontRef>
        </p:style>
        <p:txBody>
          <a:bodyPr wrap="none" anchor="ctr">
            <a:normAutofit/>
          </a:bodyPr>
          <a:lstStyle/>
          <a:p>
            <a:pPr algn="ctr" defTabSz="4389120" fontAlgn="auto">
              <a:spcBef>
                <a:spcPts val="0"/>
              </a:spcBef>
              <a:spcAft>
                <a:spcPts val="0"/>
              </a:spcAft>
              <a:defRPr/>
            </a:pPr>
            <a:r>
              <a:rPr lang="en-US" altLang="ko-KR" sz="6600" kern="500" spc="-100" dirty="0" smtClean="0">
                <a:solidFill>
                  <a:schemeClr val="bg1"/>
                </a:solidFill>
                <a:ea typeface="굴림" pitchFamily="34" charset="-127"/>
              </a:rPr>
              <a:t>Results</a:t>
            </a:r>
            <a:endParaRPr lang="en-US" altLang="ko-KR" sz="6600" kern="500" spc="-100" dirty="0">
              <a:solidFill>
                <a:schemeClr val="bg1"/>
              </a:solidFill>
              <a:ea typeface="굴림" pitchFamily="34" charset="-127"/>
            </a:endParaRPr>
          </a:p>
        </p:txBody>
      </p:sp>
      <p:sp>
        <p:nvSpPr>
          <p:cNvPr id="11" name="TextBox 10"/>
          <p:cNvSpPr txBox="1"/>
          <p:nvPr/>
        </p:nvSpPr>
        <p:spPr>
          <a:xfrm>
            <a:off x="1371600" y="7315200"/>
            <a:ext cx="20116800" cy="21945600"/>
          </a:xfrm>
          <a:prstGeom prst="rect">
            <a:avLst/>
          </a:prstGeom>
          <a:ln w="101600"/>
        </p:spPr>
        <p:style>
          <a:lnRef idx="2">
            <a:schemeClr val="accent3"/>
          </a:lnRef>
          <a:fillRef idx="1">
            <a:schemeClr val="lt1"/>
          </a:fillRef>
          <a:effectRef idx="0">
            <a:schemeClr val="accent3"/>
          </a:effectRef>
          <a:fontRef idx="minor">
            <a:schemeClr val="dk1"/>
          </a:fontRef>
        </p:style>
        <p:txBody>
          <a:bodyPr lIns="182880" tIns="365760" rIns="182880" bIns="182880"/>
          <a:lstStyle/>
          <a:p>
            <a:r>
              <a:rPr lang="en-US" sz="4400" dirty="0"/>
              <a:t>For ranking the clips we used a simple data structure to </a:t>
            </a:r>
            <a:r>
              <a:rPr lang="en-US" sz="4400" dirty="0" smtClean="0"/>
              <a:t>store </a:t>
            </a:r>
            <a:r>
              <a:rPr lang="en-US" sz="4400" dirty="0"/>
              <a:t>all the clip’s information in ascending order of their </a:t>
            </a:r>
            <a:r>
              <a:rPr lang="en-US" sz="4400" dirty="0" smtClean="0"/>
              <a:t>respective </a:t>
            </a:r>
            <a:r>
              <a:rPr lang="en-US" sz="4400" dirty="0"/>
              <a:t>Euclidean or cosine distance from the input clip. </a:t>
            </a:r>
            <a:r>
              <a:rPr lang="en-US" sz="4400" dirty="0" smtClean="0"/>
              <a:t>From </a:t>
            </a:r>
            <a:r>
              <a:rPr lang="en-US" sz="4400" dirty="0"/>
              <a:t>each video in the dataset, 3 top clips are picked by </a:t>
            </a:r>
            <a:r>
              <a:rPr lang="en-US" sz="4400" dirty="0" smtClean="0"/>
              <a:t>extracting </a:t>
            </a:r>
            <a:r>
              <a:rPr lang="en-US" sz="4400" dirty="0"/>
              <a:t>min from the heap. Once all the videos are </a:t>
            </a:r>
            <a:r>
              <a:rPr lang="en-US" sz="4400" dirty="0" smtClean="0"/>
              <a:t>processed</a:t>
            </a:r>
            <a:r>
              <a:rPr lang="en-US" sz="4400" dirty="0"/>
              <a:t>, top 10 out of the total clips are selected and </a:t>
            </a:r>
            <a:r>
              <a:rPr lang="en-US" sz="4400" dirty="0" smtClean="0"/>
              <a:t>displayed </a:t>
            </a:r>
            <a:r>
              <a:rPr lang="en-US" sz="4400" dirty="0"/>
              <a:t>in a list.</a:t>
            </a:r>
            <a:endParaRPr lang="ko-KR" altLang="en-US" sz="4400" dirty="0">
              <a:solidFill>
                <a:schemeClr val="tx1"/>
              </a:solidFill>
              <a:latin typeface="Calibri" pitchFamily="34" charset="0"/>
              <a:ea typeface="굴림" pitchFamily="34" charset="-127"/>
            </a:endParaRPr>
          </a:p>
        </p:txBody>
      </p:sp>
      <p:sp>
        <p:nvSpPr>
          <p:cNvPr id="12" name="TextBox 11"/>
          <p:cNvSpPr txBox="1"/>
          <p:nvPr/>
        </p:nvSpPr>
        <p:spPr>
          <a:xfrm>
            <a:off x="21945600" y="7315199"/>
            <a:ext cx="20573999" cy="13716000"/>
          </a:xfrm>
          <a:prstGeom prst="rect">
            <a:avLst/>
          </a:prstGeom>
          <a:ln w="101600"/>
        </p:spPr>
        <p:style>
          <a:lnRef idx="2">
            <a:schemeClr val="accent3"/>
          </a:lnRef>
          <a:fillRef idx="1">
            <a:schemeClr val="lt1"/>
          </a:fillRef>
          <a:effectRef idx="0">
            <a:schemeClr val="accent3"/>
          </a:effectRef>
          <a:fontRef idx="minor">
            <a:schemeClr val="dk1"/>
          </a:fontRef>
        </p:style>
        <p:txBody>
          <a:bodyPr lIns="182880" tIns="365760" rIns="182880" bIns="182880"/>
          <a:lstStyle/>
          <a:p>
            <a:pPr algn="just"/>
            <a:r>
              <a:rPr lang="en-US" sz="4400" dirty="0"/>
              <a:t>Based on our observations, the retrieved video results has an accuracy of around 70%, in other words if the input video activity is cutting, 70% of the retrieved videos had cutting activity in them. It has also been observed that Cosine distance method has provided better accuracy than Euclidean distance. </a:t>
            </a:r>
          </a:p>
        </p:txBody>
      </p:sp>
      <p:sp>
        <p:nvSpPr>
          <p:cNvPr id="13" name="Rectangle 682"/>
          <p:cNvSpPr>
            <a:spLocks noChangeArrowheads="1"/>
          </p:cNvSpPr>
          <p:nvPr/>
        </p:nvSpPr>
        <p:spPr bwMode="auto">
          <a:xfrm>
            <a:off x="21945600" y="21488399"/>
            <a:ext cx="20573999" cy="1828800"/>
          </a:xfrm>
          <a:prstGeom prst="rect">
            <a:avLst/>
          </a:prstGeom>
          <a:ln w="101600">
            <a:headEnd/>
            <a:tailEnd/>
          </a:ln>
        </p:spPr>
        <p:style>
          <a:lnRef idx="1">
            <a:schemeClr val="accent3"/>
          </a:lnRef>
          <a:fillRef idx="3">
            <a:schemeClr val="accent3"/>
          </a:fillRef>
          <a:effectRef idx="2">
            <a:schemeClr val="accent3"/>
          </a:effectRef>
          <a:fontRef idx="minor">
            <a:schemeClr val="lt1"/>
          </a:fontRef>
        </p:style>
        <p:txBody>
          <a:bodyPr wrap="none" anchor="ctr">
            <a:normAutofit/>
          </a:bodyPr>
          <a:lstStyle/>
          <a:p>
            <a:pPr algn="ctr" defTabSz="4389120" fontAlgn="auto">
              <a:spcBef>
                <a:spcPts val="0"/>
              </a:spcBef>
              <a:spcAft>
                <a:spcPts val="0"/>
              </a:spcAft>
              <a:defRPr/>
            </a:pPr>
            <a:r>
              <a:rPr lang="en-US" altLang="ko-KR" sz="6600" kern="500" spc="-100" dirty="0" smtClean="0">
                <a:solidFill>
                  <a:schemeClr val="bg1"/>
                </a:solidFill>
                <a:ea typeface="굴림" pitchFamily="34" charset="-127"/>
              </a:rPr>
              <a:t>Conclusion</a:t>
            </a:r>
            <a:endParaRPr lang="en-US" altLang="ko-KR" sz="6600" kern="500" spc="-100" dirty="0">
              <a:solidFill>
                <a:schemeClr val="bg1"/>
              </a:solidFill>
              <a:ea typeface="굴림" pitchFamily="34" charset="-127"/>
            </a:endParaRPr>
          </a:p>
        </p:txBody>
      </p:sp>
      <p:sp>
        <p:nvSpPr>
          <p:cNvPr id="17" name="TextBox 16"/>
          <p:cNvSpPr txBox="1"/>
          <p:nvPr/>
        </p:nvSpPr>
        <p:spPr>
          <a:xfrm>
            <a:off x="21945600" y="23317199"/>
            <a:ext cx="20573999" cy="5943600"/>
          </a:xfrm>
          <a:prstGeom prst="rect">
            <a:avLst/>
          </a:prstGeom>
          <a:ln w="101600"/>
        </p:spPr>
        <p:style>
          <a:lnRef idx="2">
            <a:schemeClr val="accent3"/>
          </a:lnRef>
          <a:fillRef idx="1">
            <a:schemeClr val="lt1"/>
          </a:fillRef>
          <a:effectRef idx="0">
            <a:schemeClr val="accent3"/>
          </a:effectRef>
          <a:fontRef idx="minor">
            <a:schemeClr val="dk1"/>
          </a:fontRef>
        </p:style>
        <p:txBody>
          <a:bodyPr lIns="182880" tIns="365760" rIns="182880" bIns="182880"/>
          <a:lstStyle/>
          <a:p>
            <a:pPr algn="just"/>
            <a:r>
              <a:rPr lang="en-US" sz="4400" dirty="0" smtClean="0"/>
              <a:t>Content based Video Retrieval system using Motion Estimation and Clustering has been implemented. The system also has a loosely coupled user interface which allows to provide input video and watch the retrieved outputs. Motion vectors have been used for estimating a high level activity and also to rank the videos in the dataset with respect to a given input video. </a:t>
            </a:r>
          </a:p>
        </p:txBody>
      </p:sp>
      <p:pic>
        <p:nvPicPr>
          <p:cNvPr id="1028" name="Picture 4" descr="http://www.asu.edu/asuthemes/1.0/images/asu_logo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18400" y="29032200"/>
            <a:ext cx="9601200" cy="363681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cidse.engineering.asu.edu/wp-content/uploads/2012/06/cids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0083846"/>
            <a:ext cx="9057683" cy="153352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02800" y="10744201"/>
            <a:ext cx="12170985" cy="9969547"/>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43200" y="12152576"/>
            <a:ext cx="16916400" cy="15609506"/>
          </a:xfrm>
          <a:prstGeom prst="rect">
            <a:avLst/>
          </a:prstGeom>
        </p:spPr>
      </p:pic>
      <p:sp>
        <p:nvSpPr>
          <p:cNvPr id="5" name="TextBox 4"/>
          <p:cNvSpPr txBox="1"/>
          <p:nvPr/>
        </p:nvSpPr>
        <p:spPr>
          <a:xfrm>
            <a:off x="35335784" y="12766030"/>
            <a:ext cx="6421815" cy="5078313"/>
          </a:xfrm>
          <a:prstGeom prst="rect">
            <a:avLst/>
          </a:prstGeom>
          <a:ln w="76200"/>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3600" dirty="0" err="1" smtClean="0"/>
              <a:t>Avg</a:t>
            </a:r>
            <a:r>
              <a:rPr lang="en-US" sz="3600" dirty="0" smtClean="0"/>
              <a:t> time to extract motion vectors per video: 30 min</a:t>
            </a:r>
          </a:p>
          <a:p>
            <a:endParaRPr lang="en-US" sz="3600" dirty="0" smtClean="0"/>
          </a:p>
          <a:p>
            <a:r>
              <a:rPr lang="en-US" sz="3600" dirty="0" err="1" smtClean="0"/>
              <a:t>Avg</a:t>
            </a:r>
            <a:r>
              <a:rPr lang="en-US" sz="3600" dirty="0" smtClean="0"/>
              <a:t> time for video segmentation per video: 2 min</a:t>
            </a:r>
          </a:p>
          <a:p>
            <a:r>
              <a:rPr lang="en-US" sz="3600" dirty="0"/>
              <a:t/>
            </a:r>
            <a:br>
              <a:rPr lang="en-US" sz="3600" dirty="0"/>
            </a:br>
            <a:r>
              <a:rPr lang="en-US" sz="3600" dirty="0" err="1" smtClean="0"/>
              <a:t>Avg</a:t>
            </a:r>
            <a:r>
              <a:rPr lang="en-US" sz="3600" dirty="0" smtClean="0"/>
              <a:t> time to retrieve from existing clips:  30sec</a:t>
            </a:r>
          </a:p>
          <a:p>
            <a:endParaRPr lang="en-US" sz="3600" dirty="0"/>
          </a:p>
        </p:txBody>
      </p:sp>
    </p:spTree>
    <p:extLst>
      <p:ext uri="{BB962C8B-B14F-4D97-AF65-F5344CB8AC3E}">
        <p14:creationId xmlns:p14="http://schemas.microsoft.com/office/powerpoint/2010/main" val="12025051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82"/>
          <p:cNvSpPr>
            <a:spLocks noChangeArrowheads="1"/>
          </p:cNvSpPr>
          <p:nvPr/>
        </p:nvSpPr>
        <p:spPr bwMode="auto">
          <a:xfrm>
            <a:off x="1371601" y="685798"/>
            <a:ext cx="41147998" cy="1828800"/>
          </a:xfrm>
          <a:prstGeom prst="rect">
            <a:avLst/>
          </a:prstGeom>
          <a:ln w="101600">
            <a:headEnd/>
            <a:tailEnd/>
          </a:ln>
        </p:spPr>
        <p:style>
          <a:lnRef idx="1">
            <a:schemeClr val="accent3"/>
          </a:lnRef>
          <a:fillRef idx="3">
            <a:schemeClr val="accent3"/>
          </a:fillRef>
          <a:effectRef idx="2">
            <a:schemeClr val="accent3"/>
          </a:effectRef>
          <a:fontRef idx="minor">
            <a:schemeClr val="lt1"/>
          </a:fontRef>
        </p:style>
        <p:txBody>
          <a:bodyPr wrap="none" anchor="ctr">
            <a:normAutofit/>
          </a:bodyPr>
          <a:lstStyle/>
          <a:p>
            <a:pPr algn="ctr" defTabSz="4389120" fontAlgn="auto">
              <a:spcBef>
                <a:spcPts val="0"/>
              </a:spcBef>
              <a:spcAft>
                <a:spcPts val="0"/>
              </a:spcAft>
              <a:defRPr/>
            </a:pPr>
            <a:r>
              <a:rPr lang="en-US" altLang="ko-KR" sz="8800" kern="500" spc="-100" dirty="0" smtClean="0">
                <a:solidFill>
                  <a:schemeClr val="bg1"/>
                </a:solidFill>
                <a:ea typeface="굴림" pitchFamily="34" charset="-127"/>
              </a:rPr>
              <a:t>Results</a:t>
            </a:r>
            <a:endParaRPr lang="en-US" altLang="ko-KR" sz="6600" kern="500" spc="-100" dirty="0">
              <a:solidFill>
                <a:schemeClr val="bg1"/>
              </a:solidFill>
              <a:ea typeface="굴림" pitchFamily="34" charset="-127"/>
            </a:endParaRPr>
          </a:p>
        </p:txBody>
      </p:sp>
      <p:sp>
        <p:nvSpPr>
          <p:cNvPr id="12" name="TextBox 11"/>
          <p:cNvSpPr txBox="1"/>
          <p:nvPr/>
        </p:nvSpPr>
        <p:spPr>
          <a:xfrm>
            <a:off x="1371600" y="2560274"/>
            <a:ext cx="41189563" cy="18516601"/>
          </a:xfrm>
          <a:prstGeom prst="rect">
            <a:avLst/>
          </a:prstGeom>
          <a:ln w="101600"/>
        </p:spPr>
        <p:style>
          <a:lnRef idx="2">
            <a:schemeClr val="accent3"/>
          </a:lnRef>
          <a:fillRef idx="1">
            <a:schemeClr val="lt1"/>
          </a:fillRef>
          <a:effectRef idx="0">
            <a:schemeClr val="accent3"/>
          </a:effectRef>
          <a:fontRef idx="minor">
            <a:schemeClr val="dk1"/>
          </a:fontRef>
        </p:style>
        <p:txBody>
          <a:bodyPr lIns="182880" tIns="365760" rIns="182880" bIns="182880"/>
          <a:lstStyle/>
          <a:p>
            <a:pPr algn="just"/>
            <a:endParaRPr lang="en-US" sz="4400" dirty="0"/>
          </a:p>
        </p:txBody>
      </p:sp>
      <p:sp>
        <p:nvSpPr>
          <p:cNvPr id="13" name="Rectangle 682"/>
          <p:cNvSpPr>
            <a:spLocks noChangeArrowheads="1"/>
          </p:cNvSpPr>
          <p:nvPr/>
        </p:nvSpPr>
        <p:spPr bwMode="auto">
          <a:xfrm>
            <a:off x="1371600" y="21488399"/>
            <a:ext cx="41147999" cy="1828800"/>
          </a:xfrm>
          <a:prstGeom prst="rect">
            <a:avLst/>
          </a:prstGeom>
          <a:ln w="101600">
            <a:headEnd/>
            <a:tailEnd/>
          </a:ln>
        </p:spPr>
        <p:style>
          <a:lnRef idx="1">
            <a:schemeClr val="accent3"/>
          </a:lnRef>
          <a:fillRef idx="3">
            <a:schemeClr val="accent3"/>
          </a:fillRef>
          <a:effectRef idx="2">
            <a:schemeClr val="accent3"/>
          </a:effectRef>
          <a:fontRef idx="minor">
            <a:schemeClr val="lt1"/>
          </a:fontRef>
        </p:style>
        <p:txBody>
          <a:bodyPr wrap="none" anchor="ctr">
            <a:normAutofit/>
          </a:bodyPr>
          <a:lstStyle/>
          <a:p>
            <a:pPr algn="ctr" defTabSz="4389120" fontAlgn="auto">
              <a:spcBef>
                <a:spcPts val="0"/>
              </a:spcBef>
              <a:spcAft>
                <a:spcPts val="0"/>
              </a:spcAft>
              <a:defRPr/>
            </a:pPr>
            <a:r>
              <a:rPr lang="en-US" altLang="ko-KR" sz="8800" kern="500" spc="-100" dirty="0" smtClean="0">
                <a:solidFill>
                  <a:schemeClr val="bg1"/>
                </a:solidFill>
                <a:ea typeface="굴림" pitchFamily="34" charset="-127"/>
              </a:rPr>
              <a:t>Conclusion</a:t>
            </a:r>
            <a:endParaRPr lang="en-US" altLang="ko-KR" sz="6600" kern="500" spc="-100" dirty="0">
              <a:solidFill>
                <a:schemeClr val="bg1"/>
              </a:solidFill>
              <a:ea typeface="굴림" pitchFamily="34" charset="-127"/>
            </a:endParaRPr>
          </a:p>
        </p:txBody>
      </p:sp>
      <p:sp>
        <p:nvSpPr>
          <p:cNvPr id="17" name="TextBox 16"/>
          <p:cNvSpPr txBox="1"/>
          <p:nvPr/>
        </p:nvSpPr>
        <p:spPr>
          <a:xfrm>
            <a:off x="1371600" y="23317199"/>
            <a:ext cx="41147999" cy="5943600"/>
          </a:xfrm>
          <a:prstGeom prst="rect">
            <a:avLst/>
          </a:prstGeom>
          <a:ln w="101600"/>
        </p:spPr>
        <p:style>
          <a:lnRef idx="2">
            <a:schemeClr val="accent3"/>
          </a:lnRef>
          <a:fillRef idx="1">
            <a:schemeClr val="lt1"/>
          </a:fillRef>
          <a:effectRef idx="0">
            <a:schemeClr val="accent3"/>
          </a:effectRef>
          <a:fontRef idx="minor">
            <a:schemeClr val="dk1"/>
          </a:fontRef>
        </p:style>
        <p:txBody>
          <a:bodyPr lIns="182880" tIns="365760" rIns="182880" bIns="182880"/>
          <a:lstStyle/>
          <a:p>
            <a:pPr algn="just"/>
            <a:r>
              <a:rPr lang="en-US" sz="8000" dirty="0" smtClean="0"/>
              <a:t>Content based Video Retrieval system using Motion Estimation and Clustering has been implemented. The system also has a loosely coupled user interface which allows to provide input video and watch the retrieved outputs. Motion vectors have been used for estimating a high level activity and also to rank the videos in the dataset with respect to a given input video. </a:t>
            </a:r>
          </a:p>
        </p:txBody>
      </p:sp>
      <p:pic>
        <p:nvPicPr>
          <p:cNvPr id="1028" name="Picture 4" descr="http://www.asu.edu/asuthemes/1.0/images/asu_logo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18400" y="29032200"/>
            <a:ext cx="9601200" cy="363681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cidse.engineering.asu.edu/wp-content/uploads/2012/06/cids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0083846"/>
            <a:ext cx="9057683" cy="153352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8800" y="3337645"/>
            <a:ext cx="22402800" cy="17137474"/>
          </a:xfrm>
          <a:prstGeom prst="rect">
            <a:avLst/>
          </a:prstGeom>
        </p:spPr>
      </p:pic>
      <p:sp>
        <p:nvSpPr>
          <p:cNvPr id="5" name="TextBox 4"/>
          <p:cNvSpPr txBox="1"/>
          <p:nvPr/>
        </p:nvSpPr>
        <p:spPr>
          <a:xfrm>
            <a:off x="24917400" y="16375181"/>
            <a:ext cx="16916400" cy="3354765"/>
          </a:xfrm>
          <a:prstGeom prst="rect">
            <a:avLst/>
          </a:prstGeom>
          <a:ln w="76200"/>
        </p:spPr>
        <p:style>
          <a:lnRef idx="2">
            <a:schemeClr val="accent3"/>
          </a:lnRef>
          <a:fillRef idx="1">
            <a:schemeClr val="lt1"/>
          </a:fillRef>
          <a:effectRef idx="0">
            <a:schemeClr val="accent3"/>
          </a:effectRef>
          <a:fontRef idx="minor">
            <a:schemeClr val="dk1"/>
          </a:fontRef>
        </p:style>
        <p:txBody>
          <a:bodyPr wrap="square" rtlCol="0">
            <a:spAutoFit/>
          </a:bodyPr>
          <a:lstStyle/>
          <a:p>
            <a:pPr algn="just"/>
            <a:r>
              <a:rPr lang="en-US" sz="6000" dirty="0" err="1" smtClean="0"/>
              <a:t>Avg</a:t>
            </a:r>
            <a:r>
              <a:rPr lang="en-US" sz="6000" dirty="0" smtClean="0"/>
              <a:t> time to extract motion vectors per video: 30 </a:t>
            </a:r>
            <a:r>
              <a:rPr lang="en-US" sz="6000" dirty="0" smtClean="0"/>
              <a:t>min</a:t>
            </a:r>
            <a:endParaRPr lang="en-US" sz="6000" dirty="0" smtClean="0"/>
          </a:p>
          <a:p>
            <a:pPr algn="just"/>
            <a:r>
              <a:rPr lang="en-US" sz="6000" dirty="0" err="1" smtClean="0"/>
              <a:t>Avg</a:t>
            </a:r>
            <a:r>
              <a:rPr lang="en-US" sz="6000" dirty="0" smtClean="0"/>
              <a:t> time for video segmentation per video: 2 </a:t>
            </a:r>
            <a:r>
              <a:rPr lang="en-US" sz="6000" dirty="0" smtClean="0"/>
              <a:t>min</a:t>
            </a:r>
            <a:br>
              <a:rPr lang="en-US" sz="6000" dirty="0" smtClean="0"/>
            </a:br>
            <a:r>
              <a:rPr lang="en-US" sz="6000" dirty="0" err="1" smtClean="0"/>
              <a:t>Avg</a:t>
            </a:r>
            <a:r>
              <a:rPr lang="en-US" sz="6000" dirty="0" smtClean="0"/>
              <a:t> time to retrieve from existing clips:  30sec</a:t>
            </a:r>
          </a:p>
          <a:p>
            <a:endParaRPr lang="en-US" sz="3200" dirty="0"/>
          </a:p>
        </p:txBody>
      </p:sp>
      <p:sp>
        <p:nvSpPr>
          <p:cNvPr id="7" name="TextBox 6"/>
          <p:cNvSpPr txBox="1"/>
          <p:nvPr/>
        </p:nvSpPr>
        <p:spPr>
          <a:xfrm>
            <a:off x="25146000" y="3174588"/>
            <a:ext cx="16459200" cy="11172289"/>
          </a:xfrm>
          <a:prstGeom prst="rect">
            <a:avLst/>
          </a:prstGeom>
          <a:noFill/>
        </p:spPr>
        <p:txBody>
          <a:bodyPr wrap="square" rtlCol="0">
            <a:spAutoFit/>
          </a:bodyPr>
          <a:lstStyle/>
          <a:p>
            <a:pPr algn="just"/>
            <a:r>
              <a:rPr lang="en-US" sz="8000" dirty="0"/>
              <a:t>Based on our observations, the retrieved video results has an accuracy of around 70%, in other words if the input video activity is cutting, 70% of the retrieved videos had cutting activity in them. It has also been observed that Cosine distance method has provided better accuracy than Euclidean distance. </a:t>
            </a:r>
            <a:endParaRPr lang="en-US" sz="8000" dirty="0"/>
          </a:p>
        </p:txBody>
      </p:sp>
    </p:spTree>
    <p:extLst>
      <p:ext uri="{BB962C8B-B14F-4D97-AF65-F5344CB8AC3E}">
        <p14:creationId xmlns:p14="http://schemas.microsoft.com/office/powerpoint/2010/main" val="764912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82"/>
          <p:cNvSpPr>
            <a:spLocks noChangeArrowheads="1"/>
          </p:cNvSpPr>
          <p:nvPr/>
        </p:nvSpPr>
        <p:spPr bwMode="auto">
          <a:xfrm>
            <a:off x="1371600" y="914400"/>
            <a:ext cx="41148000" cy="1828800"/>
          </a:xfrm>
          <a:prstGeom prst="rect">
            <a:avLst/>
          </a:prstGeom>
          <a:ln w="101600">
            <a:headEnd/>
            <a:tailEnd/>
          </a:ln>
        </p:spPr>
        <p:style>
          <a:lnRef idx="1">
            <a:schemeClr val="accent3"/>
          </a:lnRef>
          <a:fillRef idx="3">
            <a:schemeClr val="accent3"/>
          </a:fillRef>
          <a:effectRef idx="2">
            <a:schemeClr val="accent3"/>
          </a:effectRef>
          <a:fontRef idx="minor">
            <a:schemeClr val="lt1"/>
          </a:fontRef>
        </p:style>
        <p:txBody>
          <a:bodyPr wrap="none" anchor="ctr">
            <a:normAutofit/>
          </a:bodyPr>
          <a:lstStyle/>
          <a:p>
            <a:pPr algn="ctr" defTabSz="4389120" fontAlgn="auto">
              <a:spcBef>
                <a:spcPts val="0"/>
              </a:spcBef>
              <a:spcAft>
                <a:spcPts val="0"/>
              </a:spcAft>
              <a:defRPr/>
            </a:pPr>
            <a:r>
              <a:rPr lang="en-US" altLang="ko-KR" sz="8800" kern="500" spc="-100" dirty="0" smtClean="0">
                <a:solidFill>
                  <a:schemeClr val="bg1"/>
                </a:solidFill>
                <a:ea typeface="굴림" pitchFamily="34" charset="-127"/>
              </a:rPr>
              <a:t>Ranking</a:t>
            </a:r>
            <a:endParaRPr lang="en-US" altLang="ko-KR" sz="6600" kern="500" spc="-100" dirty="0">
              <a:solidFill>
                <a:schemeClr val="bg1"/>
              </a:solidFill>
              <a:ea typeface="굴림" pitchFamily="34" charset="-127"/>
            </a:endParaRPr>
          </a:p>
        </p:txBody>
      </p:sp>
      <p:sp>
        <p:nvSpPr>
          <p:cNvPr id="11" name="TextBox 10"/>
          <p:cNvSpPr txBox="1"/>
          <p:nvPr/>
        </p:nvSpPr>
        <p:spPr>
          <a:xfrm>
            <a:off x="1371600" y="3200400"/>
            <a:ext cx="41148000" cy="26060400"/>
          </a:xfrm>
          <a:prstGeom prst="rect">
            <a:avLst/>
          </a:prstGeom>
          <a:ln w="101600"/>
        </p:spPr>
        <p:style>
          <a:lnRef idx="2">
            <a:schemeClr val="accent3"/>
          </a:lnRef>
          <a:fillRef idx="1">
            <a:schemeClr val="lt1"/>
          </a:fillRef>
          <a:effectRef idx="0">
            <a:schemeClr val="accent3"/>
          </a:effectRef>
          <a:fontRef idx="minor">
            <a:schemeClr val="dk1"/>
          </a:fontRef>
        </p:style>
        <p:txBody>
          <a:bodyPr lIns="182880" tIns="365760" rIns="182880" bIns="182880"/>
          <a:lstStyle/>
          <a:p>
            <a:pPr algn="just"/>
            <a:endParaRPr lang="ko-KR" altLang="en-US" sz="6000" dirty="0">
              <a:solidFill>
                <a:schemeClr val="tx1"/>
              </a:solidFill>
              <a:latin typeface="Calibri" pitchFamily="34" charset="0"/>
              <a:ea typeface="굴림" pitchFamily="34" charset="-127"/>
            </a:endParaRPr>
          </a:p>
        </p:txBody>
      </p:sp>
      <p:pic>
        <p:nvPicPr>
          <p:cNvPr id="1028" name="Picture 4" descr="http://www.asu.edu/asuthemes/1.0/images/asu_logo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18400" y="29323146"/>
            <a:ext cx="9601200" cy="363681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cidse.engineering.asu.edu/wp-content/uploads/2012/06/cids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0083846"/>
            <a:ext cx="9057683" cy="153352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1855" y="4114800"/>
            <a:ext cx="24468545" cy="24460200"/>
          </a:xfrm>
          <a:prstGeom prst="rect">
            <a:avLst/>
          </a:prstGeom>
        </p:spPr>
      </p:pic>
      <p:sp>
        <p:nvSpPr>
          <p:cNvPr id="10" name="TextBox 9"/>
          <p:cNvSpPr txBox="1"/>
          <p:nvPr/>
        </p:nvSpPr>
        <p:spPr>
          <a:xfrm>
            <a:off x="26517599" y="5029200"/>
            <a:ext cx="14755091" cy="13634502"/>
          </a:xfrm>
          <a:prstGeom prst="rect">
            <a:avLst/>
          </a:prstGeom>
          <a:noFill/>
        </p:spPr>
        <p:txBody>
          <a:bodyPr wrap="square" rtlCol="0">
            <a:spAutoFit/>
          </a:bodyPr>
          <a:lstStyle/>
          <a:p>
            <a:pPr algn="just"/>
            <a:r>
              <a:rPr lang="en-US" sz="8000" dirty="0"/>
              <a:t>For ranking the clips we used a simple data structure to store all the clip’s information in ascending order of their respective Euclidean or cosine distance from the input clip. From each video in the dataset, 3 top clips are picked by extracting min from the heap. Once all the videos are processed, top 10 out of the total clips are selected and displayed in a list.</a:t>
            </a:r>
            <a:endParaRPr lang="ko-KR" altLang="en-US" sz="8000" dirty="0">
              <a:latin typeface="Calibri" pitchFamily="34" charset="0"/>
              <a:ea typeface="굴림" pitchFamily="34" charset="-127"/>
            </a:endParaRPr>
          </a:p>
        </p:txBody>
      </p:sp>
    </p:spTree>
    <p:extLst>
      <p:ext uri="{BB962C8B-B14F-4D97-AF65-F5344CB8AC3E}">
        <p14:creationId xmlns:p14="http://schemas.microsoft.com/office/powerpoint/2010/main" val="10732744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346</TotalTime>
  <Words>1294</Words>
  <Application>Microsoft Office PowerPoint</Application>
  <PresentationFormat>Custom</PresentationFormat>
  <Paragraphs>102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굴림</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Minnesota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Foxglove</dc:creator>
  <cp:lastModifiedBy>Jayaram Naga Surya Rao Theegala</cp:lastModifiedBy>
  <cp:revision>44</cp:revision>
  <cp:lastPrinted>2015-12-03T15:06:32Z</cp:lastPrinted>
  <dcterms:created xsi:type="dcterms:W3CDTF">2010-09-24T13:55:51Z</dcterms:created>
  <dcterms:modified xsi:type="dcterms:W3CDTF">2015-12-03T15:36:48Z</dcterms:modified>
</cp:coreProperties>
</file>