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8" d="100"/>
          <a:sy n="88" d="100"/>
        </p:scale>
        <p:origin x="1306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2555" y="911225"/>
            <a:ext cx="7772400" cy="1470025"/>
          </a:xfrm>
        </p:spPr>
        <p:txBody>
          <a:bodyPr>
            <a:normAutofit/>
          </a:bodyPr>
          <a:lstStyle/>
          <a:p>
            <a:r>
              <a:rPr sz="2400" dirty="0"/>
              <a:t>UCI Wine Dataset: K-Means vs Hierarchical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3782"/>
            <a:ext cx="6400800" cy="1752600"/>
          </a:xfrm>
        </p:spPr>
        <p:txBody>
          <a:bodyPr>
            <a:noAutofit/>
          </a:bodyPr>
          <a:lstStyle/>
          <a:p>
            <a:r>
              <a:rPr sz="2400" dirty="0"/>
              <a:t>Objective: Cluster wines using 13 </a:t>
            </a:r>
            <a:r>
              <a:rPr sz="2400" dirty="0" err="1"/>
              <a:t>physico</a:t>
            </a:r>
            <a:r>
              <a:rPr sz="2400" dirty="0"/>
              <a:t>-chemical attributes.</a:t>
            </a:r>
          </a:p>
          <a:p>
            <a:r>
              <a:rPr sz="2400" dirty="0"/>
              <a:t>Compare K-Means vs Hierarchical. Workflow: Load → EDA → Feature Engineering → PCA → Clustering → Validation → Inference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71874-8A08-CB25-445C-CA5BB0B00602}"/>
              </a:ext>
            </a:extLst>
          </p:cNvPr>
          <p:cNvSpPr txBox="1"/>
          <p:nvPr/>
        </p:nvSpPr>
        <p:spPr>
          <a:xfrm>
            <a:off x="2285999" y="4798312"/>
            <a:ext cx="51337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G" dirty="0"/>
              <a:t>TUSIIME JENINAH</a:t>
            </a:r>
            <a:endParaRPr lang="en-US" dirty="0"/>
          </a:p>
          <a:p>
            <a:r>
              <a:rPr lang="en-UG" dirty="0"/>
              <a:t>KIJJIBO ADRIAN</a:t>
            </a:r>
            <a:endParaRPr lang="en-US" dirty="0"/>
          </a:p>
          <a:p>
            <a:r>
              <a:rPr lang="en-UG" dirty="0"/>
              <a:t>OBONG JOSEPH</a:t>
            </a:r>
            <a:endParaRPr lang="en-US" dirty="0"/>
          </a:p>
          <a:p>
            <a:r>
              <a:rPr lang="en-UG" dirty="0"/>
              <a:t>MUHEREZA EMMANUEL</a:t>
            </a:r>
            <a:endParaRPr lang="en-US" dirty="0"/>
          </a:p>
          <a:p>
            <a:r>
              <a:rPr lang="en-UG" dirty="0"/>
              <a:t>ASIIMWE HORACE</a:t>
            </a:r>
            <a:endParaRPr lang="en-US" dirty="0"/>
          </a:p>
          <a:p>
            <a:r>
              <a:rPr lang="en-UG" dirty="0"/>
              <a:t>MASAABA EVANS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A: Data Loading &amp; 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Loaded UCI Wine dataset with 13 numeric features.</a:t>
            </a:r>
          </a:p>
          <a:p>
            <a:r>
              <a:t>Checked missing values (none). Standardized with Z-score.</a:t>
            </a:r>
          </a:p>
          <a:p>
            <a:r>
              <a:t>Saved scaled dataset for reproducibility.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4663440"/>
            <a:ext cx="84124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141414"/>
                </a:solidFill>
                <a:latin typeface="Courier New"/>
              </a:rPr>
              <a:t>from sklearn.datasets import load_wine
import pandas as pd, numpy as np
from sklearn.impute import SimpleImputer
from sklearn.preprocessing import StandardScaler
X = pd.DataFrame(load_wine().data, columns=load_wine().feature_names)
X_imp = pd.DataFrame(SimpleImputer(strategy='median').fit_transform(X), columns=X.columns)
X_scaled = pd.DataFrame(StandardScaler().fit_transform(X_imp), columns=X.columns)
X_scaled.to_csv('scaled_wine.csv', index=False)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B: EDA –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063" y="4777387"/>
            <a:ext cx="4859383" cy="122323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Alcohol ≈ symmetric; Ash ≈ near-normal; </a:t>
            </a:r>
            <a:r>
              <a:rPr dirty="0" err="1"/>
              <a:t>Flavanoids</a:t>
            </a:r>
            <a:r>
              <a:rPr dirty="0"/>
              <a:t> = multimodal.</a:t>
            </a:r>
          </a:p>
          <a:p>
            <a:r>
              <a:rPr dirty="0"/>
              <a:t>Histograms + KDE highlight spread/outliers.</a:t>
            </a:r>
          </a:p>
        </p:txBody>
      </p:sp>
      <p:pic>
        <p:nvPicPr>
          <p:cNvPr id="4" name="Picture 3" descr="alcohol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6" y="1240881"/>
            <a:ext cx="3010989" cy="2007326"/>
          </a:xfrm>
          <a:prstGeom prst="rect">
            <a:avLst/>
          </a:prstGeom>
        </p:spPr>
      </p:pic>
      <p:pic>
        <p:nvPicPr>
          <p:cNvPr id="5" name="Picture 4" descr="ash_h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6" y="1237412"/>
            <a:ext cx="3191691" cy="21277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737" y="3606007"/>
            <a:ext cx="6435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141414"/>
                </a:solidFill>
                <a:latin typeface="Courier New"/>
              </a:rPr>
              <a:t>import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matplotlib.pyplot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as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
for col in ['alcohol','ash','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flavanoids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']:
   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plt.figure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plt.hist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X_imp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[col], bins=10);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plt.title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f'Histogram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of {col}');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plt.show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C: Feature Engineering &amp;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463" y="1254035"/>
            <a:ext cx="6884126" cy="3295877"/>
          </a:xfrm>
        </p:spPr>
        <p:txBody>
          <a:bodyPr/>
          <a:lstStyle/>
          <a:p>
            <a:r>
              <a:rPr dirty="0"/>
              <a:t>Composite features: </a:t>
            </a:r>
            <a:r>
              <a:rPr dirty="0" err="1"/>
              <a:t>acid_index</a:t>
            </a:r>
            <a:r>
              <a:rPr dirty="0"/>
              <a:t> = </a:t>
            </a:r>
            <a:r>
              <a:rPr dirty="0" err="1"/>
              <a:t>malic_acid</a:t>
            </a:r>
            <a:r>
              <a:rPr dirty="0"/>
              <a:t> / alcohol;</a:t>
            </a:r>
          </a:p>
          <a:p>
            <a:r>
              <a:rPr dirty="0" err="1"/>
              <a:t>phenols_ratio</a:t>
            </a:r>
            <a:r>
              <a:rPr dirty="0"/>
              <a:t> = </a:t>
            </a:r>
            <a:r>
              <a:rPr dirty="0" err="1"/>
              <a:t>total_phenols</a:t>
            </a:r>
            <a:r>
              <a:rPr dirty="0"/>
              <a:t> / (</a:t>
            </a:r>
            <a:r>
              <a:rPr dirty="0" err="1"/>
              <a:t>flavanoids</a:t>
            </a:r>
            <a:r>
              <a:rPr dirty="0"/>
              <a:t> + 1e-6).</a:t>
            </a:r>
          </a:p>
          <a:p>
            <a:r>
              <a:rPr dirty="0"/>
              <a:t>PCA retains 95% variance (~10 comps) to reduce redundancy.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4663440"/>
            <a:ext cx="84124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141414"/>
                </a:solidFill>
                <a:latin typeface="Courier New"/>
              </a:rPr>
              <a:t>from sklearn.decomposition import PCA
acid_index = X_imp['malic_acid'] / X_imp['alcohol']
phenols_ratio = X_imp['total_phenols'] / (X_imp['flavanoids'] + 1e-6)
X_fe = X_scaled.copy(); X_fe['acid_index'] = acid_index; X_fe['phenols_ratio'] = phenols_ratio
pca95 = PCA(n_components=0.95, svd_solver='full'); X_pca = pca95.fit_transform(X_scaled)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082"/>
            <a:ext cx="8229600" cy="1143000"/>
          </a:xfrm>
        </p:spPr>
        <p:txBody>
          <a:bodyPr/>
          <a:lstStyle/>
          <a:p>
            <a:r>
              <a:t>Part D: K-Means – Indices vs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1646"/>
            <a:ext cx="4041058" cy="1337187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k = 2..8 evaluated with Silhouette (↑), Davies–Bouldin (↓), </a:t>
            </a:r>
            <a:r>
              <a:rPr dirty="0" err="1"/>
              <a:t>Calinski</a:t>
            </a:r>
            <a:r>
              <a:rPr dirty="0"/>
              <a:t>–</a:t>
            </a:r>
            <a:r>
              <a:rPr dirty="0" err="1"/>
              <a:t>Harabasz</a:t>
            </a:r>
            <a:r>
              <a:rPr dirty="0"/>
              <a:t> (↑).</a:t>
            </a:r>
          </a:p>
          <a:p>
            <a:r>
              <a:rPr dirty="0"/>
              <a:t>Best balance at k = 3 (post-PCA).</a:t>
            </a:r>
          </a:p>
        </p:txBody>
      </p:sp>
      <p:pic>
        <p:nvPicPr>
          <p:cNvPr id="4" name="Picture 3" descr="indices_vs_k_feature_engine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" y="2689641"/>
            <a:ext cx="5914871" cy="1478718"/>
          </a:xfrm>
          <a:prstGeom prst="rect">
            <a:avLst/>
          </a:prstGeom>
        </p:spPr>
      </p:pic>
      <p:pic>
        <p:nvPicPr>
          <p:cNvPr id="5" name="Picture 4" descr="indices_vs_k_p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4249784"/>
            <a:ext cx="5643154" cy="1601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2124" y="1115932"/>
            <a:ext cx="316992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141414"/>
                </a:solidFill>
                <a:latin typeface="Courier New"/>
              </a:rPr>
              <a:t>from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sklearn.cluster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import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KMeans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
from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sklearn.metrics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import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silhouette_score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davies_bouldin_score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calinski_harabasz_score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
scores = []
for k in range(2,9):
    km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KMeans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n_clusters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=k,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n_init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=10,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random_state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=42)
    lab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km.fit_predict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
   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scores.append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((k,
       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silhouette_score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lab),
       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davies_bouldin_score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lab),
       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calinski_harabasz_score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lab)))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D: Hierarchical – Ward &amp;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Ward minimizes within-cluster variance; Average uses mean pairwise distance.</a:t>
            </a:r>
          </a:p>
          <a:p>
            <a:r>
              <a:rPr dirty="0"/>
              <a:t>Cophenetic: Ward ≈ 0.664; Average ≈ 0.761.</a:t>
            </a:r>
          </a:p>
        </p:txBody>
      </p:sp>
      <p:pic>
        <p:nvPicPr>
          <p:cNvPr id="4" name="Picture 3" descr="dendrogram_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1" y="3291840"/>
            <a:ext cx="4328160" cy="1803400"/>
          </a:xfrm>
          <a:prstGeom prst="rect">
            <a:avLst/>
          </a:prstGeom>
        </p:spPr>
      </p:pic>
      <p:pic>
        <p:nvPicPr>
          <p:cNvPr id="5" name="Picture 4" descr="dendrogram_ave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03" y="3441726"/>
            <a:ext cx="3877056" cy="1615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5726" y="5381896"/>
            <a:ext cx="81425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141414"/>
                </a:solidFill>
                <a:latin typeface="Courier New"/>
              </a:rPr>
              <a:t>from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scipy.cluster.hierarchy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import linkage, dendrogram,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cophenet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
from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scipy.spatial.distance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import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pdist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
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Zw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= linkage(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method='ward')
Za = linkage(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method='average')
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coph_w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,_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cophenet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Zw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pdist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coph_a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,_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cophenet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(Za,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pdist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E: Cluster Profiles &amp;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16880" cy="2148840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Centroids (original units) show distinct profiles across alcohol/</a:t>
            </a:r>
            <a:r>
              <a:rPr dirty="0" err="1"/>
              <a:t>malic_acid</a:t>
            </a:r>
            <a:r>
              <a:rPr dirty="0"/>
              <a:t>/ash/</a:t>
            </a:r>
            <a:r>
              <a:rPr dirty="0" err="1"/>
              <a:t>flavanoids</a:t>
            </a:r>
            <a:r>
              <a:rPr dirty="0"/>
              <a:t>.</a:t>
            </a:r>
          </a:p>
          <a:p>
            <a:r>
              <a:rPr dirty="0"/>
              <a:t>ANOVA &amp; Kruskal–Wallis indicate significant differences (p&lt;0.001).</a:t>
            </a:r>
          </a:p>
        </p:txBody>
      </p:sp>
      <p:pic>
        <p:nvPicPr>
          <p:cNvPr id="4" name="Picture 3" descr="cluster_profile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33" y="4114800"/>
            <a:ext cx="4737463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4670106"/>
            <a:ext cx="4040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141414"/>
                </a:solidFill>
                <a:latin typeface="Courier New"/>
              </a:rPr>
              <a:t>import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scipy.stats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as stats
km3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KMeans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n_clusters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=3,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n_init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=10,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random_state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=42).fit(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
labs = km3.labels_
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df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X_imp.copy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df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['cluster'] = labs
groups = [g['alcohol'].values for _, g in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df.groupby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('cluster')]
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F,p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stats.f_oneway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(*groups)
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H,pkw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stats.kruskal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(*groups)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79617"/>
          </a:xfrm>
        </p:spPr>
        <p:txBody>
          <a:bodyPr>
            <a:normAutofit fontScale="85000" lnSpcReduction="20000"/>
          </a:bodyPr>
          <a:lstStyle/>
          <a:p>
            <a:r>
              <a:t>Chosen model: K-Means (k=3) after PCA; Silhouette≈0.299, DB≈1.336, CH≈76.2.</a:t>
            </a:r>
          </a:p>
          <a:p>
            <a:r>
              <a:t>PCA improved separation and stability; hierarchical results aligned but linkage-sensitive.</a:t>
            </a:r>
          </a:p>
          <a:p>
            <a:r>
              <a:t>Next steps: GMM/DBSCAN, stability (bootstrap), per-sample silhouette.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59" y="4284617"/>
            <a:ext cx="90656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141414"/>
                </a:solidFill>
                <a:latin typeface="Courier New"/>
              </a:rPr>
              <a:t># Final fit and quick 2D visualization
from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sklearn.decomposition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 import PCA
p2 = PCA(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n_components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=2).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fit_transform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X_scaled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
lab =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KMeans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n_clusters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=3,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n_init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=10,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random_state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=42).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fit_predict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X_pca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)
#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plt.scatter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(p2[:,0], p2[:,1], c=lab, s=25); </a:t>
            </a:r>
            <a:r>
              <a:rPr sz="1200" dirty="0" err="1">
                <a:solidFill>
                  <a:srgbClr val="141414"/>
                </a:solidFill>
                <a:latin typeface="Courier New"/>
              </a:rPr>
              <a:t>plt.show</a:t>
            </a:r>
            <a:r>
              <a:rPr sz="1200" dirty="0">
                <a:solidFill>
                  <a:srgbClr val="141414"/>
                </a:solidFill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1002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UCI Wine Dataset: K-Means vs Hierarchical Clustering</vt:lpstr>
      <vt:lpstr>Part A: Data Loading &amp; Pre-processing</vt:lpstr>
      <vt:lpstr>Part B: EDA – Distributions</vt:lpstr>
      <vt:lpstr>Part C: Feature Engineering &amp; PCA</vt:lpstr>
      <vt:lpstr>Part D: K-Means – Indices vs k</vt:lpstr>
      <vt:lpstr>Part D: Hierarchical – Ward &amp; Average</vt:lpstr>
      <vt:lpstr>Part E: Cluster Profiles &amp; Statistical Tests</vt:lpstr>
      <vt:lpstr>Summary &amp; 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ZBOOK</dc:creator>
  <cp:keywords/>
  <dc:description>generated using python-pptx</dc:description>
  <cp:lastModifiedBy>Horace Asher Mugizi</cp:lastModifiedBy>
  <cp:revision>2</cp:revision>
  <dcterms:created xsi:type="dcterms:W3CDTF">2013-01-27T09:14:16Z</dcterms:created>
  <dcterms:modified xsi:type="dcterms:W3CDTF">2025-10-15T07:43:47Z</dcterms:modified>
  <cp:category/>
</cp:coreProperties>
</file>