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UCI Wine: K-means vs Hierarchical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Problem, Methods, Rationale, Results, Visuals, Inference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 B: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Histograms show spread, shape, outliers; skewness highlights long tails.</a:t>
            </a:r>
          </a:p>
          <a:p>
            <a:pPr/>
            <a:r>
              <a:t>Scree plot informs dimension reduction to reduce noise/collinearity.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 C: Feature Engineering (How &amp; Significance)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 composite features (acid_index, phenols_ratio) and standardize.</a:t>
            </a:r>
          </a:p>
          <a:p>
            <a:pPr/>
            <a:r>
              <a:t>Apply PCA retaining 95% variance to reduce dimensions.</a:t>
            </a:r>
          </a:p>
          <a:p>
            <a:pPr/>
            <a:r>
              <a:t>Use transformed features if they improve separation and compactness.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 C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Courier New"/>
              </a:rPr>
              <a:t>acid_index = X_imputed['malic_acid'] / X_imputed['alcohol']</a:t>
            </a:r>
            <a:br/>
            <a:r>
              <a:rPr sz="1200">
                <a:latin typeface="Courier New"/>
              </a:rPr>
              <a:t>phenols_ratio = X_imputed['total_phenols'] / (X_imputed['flavanoids'] + 1e-6)</a:t>
            </a:r>
            <a:br/>
            <a:r>
              <a:rPr sz="1200">
                <a:latin typeface="Courier New"/>
              </a:rPr>
              <a:t>comp_scaler = StandardScaler(); comp = comp_scaler.fit_transform(np.c_[acid_index, phenols_ratio])</a:t>
            </a:r>
            <a:br/>
            <a:r>
              <a:rPr sz="1200">
                <a:latin typeface="Courier New"/>
              </a:rPr>
              <a:t>X_fe = X_scaled.copy(); X_fe['acid_index'] = comp[:,0]; X_fe['phenols_ratio'] = comp[:,1]</a:t>
            </a:r>
            <a:br/>
            <a:r>
              <a:rPr sz="1200">
                <a:latin typeface="Courier New"/>
              </a:rPr>
              <a:t>pca95 = PCA(n_components=0.95, svd_solver='full'); X_pca = pca95.fit_transform(X_scaled)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 C: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Composite features inject domain insight; PCA reduces redundancy and noise.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 D: Clustering &amp; Validation (How &amp; Significance)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K-means: run k=2..8; compute Silhouette↑, DB↓, CH↑; select k.</a:t>
            </a:r>
          </a:p>
          <a:p>
            <a:pPr/>
            <a:r>
              <a:t>Hierarchical: Ward &amp; average dendrograms; compute cophenetic correlation.</a:t>
            </a:r>
          </a:p>
          <a:p>
            <a:pPr/>
            <a:r>
              <a:t>External validation (ARI, NMI): analysis-only; do not tune with labels.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 D Code Snippets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Courier New"/>
              </a:rPr>
              <a:t>for k in range(2, 9):</a:t>
            </a:r>
            <a:br/>
            <a:r>
              <a:rPr sz="1200">
                <a:latin typeface="Courier New"/>
              </a:rPr>
              <a:t>    km = KMeans(n_clusters=k, n_init=10, random_state=42)</a:t>
            </a:r>
            <a:br/>
            <a:r>
              <a:rPr sz="1200">
                <a:latin typeface="Courier New"/>
              </a:rPr>
              <a:t>    labels = km.fit_predict(features)</a:t>
            </a:r>
            <a:br/>
            <a:r>
              <a:rPr sz="1200">
                <a:latin typeface="Courier New"/>
              </a:rPr>
              <a:t>    s = silhouette_score(features, labels); db = davies_bouldin_score(features, labels); ch = calinski_harabasz_score(features, labels)</a:t>
            </a:r>
            <a:br/>
            <a:r>
              <a:rPr sz="1200">
                <a:latin typeface="Courier New"/>
              </a:rPr>
              <a:t>Z_ward = linkage(features_for_kmeans, method='ward'); Y = pdist(features_for_kmeans); coph_ward, _ = cophenet(Z_ward, Y)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 D: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Indices balance cohesion/separation; cophenetic checks dendrogram fidelity.</a:t>
            </a:r>
          </a:p>
          <a:p>
            <a:pPr/>
            <a:r>
              <a:t>External metrics contextualize clusters against ground truth without tuning.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 E: Second EDA &amp; Statistical Inference (How &amp; Significance)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Show centroids in original units; visualize PCA scatter by cluster.</a:t>
            </a:r>
          </a:p>
          <a:p>
            <a:pPr/>
            <a:r>
              <a:t>Run ANOVA &amp; Kruskal-Wallis on alcohol, flavanoids; report p-values &amp; effect sizes.</a:t>
            </a:r>
          </a:p>
          <a:p>
            <a:pPr/>
            <a:r>
              <a:t>Interpret discrepancies if labels used for validation (ARI/NMI).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 E Code Snippets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Courier New"/>
              </a:rPr>
              <a:t>df = X_imputed.copy(); df['cluster'] = kmeans_labels</a:t>
            </a:r>
            <a:br/>
            <a:r>
              <a:rPr sz="1200">
                <a:latin typeface="Courier New"/>
              </a:rPr>
              <a:t>groups = [g['alcohol'].values for _, g in df.groupby('cluster')]</a:t>
            </a:r>
            <a:br/>
            <a:r>
              <a:rPr sz="1200">
                <a:latin typeface="Courier New"/>
              </a:rPr>
              <a:t>f, p = stats.f_oneway(*groups); h, pkw = stats.kruskal(*groups)</a:t>
            </a:r>
            <a:br/>
            <a:r>
              <a:rPr sz="1200">
                <a:latin typeface="Courier New"/>
              </a:rPr>
              <a:t># eta² and ε² computed from SS and H-statistic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 E: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Centroids explain cluster profiles; PCA scatter shows overlap/separation.</a:t>
            </a:r>
          </a:p>
          <a:p>
            <a:pPr/>
            <a:r>
              <a:t>Effect sizes contextualize practical differences beyond p-values.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Cluster wines by 13 physico-chemical attributes; labels not used for tuning.</a:t>
            </a:r>
          </a:p>
          <a:p>
            <a:pPr/>
            <a:r>
              <a:t>Compare K-means vs hierarchical; select k via internal indices.</a:t>
            </a:r>
          </a:p>
          <a:p>
            <a:pPr/>
            <a:r>
              <a:t>Interpret clusters via centroids and statistical tests.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 F: PCA Influence &amp; Suitability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PCA improved indices at k=3 (chosen), clarifying grouping signal.</a:t>
            </a:r>
          </a:p>
          <a:p>
            <a:pPr/>
            <a:r>
              <a:t>K-means: fast, interpretable for convex clusters; Hierarchical: linkage-sensitive but reveals structure.</a:t>
            </a:r>
          </a:p>
          <a:p>
            <a:pPr/>
            <a:r>
              <a:t>Choose based on data geometry, interpretability needs, and goals.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Histogram (Alcohol)</a:t>
            </a:r>
          </a:p>
        </p:txBody>
      </p:sp>
      <p:pic>
        <p:nvPicPr>
          <p:cNvPr id="3" name="Picture 2" descr="alcohol_h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Histogram: Purpose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 show the spread and shape of values.</a:t>
            </a:r>
          </a:p>
          <a:p>
            <a:pPr/>
            <a:r>
              <a:t>Insight: alcohol values are fairly symmetric; no extreme outliers.</a:t>
            </a:r>
          </a:p>
          <a:p>
            <a:pPr/>
            <a:r>
              <a:t>Skewness helps spot long tails (malic_acid is right-skewed).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We Built the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Courier New"/>
              </a:rPr>
              <a:t>fig, ax = plt.subplots(figsize=(6, 4))</a:t>
            </a:r>
            <a:br/>
            <a:r>
              <a:rPr sz="1200">
                <a:latin typeface="Courier New"/>
              </a:rPr>
              <a:t>sns.histplot(X_imputed['alcohol'], kde=True, ax=ax)</a:t>
            </a:r>
            <a:br/>
            <a:r>
              <a:rPr sz="1200">
                <a:latin typeface="Courier New"/>
              </a:rPr>
              <a:t>ax.set_title('Histogram of alcohol')</a:t>
            </a:r>
            <a:br/>
            <a:r>
              <a:rPr sz="1200">
                <a:latin typeface="Courier New"/>
              </a:rPr>
              <a:t>save_fig(fig, os.path.join(hist_dir, 'alcohol_hist.png'))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Methods &amp;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Standardization: essential for distance-based clustering and PCA.</a:t>
            </a:r>
          </a:p>
          <a:p>
            <a:pPr/>
            <a:r>
              <a:t>PCA: reduce collinearity/noise; retained components: 10</a:t>
            </a:r>
          </a:p>
          <a:p>
            <a:pPr/>
            <a:r>
              <a:t>K-means: efficient centroid-based clustering; convex clusters.</a:t>
            </a:r>
          </a:p>
          <a:p>
            <a:pPr/>
            <a:r>
              <a:t>Hierarchical: dendrogram structure; Ward vs average linkage.</a:t>
            </a:r>
          </a:p>
          <a:p>
            <a:pPr/>
            <a:r>
              <a:t>Indices: Silhouette↑, Davies–Bouldin↓, Calinski–Harabasz↑.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PCA Scree</a:t>
            </a:r>
          </a:p>
        </p:txBody>
      </p:sp>
      <p:pic>
        <p:nvPicPr>
          <p:cNvPr id="3" name="Picture 2" descr="pca_scr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8011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Scree: Purpose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 see how much variance each PCA component explains.</a:t>
            </a:r>
          </a:p>
          <a:p>
            <a:pPr/>
            <a:r>
              <a:t>Insight: after early components, added variance drops (diminishing returns).</a:t>
            </a:r>
          </a:p>
          <a:p>
            <a:pPr/>
            <a:r>
              <a:t>We keep components covering 95% of variance (10 components).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We Built the Scree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Courier New"/>
              </a:rPr>
              <a:t>pca = PCA(); pca.fit(X_scaled)</a:t>
            </a:r>
            <a:br/>
            <a:r>
              <a:rPr sz="1200">
                <a:latin typeface="Courier New"/>
              </a:rPr>
              <a:t>evr = pca.explained_variance_ratio_</a:t>
            </a:r>
            <a:br/>
            <a:r>
              <a:rPr sz="1200">
                <a:latin typeface="Courier New"/>
              </a:rPr>
              <a:t>fig, ax = plt.subplots()</a:t>
            </a:r>
            <a:br/>
            <a:r>
              <a:rPr sz="1200">
                <a:latin typeface="Courier New"/>
              </a:rPr>
              <a:t>ax.plot(np.arange(1, len(evr)+1), evr, marker='o')</a:t>
            </a:r>
            <a:br/>
            <a:r>
              <a:rPr sz="1200">
                <a:latin typeface="Courier New"/>
              </a:rPr>
              <a:t>save_fig(fig, os.path.join(fig_dir, 'pca_scree.png'))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Indices vs k (scaled)</a:t>
            </a:r>
          </a:p>
        </p:txBody>
      </p:sp>
      <p:pic>
        <p:nvPicPr>
          <p:cNvPr id="3" name="Picture 2" descr="indices_vs_k_sca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Indices vs k (pca)</a:t>
            </a:r>
          </a:p>
        </p:txBody>
      </p:sp>
      <p:pic>
        <p:nvPicPr>
          <p:cNvPr id="3" name="Picture 2" descr="indices_vs_k_p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Samples: 178, Features: 13.</a:t>
            </a:r>
          </a:p>
          <a:p>
            <a:pPr/>
            <a:r>
              <a:t>Features: alcohol, malic_acid, ash, alcalinity_of_ash, magnesium, total_phenols, flavanoids, nonflavanoid_phenols, proanthocyanins, color_intensity, hue, od280/od315_of_diluted_wines, proline.</a:t>
            </a:r>
          </a:p>
          <a:p>
            <a:pPr/>
            <a:r>
              <a:t>Labels only for external validation; counts: {1: 71, 0: 59, 2: 48}.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Indices vs k (feature_engineered)</a:t>
            </a:r>
          </a:p>
        </p:txBody>
      </p:sp>
      <p:pic>
        <p:nvPicPr>
          <p:cNvPr id="3" name="Picture 2" descr="indices_vs_k_feature_engine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Indices: Purpose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 choose the best number of clusters (k).</a:t>
            </a:r>
          </a:p>
          <a:p>
            <a:pPr/>
            <a:r>
              <a:t>Silhouette: higher is better; DB: lower is better; CH: higher is better.</a:t>
            </a:r>
          </a:p>
          <a:p>
            <a:pPr/>
            <a:r>
              <a:t>We pick the k with good balance across these indices.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We Built Indices vs 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Courier New"/>
              </a:rPr>
              <a:t>for k in range(2, 9):</a:t>
            </a:r>
            <a:br/>
            <a:r>
              <a:rPr sz="1200">
                <a:latin typeface="Courier New"/>
              </a:rPr>
              <a:t>    km = KMeans(n_clusters=k, n_init=10, random_state=42)</a:t>
            </a:r>
            <a:br/>
            <a:r>
              <a:rPr sz="1200">
                <a:latin typeface="Courier New"/>
              </a:rPr>
              <a:t>    labels = km.fit_predict(features)</a:t>
            </a:r>
            <a:br/>
            <a:r>
              <a:rPr sz="1200">
                <a:latin typeface="Courier New"/>
              </a:rPr>
              <a:t>    s = silhouette_score(features, labels)</a:t>
            </a:r>
            <a:br/>
            <a:r>
              <a:rPr sz="1200">
                <a:latin typeface="Courier New"/>
              </a:rPr>
              <a:t>    db = davies_bouldin_score(features, labels)</a:t>
            </a:r>
            <a:br/>
            <a:r>
              <a:rPr sz="1200">
                <a:latin typeface="Courier New"/>
              </a:rPr>
              <a:t>    ch = calinski_harabasz_score(features, labels)</a:t>
            </a:r>
            <a:br/>
            <a:r>
              <a:rPr sz="1200">
                <a:latin typeface="Courier New"/>
              </a:rPr>
              <a:t># plot s, db, ch for each k and save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Dendrogram (ward)</a:t>
            </a:r>
          </a:p>
        </p:txBody>
      </p:sp>
      <p:pic>
        <p:nvPicPr>
          <p:cNvPr id="3" name="Picture 2" descr="dendrogram_w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Dendrogram (average)</a:t>
            </a:r>
          </a:p>
        </p:txBody>
      </p:sp>
      <p:pic>
        <p:nvPicPr>
          <p:cNvPr id="3" name="Picture 2" descr="dendrogram_aver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Dendrograms: Purpose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 show how clusters merge step-by-step.</a:t>
            </a:r>
          </a:p>
          <a:p>
            <a:pPr/>
            <a:r>
              <a:t>Ward: groups by minimizing variance; Average: uses mean distances.</a:t>
            </a:r>
          </a:p>
          <a:p>
            <a:pPr/>
            <a:r>
              <a:t>Cophenetic correlation checks how well tree preserves distances.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We Built Dendrograms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Courier New"/>
              </a:rPr>
              <a:t>Z_ward = linkage(features_for_kmeans, method='ward', metric='euclidean')</a:t>
            </a:r>
            <a:br/>
            <a:r>
              <a:rPr sz="1200">
                <a:latin typeface="Courier New"/>
              </a:rPr>
              <a:t>fig, ax = plt.subplots()</a:t>
            </a:r>
            <a:br/>
            <a:r>
              <a:rPr sz="1200">
                <a:latin typeface="Courier New"/>
              </a:rPr>
              <a:t>dendrogram(Z_ward, ax=ax)</a:t>
            </a:r>
            <a:br/>
            <a:r>
              <a:rPr sz="1200">
                <a:latin typeface="Courier New"/>
              </a:rPr>
              <a:t>save_fig(fig, os.path.join(fig_dir, 'dendrogram_ward.png'))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Selection &amp; Key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Selected: pca, k=3.</a:t>
            </a:r>
          </a:p>
          <a:p>
            <a:pPr/>
            <a:r>
              <a:t>Silhouette=0.299, DB=1.336, CH=76.2.</a:t>
            </a:r>
          </a:p>
          <a:p>
            <a:pPr/>
            <a:r>
              <a:t>Cophenetic (Ward)=0.664, (Average)=0.761.</a:t>
            </a:r>
          </a:p>
          <a:p>
            <a:pPr/>
            <a:r>
              <a:t>External (optional): ARI=0.897, NMI=0.876.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PCA Scatter by Cluster</a:t>
            </a:r>
          </a:p>
        </p:txBody>
      </p:sp>
      <p:pic>
        <p:nvPicPr>
          <p:cNvPr id="3" name="Picture 2" descr="pca_scatter_kmea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PCA Scatter: Purpose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 visualize clusters in 2D using first two PCs.</a:t>
            </a:r>
          </a:p>
          <a:p>
            <a:pPr/>
            <a:r>
              <a:t>Insight: see separation and overlap between groups.</a:t>
            </a:r>
          </a:p>
          <a:p>
            <a:pPr/>
            <a:r>
              <a:t>Colors represent K-means cluster assignments.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Load → Impute (median) → Standardize (Z-score) → EDA</a:t>
            </a:r>
          </a:p>
          <a:p>
            <a:pPr/>
            <a:r>
              <a:t>PCA (retain 95% variance) → Feature engineering</a:t>
            </a:r>
          </a:p>
          <a:p>
            <a:pPr/>
            <a:r>
              <a:t>K-means &amp; Hierarchical → Validity indices → Inference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We Built PCA Scatter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Courier New"/>
              </a:rPr>
              <a:t>pca2 = PCA(n_components=2)</a:t>
            </a:r>
            <a:br/>
            <a:r>
              <a:rPr sz="1200">
                <a:latin typeface="Courier New"/>
              </a:rPr>
              <a:t>X_pca2 = pca2.fit_transform(X_scaled)</a:t>
            </a:r>
            <a:br/>
            <a:r>
              <a:rPr sz="1200">
                <a:latin typeface="Courier New"/>
              </a:rPr>
              <a:t>fig, ax = plt.subplots()</a:t>
            </a:r>
            <a:br/>
            <a:r>
              <a:rPr sz="1200">
                <a:latin typeface="Courier New"/>
              </a:rPr>
              <a:t>ax.scatter(X_pca2[:,0], X_pca2[:,1], c=kmeans_labels, cmap='viridis')</a:t>
            </a:r>
            <a:br/>
            <a:r>
              <a:rPr sz="1200">
                <a:latin typeface="Courier New"/>
              </a:rPr>
              <a:t>save_fig(fig, os.path.join(fig_dir, 'pca_scatter_kmeans.png'))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 Profiles (Selected Vars)</a:t>
            </a:r>
          </a:p>
        </p:txBody>
      </p:sp>
      <p:pic>
        <p:nvPicPr>
          <p:cNvPr id="3" name="Picture 2" descr="cluster_profiles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Profiles: Purpose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 compare typical values of key variables across clusters.</a:t>
            </a:r>
          </a:p>
          <a:p>
            <a:pPr/>
            <a:r>
              <a:t>Insight: see which clusters have higher/lower alcohol, acidity, etc.</a:t>
            </a:r>
          </a:p>
          <a:p>
            <a:pPr/>
            <a:r>
              <a:t>Helps explain what makes clusters different.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We Built Cluster Profiles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Courier New"/>
              </a:rPr>
              <a:t>key_vars = ['alcohol','malic_acid','ash','flavanoids']</a:t>
            </a:r>
            <a:br/>
            <a:r>
              <a:rPr sz="1200">
                <a:latin typeface="Courier New"/>
              </a:rPr>
              <a:t>fig, ax = plt.subplots()</a:t>
            </a:r>
            <a:br/>
            <a:r>
              <a:rPr sz="1200">
                <a:latin typeface="Courier New"/>
              </a:rPr>
              <a:t>idx = np.arange(len(key_vars)); width = 0.8/ chosen_k</a:t>
            </a:r>
            <a:br/>
            <a:r>
              <a:rPr sz="1200">
                <a:latin typeface="Courier New"/>
              </a:rPr>
              <a:t>for c in range(chosen_k):</a:t>
            </a:r>
            <a:br/>
            <a:r>
              <a:rPr sz="1200">
                <a:latin typeface="Courier New"/>
              </a:rPr>
              <a:t>    ax.bar(idx + c*width, centroids_original.loc[c, key_vars], width)</a:t>
            </a:r>
            <a:br/>
            <a:r>
              <a:rPr sz="1200">
                <a:latin typeface="Courier New"/>
              </a:rPr>
              <a:t>save_fig(fig, os.path.join(fig_dir, 'cluster_profiles_bar.png'))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Alcohol: ANOVA p=0.0000, eta²=0.564</a:t>
            </a:r>
          </a:p>
          <a:p>
            <a:pPr/>
            <a:r>
              <a:t>Alcohol: Kruskal p=0.0000, ε²=0.571</a:t>
            </a:r>
          </a:p>
          <a:p>
            <a:pPr/>
            <a:r>
              <a:t>Flavanoids: ANOVA p=0.0000, eta²=0.756</a:t>
            </a:r>
          </a:p>
          <a:p>
            <a:pPr/>
            <a:r>
              <a:t>Flavanoids: Kruskal p=0.0000, ε²=0.750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Quality control: group wines with similar chemistry for consistency.</a:t>
            </a:r>
          </a:p>
          <a:p>
            <a:pPr/>
            <a:r>
              <a:t>Product segmentation: design blends or offerings by cluster profiles.</a:t>
            </a:r>
          </a:p>
          <a:p>
            <a:pPr/>
            <a:r>
              <a:t>Inventory planning and sourcing: match supply to cluster demand.</a:t>
            </a:r>
          </a:p>
          <a:p>
            <a:pPr/>
            <a:r>
              <a:t>Marketing: tailor messaging to cluster characteristics.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&amp;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Benefits: fast, interpretable clusters; structure insight via dendrograms; reduces noise with PCA.</a:t>
            </a:r>
          </a:p>
          <a:p>
            <a:pPr/>
            <a:r>
              <a:t>Limitations: K-means assumes convex clusters; hierarchical sensitive to linkage.</a:t>
            </a:r>
          </a:p>
          <a:p>
            <a:pPr/>
            <a:r>
              <a:t>Needs standardization; PCA components hard to explain directly.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Rationale &amp;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Standardization: fair distances; PCA: reduce noise/collinearity.</a:t>
            </a:r>
          </a:p>
          <a:p>
            <a:pPr/>
            <a:r>
              <a:t>K-means: fast, interpretable centroids; convex cluster assumption.</a:t>
            </a:r>
          </a:p>
          <a:p>
            <a:pPr/>
            <a:r>
              <a:t>Hierarchical: structure via dendrogram; linkage choice matters.</a:t>
            </a:r>
          </a:p>
          <a:p>
            <a:pPr/>
            <a:r>
              <a:t>PCA+K-means often balances compactness and separation on numeric data.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Assess stability; try GMM, DBSCAN; add domain-informed features.</a:t>
            </a:r>
          </a:p>
          <a:p>
            <a:pPr/>
            <a:r>
              <a:t>Bootstrap validity indices; silhouette per sample; sensitivity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 A: Data Loading &amp; Preprocessing (How &amp; Significance)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How: load UCI Wine, show 10 rows, confirm numeric types.</a:t>
            </a:r>
          </a:p>
          <a:p>
            <a:pPr/>
            <a:r>
              <a:t>Impute (median; none missing) and standardize (Z-score).</a:t>
            </a:r>
          </a:p>
          <a:p>
            <a:pPr/>
            <a:r>
              <a:t>Save scaled dataset to CSV for reproducibility.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 A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Courier New"/>
              </a:rPr>
              <a:t>data = load_wine()</a:t>
            </a:r>
            <a:br/>
            <a:r>
              <a:rPr sz="1200">
                <a:latin typeface="Courier New"/>
              </a:rPr>
              <a:t>X = pd.DataFrame(data.data, columns=data.feature_names)</a:t>
            </a:r>
            <a:br/>
            <a:r>
              <a:rPr sz="1200">
                <a:latin typeface="Courier New"/>
              </a:rPr>
              <a:t>imputer = SimpleImputer(strategy='median')</a:t>
            </a:r>
            <a:br/>
            <a:r>
              <a:rPr sz="1200">
                <a:latin typeface="Courier New"/>
              </a:rPr>
              <a:t>X_imputed = pd.DataFrame(imputer.fit_transform(X), columns=X.columns)</a:t>
            </a:r>
            <a:br/>
            <a:r>
              <a:rPr sz="1200">
                <a:latin typeface="Courier New"/>
              </a:rPr>
              <a:t>scaler = StandardScaler(); X_scaled = pd.DataFrame(scaler.fit_transform(X_imputed), columns=X.columns)</a:t>
            </a:r>
            <a:br/>
            <a:r>
              <a:rPr sz="1200">
                <a:latin typeface="Courier New"/>
              </a:rPr>
              <a:t>X_scaled.to_csv(os.path.join(out_dir, 'scaled_wine.csv'), index=False)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 A: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Numeric consistency and standardization ensure fair distances for clustering.</a:t>
            </a:r>
          </a:p>
          <a:p>
            <a:pPr/>
            <a:r>
              <a:t>Imputation avoids bias and enables PCA/clustering without missing-value issues.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 B: First EDA (How &amp; Significance)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Compute descriptive stats (mean, std, min, max) for key features.</a:t>
            </a:r>
          </a:p>
          <a:p>
            <a:pPr/>
            <a:r>
              <a:t>Plot histograms for 4 variables; note skewness (e.g., malic_acid right-skew).</a:t>
            </a:r>
          </a:p>
          <a:p>
            <a:pPr/>
            <a:r>
              <a:t>Build PCA scree plot to assess variance explained by components.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 B Code Snippets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00">
                <a:latin typeface="Courier New"/>
              </a:rPr>
              <a:t>selected = ['alcohol','malic_acid','ash','flavanoids']</a:t>
            </a:r>
            <a:br/>
            <a:r>
              <a:rPr sz="1200">
                <a:latin typeface="Courier New"/>
              </a:rPr>
              <a:t>desc = X_imputed[selected].describe().T</a:t>
            </a:r>
            <a:br/>
            <a:r>
              <a:rPr sz="1200">
                <a:latin typeface="Courier New"/>
              </a:rPr>
              <a:t>for col in selected:</a:t>
            </a:r>
            <a:br/>
            <a:r>
              <a:rPr sz="1200">
                <a:latin typeface="Courier New"/>
              </a:rPr>
              <a:t>    fig, ax = plt.subplots(); sns.histplot(X_imputed[col], kde=True, ax=ax)</a:t>
            </a:r>
            <a:br/>
            <a:r>
              <a:rPr sz="1200">
                <a:latin typeface="Courier New"/>
              </a:rPr>
              <a:t>    save_fig(fig, os.path.join(hist_dir, f'{col}_hist.png'))</a:t>
            </a:r>
            <a:br/>
            <a:r>
              <a:rPr sz="1200">
                <a:latin typeface="Courier New"/>
              </a:rPr>
              <a:t>pca = PCA(); pca.fit(X_scaled); evr = pca.explained_variance_ratio_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