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67" r:id="rId3"/>
    <p:sldId id="256" r:id="rId4"/>
    <p:sldId id="266" r:id="rId5"/>
    <p:sldId id="264" r:id="rId6"/>
    <p:sldId id="258" r:id="rId7"/>
    <p:sldId id="259" r:id="rId8"/>
    <p:sldId id="260" r:id="rId9"/>
    <p:sldId id="261" r:id="rId10"/>
    <p:sldId id="262"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slideMaster" Target="../slideMasters/slideMaster2.xml"/><Relationship Id="rId2" Type="http://schemas.openxmlformats.org/officeDocument/2006/relationships/tags" Target="../tags/tag12.xml"/><Relationship Id="rId16" Type="http://schemas.openxmlformats.org/officeDocument/2006/relationships/tags" Target="../tags/tag26.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Master" Target="../slideMasters/slideMaster2.xml"/><Relationship Id="rId5" Type="http://schemas.openxmlformats.org/officeDocument/2006/relationships/tags" Target="../tags/tag31.xml"/><Relationship Id="rId4" Type="http://schemas.openxmlformats.org/officeDocument/2006/relationships/tags" Target="../tags/tag30.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slideMaster" Target="../slideMasters/slideMaster2.xml"/><Relationship Id="rId4" Type="http://schemas.openxmlformats.org/officeDocument/2006/relationships/tags" Target="../tags/tag35.xml"/><Relationship Id="rId9" Type="http://schemas.openxmlformats.org/officeDocument/2006/relationships/tags" Target="../tags/tag40.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slideMaster" Target="../slideMasters/slideMaster2.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tags" Target="../tags/tag5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slideMaster" Target="../slideMasters/slideMaster2.xml"/><Relationship Id="rId4" Type="http://schemas.openxmlformats.org/officeDocument/2006/relationships/tags" Target="../tags/tag7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Master" Target="../slideMasters/slideMaster2.xml"/><Relationship Id="rId4" Type="http://schemas.openxmlformats.org/officeDocument/2006/relationships/tags" Target="../tags/tag8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slideMaster" Target="../slideMasters/slideMaster2.xml"/><Relationship Id="rId5" Type="http://schemas.openxmlformats.org/officeDocument/2006/relationships/tags" Target="../tags/tag87.xml"/><Relationship Id="rId4" Type="http://schemas.openxmlformats.org/officeDocument/2006/relationships/tags" Target="../tags/tag8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slideMaster" Target="../slideMasters/slideMaster2.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tags" Target="../tags/tag104.xml"/><Relationship Id="rId2" Type="http://schemas.openxmlformats.org/officeDocument/2006/relationships/tags" Target="../tags/tag89.xml"/><Relationship Id="rId16" Type="http://schemas.openxmlformats.org/officeDocument/2006/relationships/tags" Target="../tags/tag103.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5" Type="http://schemas.openxmlformats.org/officeDocument/2006/relationships/tags" Target="../tags/tag10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5" name="任意多边形: 形状 14"/>
          <p:cNvSpPr/>
          <p:nvPr>
            <p:custDataLst>
              <p:tags r:id="rId1"/>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p:custDataLst>
              <p:tags r:id="rId2"/>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p:custDataLst>
              <p:tags r:id="rId3"/>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p:custDataLst>
              <p:tags r:id="rId4"/>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p:custDataLst>
              <p:tags r:id="rId5"/>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p:custDataLst>
              <p:tags r:id="rId6"/>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p:custDataLst>
              <p:tags r:id="rId7"/>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p:custDataLst>
              <p:tags r:id="rId8"/>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p:custDataLst>
              <p:tags r:id="rId9"/>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p:custDataLst>
              <p:tags r:id="rId10"/>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1"/>
            </p:custDataLst>
          </p:nvPr>
        </p:nvSpPr>
        <p:spPr>
          <a:xfrm>
            <a:off x="1698625" y="2019935"/>
            <a:ext cx="5642610" cy="2793365"/>
          </a:xfrm>
        </p:spPr>
        <p:txBody>
          <a:bodyPr wrap="square" anchor="ctr">
            <a:normAutofit/>
          </a:bodyPr>
          <a:lstStyle>
            <a:lvl1pPr algn="l">
              <a:lnSpc>
                <a:spcPct val="100000"/>
              </a:lnSpc>
              <a:defRPr sz="5400">
                <a:solidFill>
                  <a:schemeClr val="accent1"/>
                </a:solidFill>
              </a:defRPr>
            </a:lvl1pPr>
          </a:lstStyle>
          <a:p>
            <a:r>
              <a:rPr lang="zh-CN" dirty="0"/>
              <a:t>单击此处编辑母版标题样式</a:t>
            </a:r>
          </a:p>
        </p:txBody>
      </p:sp>
      <p:sp>
        <p:nvSpPr>
          <p:cNvPr id="4" name="日期占位符 3"/>
          <p:cNvSpPr>
            <a:spLocks noGrp="1"/>
          </p:cNvSpPr>
          <p:nvPr>
            <p:ph type="dt" sz="half" idx="10"/>
            <p:custDataLst>
              <p:tags r:id="rId12"/>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5" name="页脚占位符 4"/>
          <p:cNvSpPr>
            <a:spLocks noGrp="1"/>
          </p:cNvSpPr>
          <p:nvPr>
            <p:ph type="ftr" sz="quarter" idx="11"/>
            <p:custDataLst>
              <p:tags r:id="rId13"/>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4"/>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15"/>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p>
        </p:txBody>
      </p:sp>
      <p:sp>
        <p:nvSpPr>
          <p:cNvPr id="24" name="署名占位符 10"/>
          <p:cNvSpPr>
            <a:spLocks noGrp="1"/>
          </p:cNvSpPr>
          <p:nvPr>
            <p:ph type="body" sz="quarter" idx="17" hasCustomPrompt="1"/>
            <p:custDataLst>
              <p:tags r:id="rId16"/>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lvl1pPr>
              <a:defRPr>
                <a:solidFill>
                  <a:schemeClr val="accent1"/>
                </a:solidFill>
              </a:defRPr>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6" name="矩形 5"/>
          <p:cNvSpPr/>
          <p:nvPr>
            <p:custDataLst>
              <p:tags r:id="rId5"/>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p:custDataLst>
              <p:tags r:id="rId6"/>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p:custDataLst>
              <p:tags r:id="rId7"/>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p:custDataLst>
              <p:tags r:id="rId8"/>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p:custDataLst>
              <p:tags r:id="rId9"/>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useBgFill="1">
        <p:nvSpPr>
          <p:cNvPr id="11" name="任意多边形: 形状 10"/>
          <p:cNvSpPr/>
          <p:nvPr>
            <p:custDataLst>
              <p:tags r:id="rId1"/>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p:custDataLst>
              <p:tags r:id="rId2"/>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p:custDataLst>
              <p:tags r:id="rId3"/>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p:custDataLst>
              <p:tags r:id="rId4"/>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p:custDataLst>
              <p:tags r:id="rId5"/>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p:custDataLst>
              <p:tags r:id="rId6"/>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p:custDataLst>
              <p:tags r:id="rId7"/>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p:custDataLst>
              <p:tags r:id="rId8"/>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p:custDataLst>
              <p:tags r:id="rId9"/>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p:custDataLst>
              <p:tags r:id="rId10"/>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p:custDataLst>
              <p:tags r:id="rId11"/>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p:custDataLst>
              <p:tags r:id="rId12"/>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3"/>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p>
        </p:txBody>
      </p:sp>
      <p:sp>
        <p:nvSpPr>
          <p:cNvPr id="3" name="文本占位符 2"/>
          <p:cNvSpPr>
            <a:spLocks noGrp="1"/>
          </p:cNvSpPr>
          <p:nvPr>
            <p:ph type="body" idx="1" hasCustomPrompt="1"/>
            <p:custDataLst>
              <p:tags r:id="rId14"/>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p>
        </p:txBody>
      </p:sp>
      <p:sp>
        <p:nvSpPr>
          <p:cNvPr id="8" name="节编号 3"/>
          <p:cNvSpPr>
            <a:spLocks noGrp="1"/>
          </p:cNvSpPr>
          <p:nvPr>
            <p:ph type="body" sz="quarter" idx="13" hasCustomPrompt="1"/>
            <p:custDataLst>
              <p:tags r:id="rId15"/>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p>
        </p:txBody>
      </p:sp>
      <p:sp>
        <p:nvSpPr>
          <p:cNvPr id="4" name="日期占位符 4"/>
          <p:cNvSpPr>
            <a:spLocks noGrp="1"/>
          </p:cNvSpPr>
          <p:nvPr>
            <p:ph type="dt" sz="half" idx="10"/>
            <p:custDataLst>
              <p:tags r:id="rId16"/>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5" name="页脚占位符 5"/>
          <p:cNvSpPr>
            <a:spLocks noGrp="1"/>
          </p:cNvSpPr>
          <p:nvPr>
            <p:ph type="ftr" sz="quarter" idx="11"/>
            <p:custDataLst>
              <p:tags r:id="rId17"/>
            </p:custDataLst>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2025/9/16 Tuesday</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5" name="任意多边形: 形状 133"/>
          <p:cNvSpPr/>
          <p:nvPr>
            <p:custDataLst>
              <p:tags r:id="rId1"/>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p:custDataLst>
              <p:tags r:id="rId2"/>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p:custDataLst>
              <p:tags r:id="rId3"/>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p:custDataLst>
              <p:tags r:id="rId4"/>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p:custDataLst>
              <p:tags r:id="rId5"/>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p:custDataLst>
              <p:tags r:id="rId6"/>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p:custDataLst>
              <p:tags r:id="rId7"/>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p:custDataLst>
              <p:tags r:id="rId8"/>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p:custDataLst>
              <p:tags r:id="rId9"/>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p:custDataLst>
              <p:tags r:id="rId10"/>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1"/>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p>
        </p:txBody>
      </p:sp>
      <p:sp>
        <p:nvSpPr>
          <p:cNvPr id="3" name="副标题 2"/>
          <p:cNvSpPr>
            <a:spLocks noGrp="1"/>
          </p:cNvSpPr>
          <p:nvPr>
            <p:ph type="subTitle" idx="1" hasCustomPrompt="1"/>
            <p:custDataLst>
              <p:tags r:id="rId12"/>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t>2025/9/16 Tuesday</a:t>
            </a:fld>
            <a:endParaRPr lang="zh-CN" altLang="en-US"/>
          </a:p>
        </p:txBody>
      </p:sp>
      <p:sp>
        <p:nvSpPr>
          <p:cNvPr id="5" name="页脚占位符 4"/>
          <p:cNvSpPr>
            <a:spLocks noGrp="1"/>
          </p:cNvSpPr>
          <p:nvPr>
            <p:ph type="ftr" sz="quarter" idx="11"/>
            <p:custDataLst>
              <p:tags r:id="rId14"/>
            </p:custDataLst>
          </p:nvPr>
        </p:nvSpPr>
        <p:spPr/>
        <p:txBody>
          <a:bodyPr/>
          <a:lstStyle/>
          <a:p>
            <a:endParaRPr lang="zh-CN" altLang="en-US"/>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p:ph type="body" sz="quarter" idx="13" hasCustomPrompt="1"/>
            <p:custDataLst>
              <p:tags r:id="rId16"/>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p>
        </p:txBody>
      </p:sp>
      <p:sp>
        <p:nvSpPr>
          <p:cNvPr id="24" name="署名占位符 10"/>
          <p:cNvSpPr>
            <a:spLocks noGrp="1"/>
          </p:cNvSpPr>
          <p:nvPr>
            <p:ph type="body" sz="quarter" idx="17" hasCustomPrompt="1"/>
            <p:custDataLst>
              <p:tags r:id="rId17"/>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2025/9/16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14.xml"/><Relationship Id="rId21" Type="http://schemas.openxmlformats.org/officeDocument/2006/relationships/tags" Target="../tags/tag9.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3.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3.xml"/><Relationship Id="rId10" Type="http://schemas.openxmlformats.org/officeDocument/2006/relationships/slideLayout" Target="../slideLayouts/slideLayout21.xml"/><Relationship Id="rId19" Type="http://schemas.openxmlformats.org/officeDocument/2006/relationships/tags" Target="../tags/tag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2.xml"/><Relationship Id="rId22"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2025/9/16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p:custDataLst>
              <p:tags r:id="rId13"/>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20"/>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21"/>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22"/>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4"/>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2025/9/16 Tuesday</a:t>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7" name="KSO_TEMPLATE" hidden="1"/>
          <p:cNvSpPr/>
          <p:nvPr>
            <p:custDataLst>
              <p:tags r:id="rId19"/>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lstStyle/>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0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D023F-E8E3-4134-8DC2-F793DB51CB22}"/>
              </a:ext>
            </a:extLst>
          </p:cNvPr>
          <p:cNvSpPr>
            <a:spLocks noGrp="1"/>
          </p:cNvSpPr>
          <p:nvPr>
            <p:ph type="title"/>
          </p:nvPr>
        </p:nvSpPr>
        <p:spPr/>
        <p:txBody>
          <a:bodyPr/>
          <a:lstStyle/>
          <a:p>
            <a:r>
              <a:rPr lang="en-US" altLang="zh-CN" b="0" dirty="0"/>
              <a:t>check-in code</a:t>
            </a:r>
            <a:endParaRPr lang="zh-CN" altLang="en-US" dirty="0"/>
          </a:p>
        </p:txBody>
      </p:sp>
      <p:sp>
        <p:nvSpPr>
          <p:cNvPr id="3" name="内容占位符 2">
            <a:extLst>
              <a:ext uri="{FF2B5EF4-FFF2-40B4-BE49-F238E27FC236}">
                <a16:creationId xmlns:a16="http://schemas.microsoft.com/office/drawing/2014/main" id="{EB306ADA-E70D-43EF-A445-3F5FD5FBA74C}"/>
              </a:ext>
            </a:extLst>
          </p:cNvPr>
          <p:cNvSpPr>
            <a:spLocks noGrp="1"/>
          </p:cNvSpPr>
          <p:nvPr>
            <p:ph idx="1"/>
          </p:nvPr>
        </p:nvSpPr>
        <p:spPr/>
        <p:txBody>
          <a:bodyPr/>
          <a:lstStyle/>
          <a:p>
            <a:r>
              <a:rPr lang="en-US" altLang="zh-CN" dirty="0"/>
              <a:t>1700</a:t>
            </a:r>
            <a:endParaRPr lang="zh-CN" altLang="en-US" dirty="0"/>
          </a:p>
        </p:txBody>
      </p:sp>
    </p:spTree>
    <p:extLst>
      <p:ext uri="{BB962C8B-B14F-4D97-AF65-F5344CB8AC3E}">
        <p14:creationId xmlns:p14="http://schemas.microsoft.com/office/powerpoint/2010/main" val="350887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Summary</a:t>
            </a:r>
          </a:p>
        </p:txBody>
      </p:sp>
      <p:sp>
        <p:nvSpPr>
          <p:cNvPr id="3" name="内容占位符 2"/>
          <p:cNvSpPr>
            <a:spLocks noGrp="1"/>
          </p:cNvSpPr>
          <p:nvPr>
            <p:ph idx="1"/>
          </p:nvPr>
        </p:nvSpPr>
        <p:spPr/>
        <p:txBody>
          <a:bodyPr>
            <a:normAutofit fontScale="97500"/>
          </a:bodyPr>
          <a:lstStyle/>
          <a:p>
            <a:r>
              <a:rPr lang="en-US" altLang="zh-CN"/>
              <a:t>HTML pages are text documents.</a:t>
            </a:r>
          </a:p>
          <a:p>
            <a:r>
              <a:rPr lang="en-US" altLang="zh-CN"/>
              <a:t>HTML uses tags to give the information they surround special meaning</a:t>
            </a:r>
          </a:p>
          <a:p>
            <a:r>
              <a:rPr lang="en-US" altLang="zh-CN"/>
              <a:t>Tags are often referred to as elements.</a:t>
            </a:r>
          </a:p>
          <a:p>
            <a:r>
              <a:rPr lang="en-US" altLang="zh-CN"/>
              <a:t>Tags usually come in pairs.</a:t>
            </a:r>
          </a:p>
          <a:p>
            <a:r>
              <a:rPr lang="en-US" altLang="zh-CN"/>
              <a:t>Opening tags can carry attributes, which tell us more about the content of that element.</a:t>
            </a:r>
          </a:p>
          <a:p>
            <a:r>
              <a:rPr lang="en-US" altLang="zh-CN"/>
              <a:t>Attributes require a name and a value.</a:t>
            </a:r>
          </a:p>
          <a:p>
            <a:r>
              <a:rPr lang="en-US" altLang="zh-CN"/>
              <a:t>To learn HTML you need to know what tags are available for you to use, what they do, and where they can go.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2"/>
            </p:custDataLst>
          </p:nvPr>
        </p:nvSpPr>
        <p:spPr/>
        <p:txBody>
          <a:bodyPr/>
          <a:lstStyle/>
          <a:p>
            <a:r>
              <a:rPr lang="en-US" altLang="zh-CN"/>
              <a:t>HTML structure</a:t>
            </a:r>
          </a:p>
        </p:txBody>
      </p:sp>
      <p:sp>
        <p:nvSpPr>
          <p:cNvPr id="10" name="署名"/>
          <p:cNvSpPr>
            <a:spLocks noGrp="1"/>
          </p:cNvSpPr>
          <p:nvPr>
            <p:custDataLst>
              <p:tags r:id="rId3"/>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vert="horz" wrap="square" lIns="0" tIns="0" rIns="0" bIns="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8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lumMod val="50000"/>
                  </a:schemeClr>
                </a:solidFill>
              </a:rPr>
              <a:t>ZhuHua</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Creating a Web Page on a PC</a:t>
            </a:r>
          </a:p>
        </p:txBody>
      </p:sp>
      <p:sp>
        <p:nvSpPr>
          <p:cNvPr id="3" name="内容占位符 2"/>
          <p:cNvSpPr>
            <a:spLocks noGrp="1"/>
          </p:cNvSpPr>
          <p:nvPr>
            <p:ph idx="1"/>
          </p:nvPr>
        </p:nvSpPr>
        <p:spPr/>
        <p:txBody>
          <a:bodyPr>
            <a:normAutofit fontScale="97500" lnSpcReduction="10000"/>
          </a:bodyPr>
          <a:lstStyle/>
          <a:p>
            <a:r>
              <a:rPr lang="en-US" altLang="zh-CN"/>
              <a:t>On drive E, create a new </a:t>
            </a:r>
            <a:r>
              <a:rPr lang="en-US" altLang="zh-CN">
                <a:sym typeface="+mn-ea"/>
              </a:rPr>
              <a:t>Folder </a:t>
            </a:r>
            <a:r>
              <a:rPr lang="en-US" altLang="zh-CN"/>
              <a:t>with a name of your choice. (Drives C and D are write-protected, and any data on them will be lost after the computer restarts.)</a:t>
            </a:r>
          </a:p>
          <a:p>
            <a:r>
              <a:rPr lang="en-US" altLang="zh-CN"/>
              <a:t>Launch Visual Studio Code. click on the "File" menu at the top left. From the dropdown menu, select "Open Folder".</a:t>
            </a:r>
          </a:p>
          <a:p>
            <a:r>
              <a:rPr lang="en-US" altLang="zh-CN"/>
              <a:t>In the file browser window that pops up, navigate to drive E and locate the new </a:t>
            </a:r>
            <a:r>
              <a:rPr lang="en-US" altLang="zh-CN">
                <a:sym typeface="+mn-ea"/>
              </a:rPr>
              <a:t>Folder</a:t>
            </a:r>
            <a:r>
              <a:rPr lang="en-US" altLang="zh-CN"/>
              <a:t> you just created. Select the</a:t>
            </a:r>
            <a:r>
              <a:rPr lang="en-US" altLang="zh-CN">
                <a:sym typeface="+mn-ea"/>
              </a:rPr>
              <a:t>Folder </a:t>
            </a:r>
            <a:r>
              <a:rPr lang="en-US" altLang="zh-CN"/>
              <a:t>and then click the "Select Folder" button to open it.</a:t>
            </a:r>
          </a:p>
          <a:p>
            <a:r>
              <a:rPr lang="en-US" altLang="zh-CN"/>
              <a:t>In the Explorer view (usually on the left side) of VS Code, right-click on your working directory. From the context menu, select "New File". Enter a filename, such as index.html, and press Enter to confirm.</a:t>
            </a:r>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u="heavy"/>
              <a:t>Edit &amp; Save</a:t>
            </a:r>
          </a:p>
        </p:txBody>
      </p:sp>
      <p:sp>
        <p:nvSpPr>
          <p:cNvPr id="3" name="内容占位符 2"/>
          <p:cNvSpPr>
            <a:spLocks noGrp="1"/>
          </p:cNvSpPr>
          <p:nvPr>
            <p:ph idx="1"/>
          </p:nvPr>
        </p:nvSpPr>
        <p:spPr/>
        <p:txBody>
          <a:bodyPr/>
          <a:lstStyle/>
          <a:p>
            <a:r>
              <a:rPr lang="en-US" altLang="zh-CN"/>
              <a:t>Edit the HTML File: Open the newly created HTML file and input or paste the HTML code. </a:t>
            </a:r>
          </a:p>
          <a:p>
            <a:r>
              <a:rPr lang="en-US" altLang="zh-CN"/>
              <a:t>Save the File: Ensure the file is saved. You can do this by clicking on the "File" menu at the top left and selecting "Save", or by using the shortcut Ctrl + 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stretch>
            <a:fillRect/>
          </a:stretch>
        </p:blipFill>
        <p:spPr>
          <a:xfrm>
            <a:off x="638810" y="482600"/>
            <a:ext cx="10281920" cy="6134100"/>
          </a:xfrm>
          <a:prstGeom prst="rect">
            <a:avLst/>
          </a:prstGeom>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structure</a:t>
            </a:r>
          </a:p>
        </p:txBody>
      </p:sp>
      <p:sp>
        <p:nvSpPr>
          <p:cNvPr id="3" name="内容占位符 2"/>
          <p:cNvSpPr>
            <a:spLocks noGrp="1"/>
          </p:cNvSpPr>
          <p:nvPr>
            <p:ph idx="1"/>
          </p:nvPr>
        </p:nvSpPr>
        <p:spPr/>
        <p:txBody>
          <a:bodyPr/>
          <a:lstStyle/>
          <a:p>
            <a:r>
              <a:rPr lang="en-US" altLang="zh-CN"/>
              <a:t>HTML Uses Elements to Describe the Structure of Pages</a:t>
            </a:r>
          </a:p>
          <a:p>
            <a:r>
              <a:rPr lang="en-US" altLang="zh-CN"/>
              <a:t>Each element has an opening tag and a closing tag.</a:t>
            </a:r>
          </a:p>
        </p:txBody>
      </p:sp>
      <p:pic>
        <p:nvPicPr>
          <p:cNvPr id="6" name="内容占位符 5" descr="the-tags-content-make-10a59ba9efd26_1920"/>
          <p:cNvPicPr>
            <a:picLocks noGrp="1" noChangeAspect="1"/>
          </p:cNvPicPr>
          <p:nvPr>
            <p:ph idx="3"/>
          </p:nvPr>
        </p:nvPicPr>
        <p:blipFill>
          <a:blip r:embed="rId3"/>
          <a:stretch>
            <a:fillRect/>
          </a:stretch>
        </p:blipFill>
        <p:spPr>
          <a:xfrm>
            <a:off x="821055" y="2591435"/>
            <a:ext cx="10185400" cy="331851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 Closer Look at Tags</a:t>
            </a:r>
          </a:p>
        </p:txBody>
      </p:sp>
      <p:sp>
        <p:nvSpPr>
          <p:cNvPr id="3" name="内容占位符 2"/>
          <p:cNvSpPr>
            <a:spLocks noGrp="1"/>
          </p:cNvSpPr>
          <p:nvPr>
            <p:ph idx="1"/>
          </p:nvPr>
        </p:nvSpPr>
        <p:spPr/>
        <p:txBody>
          <a:bodyPr/>
          <a:lstStyle/>
          <a:p>
            <a:r>
              <a:rPr lang="en-US" altLang="zh-CN"/>
              <a:t>Tags act like containers. They tell you something about the information that lies between their opening and closing tags.</a:t>
            </a:r>
          </a:p>
          <a:p>
            <a:endParaRPr lang="en-US" altLang="zh-CN"/>
          </a:p>
        </p:txBody>
      </p:sp>
      <p:pic>
        <p:nvPicPr>
          <p:cNvPr id="4" name="图片 3"/>
          <p:cNvPicPr>
            <a:picLocks noChangeAspect="1"/>
          </p:cNvPicPr>
          <p:nvPr/>
        </p:nvPicPr>
        <p:blipFill>
          <a:blip r:embed="rId3"/>
          <a:stretch>
            <a:fillRect/>
          </a:stretch>
        </p:blipFill>
        <p:spPr>
          <a:xfrm>
            <a:off x="551180" y="2417445"/>
            <a:ext cx="5001895" cy="3880485"/>
          </a:xfrm>
          <a:prstGeom prst="rect">
            <a:avLst/>
          </a:prstGeom>
        </p:spPr>
      </p:pic>
      <p:pic>
        <p:nvPicPr>
          <p:cNvPr id="5" name="图片 4"/>
          <p:cNvPicPr>
            <a:picLocks noChangeAspect="1"/>
          </p:cNvPicPr>
          <p:nvPr/>
        </p:nvPicPr>
        <p:blipFill>
          <a:blip r:embed="rId4"/>
          <a:stretch>
            <a:fillRect/>
          </a:stretch>
        </p:blipFill>
        <p:spPr>
          <a:xfrm>
            <a:off x="5761355" y="2417445"/>
            <a:ext cx="5665470" cy="383032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Attributes Tell Us More About Elements</a:t>
            </a:r>
          </a:p>
        </p:txBody>
      </p:sp>
      <p:sp>
        <p:nvSpPr>
          <p:cNvPr id="3" name="内容占位符 2"/>
          <p:cNvSpPr>
            <a:spLocks noGrp="1"/>
          </p:cNvSpPr>
          <p:nvPr>
            <p:ph idx="1"/>
          </p:nvPr>
        </p:nvSpPr>
        <p:spPr/>
        <p:txBody>
          <a:bodyPr/>
          <a:lstStyle/>
          <a:p>
            <a:r>
              <a:rPr lang="en-US" altLang="zh-CN"/>
              <a:t>Attributes provide additional information about the contents of an element. </a:t>
            </a:r>
          </a:p>
          <a:p>
            <a:r>
              <a:rPr lang="en-US" altLang="zh-CN"/>
              <a:t>They appear on the opening tag of the element and are made up of two parts: a name and a value, separated by an equals sign.</a:t>
            </a:r>
          </a:p>
        </p:txBody>
      </p:sp>
      <p:pic>
        <p:nvPicPr>
          <p:cNvPr id="4" name="图片 3"/>
          <p:cNvPicPr>
            <a:picLocks noChangeAspect="1"/>
          </p:cNvPicPr>
          <p:nvPr/>
        </p:nvPicPr>
        <p:blipFill>
          <a:blip r:embed="rId3"/>
          <a:stretch>
            <a:fillRect/>
          </a:stretch>
        </p:blipFill>
        <p:spPr>
          <a:xfrm>
            <a:off x="1431925" y="2990850"/>
            <a:ext cx="9781540" cy="324739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Body, Head &amp; Title</a:t>
            </a:r>
          </a:p>
        </p:txBody>
      </p:sp>
      <p:sp>
        <p:nvSpPr>
          <p:cNvPr id="3" name="内容占位符 2"/>
          <p:cNvSpPr>
            <a:spLocks noGrp="1"/>
          </p:cNvSpPr>
          <p:nvPr>
            <p:ph idx="1"/>
          </p:nvPr>
        </p:nvSpPr>
        <p:spPr/>
        <p:txBody>
          <a:bodyPr>
            <a:normAutofit/>
          </a:bodyPr>
          <a:lstStyle/>
          <a:p>
            <a:r>
              <a:rPr lang="en-US" altLang="zh-CN"/>
              <a:t>&lt;body&gt; Everything inside this element is shown inside the main browser window.</a:t>
            </a:r>
          </a:p>
          <a:p>
            <a:r>
              <a:rPr lang="en-US" altLang="zh-CN"/>
              <a:t>&lt;head&gt; Before the &lt;body&gt; element you will often see a &lt;head&gt; element. This contains information about the page </a:t>
            </a:r>
          </a:p>
          <a:p>
            <a:r>
              <a:rPr lang="en-US" altLang="zh-CN"/>
              <a:t>You will usually find a &lt;title&gt; element inside the &lt;head&gt; element.</a:t>
            </a:r>
          </a:p>
          <a:p>
            <a:r>
              <a:rPr lang="en-US" altLang="zh-CN"/>
              <a:t>The contents of the &lt;title&gt; element are either shown in the top of the browser, above where you usually type in the URL of the page you want to visit, or on the tab for that page</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1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04.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105.xml><?xml version="1.0" encoding="utf-8"?>
<p:tagLst xmlns:a="http://schemas.openxmlformats.org/drawingml/2006/main" xmlns:r="http://schemas.openxmlformats.org/officeDocument/2006/relationships"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 name="KSO_WM_SLIDE_THEME_ID" val="3332012"/>
  <p:tag name="KSO_WM_SLIDE_THEME_NAME" val="蓝白简约风线性职场办公"/>
</p:tagLst>
</file>

<file path=ppt/tags/tag106.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TEXT_TYPE" val="1"/>
  <p:tag name="KSO_WM_UNIT_PRESET_TEXT" val="单击此处添加文档标题内容"/>
</p:tagLst>
</file>

<file path=ppt/tags/tag107.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6352"/>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ags/tag20.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22.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26.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2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28.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30.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33.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5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55.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9.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65.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6.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67.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68.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7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3.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84.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88.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4.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99.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白线性职场办公简约风">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499</Words>
  <Application>Microsoft Office PowerPoint</Application>
  <PresentationFormat>宽屏</PresentationFormat>
  <Paragraphs>33</Paragraphs>
  <Slides>10</Slides>
  <Notes>0</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10</vt:i4>
      </vt:variant>
    </vt:vector>
  </HeadingPairs>
  <TitlesOfParts>
    <vt:vector size="15" baseType="lpstr">
      <vt:lpstr>微软雅黑</vt:lpstr>
      <vt:lpstr>Arial</vt:lpstr>
      <vt:lpstr>Calibri</vt:lpstr>
      <vt:lpstr>WPS</vt:lpstr>
      <vt:lpstr>Office 主题​​</vt:lpstr>
      <vt:lpstr>check-in code</vt:lpstr>
      <vt:lpstr>HTML structure</vt:lpstr>
      <vt:lpstr>Creating a Web Page on a PC</vt:lpstr>
      <vt:lpstr>Edit &amp; Save</vt:lpstr>
      <vt:lpstr>PowerPoint 演示文稿</vt:lpstr>
      <vt:lpstr>structure</vt:lpstr>
      <vt:lpstr>A Closer Look at Tags</vt:lpstr>
      <vt:lpstr>Attributes Tell Us More About Elements</vt:lpstr>
      <vt:lpstr>Body, Head &amp; Title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structure</dc:title>
  <dc:creator>LeHui</dc:creator>
  <cp:lastModifiedBy>Administrator</cp:lastModifiedBy>
  <cp:revision>23</cp:revision>
  <dcterms:created xsi:type="dcterms:W3CDTF">2023-08-09T12:44:00Z</dcterms:created>
  <dcterms:modified xsi:type="dcterms:W3CDTF">2025-09-16T06:04:47Z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