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66" r:id="rId5"/>
    <p:sldId id="267" r:id="rId6"/>
    <p:sldId id="268" r:id="rId7"/>
    <p:sldId id="269" r:id="rId8"/>
    <p:sldId id="270" r:id="rId9"/>
    <p:sldId id="271" r:id="rId10"/>
    <p:sldId id="272" r:id="rId12"/>
    <p:sldId id="273" r:id="rId13"/>
    <p:sldId id="281" r:id="rId14"/>
    <p:sldId id="282" r:id="rId15"/>
    <p:sldId id="274" r:id="rId16"/>
    <p:sldId id="283" r:id="rId17"/>
    <p:sldId id="28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&lt;p&gt;The moon is drifting away from Earth.&lt;/p&gt;</a:t>
            </a:r>
            <a:endParaRPr lang="en-US" altLang="zh-CN"/>
          </a:p>
          <a:p>
            <a:r>
              <a:rPr lang="en-US" altLang="zh-CN"/>
              <a:t>		&lt;p&gt;The moon	       is drifting away from Earth.&lt;/p&gt;</a:t>
            </a:r>
            <a:endParaRPr lang="en-US" altLang="zh-CN"/>
          </a:p>
          <a:p>
            <a:r>
              <a:rPr lang="en-US" altLang="zh-CN"/>
              <a:t>		&lt;p&gt;The moon is drifting away from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			Earth.&lt;/p&gt;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5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8" name="任意多边形: 形状 27"/>
          <p:cNvSpPr/>
          <p:nvPr>
            <p:custDataLst>
              <p:tags r:id="rId6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29" name="任意多边形: 形状 28"/>
          <p:cNvSpPr/>
          <p:nvPr>
            <p:custDataLst>
              <p:tags r:id="rId7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8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9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33" name="任意多边形: 形状 32"/>
          <p:cNvSpPr/>
          <p:nvPr>
            <p:custDataLst>
              <p:tags r:id="rId10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34" name="任意多边形: 形状 33"/>
          <p:cNvSpPr/>
          <p:nvPr>
            <p:custDataLst>
              <p:tags r:id="rId11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xfrm>
            <a:off x="1698625" y="2019935"/>
            <a:ext cx="5642610" cy="2793365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696233" y="125033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4855" y="2419699"/>
            <a:ext cx="1501831" cy="2042097"/>
          </a:xfrm>
        </p:spPr>
        <p:txBody>
          <a:bodyPr vert="eaVert" wrap="square" anchor="ctr">
            <a:norm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3245485" y="380365"/>
            <a:ext cx="8536305" cy="6120130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407035" y="379730"/>
            <a:ext cx="2617470" cy="6122035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2" name="任意多边形: 形状 11"/>
          <p:cNvSpPr/>
          <p:nvPr>
            <p:custDataLst>
              <p:tags r:id="rId8"/>
            </p:custDataLst>
          </p:nvPr>
        </p:nvSpPr>
        <p:spPr>
          <a:xfrm flipH="1">
            <a:off x="10976610" y="1824355"/>
            <a:ext cx="1041400" cy="104140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" name="任意多边形: 形状 12"/>
          <p:cNvSpPr/>
          <p:nvPr>
            <p:custDataLst>
              <p:tags r:id="rId9"/>
            </p:custDataLst>
          </p:nvPr>
        </p:nvSpPr>
        <p:spPr>
          <a:xfrm flipH="1">
            <a:off x="11791950" y="1847215"/>
            <a:ext cx="309245" cy="51816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solidFill>
            <a:schemeClr val="bg2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4" name="任意多边形: 形状 13"/>
          <p:cNvSpPr/>
          <p:nvPr>
            <p:custDataLst>
              <p:tags r:id="rId10"/>
            </p:custDataLst>
          </p:nvPr>
        </p:nvSpPr>
        <p:spPr>
          <a:xfrm flipH="1">
            <a:off x="11931015" y="2345055"/>
            <a:ext cx="170815" cy="84455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任意多边形: 形状 10"/>
          <p:cNvSpPr/>
          <p:nvPr>
            <p:custDataLst>
              <p:tags r:id="rId2"/>
            </p:custDataLst>
          </p:nvPr>
        </p:nvSpPr>
        <p:spPr>
          <a:xfrm>
            <a:off x="4616450" y="2002155"/>
            <a:ext cx="2938145" cy="94107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任意多边形: 形状 11"/>
          <p:cNvSpPr/>
          <p:nvPr>
            <p:custDataLst>
              <p:tags r:id="rId3"/>
            </p:custDataLst>
          </p:nvPr>
        </p:nvSpPr>
        <p:spPr>
          <a:xfrm>
            <a:off x="4576445" y="196532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4576445" y="289623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5"/>
            </p:custDataLst>
          </p:nvPr>
        </p:nvSpPr>
        <p:spPr>
          <a:xfrm>
            <a:off x="7518400" y="197485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6"/>
            </p:custDataLst>
          </p:nvPr>
        </p:nvSpPr>
        <p:spPr>
          <a:xfrm>
            <a:off x="7518400" y="290576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7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>
            <a:off x="231775" y="1906270"/>
            <a:ext cx="753110" cy="75311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94615" y="1922780"/>
            <a:ext cx="300355" cy="37465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10"/>
            </p:custDataLst>
          </p:nvPr>
        </p:nvSpPr>
        <p:spPr>
          <a:xfrm>
            <a:off x="170815" y="2282825"/>
            <a:ext cx="123825" cy="6096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11"/>
            </p:custDataLst>
          </p:nvPr>
        </p:nvSpPr>
        <p:spPr>
          <a:xfrm rot="20146393">
            <a:off x="11054080" y="5657215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3" name="任意多边形: 形状 22"/>
          <p:cNvSpPr/>
          <p:nvPr>
            <p:custDataLst>
              <p:tags r:id="rId12"/>
            </p:custDataLst>
          </p:nvPr>
        </p:nvSpPr>
        <p:spPr>
          <a:xfrm rot="1814371">
            <a:off x="11751310" y="5422265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4" name="任意多边形: 形状 23"/>
          <p:cNvSpPr/>
          <p:nvPr>
            <p:custDataLst>
              <p:tags r:id="rId13"/>
            </p:custDataLst>
          </p:nvPr>
        </p:nvSpPr>
        <p:spPr>
          <a:xfrm rot="1814371">
            <a:off x="11164570" y="642874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526400" y="3034854"/>
            <a:ext cx="9144000" cy="1152000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1526400" y="4294854"/>
            <a:ext cx="9144000" cy="936000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4616607" y="2002070"/>
            <a:ext cx="2938425" cy="940883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33"/>
          <p:cNvSpPr/>
          <p:nvPr>
            <p:custDataLst>
              <p:tags r:id="rId2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34"/>
          <p:cNvSpPr/>
          <p:nvPr>
            <p:custDataLst>
              <p:tags r:id="rId3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5"/>
          <p:cNvSpPr/>
          <p:nvPr>
            <p:custDataLst>
              <p:tags r:id="rId4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106"/>
          <p:cNvSpPr/>
          <p:nvPr>
            <p:custDataLst>
              <p:tags r:id="rId5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>
            <p:custDataLst>
              <p:tags r:id="rId6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9" name="任意多边形: 形状 28"/>
          <p:cNvSpPr/>
          <p:nvPr>
            <p:custDataLst>
              <p:tags r:id="rId7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0" name="任意多边形: 形状 29"/>
          <p:cNvSpPr/>
          <p:nvPr>
            <p:custDataLst>
              <p:tags r:id="rId8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2" name="任意多边形: 形状 38"/>
          <p:cNvSpPr/>
          <p:nvPr>
            <p:custDataLst>
              <p:tags r:id="rId9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33" name="任意多边形: 形状 39"/>
          <p:cNvSpPr/>
          <p:nvPr>
            <p:custDataLst>
              <p:tags r:id="rId10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4" name="任意多边形: 形状 40"/>
          <p:cNvSpPr/>
          <p:nvPr>
            <p:custDataLst>
              <p:tags r:id="rId11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749777" y="3214516"/>
            <a:ext cx="5915302" cy="1078138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749777" y="2239604"/>
            <a:ext cx="5915302" cy="832092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749777" y="113209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1750060" y="5038090"/>
            <a:ext cx="2879090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0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7"/>
          <p:cNvGrpSpPr/>
          <p:nvPr>
            <p:custDataLst>
              <p:tags r:id="rId12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2" name="任意多边形: 形状 11"/>
            <p:cNvSpPr/>
            <p:nvPr>
              <p:custDataLst>
                <p:tags r:id="rId13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3" name="任意多边形: 形状 12"/>
            <p:cNvSpPr/>
            <p:nvPr>
              <p:custDataLst>
                <p:tags r:id="rId14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15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HTML Text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ZhuHua</a:t>
            </a:r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Questions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Two of the following HTML elements makes the text bold, which two?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&lt;em&gt; and &lt;b&gt;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&lt;strong&gt; and &lt;b&gt;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&lt;big&gt; and &lt;b&gt;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&lt;mark&gt; and &lt;b&gt;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Questions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Two of the following HTML elements makes the text bold, which two?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&lt;em&gt; and &lt;b&gt;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&lt;strong&gt; and &lt;b&gt;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&lt;big&gt; and &lt;b&gt;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&lt;mark&gt; and &lt;b&gt;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quotations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&lt;blockquote&gt; element is used for longer quotes that take up an entire paragraph. Note how the &lt;p&gt; element is still used inside the &lt;blockquote&gt; element. Browsers tend to indent the contents of the &lt;blockquote&gt; element, however you should not use this element just to indent a piece of text — rather you should achieve this effect using CSS.</a:t>
            </a:r>
            <a:endParaRPr lang="en-US" altLang="zh-CN"/>
          </a:p>
          <a:p>
            <a:r>
              <a:rPr lang="en-US" altLang="zh-CN"/>
              <a:t> The &lt;q&gt; element is used for shorter quotes that sit within a paragraph. Browsers are supposed to put quotes around the &lt;q&gt; element, however Internet Explorer does not — therefore many people avoid using the &lt;q&gt; element.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Which of the following is NOT a quotation element (in fact, not an HTML element at all)?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&lt;q&gt;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&lt;quote&gt;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&lt;blockquote&gt;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Which of the following is NOT a quotation element (in fact, not an HTML element at all)?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&lt;q&gt;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&lt;quote&gt;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&lt;blockquote&gt;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Abbreviations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If you use an abbreviation or an acronym, then the &lt;abbr&gt; element can be used. A title attribute on the opening tag is used to specify the full term. </a:t>
            </a:r>
            <a:endParaRPr lang="en-US" altLang="zh-CN"/>
          </a:p>
          <a:p>
            <a:r>
              <a:rPr lang="en-US" altLang="zh-CN"/>
              <a:t>&lt;abbr title="National Aeronautics and Space  Administration"&gt;NASA&lt;/abbr&gt;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Citations &amp; Definitions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When you are referencing a piece of work such as a book, film or research paper, the &lt;cite&gt; element can be used to indicate where the citation is from. Browsers will render the content of a &lt;cite&gt; element in italics </a:t>
            </a:r>
            <a:endParaRPr lang="en-US" altLang="zh-CN"/>
          </a:p>
          <a:p>
            <a:r>
              <a:rPr lang="en-US" altLang="zh-CN"/>
              <a:t>The &lt;dfn&gt; element is used to indicate the defining instance of a new term. Some browsers show the content of the &lt;dfn&gt; element in italics. Safari and Chrome do not change its appearance.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Author Details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&lt;address&gt; element has quite a specific use: to contain contact details for the author of the page. </a:t>
            </a:r>
            <a:endParaRPr lang="en-US" altLang="zh-CN"/>
          </a:p>
          <a:p>
            <a:r>
              <a:rPr lang="en-US" altLang="zh-CN"/>
              <a:t>It can contain a physical address, but it does not have to. For example, it may also contain a phone number or email address. Browsers often display the content of the &lt;address&gt; element in italics. </a:t>
            </a:r>
            <a:endParaRPr lang="en-US" altLang="zh-CN"/>
          </a:p>
          <a:p>
            <a:r>
              <a:rPr lang="en-US" altLang="zh-CN"/>
              <a:t>You may also be interested in something called the hCard microformat for adding physical address information to your markup.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Changes to 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&lt;ins&gt; element can be used to show content that has been inserted into a document, while the &lt;del&gt; element can show text that has been deleted from it. </a:t>
            </a:r>
            <a:endParaRPr lang="en-US" altLang="zh-CN"/>
          </a:p>
          <a:p>
            <a:r>
              <a:rPr lang="en-US" altLang="zh-CN"/>
              <a:t>The content of a &lt;ins&gt; element is usually underlined, while the content of a &lt;del&gt; element usually has a line through it. </a:t>
            </a:r>
            <a:endParaRPr lang="en-US" altLang="zh-CN"/>
          </a:p>
          <a:p>
            <a:r>
              <a:rPr lang="en-US" altLang="zh-CN"/>
              <a:t>The &lt;s&gt; element indicates something that is no longer accurate or relevant (but that should not be deleted). Visually the content of an &lt;s&gt; element will usually be displayed with a line through the center.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HTML elements are used to describe the structure of the page (e.g. headings, subheadings, paragraphs).</a:t>
            </a:r>
            <a:endParaRPr lang="en-US" altLang="zh-CN"/>
          </a:p>
          <a:p>
            <a:r>
              <a:rPr lang="en-US" altLang="zh-CN"/>
              <a:t>They also provide semantic information (e.g. where emphasis should be placed, the definition of any acronyms used, when given text is a quotation).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tags &amp; </a:t>
            </a:r>
            <a:r>
              <a:rPr lang="en-US" altLang="zh-CN">
                <a:sym typeface="+mn-ea"/>
              </a:rPr>
              <a:t>markup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When creating a web page, you add tags (known as markup) to the contents of the page. </a:t>
            </a:r>
            <a:endParaRPr lang="en-US" altLang="zh-CN"/>
          </a:p>
          <a:p>
            <a:r>
              <a:rPr lang="en-US" altLang="zh-CN"/>
              <a:t>These tags provide extra meaning and allow browsers to show users the appropriate structure for the page.</a:t>
            </a:r>
            <a:endParaRPr lang="en-US" altLang="zh-CN"/>
          </a:p>
          <a:p>
            <a:r>
              <a:rPr lang="en-US" altLang="zh-CN"/>
              <a:t>Structural markup: the elements that you can use to describe both headings and paragraphs</a:t>
            </a:r>
            <a:endParaRPr lang="en-US" altLang="zh-CN"/>
          </a:p>
          <a:p>
            <a:r>
              <a:rPr lang="en-US" altLang="zh-CN"/>
              <a:t>Semantic markup: which provides extra information; such as where emphasis is placed in a sentence, that something you have written is a quotation (and who said it), the meaning of acronyms, and so on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Headings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HTML has six "levels" of headings:</a:t>
            </a:r>
            <a:endParaRPr lang="en-US" altLang="zh-CN"/>
          </a:p>
          <a:p>
            <a:r>
              <a:rPr lang="en-US" altLang="zh-CN"/>
              <a:t>&lt;h1&gt; is used for main headings</a:t>
            </a:r>
            <a:endParaRPr lang="en-US" altLang="zh-CN"/>
          </a:p>
          <a:p>
            <a:r>
              <a:rPr lang="en-US" altLang="zh-CN"/>
              <a:t>&lt;h2&gt; is used for subheadings</a:t>
            </a:r>
            <a:endParaRPr lang="en-US" altLang="zh-CN"/>
          </a:p>
          <a:p>
            <a:r>
              <a:rPr lang="en-US" altLang="zh-CN"/>
              <a:t>Browsers display the contents of headings at different sizes. The contents of an &lt;h1&gt; element is the largest, and the contents of an &lt;h6&gt; element is the smallest. </a:t>
            </a:r>
            <a:endParaRPr lang="en-US" altLang="zh-CN"/>
          </a:p>
          <a:p>
            <a:r>
              <a:rPr lang="en-US" altLang="zh-CN"/>
              <a:t>The exact size at which each browser shows the headings can vary slightly. Users can also adjust the size of text in their browser. </a:t>
            </a:r>
            <a:endParaRPr lang="en-US" altLang="zh-CN"/>
          </a:p>
          <a:p>
            <a:r>
              <a:rPr lang="en-US" altLang="zh-CN"/>
              <a:t>&lt;h1&gt;This is a Main Heading&lt;/h1&gt;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paragraphs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&lt;p&gt;To create a paragraph, surround the words that make up the paragraph with an opening &lt;p&gt; tag and closing &lt;/p&gt; tag.</a:t>
            </a:r>
            <a:endParaRPr lang="en-US" altLang="zh-CN"/>
          </a:p>
          <a:p>
            <a:r>
              <a:rPr lang="en-US" altLang="zh-CN"/>
              <a:t>By default, a browser will show each paragraph on a new line with some space between it and any subsequent paragraphs.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Bold &amp; Italic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By enclosing words in the tags &lt;b&gt; and &lt;/b&gt; we can make characters appear bold. </a:t>
            </a:r>
            <a:endParaRPr lang="en-US" altLang="zh-CN"/>
          </a:p>
          <a:p>
            <a:r>
              <a:rPr lang="en-US" altLang="zh-CN"/>
              <a:t>The &lt;b&gt; element also represents a section of text that would be presented in a visually different way (for example key words in a paragraph) although the use of the &lt;b&gt; element does not imply any additional meaning.</a:t>
            </a:r>
            <a:endParaRPr lang="en-US" altLang="zh-CN"/>
          </a:p>
          <a:p>
            <a:r>
              <a:rPr lang="en-US" altLang="zh-CN"/>
              <a:t>By enclosing words in the tags &lt;i&gt; and &lt;/i&gt; we can make characters appear italic. </a:t>
            </a:r>
            <a:endParaRPr lang="en-US" altLang="zh-CN"/>
          </a:p>
          <a:p>
            <a:r>
              <a:rPr lang="en-US" altLang="zh-CN"/>
              <a:t>The &lt;i&gt; element also represents a section of text that would be said in a different way from surrounding content — such as technical terms, names of ships, foreign words, thoughts, or other terms that would usually be italicized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Superscript &amp; Subscript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&lt;sup&gt; element is used to contain characters that should be superscript such as the suffixes of dates or mathematical concepts like raising a number to a power such as 2</a:t>
            </a:r>
            <a:r>
              <a:rPr lang="en-US" altLang="zh-CN" baseline="30000"/>
              <a:t>2</a:t>
            </a:r>
            <a:r>
              <a:rPr lang="en-US" altLang="zh-CN"/>
              <a:t> . </a:t>
            </a:r>
            <a:endParaRPr lang="en-US" altLang="zh-CN"/>
          </a:p>
          <a:p>
            <a:r>
              <a:rPr lang="en-US" altLang="zh-CN"/>
              <a:t>The &lt;sub&gt; element is used to contain characters that should be subscript. It is commonly used with foot notes or chemical formulas such as H</a:t>
            </a:r>
            <a:r>
              <a:rPr lang="en-US" altLang="zh-CN" baseline="-25000"/>
              <a:t>2 </a:t>
            </a:r>
            <a:r>
              <a:rPr lang="en-US" altLang="zh-CN"/>
              <a:t>0.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White Space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 order to make code easier to read, web page authors often add extra spaces or start some elements on new lines. </a:t>
            </a:r>
            <a:endParaRPr lang="en-US" altLang="zh-CN"/>
          </a:p>
          <a:p>
            <a:r>
              <a:rPr lang="en-US" altLang="zh-CN"/>
              <a:t>When the browser comes across two or more spaces next to each other, it only displays one space. </a:t>
            </a:r>
            <a:endParaRPr lang="en-US" altLang="zh-CN"/>
          </a:p>
          <a:p>
            <a:r>
              <a:rPr lang="en-US" altLang="zh-CN"/>
              <a:t>Similarly if it comes across a line break, it treats that as a single space too. This is known as white space collapsing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Line Breaks &amp; Horizontal Rules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As you have already seen, the browser will automatically show each new paragraph or heading on a new line. But if you wanted to add a line break inside the middle of a paragraph you can use the line break tag &lt;br /&gt;. </a:t>
            </a:r>
            <a:endParaRPr lang="en-US" altLang="zh-CN"/>
          </a:p>
          <a:p>
            <a:r>
              <a:rPr lang="en-US" altLang="zh-CN"/>
              <a:t>To create a break between themes — such as a change of topic in a book or a new scene in a play — you can add a horizontal rule between sections using the &lt;hr /&gt; tag. </a:t>
            </a:r>
            <a:endParaRPr lang="en-US" altLang="zh-CN"/>
          </a:p>
          <a:p>
            <a:r>
              <a:rPr lang="en-US" altLang="zh-CN"/>
              <a:t>There are a few elements that do not have any words between an opening and closing tag. They are known as empty elements and they are written differently.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Strong &amp; Emphasis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use of the &lt;strong&gt; element indicates that its content has strong importance. For example, the words contained in this element might be said with strong emphasis. By default, browsers will show the contents of a &lt;strong&gt; element in bold. </a:t>
            </a:r>
            <a:endParaRPr lang="en-US" altLang="zh-CN"/>
          </a:p>
          <a:p>
            <a:r>
              <a:rPr lang="en-US" altLang="zh-CN"/>
              <a:t>The &lt;em&gt; element indicates emphasis that subtly changes the meaning of a sentence. By default browsers will show the contents of an &lt;em&gt; element in italic.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10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单击此处添加文档标题内容"/>
</p:tagLst>
</file>

<file path=ppt/tags/tag106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6352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9"/>
</p:tagLst>
</file>

<file path=ppt/tags/tag107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352"/>
  <p:tag name="KSO_WM_TEMPLATE_CATEGORY" val="custom"/>
  <p:tag name="KSO_WM_SLIDE_INDEX" val="1"/>
  <p:tag name="KSO_WM_SLIDE_ID" val="custom20236352_1"/>
  <p:tag name="KSO_WM_TEMPLATE_MASTER_TYPE" val="0"/>
  <p:tag name="KSO_WM_SLIDE_LAYOUT" val="a_f"/>
  <p:tag name="KSO_WM_SLIDE_LAYOUT_CNT" val="1_2"/>
  <p:tag name="KSO_WM_SLIDE_THEME_ID" val="3332012"/>
  <p:tag name="KSO_WM_SLIDE_THEME_NAME" val="蓝白简约风线性职场办公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1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6.xml><?xml version="1.0" encoding="utf-8"?>
<p:tagLst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PRESET_TEXT" val="署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2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  <p:tag name="KSO_WM_UNIT_VALUE" val="36"/>
</p:tagLst>
</file>

<file path=ppt/tags/tag3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4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5"/>
</p:tagLst>
</file>

<file path=ppt/tags/tag45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5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6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7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8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9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9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6396</Words>
  <Application>WPS 演示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Office 主题​​</vt:lpstr>
      <vt:lpstr>HTML Text</vt:lpstr>
      <vt:lpstr>tags &amp; markup</vt:lpstr>
      <vt:lpstr>Headings</vt:lpstr>
      <vt:lpstr>paragraphs</vt:lpstr>
      <vt:lpstr>Bold &amp; Italic</vt:lpstr>
      <vt:lpstr>Superscript &amp; Subscript</vt:lpstr>
      <vt:lpstr>White Space</vt:lpstr>
      <vt:lpstr>Line Breaks &amp; Horizontal Rules</vt:lpstr>
      <vt:lpstr>Strong &amp; Emphasis</vt:lpstr>
      <vt:lpstr>PowerPoint 演示文稿</vt:lpstr>
      <vt:lpstr>Questions？</vt:lpstr>
      <vt:lpstr>quotations</vt:lpstr>
      <vt:lpstr>PowerPoint 演示文稿</vt:lpstr>
      <vt:lpstr>Questions？</vt:lpstr>
      <vt:lpstr>Abbreviations </vt:lpstr>
      <vt:lpstr>Citations &amp; Definitions</vt:lpstr>
      <vt:lpstr>Author Details</vt:lpstr>
      <vt:lpstr>Changes to Content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LeHui</dc:creator>
  <cp:lastModifiedBy>乐慧</cp:lastModifiedBy>
  <cp:revision>43</cp:revision>
  <dcterms:created xsi:type="dcterms:W3CDTF">2023-08-09T12:44:00Z</dcterms:created>
  <dcterms:modified xsi:type="dcterms:W3CDTF">2025-09-15T08:08:14Z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