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handoutMasterIdLst>
    <p:handoutMasterId r:id="rId18"/>
  </p:handoutMasterIdLst>
  <p:sldIdLst>
    <p:sldId id="256" r:id="rId4"/>
    <p:sldId id="327" r:id="rId5"/>
    <p:sldId id="333" r:id="rId6"/>
    <p:sldId id="328" r:id="rId7"/>
    <p:sldId id="329" r:id="rId8"/>
    <p:sldId id="330" r:id="rId9"/>
    <p:sldId id="331" r:id="rId10"/>
    <p:sldId id="335" r:id="rId11"/>
    <p:sldId id="290" r:id="rId12"/>
    <p:sldId id="292" r:id="rId13"/>
    <p:sldId id="336" r:id="rId14"/>
    <p:sldId id="337" r:id="rId15"/>
    <p:sldId id="33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>
            <p:custDataLst>
              <p:tags r:id="rId2"/>
            </p:custDataLst>
          </p:nvPr>
        </p:nvSpPr>
        <p:spPr>
          <a:xfrm>
            <a:off x="7398385" y="1868805"/>
            <a:ext cx="1788795" cy="3098800"/>
          </a:xfrm>
          <a:custGeom>
            <a:avLst/>
            <a:gdLst>
              <a:gd name="connsiteX0" fmla="*/ 549501 w 1674041"/>
              <a:gd name="connsiteY0" fmla="*/ 2899649 h 2899649"/>
              <a:gd name="connsiteX1" fmla="*/ 1674041 w 1674041"/>
              <a:gd name="connsiteY1" fmla="*/ 1615795 h 2899649"/>
              <a:gd name="connsiteX2" fmla="*/ 1124476 w 1674041"/>
              <a:gd name="connsiteY2" fmla="*/ 0 h 2899649"/>
              <a:gd name="connsiteX3" fmla="*/ 0 w 1674041"/>
              <a:gd name="connsiteY3" fmla="*/ 1283854 h 289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4041" h="2899649">
                <a:moveTo>
                  <a:pt x="549501" y="2899649"/>
                </a:moveTo>
                <a:lnTo>
                  <a:pt x="1674041" y="1615795"/>
                </a:lnTo>
                <a:lnTo>
                  <a:pt x="1124476" y="0"/>
                </a:lnTo>
                <a:lnTo>
                  <a:pt x="0" y="1283854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3"/>
            </p:custDataLst>
          </p:nvPr>
        </p:nvSpPr>
        <p:spPr>
          <a:xfrm>
            <a:off x="7985760" y="3596640"/>
            <a:ext cx="2990850" cy="1726565"/>
          </a:xfrm>
          <a:custGeom>
            <a:avLst/>
            <a:gdLst>
              <a:gd name="connsiteX0" fmla="*/ 2798710 w 2798710"/>
              <a:gd name="connsiteY0" fmla="*/ 331941 h 1615794"/>
              <a:gd name="connsiteX1" fmla="*/ 1124541 w 2798710"/>
              <a:gd name="connsiteY1" fmla="*/ 0 h 1615794"/>
              <a:gd name="connsiteX2" fmla="*/ 0 w 2798710"/>
              <a:gd name="connsiteY2" fmla="*/ 1283854 h 1615794"/>
              <a:gd name="connsiteX3" fmla="*/ 1674106 w 2798710"/>
              <a:gd name="connsiteY3" fmla="*/ 1615795 h 161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710" h="1615794">
                <a:moveTo>
                  <a:pt x="2798710" y="331941"/>
                </a:moveTo>
                <a:lnTo>
                  <a:pt x="1124541" y="0"/>
                </a:lnTo>
                <a:lnTo>
                  <a:pt x="0" y="1283854"/>
                </a:lnTo>
                <a:lnTo>
                  <a:pt x="1674106" y="1615795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>
            <p:custDataLst>
              <p:tags r:id="rId4"/>
            </p:custDataLst>
          </p:nvPr>
        </p:nvSpPr>
        <p:spPr>
          <a:xfrm>
            <a:off x="8600440" y="1868805"/>
            <a:ext cx="2376170" cy="2081530"/>
          </a:xfrm>
          <a:custGeom>
            <a:avLst/>
            <a:gdLst>
              <a:gd name="connsiteX0" fmla="*/ 0 w 2223734"/>
              <a:gd name="connsiteY0" fmla="*/ 0 h 1947735"/>
              <a:gd name="connsiteX1" fmla="*/ 549629 w 2223734"/>
              <a:gd name="connsiteY1" fmla="*/ 1615795 h 1947735"/>
              <a:gd name="connsiteX2" fmla="*/ 2223735 w 2223734"/>
              <a:gd name="connsiteY2" fmla="*/ 1947736 h 1947735"/>
              <a:gd name="connsiteX3" fmla="*/ 1674106 w 2223734"/>
              <a:gd name="connsiteY3" fmla="*/ 331941 h 194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734" h="1947735">
                <a:moveTo>
                  <a:pt x="0" y="0"/>
                </a:moveTo>
                <a:lnTo>
                  <a:pt x="549629" y="1615795"/>
                </a:lnTo>
                <a:lnTo>
                  <a:pt x="2223735" y="1947736"/>
                </a:lnTo>
                <a:lnTo>
                  <a:pt x="1674106" y="331941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5"/>
            </p:custDataLst>
          </p:nvPr>
        </p:nvSpPr>
        <p:spPr>
          <a:xfrm>
            <a:off x="407670" y="379730"/>
            <a:ext cx="11389360" cy="612140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 useBgFill="1">
        <p:nvSpPr>
          <p:cNvPr id="28" name="任意多边形: 形状 27"/>
          <p:cNvSpPr/>
          <p:nvPr>
            <p:custDataLst>
              <p:tags r:id="rId6"/>
            </p:custDataLst>
          </p:nvPr>
        </p:nvSpPr>
        <p:spPr>
          <a:xfrm>
            <a:off x="173990" y="3023870"/>
            <a:ext cx="831850" cy="83185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29" name="任意多边形: 形状 28"/>
          <p:cNvSpPr/>
          <p:nvPr>
            <p:custDataLst>
              <p:tags r:id="rId7"/>
            </p:custDataLst>
          </p:nvPr>
        </p:nvSpPr>
        <p:spPr>
          <a:xfrm>
            <a:off x="64135" y="3041650"/>
            <a:ext cx="332105" cy="41402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ln w="222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0" name="任意多边形: 形状 29"/>
          <p:cNvSpPr/>
          <p:nvPr>
            <p:custDataLst>
              <p:tags r:id="rId8"/>
            </p:custDataLst>
          </p:nvPr>
        </p:nvSpPr>
        <p:spPr>
          <a:xfrm>
            <a:off x="109855" y="3439795"/>
            <a:ext cx="136525" cy="67310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solidFill>
            <a:schemeClr val="bg2"/>
          </a:solidFill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>
            <p:custDataLst>
              <p:tags r:id="rId9"/>
            </p:custDataLst>
          </p:nvPr>
        </p:nvSpPr>
        <p:spPr>
          <a:xfrm rot="21420000">
            <a:off x="379730" y="403860"/>
            <a:ext cx="948055" cy="676910"/>
          </a:xfrm>
          <a:custGeom>
            <a:avLst/>
            <a:gdLst>
              <a:gd name="connsiteX0" fmla="*/ 948073 w 948073"/>
              <a:gd name="connsiteY0" fmla="*/ 0 h 677067"/>
              <a:gd name="connsiteX1" fmla="*/ 0 w 948073"/>
              <a:gd name="connsiteY1" fmla="*/ 677067 h 6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073" h="677067">
                <a:moveTo>
                  <a:pt x="948073" y="0"/>
                </a:moveTo>
                <a:lnTo>
                  <a:pt x="0" y="677067"/>
                </a:lnTo>
              </a:path>
            </a:pathLst>
          </a:custGeom>
          <a:noFill/>
          <a:ln w="12700" cmpd="sng">
            <a:solidFill>
              <a:schemeClr val="accent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33" name="任意多边形: 形状 32"/>
          <p:cNvSpPr/>
          <p:nvPr>
            <p:custDataLst>
              <p:tags r:id="rId10"/>
            </p:custDataLst>
          </p:nvPr>
        </p:nvSpPr>
        <p:spPr>
          <a:xfrm rot="3087979">
            <a:off x="1239520" y="30988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34" name="任意多边形: 形状 33"/>
          <p:cNvSpPr/>
          <p:nvPr>
            <p:custDataLst>
              <p:tags r:id="rId11"/>
            </p:custDataLst>
          </p:nvPr>
        </p:nvSpPr>
        <p:spPr>
          <a:xfrm rot="3087979">
            <a:off x="327660" y="103505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solidFill>
            <a:schemeClr val="bg2"/>
          </a:solidFill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2"/>
            </p:custDataLst>
          </p:nvPr>
        </p:nvSpPr>
        <p:spPr>
          <a:xfrm>
            <a:off x="1698625" y="2019935"/>
            <a:ext cx="5642610" cy="2793365"/>
          </a:xfrm>
        </p:spPr>
        <p:txBody>
          <a:bodyPr wrap="square" anchor="ctr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1696233" y="1250330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1696085" y="5072380"/>
            <a:ext cx="2880995" cy="504190"/>
          </a:xfrm>
          <a:prstGeom prst="roundRect">
            <a:avLst>
              <a:gd name="adj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64855" y="2419699"/>
            <a:ext cx="1501831" cy="2042097"/>
          </a:xfrm>
        </p:spPr>
        <p:txBody>
          <a:bodyPr vert="eaVert" wrap="square" anchor="ctr">
            <a:normAutofit/>
          </a:bodyPr>
          <a:lstStyle>
            <a:lvl1pPr algn="ct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3245485" y="380365"/>
            <a:ext cx="8536305" cy="6120130"/>
          </a:xfrm>
          <a:prstGeom prst="rect">
            <a:avLst/>
          </a:pr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407035" y="379730"/>
            <a:ext cx="2617470" cy="6122035"/>
          </a:xfrm>
          <a:prstGeom prst="rect">
            <a:avLst/>
          </a:pr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 useBgFill="1">
        <p:nvSpPr>
          <p:cNvPr id="12" name="任意多边形: 形状 11"/>
          <p:cNvSpPr/>
          <p:nvPr>
            <p:custDataLst>
              <p:tags r:id="rId8"/>
            </p:custDataLst>
          </p:nvPr>
        </p:nvSpPr>
        <p:spPr>
          <a:xfrm flipH="1">
            <a:off x="10976610" y="1824355"/>
            <a:ext cx="1041400" cy="104140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3" name="任意多边形: 形状 12"/>
          <p:cNvSpPr/>
          <p:nvPr>
            <p:custDataLst>
              <p:tags r:id="rId9"/>
            </p:custDataLst>
          </p:nvPr>
        </p:nvSpPr>
        <p:spPr>
          <a:xfrm flipH="1">
            <a:off x="11791950" y="1847215"/>
            <a:ext cx="309245" cy="51816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solidFill>
            <a:schemeClr val="bg2"/>
          </a:solidFill>
          <a:ln w="64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14" name="任意多边形: 形状 13"/>
          <p:cNvSpPr/>
          <p:nvPr>
            <p:custDataLst>
              <p:tags r:id="rId10"/>
            </p:custDataLst>
          </p:nvPr>
        </p:nvSpPr>
        <p:spPr>
          <a:xfrm flipH="1">
            <a:off x="11931015" y="2345055"/>
            <a:ext cx="170815" cy="84455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任意多边形: 形状 10"/>
          <p:cNvSpPr/>
          <p:nvPr>
            <p:custDataLst>
              <p:tags r:id="rId2"/>
            </p:custDataLst>
          </p:nvPr>
        </p:nvSpPr>
        <p:spPr>
          <a:xfrm>
            <a:off x="4616450" y="2002155"/>
            <a:ext cx="2938145" cy="94107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任意多边形: 形状 11"/>
          <p:cNvSpPr/>
          <p:nvPr>
            <p:custDataLst>
              <p:tags r:id="rId3"/>
            </p:custDataLst>
          </p:nvPr>
        </p:nvSpPr>
        <p:spPr>
          <a:xfrm>
            <a:off x="4576445" y="1965325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4576445" y="2896235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>
            <p:custDataLst>
              <p:tags r:id="rId5"/>
            </p:custDataLst>
          </p:nvPr>
        </p:nvSpPr>
        <p:spPr>
          <a:xfrm>
            <a:off x="7518400" y="1974850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>
            <p:custDataLst>
              <p:tags r:id="rId6"/>
            </p:custDataLst>
          </p:nvPr>
        </p:nvSpPr>
        <p:spPr>
          <a:xfrm>
            <a:off x="7518400" y="2905760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7"/>
            </p:custDataLst>
          </p:nvPr>
        </p:nvSpPr>
        <p:spPr>
          <a:xfrm>
            <a:off x="407670" y="379730"/>
            <a:ext cx="11389360" cy="612140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 useBgFill="1">
        <p:nvSpPr>
          <p:cNvPr id="18" name="任意多边形: 形状 17"/>
          <p:cNvSpPr/>
          <p:nvPr>
            <p:custDataLst>
              <p:tags r:id="rId8"/>
            </p:custDataLst>
          </p:nvPr>
        </p:nvSpPr>
        <p:spPr>
          <a:xfrm>
            <a:off x="231775" y="1906270"/>
            <a:ext cx="753110" cy="75311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19" name="任意多边形: 形状 18"/>
          <p:cNvSpPr/>
          <p:nvPr>
            <p:custDataLst>
              <p:tags r:id="rId9"/>
            </p:custDataLst>
          </p:nvPr>
        </p:nvSpPr>
        <p:spPr>
          <a:xfrm>
            <a:off x="94615" y="1922780"/>
            <a:ext cx="300355" cy="37465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ln w="64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10"/>
            </p:custDataLst>
          </p:nvPr>
        </p:nvSpPr>
        <p:spPr>
          <a:xfrm>
            <a:off x="170815" y="2282825"/>
            <a:ext cx="123825" cy="60960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solidFill>
            <a:schemeClr val="bg2"/>
          </a:solidFill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/>
          <p:cNvSpPr/>
          <p:nvPr>
            <p:custDataLst>
              <p:tags r:id="rId11"/>
            </p:custDataLst>
          </p:nvPr>
        </p:nvSpPr>
        <p:spPr>
          <a:xfrm rot="20146393">
            <a:off x="11054080" y="5657215"/>
            <a:ext cx="948055" cy="676910"/>
          </a:xfrm>
          <a:custGeom>
            <a:avLst/>
            <a:gdLst>
              <a:gd name="connsiteX0" fmla="*/ 948073 w 948073"/>
              <a:gd name="connsiteY0" fmla="*/ 0 h 677067"/>
              <a:gd name="connsiteX1" fmla="*/ 0 w 948073"/>
              <a:gd name="connsiteY1" fmla="*/ 677067 h 6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073" h="677067">
                <a:moveTo>
                  <a:pt x="948073" y="0"/>
                </a:moveTo>
                <a:lnTo>
                  <a:pt x="0" y="677067"/>
                </a:lnTo>
              </a:path>
            </a:pathLst>
          </a:custGeom>
          <a:noFill/>
          <a:ln w="12700" cmpd="sng">
            <a:solidFill>
              <a:schemeClr val="accent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23" name="任意多边形: 形状 22"/>
          <p:cNvSpPr/>
          <p:nvPr>
            <p:custDataLst>
              <p:tags r:id="rId12"/>
            </p:custDataLst>
          </p:nvPr>
        </p:nvSpPr>
        <p:spPr>
          <a:xfrm rot="1814371">
            <a:off x="11751310" y="5422265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5602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 useBgFill="1">
        <p:nvSpPr>
          <p:cNvPr id="24" name="任意多边形: 形状 23"/>
          <p:cNvSpPr/>
          <p:nvPr>
            <p:custDataLst>
              <p:tags r:id="rId13"/>
            </p:custDataLst>
          </p:nvPr>
        </p:nvSpPr>
        <p:spPr>
          <a:xfrm rot="1814371">
            <a:off x="11164570" y="642874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5602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526400" y="3034854"/>
            <a:ext cx="9144000" cy="1152000"/>
          </a:xfrm>
        </p:spPr>
        <p:txBody>
          <a:bodyPr wrap="square"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1526400" y="4294854"/>
            <a:ext cx="9144000" cy="936000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4616607" y="2002070"/>
            <a:ext cx="2938425" cy="940883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33"/>
          <p:cNvSpPr/>
          <p:nvPr>
            <p:custDataLst>
              <p:tags r:id="rId2"/>
            </p:custDataLst>
          </p:nvPr>
        </p:nvSpPr>
        <p:spPr>
          <a:xfrm>
            <a:off x="7398385" y="1868805"/>
            <a:ext cx="1788795" cy="3098800"/>
          </a:xfrm>
          <a:custGeom>
            <a:avLst/>
            <a:gdLst>
              <a:gd name="connsiteX0" fmla="*/ 549501 w 1674041"/>
              <a:gd name="connsiteY0" fmla="*/ 2899649 h 2899649"/>
              <a:gd name="connsiteX1" fmla="*/ 1674041 w 1674041"/>
              <a:gd name="connsiteY1" fmla="*/ 1615795 h 2899649"/>
              <a:gd name="connsiteX2" fmla="*/ 1124476 w 1674041"/>
              <a:gd name="connsiteY2" fmla="*/ 0 h 2899649"/>
              <a:gd name="connsiteX3" fmla="*/ 0 w 1674041"/>
              <a:gd name="connsiteY3" fmla="*/ 1283854 h 289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4041" h="2899649">
                <a:moveTo>
                  <a:pt x="549501" y="2899649"/>
                </a:moveTo>
                <a:lnTo>
                  <a:pt x="1674041" y="1615795"/>
                </a:lnTo>
                <a:lnTo>
                  <a:pt x="1124476" y="0"/>
                </a:lnTo>
                <a:lnTo>
                  <a:pt x="0" y="1283854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34"/>
          <p:cNvSpPr/>
          <p:nvPr>
            <p:custDataLst>
              <p:tags r:id="rId3"/>
            </p:custDataLst>
          </p:nvPr>
        </p:nvSpPr>
        <p:spPr>
          <a:xfrm>
            <a:off x="7985760" y="3596640"/>
            <a:ext cx="2990850" cy="1726565"/>
          </a:xfrm>
          <a:custGeom>
            <a:avLst/>
            <a:gdLst>
              <a:gd name="connsiteX0" fmla="*/ 2798710 w 2798710"/>
              <a:gd name="connsiteY0" fmla="*/ 331941 h 1615794"/>
              <a:gd name="connsiteX1" fmla="*/ 1124541 w 2798710"/>
              <a:gd name="connsiteY1" fmla="*/ 0 h 1615794"/>
              <a:gd name="connsiteX2" fmla="*/ 0 w 2798710"/>
              <a:gd name="connsiteY2" fmla="*/ 1283854 h 1615794"/>
              <a:gd name="connsiteX3" fmla="*/ 1674106 w 2798710"/>
              <a:gd name="connsiteY3" fmla="*/ 1615795 h 161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710" h="1615794">
                <a:moveTo>
                  <a:pt x="2798710" y="331941"/>
                </a:moveTo>
                <a:lnTo>
                  <a:pt x="1124541" y="0"/>
                </a:lnTo>
                <a:lnTo>
                  <a:pt x="0" y="1283854"/>
                </a:lnTo>
                <a:lnTo>
                  <a:pt x="1674106" y="1615795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35"/>
          <p:cNvSpPr/>
          <p:nvPr>
            <p:custDataLst>
              <p:tags r:id="rId4"/>
            </p:custDataLst>
          </p:nvPr>
        </p:nvSpPr>
        <p:spPr>
          <a:xfrm>
            <a:off x="8600440" y="1868805"/>
            <a:ext cx="2376170" cy="2081530"/>
          </a:xfrm>
          <a:custGeom>
            <a:avLst/>
            <a:gdLst>
              <a:gd name="connsiteX0" fmla="*/ 0 w 2223734"/>
              <a:gd name="connsiteY0" fmla="*/ 0 h 1947735"/>
              <a:gd name="connsiteX1" fmla="*/ 549629 w 2223734"/>
              <a:gd name="connsiteY1" fmla="*/ 1615795 h 1947735"/>
              <a:gd name="connsiteX2" fmla="*/ 2223735 w 2223734"/>
              <a:gd name="connsiteY2" fmla="*/ 1947736 h 1947735"/>
              <a:gd name="connsiteX3" fmla="*/ 1674106 w 2223734"/>
              <a:gd name="connsiteY3" fmla="*/ 331941 h 194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734" h="1947735">
                <a:moveTo>
                  <a:pt x="0" y="0"/>
                </a:moveTo>
                <a:lnTo>
                  <a:pt x="549629" y="1615795"/>
                </a:lnTo>
                <a:lnTo>
                  <a:pt x="2223735" y="1947736"/>
                </a:lnTo>
                <a:lnTo>
                  <a:pt x="1674106" y="331941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106"/>
          <p:cNvSpPr/>
          <p:nvPr>
            <p:custDataLst>
              <p:tags r:id="rId5"/>
            </p:custDataLst>
          </p:nvPr>
        </p:nvSpPr>
        <p:spPr>
          <a:xfrm>
            <a:off x="407670" y="379730"/>
            <a:ext cx="11389360" cy="612140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>
            <p:custDataLst>
              <p:tags r:id="rId6"/>
            </p:custDataLst>
          </p:nvPr>
        </p:nvSpPr>
        <p:spPr>
          <a:xfrm rot="21420000">
            <a:off x="379730" y="403860"/>
            <a:ext cx="948055" cy="676910"/>
          </a:xfrm>
          <a:custGeom>
            <a:avLst/>
            <a:gdLst>
              <a:gd name="connsiteX0" fmla="*/ 948073 w 948073"/>
              <a:gd name="connsiteY0" fmla="*/ 0 h 677067"/>
              <a:gd name="connsiteX1" fmla="*/ 0 w 948073"/>
              <a:gd name="connsiteY1" fmla="*/ 677067 h 6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073" h="677067">
                <a:moveTo>
                  <a:pt x="948073" y="0"/>
                </a:moveTo>
                <a:lnTo>
                  <a:pt x="0" y="677067"/>
                </a:lnTo>
              </a:path>
            </a:pathLst>
          </a:custGeom>
          <a:noFill/>
          <a:ln w="12700" cmpd="sng">
            <a:solidFill>
              <a:schemeClr val="accent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29" name="任意多边形: 形状 28"/>
          <p:cNvSpPr/>
          <p:nvPr>
            <p:custDataLst>
              <p:tags r:id="rId7"/>
            </p:custDataLst>
          </p:nvPr>
        </p:nvSpPr>
        <p:spPr>
          <a:xfrm rot="3087979">
            <a:off x="1239520" y="30988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 useBgFill="1">
        <p:nvSpPr>
          <p:cNvPr id="30" name="任意多边形: 形状 29"/>
          <p:cNvSpPr/>
          <p:nvPr>
            <p:custDataLst>
              <p:tags r:id="rId8"/>
            </p:custDataLst>
          </p:nvPr>
        </p:nvSpPr>
        <p:spPr>
          <a:xfrm rot="3087979">
            <a:off x="327660" y="103505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 useBgFill="1">
        <p:nvSpPr>
          <p:cNvPr id="32" name="任意多边形: 形状 38"/>
          <p:cNvSpPr/>
          <p:nvPr>
            <p:custDataLst>
              <p:tags r:id="rId9"/>
            </p:custDataLst>
          </p:nvPr>
        </p:nvSpPr>
        <p:spPr>
          <a:xfrm>
            <a:off x="173990" y="3023870"/>
            <a:ext cx="831850" cy="83185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33" name="任意多边形: 形状 39"/>
          <p:cNvSpPr/>
          <p:nvPr>
            <p:custDataLst>
              <p:tags r:id="rId10"/>
            </p:custDataLst>
          </p:nvPr>
        </p:nvSpPr>
        <p:spPr>
          <a:xfrm>
            <a:off x="64135" y="3041650"/>
            <a:ext cx="332105" cy="41402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ln w="222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4" name="任意多边形: 形状 40"/>
          <p:cNvSpPr/>
          <p:nvPr>
            <p:custDataLst>
              <p:tags r:id="rId11"/>
            </p:custDataLst>
          </p:nvPr>
        </p:nvSpPr>
        <p:spPr>
          <a:xfrm>
            <a:off x="109855" y="3439795"/>
            <a:ext cx="136525" cy="67310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749777" y="3214516"/>
            <a:ext cx="5915302" cy="1078138"/>
          </a:xfrm>
        </p:spPr>
        <p:txBody>
          <a:bodyPr wrap="square" anchor="t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749777" y="2239604"/>
            <a:ext cx="5915302" cy="832092"/>
          </a:xfrm>
        </p:spPr>
        <p:txBody>
          <a:bodyPr wrap="square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1749777" y="1132095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公司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"/>
            </p:custDataLst>
          </p:nvPr>
        </p:nvSpPr>
        <p:spPr>
          <a:xfrm>
            <a:off x="1750060" y="5038090"/>
            <a:ext cx="2879090" cy="504190"/>
          </a:xfrm>
          <a:prstGeom prst="roundRect">
            <a:avLst>
              <a:gd name="adj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02.xml"/><Relationship Id="rId18" Type="http://schemas.openxmlformats.org/officeDocument/2006/relationships/tags" Target="../tags/tag101.xml"/><Relationship Id="rId17" Type="http://schemas.openxmlformats.org/officeDocument/2006/relationships/tags" Target="../tags/tag100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7"/>
          <p:cNvGrpSpPr/>
          <p:nvPr>
            <p:custDataLst>
              <p:tags r:id="rId12"/>
            </p:custDataLst>
          </p:nvPr>
        </p:nvGrpSpPr>
        <p:grpSpPr>
          <a:xfrm flipH="1">
            <a:off x="10695940" y="391160"/>
            <a:ext cx="1125461" cy="1041400"/>
            <a:chOff x="374327" y="-3935993"/>
            <a:chExt cx="899363" cy="832092"/>
          </a:xfrm>
          <a:solidFill>
            <a:schemeClr val="bg2"/>
          </a:solidFill>
        </p:grpSpPr>
        <p:sp useBgFill="1">
          <p:nvSpPr>
            <p:cNvPr id="12" name="任意多边形: 形状 11"/>
            <p:cNvSpPr/>
            <p:nvPr>
              <p:custDataLst>
                <p:tags r:id="rId13"/>
              </p:custDataLst>
            </p:nvPr>
          </p:nvSpPr>
          <p:spPr>
            <a:xfrm>
              <a:off x="441598" y="-3935993"/>
              <a:ext cx="832092" cy="832092"/>
            </a:xfrm>
            <a:custGeom>
              <a:avLst/>
              <a:gdLst>
                <a:gd name="connsiteX0" fmla="*/ 832092 w 832092"/>
                <a:gd name="connsiteY0" fmla="*/ 416046 h 832092"/>
                <a:gd name="connsiteX1" fmla="*/ 416046 w 832092"/>
                <a:gd name="connsiteY1" fmla="*/ 832092 h 832092"/>
                <a:gd name="connsiteX2" fmla="*/ 0 w 832092"/>
                <a:gd name="connsiteY2" fmla="*/ 416046 h 832092"/>
                <a:gd name="connsiteX3" fmla="*/ 416046 w 832092"/>
                <a:gd name="connsiteY3" fmla="*/ 0 h 832092"/>
                <a:gd name="connsiteX4" fmla="*/ 832092 w 832092"/>
                <a:gd name="connsiteY4" fmla="*/ 416046 h 83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092" h="832092">
                  <a:moveTo>
                    <a:pt x="832092" y="416046"/>
                  </a:moveTo>
                  <a:cubicBezTo>
                    <a:pt x="832092" y="645822"/>
                    <a:pt x="645822" y="832092"/>
                    <a:pt x="416046" y="832092"/>
                  </a:cubicBezTo>
                  <a:cubicBezTo>
                    <a:pt x="186270" y="832092"/>
                    <a:pt x="0" y="645822"/>
                    <a:pt x="0" y="416046"/>
                  </a:cubicBezTo>
                  <a:cubicBezTo>
                    <a:pt x="0" y="186270"/>
                    <a:pt x="186270" y="0"/>
                    <a:pt x="416046" y="0"/>
                  </a:cubicBezTo>
                  <a:cubicBezTo>
                    <a:pt x="645822" y="0"/>
                    <a:pt x="832092" y="186270"/>
                    <a:pt x="832092" y="416046"/>
                  </a:cubicBezTo>
                  <a:close/>
                </a:path>
              </a:pathLst>
            </a:custGeom>
            <a:ln w="25601" cap="flat">
              <a:solidFill>
                <a:schemeClr val="accent1">
                  <a:alpha val="8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 useBgFill="1">
          <p:nvSpPr>
            <p:cNvPr id="13" name="任意多边形: 形状 12"/>
            <p:cNvSpPr/>
            <p:nvPr>
              <p:custDataLst>
                <p:tags r:id="rId14"/>
              </p:custDataLst>
            </p:nvPr>
          </p:nvSpPr>
          <p:spPr>
            <a:xfrm>
              <a:off x="375027" y="-3917728"/>
              <a:ext cx="247120" cy="414017"/>
            </a:xfrm>
            <a:custGeom>
              <a:avLst/>
              <a:gdLst>
                <a:gd name="connsiteX0" fmla="*/ 0 w 352999"/>
                <a:gd name="connsiteY0" fmla="*/ 0 h 365608"/>
                <a:gd name="connsiteX1" fmla="*/ 352999 w 352999"/>
                <a:gd name="connsiteY1" fmla="*/ 0 h 365608"/>
                <a:gd name="connsiteX2" fmla="*/ 352999 w 352999"/>
                <a:gd name="connsiteY2" fmla="*/ 365609 h 365608"/>
                <a:gd name="connsiteX3" fmla="*/ 0 w 352999"/>
                <a:gd name="connsiteY3" fmla="*/ 365609 h 3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999" h="365608">
                  <a:moveTo>
                    <a:pt x="0" y="0"/>
                  </a:moveTo>
                  <a:lnTo>
                    <a:pt x="352999" y="0"/>
                  </a:lnTo>
                  <a:lnTo>
                    <a:pt x="352999" y="365609"/>
                  </a:lnTo>
                  <a:lnTo>
                    <a:pt x="0" y="365609"/>
                  </a:lnTo>
                  <a:close/>
                </a:path>
              </a:pathLst>
            </a:custGeom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" name="任意多边形: 形状 13"/>
            <p:cNvSpPr/>
            <p:nvPr>
              <p:custDataLst>
                <p:tags r:id="rId15"/>
              </p:custDataLst>
            </p:nvPr>
          </p:nvSpPr>
          <p:spPr>
            <a:xfrm>
              <a:off x="374327" y="-3519947"/>
              <a:ext cx="136591" cy="67271"/>
            </a:xfrm>
            <a:custGeom>
              <a:avLst/>
              <a:gdLst>
                <a:gd name="connsiteX0" fmla="*/ 0 w 136591"/>
                <a:gd name="connsiteY0" fmla="*/ 67272 h 67271"/>
                <a:gd name="connsiteX1" fmla="*/ 67271 w 136591"/>
                <a:gd name="connsiteY1" fmla="*/ 0 h 67271"/>
                <a:gd name="connsiteX2" fmla="*/ 136591 w 136591"/>
                <a:gd name="connsiteY2" fmla="*/ 67272 h 6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591" h="67271">
                  <a:moveTo>
                    <a:pt x="0" y="67272"/>
                  </a:moveTo>
                  <a:lnTo>
                    <a:pt x="67271" y="0"/>
                  </a:lnTo>
                  <a:lnTo>
                    <a:pt x="136591" y="67272"/>
                  </a:lnTo>
                </a:path>
              </a:pathLst>
            </a:custGeom>
            <a:grpFill/>
            <a:ln w="25601" cap="flat">
              <a:solidFill>
                <a:schemeClr val="accent1">
                  <a:alpha val="8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981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1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33145" y="239395"/>
            <a:ext cx="9674860" cy="4298950"/>
          </a:xfrm>
        </p:spPr>
        <p:txBody>
          <a:bodyPr>
            <a:normAutofit/>
          </a:bodyPr>
          <a:p>
            <a:r>
              <a:rPr lang="en-US" altLang="zh-CN"/>
              <a:t>Web Frontend Development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en-US" altLang="zh-CN"/>
              <a:t>       CSS color</a:t>
            </a:r>
            <a:endParaRPr lang="en-US" altLang="zh-CN"/>
          </a:p>
        </p:txBody>
      </p:sp>
      <p:sp>
        <p:nvSpPr>
          <p:cNvPr id="10" name="署名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96085" y="5072380"/>
            <a:ext cx="2880995" cy="504190"/>
          </a:xfrm>
          <a:prstGeom prst="roundRect">
            <a:avLst>
              <a:gd name="adj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ZhuHua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Which of the following is a predefined color name in CSS?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RedGreenBlue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blue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RGB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HEX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Which of the following is a predefined color name in CSS?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RedGreenBlue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>
                <a:solidFill>
                  <a:schemeClr val="accent5"/>
                </a:solidFill>
              </a:rPr>
              <a:t>blue</a:t>
            </a:r>
            <a:endParaRPr lang="en-US" altLang="zh-CN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CN">
                <a:solidFill>
                  <a:schemeClr val="tx1"/>
                </a:solidFill>
              </a:rPr>
              <a:t>RGB</a:t>
            </a:r>
            <a:endParaRPr lang="en-US" altLang="zh-CN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HEX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Questions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What is the correct syntax to set a background color in CSS?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background-clr: color;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bg-color: red;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background-color: blue;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color-background: blue;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Questions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What is the correct syntax to set a background color in CSS?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background-clr: color;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bg-color: red;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>
                <a:solidFill>
                  <a:schemeClr val="accent5"/>
                </a:solidFill>
              </a:rPr>
              <a:t>background-color: blue;</a:t>
            </a:r>
            <a:endParaRPr lang="en-US" altLang="zh-CN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color-background: blue;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Foreground Color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Color can really bring your pages to life</a:t>
            </a:r>
            <a:endParaRPr lang="en-US" altLang="zh-CN"/>
          </a:p>
          <a:p>
            <a:r>
              <a:rPr lang="en-US" altLang="zh-CN"/>
              <a:t>The color property allows you to specify the color of text inside an element. You can specify any color in CSS in one of three ways: </a:t>
            </a:r>
            <a:endParaRPr lang="en-US" altLang="zh-CN"/>
          </a:p>
          <a:p>
            <a:r>
              <a:rPr lang="en-US" altLang="zh-CN"/>
              <a:t>rgb values These express colors in terms of how much red, green and blue are used to make it up. For example: rgb(100,100,90)  </a:t>
            </a:r>
            <a:endParaRPr lang="en-US" altLang="zh-CN"/>
          </a:p>
          <a:p>
            <a:r>
              <a:rPr lang="en-US" altLang="zh-CN"/>
              <a:t>hex codes These are six-digit codes that represent the amount of red, green and blue in a color, preceded by a pound or hash # sign. For example: #ee3e80 </a:t>
            </a:r>
            <a:endParaRPr lang="en-US" altLang="zh-CN"/>
          </a:p>
          <a:p>
            <a:r>
              <a:rPr lang="en-US" altLang="zh-CN"/>
              <a:t>color names There are 147 predefined color names that are recognized by browsers. For example: DarkCyan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Color value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5960" y="1271270"/>
            <a:ext cx="11098530" cy="4972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background-color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CSS treats each HTML element as if it appears in a box, and the background-color property sets the color of the background for that box. </a:t>
            </a:r>
            <a:endParaRPr lang="en-US" altLang="zh-CN"/>
          </a:p>
          <a:p>
            <a:r>
              <a:rPr lang="en-US" altLang="zh-CN"/>
              <a:t>You can specify your choice of background color in the same three ways you can specify foreground colors: RGB values, hex codes, and color names</a:t>
            </a:r>
            <a:endParaRPr lang="en-US" altLang="zh-CN"/>
          </a:p>
          <a:p>
            <a:r>
              <a:rPr lang="en-US" altLang="zh-CN"/>
              <a:t>By default, most browser windows have a white background, but browser users can set a background color for their windows, so if you want to be sure that the background is white you can use the background-color property on the &lt;body&gt; element.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Understanding Color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Every color on a computer screen is created by mixing amounts of red, green, and blue. To find the color you want, you can use a color picker.</a:t>
            </a:r>
            <a:endParaRPr lang="en-US" altLang="zh-CN"/>
          </a:p>
          <a:p>
            <a:r>
              <a:rPr lang="en-US" altLang="zh-CN"/>
              <a:t>Computer monitors are made up of thousands of tiny squares called pixels (if you look very closely at your monitor you should be able to see them). </a:t>
            </a:r>
            <a:endParaRPr lang="en-US" altLang="zh-CN"/>
          </a:p>
          <a:p>
            <a:r>
              <a:rPr lang="en-US" altLang="zh-CN"/>
              <a:t>When the screen is not turned on, it's black because it's not emitting any light. When it's on, each pixel can be a different color, creating a picture. </a:t>
            </a:r>
            <a:endParaRPr lang="en-US" altLang="zh-CN"/>
          </a:p>
          <a:p>
            <a:r>
              <a:rPr lang="en-US" altLang="zh-CN"/>
              <a:t>The color of every pixel on the screen is expressed in terms of a mix of red, green, and blue — just like on a television screen.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opacity, rgba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CSS3 introduces the opacity property which allows you to specify the opacity of an element and any of its child elements. The value is a number between 0.0 and 1.0 (so a value of 0.5 is 50% opacity and 0.15 is 15% opacity). </a:t>
            </a:r>
            <a:endParaRPr lang="en-US" altLang="zh-CN"/>
          </a:p>
          <a:p>
            <a:r>
              <a:rPr lang="en-US" altLang="zh-CN"/>
              <a:t>The CSS3 rgba property allows you to specify a color, just like you would with an RGB value, but adds a fourth value to indicate opacity. This value is known as an alpha value and is a number between 0.0 and 1.0 (so a value of 0.5 is 50% opacity and 0.15 is 15% opacity). The rgba value will only affect the element on which it is applied (not child elements).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Css3: hsl Colors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CSS3 introduces an entirely new and intuitive way to specify colors using hue, saturation, and lightness values.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2317750"/>
            <a:ext cx="10598150" cy="4326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Css3: hsl&amp;hsla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The hsl color property has been introduced in CSS3 as an alternative way to specify colors. </a:t>
            </a:r>
            <a:endParaRPr lang="en-US" altLang="zh-CN"/>
          </a:p>
          <a:p>
            <a:r>
              <a:rPr lang="en-US" altLang="zh-CN"/>
              <a:t>The value of the property starts with the letters hsl, followed by individual values inside parentheses for: </a:t>
            </a:r>
            <a:endParaRPr lang="en-US" altLang="zh-CN"/>
          </a:p>
          <a:p>
            <a:r>
              <a:rPr lang="en-US" altLang="zh-CN"/>
              <a:t>hue This is expressed as an angle (between 0 and 360 degrees). percentage. </a:t>
            </a:r>
            <a:endParaRPr lang="en-US" altLang="zh-CN"/>
          </a:p>
          <a:p>
            <a:r>
              <a:rPr lang="en-US" altLang="zh-CN"/>
              <a:t>lightness This is expressed as a percentage with 0% being white, 50% being normal, and 100% being black. </a:t>
            </a:r>
            <a:endParaRPr lang="en-US" altLang="zh-CN"/>
          </a:p>
          <a:p>
            <a:r>
              <a:rPr lang="en-US" altLang="zh-CN"/>
              <a:t>The hsla color property allows you to specify color properties using hue, saturation, and lightness as above, and adds a fourth value which represents transparency (just like the rgba property). </a:t>
            </a:r>
            <a:endParaRPr lang="en-US" altLang="zh-CN"/>
          </a:p>
          <a:p>
            <a:r>
              <a:rPr lang="en-US" altLang="zh-CN"/>
              <a:t>background-color: hsla(0,100%,100%,0.5);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Color not only brings your site to life, but also helps convey the mood and evokes reactions. </a:t>
            </a:r>
            <a:endParaRPr lang="en-US" altLang="zh-CN"/>
          </a:p>
          <a:p>
            <a:r>
              <a:rPr lang="en-US" altLang="zh-CN"/>
              <a:t>There are three ways to specify colors in CSS:  RGB values, hex codes, and color names. </a:t>
            </a:r>
            <a:endParaRPr lang="en-US" altLang="zh-CN"/>
          </a:p>
          <a:p>
            <a:r>
              <a:rPr lang="en-US" altLang="zh-CN"/>
              <a:t>Color pickers can help you find the color you want. </a:t>
            </a:r>
            <a:endParaRPr lang="en-US" altLang="zh-CN"/>
          </a:p>
          <a:p>
            <a:r>
              <a:rPr lang="en-US" altLang="zh-CN"/>
              <a:t>It is important to ensure that there is enough contrast  between any text and the background color (otherwise people will not be able to read your content). </a:t>
            </a:r>
            <a:endParaRPr lang="en-US" altLang="zh-CN"/>
          </a:p>
          <a:p>
            <a:r>
              <a:rPr lang="en-US" altLang="zh-CN"/>
              <a:t>CSS3 has introduced an extra value for RGB colors to  indicate opacity. It is known as RGBA. </a:t>
            </a:r>
            <a:endParaRPr lang="en-US" altLang="zh-CN"/>
          </a:p>
          <a:p>
            <a:r>
              <a:rPr lang="en-US" altLang="zh-CN"/>
              <a:t>CSS3 also allows you to specify colors as HSL values,  with an optional opacity value. It is known as HSLA.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50"/>
  <p:tag name="KSO_WM_TEMPLATE_CATEGORY" val="custom"/>
  <p:tag name="KSO_WM_TEMPLATE_INDEX" val="20236352"/>
</p:tagLst>
</file>

<file path=ppt/tags/tag101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6352"/>
  <p:tag name="KSO_WM_TEMPLATE_CATEGORY" val="custom"/>
  <p:tag name="KSO_WM_TEMPLATE_MASTER_TYPE" val="0"/>
</p:tagLst>
</file>

<file path=ppt/tags/tag10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52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  <p:tag name="KSO_WM_UNIT_TEXT_TYPE" val="1"/>
  <p:tag name="KSO_WM_UNIT_PRESET_TEXT" val="单击此处添加文档标题内容"/>
</p:tagLst>
</file>

<file path=ppt/tags/tag106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6352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VALUE" val="9"/>
</p:tagLst>
</file>

<file path=ppt/tags/tag107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6352"/>
  <p:tag name="KSO_WM_TEMPLATE_CATEGORY" val="custom"/>
  <p:tag name="KSO_WM_SLIDE_INDEX" val="1"/>
  <p:tag name="KSO_WM_SLIDE_ID" val="custom20236352_1"/>
  <p:tag name="KSO_WM_TEMPLATE_MASTER_TYPE" val="0"/>
  <p:tag name="KSO_WM_SLIDE_LAYOUT" val="a_f"/>
  <p:tag name="KSO_WM_SLIDE_LAYOUT_CNT" val="1_2"/>
  <p:tag name="KSO_WM_SLIDE_THEME_ID" val="3332012"/>
  <p:tag name="KSO_WM_SLIDE_THEME_NAME" val="蓝白简约风线性职场办公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UNIT_TYPE" val="f"/>
  <p:tag name="KSO_WM_UNIT_SUBTYPE" val="g"/>
  <p:tag name="KSO_WM_UNIT_INDEX" val="1"/>
  <p:tag name="KSO_WM_BEAUTIFY_FLAG" val="#wm#"/>
  <p:tag name="KSO_WM_TAG_VERSION" val="3.0"/>
  <p:tag name="KSO_WM_UNIT_PRESET_TEXT" val="公司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16.xml><?xml version="1.0" encoding="utf-8"?>
<p:tagLst xmlns:p="http://schemas.openxmlformats.org/presentationml/2006/main">
  <p:tag name="KSO_WM_UNIT_TYPE" val="f"/>
  <p:tag name="KSO_WM_UNIT_SUBTYPE" val="b"/>
  <p:tag name="KSO_WM_UNIT_INDEX" val="2"/>
  <p:tag name="KSO_WM_BEAUTIFY_FLAG" val="#wm#"/>
  <p:tag name="KSO_WM_TAG_VERSION" val="3.0"/>
  <p:tag name="KSO_WM_UNIT_PRESET_TEXT" val="署名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9"/>
</p:tagLst>
</file>

<file path=ppt/tags/tag1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8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2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PRESET_TEXT_INDEX" val="0"/>
  <p:tag name="KSO_WM_UNIT_PRESET_TEXT_LEN" val="0"/>
  <p:tag name="KSO_WM_UNIT_VALUE" val="36"/>
</p:tagLst>
</file>

<file path=ppt/tags/tag3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4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44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4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5"/>
</p:tagLst>
</file>

<file path=ppt/tags/tag45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49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55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56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57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58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6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63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4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8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8"/>
</p:tagLst>
</file>

<file path=ppt/tags/tag89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2"/>
</p:tagLst>
</file>

<file path=ppt/tags/tag9.xml><?xml version="1.0" encoding="utf-8"?>
<p:tagLst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94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0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9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6352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蓝白线性职场办公简约风">
      <a:dk1>
        <a:srgbClr val="000000"/>
      </a:dk1>
      <a:lt1>
        <a:srgbClr val="FFFFFF"/>
      </a:lt1>
      <a:dk2>
        <a:srgbClr val="001548"/>
      </a:dk2>
      <a:lt2>
        <a:srgbClr val="F5F7FF"/>
      </a:lt2>
      <a:accent1>
        <a:srgbClr val="376FFF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vertOverflow="overflow" horzOverflow="overflow" vert="horz" wrap="square" numCol="1" spcCol="0" rtlCol="0" fromWordArt="0" anchor="ctr" anchorCtr="0" compatLnSpc="1">
        <a:noAutofit/>
      </a:bodyPr>
      <a:lstStyle>
        <a:defPPr lvl="0" algn="ctr">
          <a:buClrTx/>
          <a:buSzTx/>
          <a:buFontTx/>
          <a:defRPr lang="zh-CN" altLang="en-US">
            <a:sym typeface="+mn-ea"/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4198</Words>
  <Application>WPS 演示</Application>
  <PresentationFormat>宽屏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Office 主题​​</vt:lpstr>
      <vt:lpstr>Web Frontend Development          CSS color</vt:lpstr>
      <vt:lpstr>Foreground Color</vt:lpstr>
      <vt:lpstr>PowerPoint 演示文稿</vt:lpstr>
      <vt:lpstr>background-color</vt:lpstr>
      <vt:lpstr>Understanding Color</vt:lpstr>
      <vt:lpstr>PowerPoint 演示文稿</vt:lpstr>
      <vt:lpstr>PowerPoint 演示文稿</vt:lpstr>
      <vt:lpstr>PowerPoint 演示文稿</vt:lpstr>
      <vt:lpstr>Summary</vt:lpstr>
      <vt:lpstr>Questions？</vt:lpstr>
      <vt:lpstr>Questions？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LeHui</dc:creator>
  <cp:lastModifiedBy>乐慧</cp:lastModifiedBy>
  <cp:revision>141</cp:revision>
  <dcterms:created xsi:type="dcterms:W3CDTF">2023-08-08T21:44:00Z</dcterms:created>
  <dcterms:modified xsi:type="dcterms:W3CDTF">2025-09-25T03:26:43Z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