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1"/>
  </p:notesMasterIdLst>
  <p:handoutMasterIdLst>
    <p:handoutMasterId r:id="rId32"/>
  </p:handoutMasterIdLst>
  <p:sldIdLst>
    <p:sldId id="256"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290" r:id="rId28"/>
    <p:sldId id="292" r:id="rId29"/>
    <p:sldId id="36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5" name="任意多边形: 形状 14"/>
          <p:cNvSpPr/>
          <p:nvPr>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5"/>
          <p:cNvSpPr/>
          <p:nvPr>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6"/>
          <p:cNvSpPr/>
          <p:nvPr>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25"/>
          <p:cNvSpPr/>
          <p:nvPr>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28" name="任意多边形: 形状 27"/>
          <p:cNvSpPr/>
          <p:nvPr>
            <p:custDataLst>
              <p:tags r:id="rId6"/>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29" name="任意多边形: 形状 28"/>
          <p:cNvSpPr/>
          <p:nvPr>
            <p:custDataLst>
              <p:tags r:id="rId7"/>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0" name="任意多边形: 形状 29"/>
          <p:cNvSpPr/>
          <p:nvPr>
            <p:custDataLst>
              <p:tags r:id="rId8"/>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2225" cap="flat">
            <a:solidFill>
              <a:schemeClr val="accent1">
                <a:alpha val="75000"/>
              </a:schemeClr>
            </a:solidFill>
            <a:prstDash val="solid"/>
            <a:miter/>
          </a:ln>
        </p:spPr>
        <p:txBody>
          <a:bodyPr rtlCol="0" anchor="ctr"/>
          <a:lstStyle/>
          <a:p>
            <a:endParaRPr lang="zh-CN" altLang="en-US"/>
          </a:p>
        </p:txBody>
      </p:sp>
      <p:sp>
        <p:nvSpPr>
          <p:cNvPr id="32" name="任意多边形: 形状 31"/>
          <p:cNvSpPr/>
          <p:nvPr>
            <p:custDataLst>
              <p:tags r:id="rId9"/>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33" name="任意多边形: 形状 32"/>
          <p:cNvSpPr/>
          <p:nvPr>
            <p:custDataLst>
              <p:tags r:id="rId10"/>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34" name="任意多边形: 形状 33"/>
          <p:cNvSpPr/>
          <p:nvPr>
            <p:custDataLst>
              <p:tags r:id="rId11"/>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solidFill>
            <a:schemeClr val="bg2"/>
          </a:solid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2" name="标题 1"/>
          <p:cNvSpPr>
            <a:spLocks noGrp="1"/>
          </p:cNvSpPr>
          <p:nvPr>
            <p:ph type="ctrTitle"/>
            <p:custDataLst>
              <p:tags r:id="rId12"/>
            </p:custDataLst>
          </p:nvPr>
        </p:nvSpPr>
        <p:spPr>
          <a:xfrm>
            <a:off x="1698625" y="2019935"/>
            <a:ext cx="5642610" cy="2793365"/>
          </a:xfrm>
        </p:spPr>
        <p:txBody>
          <a:bodyPr wrap="square" anchor="ctr">
            <a:normAutofit/>
          </a:bodyPr>
          <a:lstStyle>
            <a:lvl1pPr algn="l">
              <a:lnSpc>
                <a:spcPct val="100000"/>
              </a:lnSpc>
              <a:defRPr sz="5400">
                <a:solidFill>
                  <a:schemeClr val="accent1"/>
                </a:solidFill>
              </a:defRPr>
            </a:lvl1pPr>
          </a:lstStyle>
          <a:p>
            <a:r>
              <a:rPr lang="zh-CN" dirty="0"/>
              <a:t>单击此处编辑母版标题样式</a:t>
            </a:r>
            <a:endParaRPr lang="zh-CN" dirty="0"/>
          </a:p>
        </p:txBody>
      </p:sp>
      <p:sp>
        <p:nvSpPr>
          <p:cNvPr id="4" name="日期占位符 3"/>
          <p:cNvSpPr>
            <a:spLocks noGrp="1"/>
          </p:cNvSpPr>
          <p:nvPr>
            <p:ph type="dt" sz="half" idx="10"/>
            <p:custDataLst>
              <p:tags r:id="rId1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6"/>
            </p:custDataLst>
          </p:nvPr>
        </p:nvSpPr>
        <p:spPr>
          <a:xfrm>
            <a:off x="1696233" y="1250330"/>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7"/>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64855" y="2419699"/>
            <a:ext cx="1501831" cy="2042097"/>
          </a:xfrm>
        </p:spPr>
        <p:txBody>
          <a:bodyPr vert="eaVert" wrap="square" anchor="ctr">
            <a:normAutofit/>
          </a:bodyPr>
          <a:lstStyle>
            <a:lvl1pPr algn="ctr">
              <a:defRPr sz="6600">
                <a:solidFill>
                  <a:schemeClr val="accent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6" name="矩形 5"/>
          <p:cNvSpPr/>
          <p:nvPr>
            <p:custDataLst>
              <p:tags r:id="rId6"/>
            </p:custDataLst>
          </p:nvPr>
        </p:nvSpPr>
        <p:spPr>
          <a:xfrm>
            <a:off x="3245485" y="380365"/>
            <a:ext cx="8536305" cy="6120130"/>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10" name="矩形 9"/>
          <p:cNvSpPr/>
          <p:nvPr>
            <p:custDataLst>
              <p:tags r:id="rId7"/>
            </p:custDataLst>
          </p:nvPr>
        </p:nvSpPr>
        <p:spPr>
          <a:xfrm>
            <a:off x="407035" y="379730"/>
            <a:ext cx="2617470" cy="6122035"/>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12" name="任意多边形: 形状 11"/>
          <p:cNvSpPr/>
          <p:nvPr>
            <p:custDataLst>
              <p:tags r:id="rId8"/>
            </p:custDataLst>
          </p:nvPr>
        </p:nvSpPr>
        <p:spPr>
          <a:xfrm flipH="1">
            <a:off x="10976610" y="1824355"/>
            <a:ext cx="1041400" cy="104140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p:nvSpPr>
          <p:cNvPr id="13" name="任意多边形: 形状 12"/>
          <p:cNvSpPr/>
          <p:nvPr>
            <p:custDataLst>
              <p:tags r:id="rId9"/>
            </p:custDataLst>
          </p:nvPr>
        </p:nvSpPr>
        <p:spPr>
          <a:xfrm flipH="1">
            <a:off x="11791950" y="1847215"/>
            <a:ext cx="309245" cy="51816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solidFill>
            <a:schemeClr val="bg2"/>
          </a:solidFill>
          <a:ln w="6400" cap="flat">
            <a:noFill/>
            <a:prstDash val="solid"/>
            <a:miter/>
          </a:ln>
        </p:spPr>
        <p:txBody>
          <a:bodyPr rtlCol="0" anchor="ctr"/>
          <a:lstStyle/>
          <a:p>
            <a:endParaRPr lang="zh-CN" altLang="en-US" dirty="0"/>
          </a:p>
        </p:txBody>
      </p:sp>
      <p:sp useBgFill="1">
        <p:nvSpPr>
          <p:cNvPr id="14" name="任意多边形: 形状 13"/>
          <p:cNvSpPr/>
          <p:nvPr>
            <p:custDataLst>
              <p:tags r:id="rId10"/>
            </p:custDataLst>
          </p:nvPr>
        </p:nvSpPr>
        <p:spPr>
          <a:xfrm flipH="1">
            <a:off x="11931015" y="2345055"/>
            <a:ext cx="170815" cy="84455"/>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ln w="25601" cap="flat">
            <a:solidFill>
              <a:schemeClr val="accent1">
                <a:alpha val="60000"/>
              </a:schemeClr>
            </a:solidFill>
            <a:prstDash val="solid"/>
            <a:miter/>
          </a:ln>
        </p:spPr>
        <p:txBody>
          <a:bodyPr rtlCol="0" anchor="ct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useBgFill="1">
        <p:nvSpPr>
          <p:cNvPr id="11" name="任意多边形: 形状 10"/>
          <p:cNvSpPr/>
          <p:nvPr>
            <p:custDataLst>
              <p:tags r:id="rId2"/>
            </p:custDataLst>
          </p:nvPr>
        </p:nvSpPr>
        <p:spPr>
          <a:xfrm>
            <a:off x="4616450" y="2002155"/>
            <a:ext cx="2938145" cy="94107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任意多边形: 形状 11"/>
          <p:cNvSpPr/>
          <p:nvPr>
            <p:custDataLst>
              <p:tags r:id="rId3"/>
            </p:custDataLst>
          </p:nvPr>
        </p:nvSpPr>
        <p:spPr>
          <a:xfrm>
            <a:off x="4576445" y="196532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3" name="任意多边形: 形状 12"/>
          <p:cNvSpPr/>
          <p:nvPr>
            <p:custDataLst>
              <p:tags r:id="rId4"/>
            </p:custDataLst>
          </p:nvPr>
        </p:nvSpPr>
        <p:spPr>
          <a:xfrm>
            <a:off x="4576445" y="289623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4" name="任意多边形: 形状 13"/>
          <p:cNvSpPr/>
          <p:nvPr>
            <p:custDataLst>
              <p:tags r:id="rId5"/>
            </p:custDataLst>
          </p:nvPr>
        </p:nvSpPr>
        <p:spPr>
          <a:xfrm>
            <a:off x="7518400" y="197485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5" name="任意多边形: 形状 14"/>
          <p:cNvSpPr/>
          <p:nvPr>
            <p:custDataLst>
              <p:tags r:id="rId6"/>
            </p:custDataLst>
          </p:nvPr>
        </p:nvSpPr>
        <p:spPr>
          <a:xfrm>
            <a:off x="7518400" y="290576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6" name="任意多边形: 形状 15"/>
          <p:cNvSpPr/>
          <p:nvPr>
            <p:custDataLst>
              <p:tags r:id="rId7"/>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18" name="任意多边形: 形状 17"/>
          <p:cNvSpPr/>
          <p:nvPr>
            <p:custDataLst>
              <p:tags r:id="rId8"/>
            </p:custDataLst>
          </p:nvPr>
        </p:nvSpPr>
        <p:spPr>
          <a:xfrm>
            <a:off x="231775" y="1906270"/>
            <a:ext cx="753110" cy="75311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useBgFill="1">
        <p:nvSpPr>
          <p:cNvPr id="19" name="任意多边形: 形状 18"/>
          <p:cNvSpPr/>
          <p:nvPr>
            <p:custDataLst>
              <p:tags r:id="rId9"/>
            </p:custDataLst>
          </p:nvPr>
        </p:nvSpPr>
        <p:spPr>
          <a:xfrm>
            <a:off x="94615" y="1922780"/>
            <a:ext cx="300355" cy="37465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20" name="任意多边形: 形状 19"/>
          <p:cNvSpPr/>
          <p:nvPr>
            <p:custDataLst>
              <p:tags r:id="rId10"/>
            </p:custDataLst>
          </p:nvPr>
        </p:nvSpPr>
        <p:spPr>
          <a:xfrm>
            <a:off x="170815" y="2282825"/>
            <a:ext cx="123825" cy="6096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5601" cap="flat">
            <a:solidFill>
              <a:schemeClr val="accent1">
                <a:alpha val="60000"/>
              </a:schemeClr>
            </a:solidFill>
            <a:prstDash val="solid"/>
            <a:miter/>
          </a:ln>
        </p:spPr>
        <p:txBody>
          <a:bodyPr rtlCol="0" anchor="ctr"/>
          <a:lstStyle/>
          <a:p>
            <a:endParaRPr lang="zh-CN" altLang="en-US"/>
          </a:p>
        </p:txBody>
      </p:sp>
      <p:sp>
        <p:nvSpPr>
          <p:cNvPr id="22" name="任意多边形: 形状 21"/>
          <p:cNvSpPr/>
          <p:nvPr>
            <p:custDataLst>
              <p:tags r:id="rId11"/>
            </p:custDataLst>
          </p:nvPr>
        </p:nvSpPr>
        <p:spPr>
          <a:xfrm rot="20146393">
            <a:off x="11054080" y="5657215"/>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useBgFill="1">
        <p:nvSpPr>
          <p:cNvPr id="23" name="任意多边形: 形状 22"/>
          <p:cNvSpPr/>
          <p:nvPr>
            <p:custDataLst>
              <p:tags r:id="rId12"/>
            </p:custDataLst>
          </p:nvPr>
        </p:nvSpPr>
        <p:spPr>
          <a:xfrm rot="1814371">
            <a:off x="11751310" y="5422265"/>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useBgFill="1">
        <p:nvSpPr>
          <p:cNvPr id="24" name="任意多边形: 形状 23"/>
          <p:cNvSpPr/>
          <p:nvPr>
            <p:custDataLst>
              <p:tags r:id="rId13"/>
            </p:custDataLst>
          </p:nvPr>
        </p:nvSpPr>
        <p:spPr>
          <a:xfrm rot="1814371">
            <a:off x="11164570" y="642874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title"/>
            <p:custDataLst>
              <p:tags r:id="rId14"/>
            </p:custDataLst>
          </p:nvPr>
        </p:nvSpPr>
        <p:spPr>
          <a:xfrm>
            <a:off x="1526400" y="3034854"/>
            <a:ext cx="9144000" cy="1152000"/>
          </a:xfrm>
        </p:spPr>
        <p:txBody>
          <a:bodyPr wrap="square" anchor="b">
            <a:normAutofit/>
          </a:bodyPr>
          <a:lstStyle>
            <a:lvl1pPr algn="ctr">
              <a:defRPr sz="54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15"/>
            </p:custDataLst>
          </p:nvPr>
        </p:nvSpPr>
        <p:spPr>
          <a:xfrm>
            <a:off x="1526400" y="4294854"/>
            <a:ext cx="9144000" cy="936000"/>
          </a:xfrm>
        </p:spPr>
        <p:txBody>
          <a:bodyPr wrap="square">
            <a:normAutofit/>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8" name="节编号 3"/>
          <p:cNvSpPr>
            <a:spLocks noGrp="1"/>
          </p:cNvSpPr>
          <p:nvPr>
            <p:ph type="body" sz="quarter" idx="13" hasCustomPrompt="1"/>
            <p:custDataLst>
              <p:tags r:id="rId16"/>
            </p:custDataLst>
          </p:nvPr>
        </p:nvSpPr>
        <p:spPr>
          <a:xfrm>
            <a:off x="4616607" y="2002070"/>
            <a:ext cx="2938425" cy="940883"/>
          </a:xfrm>
        </p:spPr>
        <p:txBody>
          <a:bodyPr wrap="none" anchor="ctr">
            <a:normAutofit/>
          </a:bodyPr>
          <a:lstStyle>
            <a:lvl1pPr marL="0" indent="0" algn="ctr">
              <a:buNone/>
              <a:defRPr sz="4400" b="1">
                <a:solidFill>
                  <a:schemeClr val="accent1"/>
                </a:solidFill>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1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8"/>
            </p:custDataLst>
          </p:nvPr>
        </p:nvSpPr>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5" name="任意多边形: 形状 133"/>
          <p:cNvSpPr/>
          <p:nvPr>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34"/>
          <p:cNvSpPr/>
          <p:nvPr>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35"/>
          <p:cNvSpPr/>
          <p:nvPr>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106"/>
          <p:cNvSpPr/>
          <p:nvPr>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p:nvSpPr>
          <p:cNvPr id="28" name="任意多边形: 形状 27"/>
          <p:cNvSpPr/>
          <p:nvPr>
            <p:custDataLst>
              <p:tags r:id="rId6"/>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29" name="任意多边形: 形状 28"/>
          <p:cNvSpPr/>
          <p:nvPr>
            <p:custDataLst>
              <p:tags r:id="rId7"/>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0" name="任意多边形: 形状 29"/>
          <p:cNvSpPr/>
          <p:nvPr>
            <p:custDataLst>
              <p:tags r:id="rId8"/>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2" name="任意多边形: 形状 38"/>
          <p:cNvSpPr/>
          <p:nvPr>
            <p:custDataLst>
              <p:tags r:id="rId9"/>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33" name="任意多边形: 形状 39"/>
          <p:cNvSpPr/>
          <p:nvPr>
            <p:custDataLst>
              <p:tags r:id="rId10"/>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4" name="任意多边形: 形状 40"/>
          <p:cNvSpPr/>
          <p:nvPr>
            <p:custDataLst>
              <p:tags r:id="rId11"/>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noFill/>
          <a:ln w="22225"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ctrTitle" hasCustomPrompt="1"/>
            <p:custDataLst>
              <p:tags r:id="rId12"/>
            </p:custDataLst>
          </p:nvPr>
        </p:nvSpPr>
        <p:spPr>
          <a:xfrm>
            <a:off x="1749777" y="3214516"/>
            <a:ext cx="5915302" cy="1078138"/>
          </a:xfrm>
        </p:spPr>
        <p:txBody>
          <a:bodyPr wrap="square" anchor="t">
            <a:normAutofit/>
          </a:bodyPr>
          <a:lstStyle>
            <a:lvl1pPr algn="l">
              <a:lnSpc>
                <a:spcPct val="100000"/>
              </a:lnSpc>
              <a:defRPr sz="6000">
                <a:solidFill>
                  <a:schemeClr val="accent1"/>
                </a:solidFill>
              </a:defRPr>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13"/>
            </p:custDataLst>
          </p:nvPr>
        </p:nvSpPr>
        <p:spPr>
          <a:xfrm>
            <a:off x="1749777" y="2239604"/>
            <a:ext cx="5915302" cy="832092"/>
          </a:xfrm>
        </p:spPr>
        <p:txBody>
          <a:bodyPr wrap="square" anchor="b">
            <a:normAutofit/>
          </a:bodyPr>
          <a:lstStyle>
            <a:lvl1pPr marL="0" indent="0" algn="l">
              <a:lnSpc>
                <a:spcPct val="100000"/>
              </a:lnSpc>
              <a:buNone/>
              <a:defRPr sz="4000" b="1">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7"/>
            </p:custDataLst>
          </p:nvPr>
        </p:nvSpPr>
        <p:spPr>
          <a:xfrm>
            <a:off x="1749777" y="1132095"/>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a:t>
            </a:r>
            <a:endParaRPr lang="zh-CN" altLang="en-US" dirty="0"/>
          </a:p>
        </p:txBody>
      </p:sp>
      <p:sp>
        <p:nvSpPr>
          <p:cNvPr id="24" name="署名占位符 10"/>
          <p:cNvSpPr>
            <a:spLocks noGrp="1"/>
          </p:cNvSpPr>
          <p:nvPr>
            <p:ph type="body" sz="quarter" idx="17" hasCustomPrompt="1"/>
            <p:custDataLst>
              <p:tags r:id="rId18"/>
            </p:custDataLst>
          </p:nvPr>
        </p:nvSpPr>
        <p:spPr>
          <a:xfrm>
            <a:off x="1750060" y="5038090"/>
            <a:ext cx="2879090"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slideLayout" Target="../slideLayouts/slideLayout13.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 name="图形 7"/>
          <p:cNvGrpSpPr/>
          <p:nvPr>
            <p:custDataLst>
              <p:tags r:id="rId12"/>
            </p:custDataLst>
          </p:nvPr>
        </p:nvGrpSpPr>
        <p:grpSpPr>
          <a:xfrm flipH="1">
            <a:off x="10695940" y="391160"/>
            <a:ext cx="1125461" cy="1041400"/>
            <a:chOff x="374327" y="-3935993"/>
            <a:chExt cx="899363" cy="832092"/>
          </a:xfrm>
          <a:solidFill>
            <a:schemeClr val="bg2"/>
          </a:solidFill>
        </p:grpSpPr>
        <p:sp useBgFill="1">
          <p:nvSpPr>
            <p:cNvPr id="12" name="任意多边形: 形状 11"/>
            <p:cNvSpPr/>
            <p:nvPr>
              <p:custDataLst>
                <p:tags r:id="rId13"/>
              </p:custDataLst>
            </p:nvPr>
          </p:nvSpPr>
          <p:spPr>
            <a:xfrm>
              <a:off x="441598" y="-3935993"/>
              <a:ext cx="832092" cy="832092"/>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8000"/>
                </a:schemeClr>
              </a:solidFill>
              <a:prstDash val="solid"/>
              <a:miter/>
            </a:ln>
          </p:spPr>
          <p:txBody>
            <a:bodyPr rtlCol="0" anchor="ctr"/>
            <a:lstStyle/>
            <a:p>
              <a:endParaRPr lang="zh-CN" altLang="en-US" dirty="0"/>
            </a:p>
          </p:txBody>
        </p:sp>
        <p:sp useBgFill="1">
          <p:nvSpPr>
            <p:cNvPr id="13" name="任意多边形: 形状 12"/>
            <p:cNvSpPr/>
            <p:nvPr>
              <p:custDataLst>
                <p:tags r:id="rId14"/>
              </p:custDataLst>
            </p:nvPr>
          </p:nvSpPr>
          <p:spPr>
            <a:xfrm>
              <a:off x="375027" y="-3917728"/>
              <a:ext cx="247120" cy="414017"/>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14" name="任意多边形: 形状 13"/>
            <p:cNvSpPr/>
            <p:nvPr>
              <p:custDataLst>
                <p:tags r:id="rId15"/>
              </p:custDataLst>
            </p:nvPr>
          </p:nvSpPr>
          <p:spPr>
            <a:xfrm>
              <a:off x="374327" y="-3519947"/>
              <a:ext cx="136591" cy="67271"/>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grpFill/>
            <a:ln w="25601" cap="flat">
              <a:solidFill>
                <a:schemeClr val="accent1">
                  <a:alpha val="8000"/>
                </a:schemeClr>
              </a:solidFill>
              <a:prstDash val="solid"/>
              <a:miter/>
            </a:ln>
          </p:spPr>
          <p:txBody>
            <a:bodyPr rtlCol="0" anchor="ctr"/>
            <a:lstStyle/>
            <a:p>
              <a:endParaRPr lang="zh-CN" altLang="en-US"/>
            </a:p>
          </p:txBody>
        </p:sp>
      </p:grpSp>
      <p:sp>
        <p:nvSpPr>
          <p:cNvPr id="2" name="标题占位符 1"/>
          <p:cNvSpPr>
            <a:spLocks noGrp="1"/>
          </p:cNvSpPr>
          <p:nvPr>
            <p:ph type="title"/>
            <p:custDataLst>
              <p:tags r:id="rId16"/>
            </p:custDataLst>
          </p:nvPr>
        </p:nvSpPr>
        <p:spPr>
          <a:xfrm>
            <a:off x="695960" y="3981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1"/>
            </p:custDataLst>
          </p:nvPr>
        </p:nvSpPr>
        <p:spPr>
          <a:xfrm>
            <a:off x="0" y="0"/>
            <a:ext cx="0" cy="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0.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9.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0.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p:cNvSpPr>
            <a:spLocks noGrp="1"/>
          </p:cNvSpPr>
          <p:nvPr>
            <p:ph type="ctrTitle"/>
            <p:custDataLst>
              <p:tags r:id="rId1"/>
            </p:custDataLst>
          </p:nvPr>
        </p:nvSpPr>
        <p:spPr>
          <a:xfrm>
            <a:off x="1033145" y="239395"/>
            <a:ext cx="9674860" cy="4298950"/>
          </a:xfrm>
        </p:spPr>
        <p:txBody>
          <a:bodyPr>
            <a:normAutofit/>
          </a:bodyPr>
          <a:p>
            <a:r>
              <a:rPr lang="en-US" altLang="zh-CN"/>
              <a:t>Web Frontend Development</a:t>
            </a:r>
            <a:br>
              <a:rPr lang="en-US" altLang="zh-CN"/>
            </a:br>
            <a:br>
              <a:rPr lang="en-US" altLang="zh-CN"/>
            </a:br>
            <a:br>
              <a:rPr lang="en-US" altLang="zh-CN"/>
            </a:br>
            <a:r>
              <a:rPr lang="en-US" altLang="zh-CN"/>
              <a:t>       CSS text</a:t>
            </a:r>
            <a:endParaRPr lang="en-US" altLang="zh-CN"/>
          </a:p>
        </p:txBody>
      </p:sp>
      <p:sp>
        <p:nvSpPr>
          <p:cNvPr id="10" name="署名"/>
          <p:cNvSpPr>
            <a:spLocks noGrp="1"/>
          </p:cNvSpPr>
          <p:nvPr>
            <p:custDataLst>
              <p:tags r:id="rId2"/>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vert="horz" wrap="square" lIns="0" tIns="0" rIns="0" bIns="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80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1">
                    <a:lumMod val="50000"/>
                  </a:schemeClr>
                </a:solidFill>
              </a:rPr>
              <a:t>ZhuHua</a:t>
            </a:r>
            <a:endParaRPr lang="en-US">
              <a:solidFill>
                <a:schemeClr val="accent1">
                  <a:lumMod val="50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Bold    font-weight</a:t>
            </a:r>
            <a:endParaRPr lang="en-US" altLang="zh-CN"/>
          </a:p>
        </p:txBody>
      </p:sp>
      <p:sp>
        <p:nvSpPr>
          <p:cNvPr id="3" name="内容占位符 2"/>
          <p:cNvSpPr>
            <a:spLocks noGrp="1"/>
          </p:cNvSpPr>
          <p:nvPr>
            <p:ph idx="1"/>
          </p:nvPr>
        </p:nvSpPr>
        <p:spPr/>
        <p:txBody>
          <a:bodyPr/>
          <a:p>
            <a:r>
              <a:rPr lang="en-US" altLang="zh-CN"/>
              <a:t>The font-weight property allows you to create bold text. </a:t>
            </a:r>
            <a:endParaRPr lang="en-US" altLang="zh-CN"/>
          </a:p>
          <a:p>
            <a:r>
              <a:rPr lang="en-US" altLang="zh-CN"/>
              <a:t>There are two values that this property commonly takes: </a:t>
            </a:r>
            <a:endParaRPr lang="en-US" altLang="zh-CN"/>
          </a:p>
          <a:p>
            <a:r>
              <a:rPr lang="en-US" altLang="zh-CN"/>
              <a:t>normal This causes text to appear at a normal weight. </a:t>
            </a:r>
            <a:endParaRPr lang="en-US" altLang="zh-CN"/>
          </a:p>
          <a:p>
            <a:r>
              <a:rPr lang="en-US" altLang="zh-CN"/>
              <a:t>bold This causes text to appear bold.</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font-style</a:t>
            </a:r>
            <a:endParaRPr lang="en-US" altLang="zh-CN"/>
          </a:p>
        </p:txBody>
      </p:sp>
      <p:sp>
        <p:nvSpPr>
          <p:cNvPr id="3" name="内容占位符 2"/>
          <p:cNvSpPr>
            <a:spLocks noGrp="1"/>
          </p:cNvSpPr>
          <p:nvPr>
            <p:ph idx="1"/>
          </p:nvPr>
        </p:nvSpPr>
        <p:spPr/>
        <p:txBody>
          <a:bodyPr/>
          <a:p>
            <a:r>
              <a:rPr lang="en-US" altLang="zh-CN"/>
              <a:t>If you want to create italic text, you can use the font-style property. </a:t>
            </a:r>
            <a:endParaRPr lang="en-US" altLang="zh-CN"/>
          </a:p>
          <a:p>
            <a:r>
              <a:rPr lang="en-US" altLang="zh-CN"/>
              <a:t>There are three values this property can take: </a:t>
            </a:r>
            <a:endParaRPr lang="en-US" altLang="zh-CN"/>
          </a:p>
          <a:p>
            <a:r>
              <a:rPr lang="en-US" altLang="zh-CN"/>
              <a:t>normal   This causes text to appear in a normal style (as opposed to italic or oblique). </a:t>
            </a:r>
            <a:endParaRPr lang="en-US" altLang="zh-CN"/>
          </a:p>
          <a:p>
            <a:r>
              <a:rPr lang="en-US" altLang="zh-CN"/>
              <a:t>italic This causes text to appear italic. </a:t>
            </a:r>
            <a:endParaRPr lang="en-US" altLang="zh-CN"/>
          </a:p>
          <a:p>
            <a:r>
              <a:rPr lang="en-US" altLang="zh-CN"/>
              <a:t>oblique This causes text to appear oblique.</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UpperCase &amp; LowerCase</a:t>
            </a:r>
            <a:endParaRPr lang="en-US" altLang="zh-CN"/>
          </a:p>
        </p:txBody>
      </p:sp>
      <p:sp>
        <p:nvSpPr>
          <p:cNvPr id="3" name="内容占位符 2"/>
          <p:cNvSpPr>
            <a:spLocks noGrp="1"/>
          </p:cNvSpPr>
          <p:nvPr>
            <p:ph idx="1"/>
          </p:nvPr>
        </p:nvSpPr>
        <p:spPr/>
        <p:txBody>
          <a:bodyPr/>
          <a:p>
            <a:r>
              <a:rPr lang="en-US" altLang="zh-CN"/>
              <a:t>The </a:t>
            </a:r>
            <a:r>
              <a:rPr lang="en-US" altLang="zh-CN">
                <a:solidFill>
                  <a:srgbClr val="FF0000"/>
                </a:solidFill>
              </a:rPr>
              <a:t>text-transform</a:t>
            </a:r>
            <a:r>
              <a:rPr lang="en-US" altLang="zh-CN"/>
              <a:t> property is used to change the case of text giving it one of the following values: </a:t>
            </a:r>
            <a:endParaRPr lang="en-US" altLang="zh-CN"/>
          </a:p>
          <a:p>
            <a:r>
              <a:rPr lang="en-US" altLang="zh-CN"/>
              <a:t>uppercase This causes the text to appear uppercase. </a:t>
            </a:r>
            <a:endParaRPr lang="en-US" altLang="zh-CN"/>
          </a:p>
          <a:p>
            <a:r>
              <a:rPr lang="en-US" altLang="zh-CN"/>
              <a:t>lowercase This causes the text to appear lowercase. </a:t>
            </a:r>
            <a:endParaRPr lang="en-US" altLang="zh-CN"/>
          </a:p>
          <a:p>
            <a:r>
              <a:rPr lang="en-US" altLang="zh-CN"/>
              <a:t>capitalize This causes the first letter of each word to appear capitalized.</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Underline &amp; Strike  text-decoration</a:t>
            </a:r>
            <a:endParaRPr lang="en-US" altLang="zh-CN"/>
          </a:p>
        </p:txBody>
      </p:sp>
      <p:sp>
        <p:nvSpPr>
          <p:cNvPr id="3" name="内容占位符 2"/>
          <p:cNvSpPr>
            <a:spLocks noGrp="1"/>
          </p:cNvSpPr>
          <p:nvPr>
            <p:ph idx="1"/>
          </p:nvPr>
        </p:nvSpPr>
        <p:spPr/>
        <p:txBody>
          <a:bodyPr/>
          <a:p>
            <a:r>
              <a:rPr lang="en-US" altLang="zh-CN"/>
              <a:t>The text-decoration property allows you to specify the following values: </a:t>
            </a:r>
            <a:endParaRPr lang="en-US" altLang="zh-CN"/>
          </a:p>
          <a:p>
            <a:r>
              <a:rPr lang="en-US" altLang="zh-CN"/>
              <a:t>none This removes any decoration already applied to the text. </a:t>
            </a:r>
            <a:endParaRPr lang="en-US" altLang="zh-CN"/>
          </a:p>
          <a:p>
            <a:r>
              <a:rPr lang="en-US" altLang="zh-CN"/>
              <a:t>underline This adds a line underneath the text. </a:t>
            </a:r>
            <a:endParaRPr lang="en-US" altLang="zh-CN"/>
          </a:p>
          <a:p>
            <a:r>
              <a:rPr lang="en-US" altLang="zh-CN"/>
              <a:t>overline This adds a line over the top of the text. </a:t>
            </a:r>
            <a:endParaRPr lang="en-US" altLang="zh-CN"/>
          </a:p>
          <a:p>
            <a:r>
              <a:rPr lang="en-US" altLang="zh-CN"/>
              <a:t>line-through This adds a line through words. </a:t>
            </a:r>
            <a:endParaRPr lang="en-US" altLang="zh-CN"/>
          </a:p>
          <a:p>
            <a:r>
              <a:rPr lang="en-US" altLang="zh-CN"/>
              <a:t>blink This animates the text to make it flash on and off (however this is generally frowned upon, as it is considered rather annoying).</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Leading line-height</a:t>
            </a:r>
            <a:endParaRPr lang="en-US" altLang="zh-CN"/>
          </a:p>
        </p:txBody>
      </p:sp>
      <p:sp>
        <p:nvSpPr>
          <p:cNvPr id="3" name="内容占位符 2"/>
          <p:cNvSpPr>
            <a:spLocks noGrp="1"/>
          </p:cNvSpPr>
          <p:nvPr>
            <p:ph idx="1"/>
          </p:nvPr>
        </p:nvSpPr>
        <p:spPr/>
        <p:txBody>
          <a:bodyPr/>
          <a:p>
            <a:r>
              <a:rPr lang="en-US" altLang="zh-CN"/>
              <a:t>Leading (pronounced ledding) is a term typographers use for the vertical space between lines of text. In a typeface, the part of a letter that drops beneath the baseline is called a descender, while the highest point of a letter is called the ascender. </a:t>
            </a:r>
            <a:endParaRPr lang="en-US" altLang="zh-CN"/>
          </a:p>
          <a:p>
            <a:r>
              <a:rPr lang="en-US" altLang="zh-CN"/>
              <a:t>Leading is measured from the bottom of the descender on one line to the top of the ascender on the next.</a:t>
            </a:r>
            <a:endParaRPr lang="en-US" altLang="zh-CN"/>
          </a:p>
        </p:txBody>
      </p:sp>
      <p:pic>
        <p:nvPicPr>
          <p:cNvPr id="4" name="图片 3"/>
          <p:cNvPicPr>
            <a:picLocks noChangeAspect="1"/>
          </p:cNvPicPr>
          <p:nvPr/>
        </p:nvPicPr>
        <p:blipFill>
          <a:blip r:embed="rId1"/>
          <a:stretch>
            <a:fillRect/>
          </a:stretch>
        </p:blipFill>
        <p:spPr>
          <a:xfrm>
            <a:off x="4993640" y="4244975"/>
            <a:ext cx="6972300" cy="227457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Letter &amp; Word Spacing</a:t>
            </a:r>
            <a:endParaRPr lang="en-US" altLang="zh-CN"/>
          </a:p>
        </p:txBody>
      </p:sp>
      <p:sp>
        <p:nvSpPr>
          <p:cNvPr id="3" name="内容占位符 2"/>
          <p:cNvSpPr>
            <a:spLocks noGrp="1"/>
          </p:cNvSpPr>
          <p:nvPr>
            <p:ph idx="1"/>
          </p:nvPr>
        </p:nvSpPr>
        <p:spPr/>
        <p:txBody>
          <a:bodyPr/>
          <a:p>
            <a:r>
              <a:rPr lang="en-US" altLang="zh-CN"/>
              <a:t>Kerning is the term typographers use for the space between each letter. You can control the space between each letter with the letter-spacing property. </a:t>
            </a:r>
            <a:endParaRPr lang="en-US" altLang="zh-CN"/>
          </a:p>
          <a:p>
            <a:r>
              <a:rPr lang="en-US" altLang="zh-CN"/>
              <a:t>It is particularly helpful to increase the kerning when your heading or sentence is all in uppercase. If your text is in sentence (or normal) case, increasing or decreasing the kerning can make it harder to read. </a:t>
            </a:r>
            <a:endParaRPr lang="en-US" altLang="zh-CN"/>
          </a:p>
          <a:p>
            <a:r>
              <a:rPr lang="en-US" altLang="zh-CN"/>
              <a:t>You can also control the gap between words using the word-spacing property. When you specify a value for these properties, it should be given in ems, and it will be added on top of the default value specified by the font.</a:t>
            </a:r>
            <a:endParaRPr lang="en-US" altLang="zh-CN"/>
          </a:p>
          <a:p>
            <a:r>
              <a:rPr lang="en-US" altLang="zh-CN"/>
              <a:t>letter-spacing: 0.2em; word-spacing: 1em;</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Alignment text-align</a:t>
            </a:r>
            <a:endParaRPr lang="en-US" altLang="zh-CN"/>
          </a:p>
        </p:txBody>
      </p:sp>
      <p:sp>
        <p:nvSpPr>
          <p:cNvPr id="3" name="内容占位符 2"/>
          <p:cNvSpPr>
            <a:spLocks noGrp="1"/>
          </p:cNvSpPr>
          <p:nvPr>
            <p:ph idx="1"/>
          </p:nvPr>
        </p:nvSpPr>
        <p:spPr/>
        <p:txBody>
          <a:bodyPr/>
          <a:p>
            <a:r>
              <a:rPr lang="en-US" altLang="zh-CN"/>
              <a:t>The text-align property allows you to control the alignment of text. The property can take one of four values: </a:t>
            </a:r>
            <a:endParaRPr lang="en-US" altLang="zh-CN"/>
          </a:p>
          <a:p>
            <a:r>
              <a:rPr lang="en-US" altLang="zh-CN"/>
              <a:t>left This indicates that the text should be left-aligned. </a:t>
            </a:r>
            <a:endParaRPr lang="en-US" altLang="zh-CN"/>
          </a:p>
          <a:p>
            <a:r>
              <a:rPr lang="en-US" altLang="zh-CN"/>
              <a:t>right This indicates that the text should be right-aligned. </a:t>
            </a:r>
            <a:endParaRPr lang="en-US" altLang="zh-CN"/>
          </a:p>
          <a:p>
            <a:r>
              <a:rPr lang="en-US" altLang="zh-CN"/>
              <a:t>center This allows you to center text. </a:t>
            </a:r>
            <a:endParaRPr lang="en-US" altLang="zh-CN"/>
          </a:p>
          <a:p>
            <a:r>
              <a:rPr lang="en-US" altLang="zh-CN"/>
              <a:t>justify This indicates that every line in a paragraph, except the last line, should be set to take up the full width of the containing box.</a:t>
            </a:r>
            <a:endParaRPr lang="en-US" altLang="zh-C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Vertical Alignment   vertical-align</a:t>
            </a:r>
            <a:endParaRPr lang="en-US" altLang="zh-CN"/>
          </a:p>
        </p:txBody>
      </p:sp>
      <p:sp>
        <p:nvSpPr>
          <p:cNvPr id="3" name="内容占位符 2"/>
          <p:cNvSpPr>
            <a:spLocks noGrp="1"/>
          </p:cNvSpPr>
          <p:nvPr>
            <p:ph idx="1"/>
          </p:nvPr>
        </p:nvSpPr>
        <p:spPr/>
        <p:txBody>
          <a:bodyPr>
            <a:normAutofit/>
          </a:bodyPr>
          <a:p>
            <a:r>
              <a:rPr lang="en-US" altLang="zh-CN"/>
              <a:t>The vertical-align property is a common source of confusion. It is not intended to allow you to vertically align text in the middle of block level elements such as &lt;p&gt; and &lt;div&gt;, although it does have this effect when used with table cells (the &lt;td&gt; and &lt;th&gt; elements). </a:t>
            </a:r>
            <a:endParaRPr lang="en-US" altLang="zh-CN"/>
          </a:p>
          <a:p>
            <a:r>
              <a:rPr lang="en-US" altLang="zh-CN"/>
              <a:t>It is more commonly used</a:t>
            </a:r>
            <a:r>
              <a:rPr lang="en-US" altLang="zh-CN">
                <a:solidFill>
                  <a:srgbClr val="FF0000"/>
                </a:solidFill>
              </a:rPr>
              <a:t> with inline elements</a:t>
            </a:r>
            <a:r>
              <a:rPr lang="en-US" altLang="zh-CN"/>
              <a:t> such as &lt;img&gt;, &lt;em&gt;, or &lt;strong&gt; elements. When used with these elements, it performs a task very similar to the HTML align attribute used on the &lt;img&gt; element. The values it can take are:</a:t>
            </a:r>
            <a:endParaRPr lang="en-US" altLang="zh-CN"/>
          </a:p>
          <a:p>
            <a:r>
              <a:rPr lang="en-US" altLang="zh-CN"/>
              <a:t>baseline sub super top text-top middle bottom text-bottom</a:t>
            </a:r>
            <a:endParaRPr lang="en-US" altLang="zh-CN"/>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Indenting Text  text-indent</a:t>
            </a:r>
            <a:endParaRPr lang="en-US" altLang="zh-CN"/>
          </a:p>
        </p:txBody>
      </p:sp>
      <p:sp>
        <p:nvSpPr>
          <p:cNvPr id="3" name="内容占位符 2"/>
          <p:cNvSpPr>
            <a:spLocks noGrp="1"/>
          </p:cNvSpPr>
          <p:nvPr>
            <p:ph idx="1"/>
          </p:nvPr>
        </p:nvSpPr>
        <p:spPr/>
        <p:txBody>
          <a:bodyPr/>
          <a:p>
            <a:r>
              <a:rPr lang="en-US" altLang="zh-CN"/>
              <a:t>The text-indent property allows you to indent the first line of text within an element. </a:t>
            </a:r>
            <a:endParaRPr lang="en-US" altLang="zh-CN"/>
          </a:p>
          <a:p>
            <a:r>
              <a:rPr lang="en-US" altLang="zh-CN"/>
              <a:t>The amount you want the line indented by can be specified in a number of ways but is usually given in pixels or ems. </a:t>
            </a:r>
            <a:endParaRPr lang="en-US" altLang="zh-CN"/>
          </a:p>
          <a:p>
            <a:r>
              <a:rPr lang="en-US" altLang="zh-CN"/>
              <a:t>It can take a negative value, which means it can be used to push text off the browser window.</a:t>
            </a:r>
            <a:endParaRPr lang="en-US" altLang="zh-CN"/>
          </a:p>
          <a:p>
            <a:r>
              <a:rPr lang="en-US" altLang="zh-CN"/>
              <a:t>text-indent: -9999px;</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CSS3: Drop Shadow</a:t>
            </a:r>
            <a:endParaRPr lang="en-US" altLang="zh-CN"/>
          </a:p>
        </p:txBody>
      </p:sp>
      <p:sp>
        <p:nvSpPr>
          <p:cNvPr id="3" name="内容占位符 2"/>
          <p:cNvSpPr>
            <a:spLocks noGrp="1"/>
          </p:cNvSpPr>
          <p:nvPr>
            <p:ph idx="1"/>
          </p:nvPr>
        </p:nvSpPr>
        <p:spPr/>
        <p:txBody>
          <a:bodyPr>
            <a:normAutofit fontScale="80000"/>
          </a:bodyPr>
          <a:p>
            <a:r>
              <a:rPr lang="en-US" altLang="zh-CN"/>
              <a:t>The text-shadow property has become commonly used despite lacking support in all browsers. It is used to create a drop shadow, which is a dark version of the word just behind it and slightly offset. </a:t>
            </a:r>
            <a:endParaRPr lang="en-US" altLang="zh-CN"/>
          </a:p>
          <a:p>
            <a:r>
              <a:rPr lang="en-US" altLang="zh-CN"/>
              <a:t>It can also be used to create an embossed effect by adding a shadow that is slightly lighter than the text. The value of this property is quite complicated because it can take three lengths and a color for the drop shadow.   </a:t>
            </a:r>
            <a:r>
              <a:rPr lang="en-US" altLang="zh-CN">
                <a:solidFill>
                  <a:srgbClr val="FF0000"/>
                </a:solidFill>
              </a:rPr>
              <a:t>text-shadow: 1px 1px 3px #666666;</a:t>
            </a:r>
            <a:endParaRPr lang="en-US" altLang="zh-CN"/>
          </a:p>
          <a:p>
            <a:r>
              <a:rPr lang="en-US" altLang="zh-CN"/>
              <a:t>The first length indicates how far to the left or right the shadow should fall. </a:t>
            </a:r>
            <a:endParaRPr lang="en-US" altLang="zh-CN"/>
          </a:p>
          <a:p>
            <a:r>
              <a:rPr lang="en-US" altLang="zh-CN"/>
              <a:t>The second value indicates the distance to the top or bottom that the shadow should fall. </a:t>
            </a:r>
            <a:endParaRPr lang="en-US" altLang="zh-CN"/>
          </a:p>
          <a:p>
            <a:r>
              <a:rPr lang="en-US" altLang="zh-CN"/>
              <a:t>The third value is optional and specifies the amount of blur that should be applied to the drop shadow. </a:t>
            </a:r>
            <a:endParaRPr lang="en-US" altLang="zh-CN"/>
          </a:p>
          <a:p>
            <a:r>
              <a:rPr lang="en-US" altLang="zh-CN"/>
              <a:t>The fourth value is the color of the drop shadow.</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Typeface Terminology</a:t>
            </a:r>
            <a:endParaRPr lang="en-US" altLang="zh-CN"/>
          </a:p>
        </p:txBody>
      </p:sp>
      <p:pic>
        <p:nvPicPr>
          <p:cNvPr id="8" name="内容占位符 7" descr="截图20250925140910"/>
          <p:cNvPicPr>
            <a:picLocks noChangeAspect="1"/>
          </p:cNvPicPr>
          <p:nvPr>
            <p:ph idx="1"/>
          </p:nvPr>
        </p:nvPicPr>
        <p:blipFill>
          <a:blip r:embed="rId1"/>
          <a:stretch>
            <a:fillRect/>
          </a:stretch>
        </p:blipFill>
        <p:spPr>
          <a:xfrm>
            <a:off x="737870" y="1524635"/>
            <a:ext cx="10629900" cy="4280535"/>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First Letter or Line</a:t>
            </a:r>
            <a:endParaRPr lang="en-US" altLang="zh-CN"/>
          </a:p>
        </p:txBody>
      </p:sp>
      <p:sp>
        <p:nvSpPr>
          <p:cNvPr id="3" name="内容占位符 2"/>
          <p:cNvSpPr>
            <a:spLocks noGrp="1"/>
          </p:cNvSpPr>
          <p:nvPr>
            <p:ph idx="1"/>
          </p:nvPr>
        </p:nvSpPr>
        <p:spPr/>
        <p:txBody>
          <a:bodyPr>
            <a:normAutofit lnSpcReduction="10000"/>
          </a:bodyPr>
          <a:p>
            <a:r>
              <a:rPr lang="en-US" altLang="zh-CN"/>
              <a:t>You can specify different values for the first letter or first line of text inside an element using :first-letter and :first-line. </a:t>
            </a:r>
            <a:endParaRPr lang="en-US" altLang="zh-CN"/>
          </a:p>
          <a:p>
            <a:r>
              <a:rPr lang="en-US" altLang="zh-CN"/>
              <a:t>Technically these are not properties. They are known as pseudo-elements. You specify the pseudo-element at the end of the selector, and then specify the declarations as you would normally for any other element</a:t>
            </a:r>
            <a:endParaRPr lang="en-US" altLang="zh-CN"/>
          </a:p>
          <a:p>
            <a:r>
              <a:rPr lang="en-US" altLang="zh-CN"/>
              <a:t>p.intro:first-letter {font-size: 200%;}</a:t>
            </a:r>
            <a:endParaRPr lang="en-US" altLang="zh-CN"/>
          </a:p>
          <a:p>
            <a:r>
              <a:rPr lang="en-US" altLang="zh-CN"/>
              <a:t>p.intro:first-line {font-weight: bold;}</a:t>
            </a:r>
            <a:endParaRPr lang="en-US" altLang="zh-CN"/>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Styling Links:link, :visited</a:t>
            </a:r>
            <a:endParaRPr lang="en-US" altLang="zh-CN"/>
          </a:p>
        </p:txBody>
      </p:sp>
      <p:sp>
        <p:nvSpPr>
          <p:cNvPr id="3" name="内容占位符 2"/>
          <p:cNvSpPr>
            <a:spLocks noGrp="1"/>
          </p:cNvSpPr>
          <p:nvPr>
            <p:ph idx="1"/>
          </p:nvPr>
        </p:nvSpPr>
        <p:spPr/>
        <p:txBody>
          <a:bodyPr>
            <a:normAutofit/>
          </a:bodyPr>
          <a:p>
            <a:r>
              <a:rPr lang="en-US" altLang="zh-CN"/>
              <a:t>In CSS, there are two pseudo_x0002_classes that allow you to set different styles for links that have and have not yet been visited. </a:t>
            </a:r>
            <a:endParaRPr lang="en-US" altLang="zh-CN"/>
          </a:p>
          <a:p>
            <a:r>
              <a:rPr lang="en-US" altLang="zh-CN"/>
              <a:t>:link This allows you to set styles for links that have not yet been visited. </a:t>
            </a:r>
            <a:endParaRPr lang="en-US" altLang="zh-CN"/>
          </a:p>
          <a:p>
            <a:r>
              <a:rPr lang="en-US" altLang="zh-CN"/>
              <a:t>:visited This allows you to set styles for links that have been clicked on.</a:t>
            </a:r>
            <a:endParaRPr lang="en-US" altLang="zh-CN"/>
          </a:p>
          <a:p>
            <a:pPr marL="0" indent="0">
              <a:buNone/>
            </a:pPr>
            <a:r>
              <a:rPr lang="en-US" altLang="zh-CN"/>
              <a:t>a:link {color: deeppink;text-decoration: none;}</a:t>
            </a:r>
            <a:endParaRPr lang="en-US" altLang="zh-CN"/>
          </a:p>
          <a:p>
            <a:pPr marL="0" indent="0">
              <a:buNone/>
            </a:pPr>
            <a:r>
              <a:rPr lang="en-US" altLang="zh-CN"/>
              <a:t>a:visited {color: black;}</a:t>
            </a:r>
            <a:endParaRPr lang="en-US" altLang="zh-CN"/>
          </a:p>
          <a:p>
            <a:pPr marL="0" indent="0">
              <a:buNone/>
            </a:pPr>
            <a:r>
              <a:rPr lang="en-US" altLang="zh-CN"/>
              <a:t>a:hover {color: deeppink;text-decoration: underline;}</a:t>
            </a:r>
            <a:endParaRPr lang="en-US" altLang="zh-CN"/>
          </a:p>
          <a:p>
            <a:pPr marL="0" indent="0">
              <a:buNone/>
            </a:pPr>
            <a:r>
              <a:rPr lang="en-US" altLang="zh-CN"/>
              <a:t>a:active {color: darkcyan;}</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Responding to Users :hover, :active, :focus</a:t>
            </a:r>
            <a:endParaRPr lang="en-US" altLang="zh-CN"/>
          </a:p>
        </p:txBody>
      </p:sp>
      <p:sp>
        <p:nvSpPr>
          <p:cNvPr id="3" name="内容占位符 2"/>
          <p:cNvSpPr>
            <a:spLocks noGrp="1"/>
          </p:cNvSpPr>
          <p:nvPr>
            <p:ph idx="1"/>
          </p:nvPr>
        </p:nvSpPr>
        <p:spPr/>
        <p:txBody>
          <a:bodyPr>
            <a:normAutofit lnSpcReduction="10000"/>
          </a:bodyPr>
          <a:p>
            <a:r>
              <a:rPr lang="en-US" altLang="zh-CN"/>
              <a:t>There are three pseudo-classes that allow you to change the appearance of elements when a user is interacting with them. </a:t>
            </a:r>
            <a:endParaRPr lang="en-US" altLang="zh-CN"/>
          </a:p>
          <a:p>
            <a:r>
              <a:rPr lang="en-US" altLang="zh-CN"/>
              <a:t>:hover This is applied when a user hovers over an element with a pointing device such as a mouse. This has commonly been used to change the appearance of links and buttons when a user places their cursor over them. </a:t>
            </a:r>
            <a:endParaRPr lang="en-US" altLang="zh-CN"/>
          </a:p>
          <a:p>
            <a:r>
              <a:rPr lang="en-US" altLang="zh-CN"/>
              <a:t> :active This is applied when an element is being activated by a user; for example, when a button is being pressed or a link being clicked. </a:t>
            </a:r>
            <a:endParaRPr lang="en-US" altLang="zh-CN"/>
          </a:p>
          <a:p>
            <a:r>
              <a:rPr lang="en-US" altLang="zh-CN"/>
              <a:t>:focus This is applied when an element has focus. Any element that you can interact with, such as a link you can click on or any form control can have focus.</a:t>
            </a:r>
            <a:endParaRPr lang="en-US" altLang="zh-CN"/>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Attribute Selectors</a:t>
            </a:r>
            <a:endParaRPr lang="en-US" altLang="zh-CN"/>
          </a:p>
        </p:txBody>
      </p:sp>
      <p:sp>
        <p:nvSpPr>
          <p:cNvPr id="3" name="内容占位符 2"/>
          <p:cNvSpPr>
            <a:spLocks noGrp="1"/>
          </p:cNvSpPr>
          <p:nvPr>
            <p:ph idx="1"/>
          </p:nvPr>
        </p:nvSpPr>
        <p:spPr/>
        <p:txBody>
          <a:bodyPr/>
          <a:p>
            <a:r>
              <a:rPr lang="en-US" altLang="zh-CN"/>
              <a:t>There are also a set of attribute selectors that allow you to create rules that apply to elements that have an attribute with a specific value.</a:t>
            </a:r>
            <a:endParaRPr lang="en-US" altLang="zh-CN"/>
          </a:p>
        </p:txBody>
      </p:sp>
      <p:pic>
        <p:nvPicPr>
          <p:cNvPr id="4" name="图片 3"/>
          <p:cNvPicPr>
            <a:picLocks noChangeAspect="1"/>
          </p:cNvPicPr>
          <p:nvPr/>
        </p:nvPicPr>
        <p:blipFill>
          <a:blip r:embed="rId1"/>
          <a:stretch>
            <a:fillRect/>
          </a:stretch>
        </p:blipFill>
        <p:spPr>
          <a:xfrm>
            <a:off x="880110" y="2396490"/>
            <a:ext cx="9064625" cy="426783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Attribute Selectors</a:t>
            </a:r>
            <a:endParaRPr lang="en-US" altLang="zh-CN"/>
          </a:p>
        </p:txBody>
      </p:sp>
      <p:pic>
        <p:nvPicPr>
          <p:cNvPr id="4" name="内容占位符 3"/>
          <p:cNvPicPr>
            <a:picLocks noChangeAspect="1"/>
          </p:cNvPicPr>
          <p:nvPr>
            <p:ph idx="1"/>
          </p:nvPr>
        </p:nvPicPr>
        <p:blipFill>
          <a:blip r:embed="rId1"/>
          <a:stretch>
            <a:fillRect/>
          </a:stretch>
        </p:blipFill>
        <p:spPr>
          <a:xfrm>
            <a:off x="599440" y="1348740"/>
            <a:ext cx="10951845" cy="471614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sp>
        <p:nvSpPr>
          <p:cNvPr id="3" name="内容占位符 2"/>
          <p:cNvSpPr>
            <a:spLocks noGrp="1"/>
          </p:cNvSpPr>
          <p:nvPr>
            <p:ph idx="1"/>
          </p:nvPr>
        </p:nvSpPr>
        <p:spPr/>
        <p:txBody>
          <a:bodyPr>
            <a:normAutofit lnSpcReduction="20000"/>
          </a:bodyPr>
          <a:p>
            <a:r>
              <a:rPr lang="en-US" altLang="zh-CN"/>
              <a:t>There are properties to control the choice of font, size,  weight, style, and spacing. </a:t>
            </a:r>
            <a:endParaRPr lang="en-US" altLang="zh-CN"/>
          </a:p>
          <a:p>
            <a:r>
              <a:rPr lang="en-US" altLang="zh-CN"/>
              <a:t>There is a limited choice of fonts that you can assume most people will have installed. If you want to use a wider range of typefaces there are  several options, but you need to have the right license to use them. </a:t>
            </a:r>
            <a:endParaRPr lang="en-US" altLang="zh-CN"/>
          </a:p>
          <a:p>
            <a:r>
              <a:rPr lang="en-US" altLang="zh-CN"/>
              <a:t>You can control the space between lines of text,  individual letters, and words. </a:t>
            </a:r>
            <a:endParaRPr lang="en-US" altLang="zh-CN"/>
          </a:p>
          <a:p>
            <a:r>
              <a:rPr lang="en-US" altLang="zh-CN"/>
              <a:t>Text can also be aligned to the left, right, center, or justified. It can also be indented. </a:t>
            </a:r>
            <a:endParaRPr lang="en-US" altLang="zh-CN"/>
          </a:p>
          <a:p>
            <a:r>
              <a:rPr lang="en-US" altLang="zh-CN"/>
              <a:t>You can use pseudo-classes to change the style of an  element when a user hovers over or clicks on text, or when they have visited a link</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What is the correct CSS pseudo-class to style a link when it has been visited?</a:t>
            </a:r>
            <a:endParaRPr lang="en-US" altLang="zh-CN"/>
          </a:p>
          <a:p>
            <a:pPr marL="457200" indent="-457200">
              <a:buFont typeface="+mj-lt"/>
              <a:buAutoNum type="alphaUcPeriod"/>
            </a:pPr>
            <a:r>
              <a:rPr lang="en-US" altLang="zh-CN"/>
              <a:t>a:hover</a:t>
            </a:r>
            <a:endParaRPr lang="en-US" altLang="zh-CN"/>
          </a:p>
          <a:p>
            <a:pPr marL="457200" indent="-457200">
              <a:buFont typeface="+mj-lt"/>
              <a:buAutoNum type="alphaUcPeriod"/>
            </a:pPr>
            <a:r>
              <a:rPr lang="en-US" altLang="zh-CN"/>
              <a:t>a:visited</a:t>
            </a:r>
            <a:endParaRPr lang="en-US" altLang="zh-CN"/>
          </a:p>
          <a:p>
            <a:pPr marL="457200" indent="-457200">
              <a:buFont typeface="+mj-lt"/>
              <a:buAutoNum type="alphaUcPeriod"/>
            </a:pPr>
            <a:r>
              <a:rPr lang="en-US" altLang="zh-CN"/>
              <a:t>a:active</a:t>
            </a:r>
            <a:endParaRPr lang="en-US" altLang="zh-CN"/>
          </a:p>
          <a:p>
            <a:pPr marL="457200" indent="-457200">
              <a:buFont typeface="+mj-lt"/>
              <a:buAutoNum type="alphaUcPeriod"/>
            </a:pPr>
            <a:r>
              <a:rPr lang="en-US" altLang="zh-CN"/>
              <a:t>a:link</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What is the correct CSS pseudo-class to style a link when it has been visited?</a:t>
            </a:r>
            <a:endParaRPr lang="en-US" altLang="zh-CN"/>
          </a:p>
          <a:p>
            <a:pPr marL="457200" indent="-457200">
              <a:buFont typeface="+mj-lt"/>
              <a:buAutoNum type="alphaUcPeriod"/>
            </a:pPr>
            <a:r>
              <a:rPr lang="en-US" altLang="zh-CN"/>
              <a:t>a:hover</a:t>
            </a:r>
            <a:endParaRPr lang="en-US" altLang="zh-CN"/>
          </a:p>
          <a:p>
            <a:pPr marL="457200" indent="-457200">
              <a:buFont typeface="+mj-lt"/>
              <a:buAutoNum type="alphaUcPeriod"/>
            </a:pPr>
            <a:r>
              <a:rPr lang="en-US" altLang="zh-CN">
                <a:solidFill>
                  <a:srgbClr val="FF0000"/>
                </a:solidFill>
              </a:rPr>
              <a:t>a:visited</a:t>
            </a:r>
            <a:endParaRPr lang="en-US" altLang="zh-CN">
              <a:solidFill>
                <a:srgbClr val="FF0000"/>
              </a:solidFill>
            </a:endParaRPr>
          </a:p>
          <a:p>
            <a:pPr marL="457200" indent="-457200">
              <a:buFont typeface="+mj-lt"/>
              <a:buAutoNum type="alphaUcPeriod"/>
            </a:pPr>
            <a:r>
              <a:rPr lang="en-US" altLang="zh-CN"/>
              <a:t>a:active</a:t>
            </a:r>
            <a:endParaRPr lang="en-US" altLang="zh-CN"/>
          </a:p>
          <a:p>
            <a:pPr marL="457200" indent="-457200">
              <a:buFont typeface="+mj-lt"/>
              <a:buAutoNum type="alphaUcPeriod"/>
            </a:pPr>
            <a:r>
              <a:rPr lang="en-US" altLang="zh-CN"/>
              <a:t>a:link</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Typeface Terminology</a:t>
            </a:r>
            <a:endParaRPr lang="zh-CN" altLang="en-US"/>
          </a:p>
        </p:txBody>
      </p:sp>
      <p:pic>
        <p:nvPicPr>
          <p:cNvPr id="4" name="内容占位符 3"/>
          <p:cNvPicPr>
            <a:picLocks noChangeAspect="1"/>
          </p:cNvPicPr>
          <p:nvPr>
            <p:ph idx="1"/>
          </p:nvPr>
        </p:nvPicPr>
        <p:blipFill>
          <a:blip r:embed="rId1"/>
          <a:stretch>
            <a:fillRect/>
          </a:stretch>
        </p:blipFill>
        <p:spPr>
          <a:xfrm>
            <a:off x="695960" y="1162050"/>
            <a:ext cx="9952355" cy="524827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Choosing a Typeface for your Website</a:t>
            </a:r>
            <a:endParaRPr lang="en-US" altLang="zh-CN"/>
          </a:p>
        </p:txBody>
      </p:sp>
      <p:pic>
        <p:nvPicPr>
          <p:cNvPr id="4" name="内容占位符 3"/>
          <p:cNvPicPr>
            <a:picLocks noChangeAspect="1"/>
          </p:cNvPicPr>
          <p:nvPr>
            <p:ph idx="1"/>
          </p:nvPr>
        </p:nvPicPr>
        <p:blipFill>
          <a:blip r:embed="rId1"/>
          <a:stretch>
            <a:fillRect/>
          </a:stretch>
        </p:blipFill>
        <p:spPr>
          <a:xfrm>
            <a:off x="699135" y="1301750"/>
            <a:ext cx="10792460" cy="487362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Choosing a Typeface for your Website</a:t>
            </a:r>
            <a:endParaRPr lang="en-US" altLang="zh-CN"/>
          </a:p>
        </p:txBody>
      </p:sp>
      <p:pic>
        <p:nvPicPr>
          <p:cNvPr id="4" name="内容占位符 3"/>
          <p:cNvPicPr>
            <a:picLocks noChangeAspect="1"/>
          </p:cNvPicPr>
          <p:nvPr>
            <p:ph idx="1"/>
          </p:nvPr>
        </p:nvPicPr>
        <p:blipFill>
          <a:blip r:embed="rId1"/>
          <a:stretch>
            <a:fillRect/>
          </a:stretch>
        </p:blipFill>
        <p:spPr>
          <a:xfrm>
            <a:off x="695960" y="1717040"/>
            <a:ext cx="10800080" cy="40417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Specifying Typefaces</a:t>
            </a:r>
            <a:endParaRPr lang="en-US" altLang="zh-CN"/>
          </a:p>
        </p:txBody>
      </p:sp>
      <p:sp>
        <p:nvSpPr>
          <p:cNvPr id="3" name="内容占位符 2"/>
          <p:cNvSpPr>
            <a:spLocks noGrp="1"/>
          </p:cNvSpPr>
          <p:nvPr>
            <p:ph idx="1"/>
          </p:nvPr>
        </p:nvSpPr>
        <p:spPr/>
        <p:txBody>
          <a:bodyPr/>
          <a:p>
            <a:r>
              <a:rPr lang="en-US" altLang="zh-CN"/>
              <a:t>The font-family property allows you to specify the typeface that should be used for any text inside the element(s) to which a CSS rule applies. </a:t>
            </a:r>
            <a:endParaRPr lang="en-US" altLang="zh-CN"/>
          </a:p>
          <a:p>
            <a:r>
              <a:rPr lang="en-US" altLang="zh-CN"/>
              <a:t>The value of this property is the name of the typeface you want to use. The people who are visiting your site need the typeface you have specified installed on their computer in order for it to be displayed. </a:t>
            </a:r>
            <a:endParaRPr lang="en-US" altLang="zh-CN"/>
          </a:p>
          <a:p>
            <a:r>
              <a:rPr lang="en-US" altLang="zh-CN"/>
              <a:t>You can specify a list of fonts separated by commas so that, if the user does not have your first choice of typeface installed, the browser can try to use an alternative font from the list</a:t>
            </a:r>
            <a:endParaRPr lang="en-US" altLang="zh-CN"/>
          </a:p>
          <a:p>
            <a:r>
              <a:rPr lang="en-US" altLang="zh-CN"/>
              <a:t>font-family: Arial, Verdana, sans-serif;</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Size of Type</a:t>
            </a:r>
            <a:endParaRPr lang="en-US" altLang="zh-CN"/>
          </a:p>
        </p:txBody>
      </p:sp>
      <p:sp>
        <p:nvSpPr>
          <p:cNvPr id="3" name="内容占位符 2"/>
          <p:cNvSpPr>
            <a:spLocks noGrp="1"/>
          </p:cNvSpPr>
          <p:nvPr>
            <p:ph idx="1"/>
          </p:nvPr>
        </p:nvSpPr>
        <p:spPr/>
        <p:txBody>
          <a:bodyPr>
            <a:normAutofit lnSpcReduction="20000"/>
          </a:bodyPr>
          <a:p>
            <a:r>
              <a:rPr lang="en-US" altLang="zh-CN"/>
              <a:t>The font-size property enables you to specify a size for the font. There are several ways to specify the size of a font. </a:t>
            </a:r>
            <a:endParaRPr lang="en-US" altLang="zh-CN"/>
          </a:p>
          <a:p>
            <a:r>
              <a:rPr lang="en-US" altLang="zh-CN"/>
              <a:t>The most common are: pixels Pixels are commonly used because they allow web designers very precise control over how much space their text takes up. The number of pixels is followed by the letters px. </a:t>
            </a:r>
            <a:endParaRPr lang="en-US" altLang="zh-CN"/>
          </a:p>
          <a:p>
            <a:r>
              <a:rPr lang="en-US" altLang="zh-CN"/>
              <a:t>percentages The default size of text in browsers is 16px. So a size of 75% would be the equivalent of 12px, and 200% would be 32px</a:t>
            </a:r>
            <a:endParaRPr lang="en-US" altLang="zh-CN"/>
          </a:p>
          <a:p>
            <a:r>
              <a:rPr lang="en-US" altLang="zh-CN"/>
              <a:t>ems An em is equivalent to the width of a letter m</a:t>
            </a:r>
            <a:endParaRPr lang="en-US" altLang="zh-CN"/>
          </a:p>
          <a:p>
            <a:r>
              <a:rPr lang="en-US" altLang="zh-CN"/>
              <a:t>font-size: 200%;  font-size: 1.3em; font-size: 12px</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Units of Type Size</a:t>
            </a:r>
            <a:endParaRPr lang="en-US" altLang="zh-CN"/>
          </a:p>
        </p:txBody>
      </p:sp>
      <p:pic>
        <p:nvPicPr>
          <p:cNvPr id="4" name="内容占位符 3"/>
          <p:cNvPicPr>
            <a:picLocks noChangeAspect="1"/>
          </p:cNvPicPr>
          <p:nvPr>
            <p:ph idx="1"/>
          </p:nvPr>
        </p:nvPicPr>
        <p:blipFill>
          <a:blip r:embed="rId1"/>
          <a:stretch>
            <a:fillRect/>
          </a:stretch>
        </p:blipFill>
        <p:spPr>
          <a:xfrm>
            <a:off x="695960" y="1301750"/>
            <a:ext cx="10576560" cy="532066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More Font Choice</a:t>
            </a:r>
            <a:endParaRPr lang="en-US" altLang="zh-CN"/>
          </a:p>
        </p:txBody>
      </p:sp>
      <p:sp>
        <p:nvSpPr>
          <p:cNvPr id="3" name="内容占位符 2"/>
          <p:cNvSpPr>
            <a:spLocks noGrp="1"/>
          </p:cNvSpPr>
          <p:nvPr>
            <p:ph idx="1"/>
          </p:nvPr>
        </p:nvSpPr>
        <p:spPr/>
        <p:txBody>
          <a:bodyPr/>
          <a:p>
            <a:r>
              <a:rPr lang="en-US" altLang="zh-CN"/>
              <a:t>@font-face allows you to use a font, even if it is not installed on the computer of the person browsing, by allowing you to specify a path to a copy of the font, which will be downloaded if it is not on the user's machine.</a:t>
            </a:r>
            <a:endParaRPr lang="en-US" altLang="zh-CN"/>
          </a:p>
          <a:p>
            <a:r>
              <a:rPr lang="en-US" altLang="zh-CN"/>
              <a:t>https://www.fontsquirrel.com/   </a:t>
            </a:r>
            <a:endParaRPr lang="en-US" altLang="zh-CN"/>
          </a:p>
          <a:p>
            <a:pPr marL="0" indent="0">
              <a:buNone/>
            </a:pPr>
            <a:r>
              <a:rPr lang="en-US" altLang="zh-CN"/>
              <a:t>@font-face {font-family: 'ChunkFiveRegular';</a:t>
            </a:r>
            <a:endParaRPr lang="en-US" altLang="zh-CN"/>
          </a:p>
          <a:p>
            <a:pPr marL="0" indent="0">
              <a:buNone/>
            </a:pPr>
            <a:r>
              <a:rPr lang="en-US" altLang="zh-CN"/>
              <a:t>src: url('fonts/chunkfive.eot');}</a:t>
            </a:r>
            <a:endParaRPr lang="en-US" altLang="zh-CN"/>
          </a:p>
          <a:p>
            <a:pPr marL="0" indent="0">
              <a:buNone/>
            </a:pPr>
            <a:r>
              <a:rPr lang="en-US" altLang="zh-CN"/>
              <a:t>h1, h2 {font-family: ChunkFiveRegular, Georgia, serif;}</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6352"/>
</p:tagLst>
</file>

<file path=ppt/tags/tag101.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352"/>
  <p:tag name="KSO_WM_TEMPLATE_CATEGORY" val="custom"/>
  <p:tag name="KSO_WM_TEMPLATE_MASTER_TYPE" val="0"/>
</p:tagLst>
</file>

<file path=ppt/tags/tag105.xml><?xml version="1.0" encoding="utf-8"?>
<p:tagLst xmlns:p="http://schemas.openxmlformats.org/presentationml/2006/main">
  <p:tag name="KSO_WM_UNIT_TYPE" val="a"/>
  <p:tag name="KSO_WM_UNIT_INDEX" val="1"/>
  <p:tag name="KSO_WM_BEAUTIFY_FLAG" val="#wm#"/>
  <p:tag name="KSO_WM_TAG_VERSION" val="3.0"/>
  <p:tag name="KSO_WM_UNIT_ID" val="custom20236352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TEXT_TYPE" val="1"/>
  <p:tag name="KSO_WM_UNIT_PRESET_TEXT" val="单击此处添加文档标题内容"/>
</p:tagLst>
</file>

<file path=ppt/tags/tag106.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6352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9"/>
</p:tagLst>
</file>

<file path=ppt/tags/tag107.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6352"/>
  <p:tag name="KSO_WM_TEMPLATE_CATEGORY" val="custom"/>
  <p:tag name="KSO_WM_SLIDE_INDEX" val="1"/>
  <p:tag name="KSO_WM_SLIDE_ID" val="custom20236352_1"/>
  <p:tag name="KSO_WM_TEMPLATE_MASTER_TYPE" val="0"/>
  <p:tag name="KSO_WM_SLIDE_LAYOUT" val="a_f"/>
  <p:tag name="KSO_WM_SLIDE_LAYOUT_CNT" val="1_2"/>
  <p:tag name="KSO_WM_SLIDE_THEME_ID" val="3332012"/>
  <p:tag name="KSO_WM_SLIDE_THEME_NAME" val="蓝白简约风线性职场办公"/>
</p:tagLst>
</file>

<file path=ppt/tags/tag108.xml><?xml version="1.0" encoding="utf-8"?>
<p:tagLst xmlns:p="http://schemas.openxmlformats.org/presentationml/2006/main">
  <p:tag name="KSO_WM_BEAUTIFY_FLAG" val="#wm#"/>
  <p:tag name="KSO_WM_TEMPLATE_CATEGORY" val="custom"/>
  <p:tag name="KSO_WM_TEMPLATE_INDEX" val="20236352"/>
</p:tagLst>
</file>

<file path=ppt/tags/tag109.xml><?xml version="1.0" encoding="utf-8"?>
<p:tagLst xmlns:p="http://schemas.openxmlformats.org/presentationml/2006/main">
  <p:tag name="KSO_WM_BEAUTIFY_FLAG" val="#wm#"/>
  <p:tag name="KSO_WM_TEMPLATE_CATEGORY" val="custom"/>
  <p:tag name="KSO_WM_TEMPLATE_INDEX" val="20236352"/>
</p:tagLst>
</file>

<file path=ppt/tags/tag1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110.xml><?xml version="1.0" encoding="utf-8"?>
<p:tagLst xmlns:p="http://schemas.openxmlformats.org/presentationml/2006/main">
  <p:tag name="KSO_WM_BEAUTIFY_FLAG" val="#wm#"/>
  <p:tag name="KSO_WM_TEMPLATE_CATEGORY" val="custom"/>
  <p:tag name="KSO_WM_TEMPLATE_INDEX" val="20236352"/>
</p:tagLst>
</file>

<file path=ppt/tags/tag111.xml><?xml version="1.0" encoding="utf-8"?>
<p:tagLst xmlns:p="http://schemas.openxmlformats.org/presentationml/2006/main">
  <p:tag name="KSO_WM_BEAUTIFY_FLAG" val="#wm#"/>
  <p:tag name="KSO_WM_TEMPLATE_CATEGORY" val="custom"/>
  <p:tag name="KSO_WM_TEMPLATE_INDEX" val="20236352"/>
</p:tagLst>
</file>

<file path=ppt/tags/tag112.xml><?xml version="1.0" encoding="utf-8"?>
<p:tagLst xmlns:p="http://schemas.openxmlformats.org/presentationml/2006/main">
  <p:tag name="KSO_WM_BEAUTIFY_FLAG" val="#wm#"/>
  <p:tag name="KSO_WM_TEMPLATE_CATEGORY" val="custom"/>
  <p:tag name="KSO_WM_TEMPLATE_INDEX" val="20236352"/>
</p:tagLst>
</file>

<file path=ppt/tags/tag113.xml><?xml version="1.0" encoding="utf-8"?>
<p:tagLst xmlns:p="http://schemas.openxmlformats.org/presentationml/2006/main">
  <p:tag name="KSO_WM_BEAUTIFY_FLAG" val="#wm#"/>
  <p:tag name="KSO_WM_TEMPLATE_CATEGORY" val="custom"/>
  <p:tag name="KSO_WM_TEMPLATE_INDEX" val="20236352"/>
</p:tagLst>
</file>

<file path=ppt/tags/tag114.xml><?xml version="1.0" encoding="utf-8"?>
<p:tagLst xmlns:p="http://schemas.openxmlformats.org/presentationml/2006/main">
  <p:tag name="KSO_WM_BEAUTIFY_FLAG" val="#wm#"/>
  <p:tag name="KSO_WM_TEMPLATE_CATEGORY" val="custom"/>
  <p:tag name="KSO_WM_TEMPLATE_INDEX" val="20236352"/>
</p:tagLst>
</file>

<file path=ppt/tags/tag115.xml><?xml version="1.0" encoding="utf-8"?>
<p:tagLst xmlns:p="http://schemas.openxmlformats.org/presentationml/2006/main">
  <p:tag name="KSO_WM_BEAUTIFY_FLAG" val="#wm#"/>
  <p:tag name="KSO_WM_TEMPLATE_CATEGORY" val="custom"/>
  <p:tag name="KSO_WM_TEMPLATE_INDEX" val="20236352"/>
</p:tagLst>
</file>

<file path=ppt/tags/tag116.xml><?xml version="1.0" encoding="utf-8"?>
<p:tagLst xmlns:p="http://schemas.openxmlformats.org/presentationml/2006/main">
  <p:tag name="KSO_WM_BEAUTIFY_FLAG" val="#wm#"/>
  <p:tag name="KSO_WM_TEMPLATE_CATEGORY" val="custom"/>
  <p:tag name="KSO_WM_TEMPLATE_INDEX" val="20236352"/>
</p:tagLst>
</file>

<file path=ppt/tags/tag117.xml><?xml version="1.0" encoding="utf-8"?>
<p:tagLst xmlns:p="http://schemas.openxmlformats.org/presentationml/2006/main">
  <p:tag name="KSO_WM_BEAUTIFY_FLAG" val="#wm#"/>
  <p:tag name="KSO_WM_TEMPLATE_CATEGORY" val="custom"/>
  <p:tag name="KSO_WM_TEMPLATE_INDEX" val="20236352"/>
</p:tagLst>
</file>

<file path=ppt/tags/tag118.xml><?xml version="1.0" encoding="utf-8"?>
<p:tagLst xmlns:p="http://schemas.openxmlformats.org/presentationml/2006/main">
  <p:tag name="KSO_WM_BEAUTIFY_FLAG" val="#wm#"/>
  <p:tag name="KSO_WM_TEMPLATE_CATEGORY" val="custom"/>
  <p:tag name="KSO_WM_TEMPLATE_INDEX" val="20236352"/>
</p:tagLst>
</file>

<file path=ppt/tags/tag119.xml><?xml version="1.0" encoding="utf-8"?>
<p:tagLst xmlns:p="http://schemas.openxmlformats.org/presentationml/2006/main">
  <p:tag name="KSO_WM_BEAUTIFY_FLAG" val="#wm#"/>
  <p:tag name="KSO_WM_TEMPLATE_CATEGORY" val="custom"/>
  <p:tag name="KSO_WM_TEMPLATE_INDEX" val="20236352"/>
</p:tagLst>
</file>

<file path=ppt/tags/tag12.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BEAUTIFY_FLAG" val="#wm#"/>
  <p:tag name="KSO_WM_TEMPLATE_CATEGORY" val="custom"/>
  <p:tag name="KSO_WM_TEMPLATE_INDEX" val="20236352"/>
</p:tagLst>
</file>

<file path=ppt/tags/tag121.xml><?xml version="1.0" encoding="utf-8"?>
<p:tagLst xmlns:p="http://schemas.openxmlformats.org/presentationml/2006/main">
  <p:tag name="KSO_WM_BEAUTIFY_FLAG" val="#wm#"/>
  <p:tag name="KSO_WM_TEMPLATE_CATEGORY" val="custom"/>
  <p:tag name="KSO_WM_TEMPLATE_INDEX" val="20236352"/>
</p:tagLst>
</file>

<file path=ppt/tags/tag122.xml><?xml version="1.0" encoding="utf-8"?>
<p:tagLst xmlns:p="http://schemas.openxmlformats.org/presentationml/2006/main">
  <p:tag name="KSO_WM_BEAUTIFY_FLAG" val="#wm#"/>
  <p:tag name="KSO_WM_TEMPLATE_CATEGORY" val="custom"/>
  <p:tag name="KSO_WM_TEMPLATE_INDEX" val="20236352"/>
</p:tagLst>
</file>

<file path=ppt/tags/tag123.xml><?xml version="1.0" encoding="utf-8"?>
<p:tagLst xmlns:p="http://schemas.openxmlformats.org/presentationml/2006/main">
  <p:tag name="KSO_WM_BEAUTIFY_FLAG" val="#wm#"/>
  <p:tag name="KSO_WM_TEMPLATE_CATEGORY" val="custom"/>
  <p:tag name="KSO_WM_TEMPLATE_INDEX" val="20236352"/>
</p:tagLst>
</file>

<file path=ppt/tags/tag124.xml><?xml version="1.0" encoding="utf-8"?>
<p:tagLst xmlns:p="http://schemas.openxmlformats.org/presentationml/2006/main">
  <p:tag name="KSO_WM_BEAUTIFY_FLAG" val="#wm#"/>
  <p:tag name="KSO_WM_TEMPLATE_CATEGORY" val="custom"/>
  <p:tag name="KSO_WM_TEMPLATE_INDEX" val="20236352"/>
</p:tagLst>
</file>

<file path=ppt/tags/tag125.xml><?xml version="1.0" encoding="utf-8"?>
<p:tagLst xmlns:p="http://schemas.openxmlformats.org/presentationml/2006/main">
  <p:tag name="KSO_WM_BEAUTIFY_FLAG" val="#wm#"/>
  <p:tag name="KSO_WM_TEMPLATE_CATEGORY" val="custom"/>
  <p:tag name="KSO_WM_TEMPLATE_INDEX" val="20236352"/>
</p:tagLst>
</file>

<file path=ppt/tags/tag126.xml><?xml version="1.0" encoding="utf-8"?>
<p:tagLst xmlns:p="http://schemas.openxmlformats.org/presentationml/2006/main">
  <p:tag name="KSO_WM_BEAUTIFY_FLAG" val="#wm#"/>
  <p:tag name="KSO_WM_TEMPLATE_CATEGORY" val="custom"/>
  <p:tag name="KSO_WM_TEMPLATE_INDEX" val="20236352"/>
</p:tagLst>
</file>

<file path=ppt/tags/tag127.xml><?xml version="1.0" encoding="utf-8"?>
<p:tagLst xmlns:p="http://schemas.openxmlformats.org/presentationml/2006/main">
  <p:tag name="KSO_WM_BEAUTIFY_FLAG" val="#wm#"/>
  <p:tag name="KSO_WM_TEMPLATE_CATEGORY" val="custom"/>
  <p:tag name="KSO_WM_TEMPLATE_INDEX" val="20236352"/>
</p:tagLst>
</file>

<file path=ppt/tags/tag128.xml><?xml version="1.0" encoding="utf-8"?>
<p:tagLst xmlns:p="http://schemas.openxmlformats.org/presentationml/2006/main">
  <p:tag name="KSO_WM_BEAUTIFY_FLAG" val="#wm#"/>
  <p:tag name="KSO_WM_TEMPLATE_CATEGORY" val="custom"/>
  <p:tag name="KSO_WM_TEMPLATE_INDEX" val="20236352"/>
</p:tagLst>
</file>

<file path=ppt/tags/tag129.xml><?xml version="1.0" encoding="utf-8"?>
<p:tagLst xmlns:p="http://schemas.openxmlformats.org/presentationml/2006/main">
  <p:tag name="KSO_WM_BEAUTIFY_FLAG" val="#wm#"/>
  <p:tag name="KSO_WM_TEMPLATE_CATEGORY" val="custom"/>
  <p:tag name="KSO_WM_TEMPLATE_INDEX" val="20236352"/>
</p:tagLst>
</file>

<file path=ppt/tags/tag13.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p="http://schemas.openxmlformats.org/presentationml/2006/main">
  <p:tag name="KSO_WM_BEAUTIFY_FLAG" val="#wm#"/>
  <p:tag name="KSO_WM_TEMPLATE_CATEGORY" val="custom"/>
  <p:tag name="KSO_WM_TEMPLATE_INDEX" val="20236352"/>
</p:tagLst>
</file>

<file path=ppt/tags/tag131.xml><?xml version="1.0" encoding="utf-8"?>
<p:tagLst xmlns:p="http://schemas.openxmlformats.org/presentationml/2006/main">
  <p:tag name="KSO_WM_BEAUTIFY_FLAG" val="#wm#"/>
  <p:tag name="KSO_WM_TEMPLATE_CATEGORY" val="custom"/>
  <p:tag name="KSO_WM_TEMPLATE_INDEX" val="20236352"/>
</p:tagLst>
</file>

<file path=ppt/tags/tag132.xml><?xml version="1.0" encoding="utf-8"?>
<p:tagLst xmlns:p="http://schemas.openxmlformats.org/presentationml/2006/main">
  <p:tag name="KSO_WM_BEAUTIFY_FLAG" val="#wm#"/>
  <p:tag name="KSO_WM_TEMPLATE_CATEGORY" val="custom"/>
  <p:tag name="KSO_WM_TEMPLATE_INDEX" val="20236352"/>
</p:tagLst>
</file>

<file path=ppt/tags/tag133.xml><?xml version="1.0" encoding="utf-8"?>
<p:tagLst xmlns:p="http://schemas.openxmlformats.org/presentationml/2006/main">
  <p:tag name="KSO_WM_BEAUTIFY_FLAG" val="#wm#"/>
  <p:tag name="KSO_WM_TEMPLATE_CATEGORY" val="custom"/>
  <p:tag name="KSO_WM_TEMPLATE_INDEX" val="20236352"/>
</p:tagLst>
</file>

<file path=ppt/tags/tag14.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f"/>
  <p:tag name="KSO_WM_UNIT_SUBTYPE" val="g"/>
  <p:tag name="KSO_WM_UNIT_INDEX" val="1"/>
  <p:tag name="KSO_WM_BEAUTIFY_FLAG" val="#wm#"/>
  <p:tag name="KSO_WM_TAG_VERSION" val="3.0"/>
  <p:tag name="KSO_WM_UNIT_PRESET_TEXT" val="公司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6.xml><?xml version="1.0" encoding="utf-8"?>
<p:tagLst xmlns:p="http://schemas.openxmlformats.org/presentationml/2006/main">
  <p:tag name="KSO_WM_UNIT_TYPE" val="f"/>
  <p:tag name="KSO_WM_UNIT_SUBTYPE" val="b"/>
  <p:tag name="KSO_WM_UNIT_INDEX" val="2"/>
  <p:tag name="KSO_WM_BEAUTIFY_FLAG" val="#wm#"/>
  <p:tag name="KSO_WM_TAG_VERSION" val="3.0"/>
  <p:tag name="KSO_WM_UNIT_PRESET_TEXT" val="署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1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8.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3.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e"/>
  <p:tag name="KSO_WM_UNIT_INDEX" val="1"/>
  <p:tag name="KSO_WM_BEAUTIFY_FLAG" val="#wm#"/>
  <p:tag name="KSO_WM_TAG_VERSION" val="3.0"/>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PRESET_TEXT_INDEX" val="0"/>
  <p:tag name="KSO_WM_UNIT_PRESET_TEXT_LEN" val="0"/>
  <p:tag name="KSO_WM_UNIT_VALUE" val="36"/>
</p:tagLst>
</file>

<file path=ppt/tags/tag32.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4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5"/>
</p:tagLst>
</file>

<file path=ppt/tags/tag45.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5.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6.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3.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4.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8.xml><?xml version="1.0" encoding="utf-8"?>
<p:tagLst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89.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9.xml><?xml version="1.0" encoding="utf-8"?>
<p:tagLst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94.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9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35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白线性职场办公简约风">
      <a:dk1>
        <a:srgbClr val="000000"/>
      </a:dk1>
      <a:lt1>
        <a:srgbClr val="FFFFFF"/>
      </a:lt1>
      <a:dk2>
        <a:srgbClr val="001548"/>
      </a:dk2>
      <a:lt2>
        <a:srgbClr val="F5F7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1">
            <a:lumMod val="75000"/>
          </a:schemeClr>
        </a:lnRef>
        <a:fillRef idx="1">
          <a:schemeClr val="accent1"/>
        </a:fillRef>
        <a:effectRef idx="0">
          <a:srgbClr val="FFFFFF"/>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8821</Words>
  <Application>WPS 演示</Application>
  <PresentationFormat>宽屏</PresentationFormat>
  <Paragraphs>164</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Arial</vt:lpstr>
      <vt:lpstr>宋体</vt:lpstr>
      <vt:lpstr>Wingdings</vt:lpstr>
      <vt:lpstr>微软雅黑</vt:lpstr>
      <vt:lpstr>Arial Unicode MS</vt:lpstr>
      <vt:lpstr>Calibri</vt:lpstr>
      <vt:lpstr>WPS</vt:lpstr>
      <vt:lpstr>Office 主题​​</vt:lpstr>
      <vt:lpstr>Web Frontend Development          CSS text</vt:lpstr>
      <vt:lpstr>Typeface Terminology</vt:lpstr>
      <vt:lpstr>Typeface Terminology</vt:lpstr>
      <vt:lpstr>Choosing a Typeface for your Website</vt:lpstr>
      <vt:lpstr>Choosing a Typeface for your Website</vt:lpstr>
      <vt:lpstr>Specifying Typefaces</vt:lpstr>
      <vt:lpstr>Size of Type</vt:lpstr>
      <vt:lpstr>Units of Type Size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Questions？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LeHui</dc:creator>
  <cp:lastModifiedBy>乐慧</cp:lastModifiedBy>
  <cp:revision>171</cp:revision>
  <dcterms:created xsi:type="dcterms:W3CDTF">2023-08-08T21:44:00Z</dcterms:created>
  <dcterms:modified xsi:type="dcterms:W3CDTF">2025-09-25T09:40:07Z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