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72" r:id="rId1"/>
  </p:sldMasterIdLst>
  <p:notesMasterIdLst>
    <p:notesMasterId r:id="rId2"/>
  </p:notesMasterIdLst>
  <p:sldIdLst>
    <p:sldId id="309" r:id="rId3"/>
    <p:sldId id="310" r:id="rId4"/>
    <p:sldId id="311" r:id="rId5"/>
    <p:sldId id="312" r:id="rId6"/>
    <p:sldId id="313" r:id="rId7"/>
    <p:sldId id="314" r:id="rId8"/>
    <p:sldId id="315" r:id="rId9"/>
    <p:sldId id="316" r:id="rId10"/>
    <p:sldId id="317" r:id="rId11"/>
    <p:sldId id="318" r:id="rId12"/>
    <p:sldId id="320" r:id="rId13"/>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70" d="100"/>
          <a:sy n="70" d="100"/>
        </p:scale>
        <p:origin x="71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4" name=""/>
        <p:cNvGrpSpPr/>
        <p:nvPr/>
      </p:nvGrpSpPr>
      <p:grpSpPr>
        <a:xfrm>
          <a:off x="0" y="0"/>
          <a:ext cx="0" cy="0"/>
          <a:chOff x="0" y="0"/>
          <a:chExt cx="0" cy="0"/>
        </a:xfrm>
      </p:grpSpPr>
      <p:sp>
        <p:nvSpPr>
          <p:cNvPr id="1048701"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2"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01-09-2025</a:t>
            </a:fld>
            <a:endParaRPr lang="en-IN"/>
          </a:p>
        </p:txBody>
      </p:sp>
      <p:sp>
        <p:nvSpPr>
          <p:cNvPr id="1048703"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4"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5"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6"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1" name=""/>
        <p:cNvGrpSpPr/>
        <p:nvPr/>
      </p:nvGrpSpPr>
      <p:grpSpPr>
        <a:xfrm>
          <a:off x="0" y="0"/>
          <a:ext cx="0" cy="0"/>
          <a:chOff x="0" y="0"/>
          <a:chExt cx="0" cy="0"/>
        </a:xfrm>
      </p:grpSpPr>
      <p:sp>
        <p:nvSpPr>
          <p:cNvPr id="1048687"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8" name="Holder 3"/>
          <p:cNvSpPr>
            <a:spLocks noGrp="1"/>
          </p:cNvSpPr>
          <p:nvPr>
            <p:ph type="body" idx="1"/>
          </p:nvPr>
        </p:nvSpPr>
        <p:spPr/>
        <p:txBody>
          <a:bodyPr bIns="0" lIns="0" rIns="0" tIns="0"/>
          <a:p/>
        </p:txBody>
      </p:sp>
      <p:sp>
        <p:nvSpPr>
          <p:cNvPr id="1048689"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0"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91"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2" name=""/>
        <p:cNvGrpSpPr/>
        <p:nvPr/>
      </p:nvGrpSpPr>
      <p:grpSpPr>
        <a:xfrm>
          <a:off x="0" y="0"/>
          <a:ext cx="0" cy="0"/>
          <a:chOff x="0" y="0"/>
          <a:chExt cx="0" cy="0"/>
        </a:xfrm>
      </p:grpSpPr>
      <p:sp>
        <p:nvSpPr>
          <p:cNvPr id="1048692"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3"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4"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5"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6"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97"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4"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3" name=""/>
        <p:cNvGrpSpPr/>
        <p:nvPr/>
      </p:nvGrpSpPr>
      <p:grpSpPr>
        <a:xfrm>
          <a:off x="0" y="0"/>
          <a:ext cx="0" cy="0"/>
          <a:chOff x="0" y="0"/>
          <a:chExt cx="0" cy="0"/>
        </a:xfrm>
      </p:grpSpPr>
      <p:sp>
        <p:nvSpPr>
          <p:cNvPr id="1048698"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700"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73" r:id="rId1"/>
    <p:sldLayoutId id="2147483674" r:id="rId2"/>
    <p:sldLayoutId id="2147483675" r:id="rId3"/>
    <p:sldLayoutId id="2147483676" r:id="rId4"/>
    <p:sldLayoutId id="2147483677"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1.jpeg"/><Relationship Id="rId3"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1523999" y="19665"/>
            <a:ext cx="7629525" cy="1001556"/>
          </a:xfrm>
          <a:prstGeom prst="rect"/>
        </p:spPr>
        <p:txBody>
          <a:bodyPr bIns="0" lIns="0" rIns="0" rtlCol="0" tIns="16510" vert="horz" wrap="square">
            <a:spAutoFit/>
          </a:bodyPr>
          <a:p>
            <a:pPr marL="3213735">
              <a:spcBef>
                <a:spcPts val="130"/>
              </a:spcBef>
            </a:pPr>
            <a:r>
              <a:rPr b="1" dirty="0" i="0" lang="en-US">
                <a:solidFill>
                  <a:srgbClr val="0F0F0F"/>
                </a:solidFill>
                <a:effectLst/>
                <a:latin typeface="Times New Roman" panose="02020603050405020304" pitchFamily="18" charset="0"/>
                <a:cs typeface="Times New Roman" panose="02020603050405020304" pitchFamily="18" charset="0"/>
              </a:rPr>
              <a:t>Digital Portfolio </a:t>
            </a:r>
            <a:r>
              <a:rPr b="1" dirty="0" i="0" lang="en-US">
                <a:solidFill>
                  <a:srgbClr val="0F0F0F"/>
                </a:solidFill>
                <a:effectLst/>
                <a:latin typeface="Roboto" panose="020F0502020204030204" pitchFamily="2" charset="0"/>
              </a:rPr>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descr="STUDENT NAME: Madhavan T REGISTER NO AND NMID: asunm126212400641 DEPARTMENT: BCA COLLEGE: JAYA COLLEGE OF ARTS &amp; SCIENCE/UNIVERSITY OF MADRAS"/>
          <p:cNvSpPr txBox="1"/>
          <p:nvPr/>
        </p:nvSpPr>
        <p:spPr>
          <a:xfrm>
            <a:off x="2554542" y="3314150"/>
            <a:ext cx="8610600" cy="2225039"/>
          </a:xfrm>
          <a:prstGeom prst="rect"/>
          <a:noFill/>
        </p:spPr>
        <p:txBody>
          <a:bodyPr anchor="t" bIns="45720" lIns="91440" rIns="91440" rtlCol="0" tIns="45720" wrap="square">
            <a:spAutoFit/>
          </a:bodyPr>
          <a:p>
            <a:r>
              <a:rPr dirty="0" sz="2400" lang="en-US"/>
              <a:t>STUDENT NAME</a:t>
            </a:r>
            <a:r>
              <a:rPr dirty="0" sz="2400" lang="en-US"/>
              <a:t>:</a:t>
            </a:r>
            <a:r>
              <a:rPr dirty="0" sz="2400" lang="en-US"/>
              <a:t> JENISHA</a:t>
            </a:r>
            <a:r>
              <a:rPr dirty="0" sz="2400" lang="en-US"/>
              <a:t>.</a:t>
            </a:r>
            <a:r>
              <a:rPr dirty="0" sz="2400" lang="en-US"/>
              <a:t>R</a:t>
            </a:r>
            <a:endParaRPr altLang="en-US" lang="zh-CN"/>
          </a:p>
          <a:p>
            <a:r>
              <a:rPr dirty="0" sz="2400" lang="en-US"/>
              <a:t>REGISTER NO AND </a:t>
            </a:r>
            <a:r>
              <a:rPr dirty="0" sz="2400" lang="en-US"/>
              <a:t>N</a:t>
            </a:r>
            <a:r>
              <a:rPr dirty="0" sz="2400" lang="en-US"/>
              <a:t>MID:</a:t>
            </a:r>
            <a:r>
              <a:rPr dirty="0" sz="2400" lang="en-US"/>
              <a:t>2</a:t>
            </a:r>
            <a:r>
              <a:rPr dirty="0" sz="2400" lang="en-US"/>
              <a:t>1</a:t>
            </a:r>
            <a:r>
              <a:rPr dirty="0" sz="2400" lang="en-US"/>
              <a:t>2</a:t>
            </a:r>
            <a:r>
              <a:rPr dirty="0" sz="2400" lang="en-US"/>
              <a:t>4</a:t>
            </a:r>
            <a:r>
              <a:rPr dirty="0" sz="2400" lang="en-US"/>
              <a:t>0</a:t>
            </a:r>
            <a:r>
              <a:rPr dirty="0" sz="2400" lang="en-US"/>
              <a:t>0</a:t>
            </a:r>
            <a:r>
              <a:rPr dirty="0" sz="2400" lang="en-US"/>
              <a:t>6</a:t>
            </a:r>
            <a:r>
              <a:rPr dirty="0" sz="2400" lang="en-US"/>
              <a:t>8</a:t>
            </a:r>
            <a:r>
              <a:rPr dirty="0" sz="2400" lang="en-US"/>
              <a:t>5</a:t>
            </a:r>
            <a:r>
              <a:rPr dirty="0" sz="2400" lang="en-US"/>
              <a:t> </a:t>
            </a:r>
            <a:endParaRPr dirty="0" sz="2400" lang="en-US">
              <a:cs typeface="Calibri"/>
            </a:endParaRPr>
          </a:p>
          <a:p>
            <a:r>
              <a:rPr dirty="0" sz="2400" lang="en-US"/>
              <a:t>DEPARTMENT: </a:t>
            </a:r>
            <a:r>
              <a:rPr dirty="0" sz="2400" lang="en-US"/>
              <a:t>B</a:t>
            </a:r>
            <a:r>
              <a:rPr dirty="0" sz="2400" lang="en-US"/>
              <a:t>C</a:t>
            </a:r>
            <a:r>
              <a:rPr dirty="0" sz="2400" lang="en-US"/>
              <a:t>A</a:t>
            </a:r>
            <a:endParaRPr altLang="en-US" lang="zh-CN"/>
          </a:p>
          <a:p>
            <a:r>
              <a:rPr dirty="0" sz="2400" lang="en-US"/>
              <a:t>COLLEGE: </a:t>
            </a:r>
            <a:r>
              <a:rPr dirty="0" sz="2400" lang="en-US"/>
              <a:t>J</a:t>
            </a:r>
            <a:r>
              <a:rPr dirty="0" sz="2400" lang="en-US"/>
              <a:t>A</a:t>
            </a:r>
            <a:r>
              <a:rPr dirty="0" sz="2400" lang="en-US"/>
              <a:t>Y</a:t>
            </a:r>
            <a:r>
              <a:rPr dirty="0" sz="2400" lang="en-US"/>
              <a:t>A</a:t>
            </a:r>
            <a:r>
              <a:rPr dirty="0" sz="2400" lang="en-US"/>
              <a:t> </a:t>
            </a:r>
            <a:r>
              <a:rPr dirty="0" sz="2400" lang="en-US"/>
              <a:t>C</a:t>
            </a:r>
            <a:r>
              <a:rPr dirty="0" sz="2400" lang="en-US"/>
              <a:t>O</a:t>
            </a:r>
            <a:r>
              <a:rPr dirty="0" sz="2400" lang="en-US"/>
              <a:t>L</a:t>
            </a:r>
            <a:r>
              <a:rPr dirty="0" sz="2400" lang="en-US"/>
              <a:t>L</a:t>
            </a:r>
            <a:r>
              <a:rPr dirty="0" sz="2400" lang="en-US"/>
              <a:t>E</a:t>
            </a:r>
            <a:r>
              <a:rPr dirty="0" sz="2400" lang="en-US"/>
              <a:t>G</a:t>
            </a:r>
            <a:r>
              <a:rPr dirty="0" sz="2400" lang="en-US"/>
              <a:t>E</a:t>
            </a:r>
            <a:r>
              <a:rPr dirty="0" sz="2400" lang="en-US"/>
              <a:t> </a:t>
            </a:r>
            <a:r>
              <a:rPr dirty="0" sz="2400" lang="en-US"/>
              <a:t>O</a:t>
            </a:r>
            <a:r>
              <a:rPr dirty="0" sz="2400" lang="en-US"/>
              <a:t>F</a:t>
            </a:r>
            <a:r>
              <a:rPr dirty="0" sz="2400" lang="en-US"/>
              <a:t> </a:t>
            </a:r>
            <a:r>
              <a:rPr dirty="0" sz="2400" lang="en-US"/>
              <a:t>A</a:t>
            </a:r>
            <a:r>
              <a:rPr dirty="0" sz="2400" lang="en-US"/>
              <a:t>R</a:t>
            </a:r>
            <a:r>
              <a:rPr dirty="0" sz="2400" lang="en-US"/>
              <a:t>T</a:t>
            </a:r>
            <a:r>
              <a:rPr dirty="0" sz="2400" lang="en-US"/>
              <a:t>S</a:t>
            </a:r>
            <a:r>
              <a:rPr dirty="0" sz="2400" lang="en-US"/>
              <a:t> </a:t>
            </a:r>
            <a:r>
              <a:rPr dirty="0" sz="2400" lang="en-US"/>
              <a:t>A</a:t>
            </a:r>
            <a:r>
              <a:rPr dirty="0" sz="2400" lang="en-US"/>
              <a:t>N</a:t>
            </a:r>
            <a:r>
              <a:rPr dirty="0" sz="2400" lang="en-US"/>
              <a:t>D</a:t>
            </a:r>
            <a:r>
              <a:rPr dirty="0" sz="2400" lang="en-US"/>
              <a:t> </a:t>
            </a:r>
            <a:r>
              <a:rPr dirty="0" sz="2400" lang="en-US"/>
              <a:t>S</a:t>
            </a:r>
            <a:r>
              <a:rPr dirty="0" sz="2400" lang="en-US"/>
              <a:t>C</a:t>
            </a:r>
            <a:r>
              <a:rPr dirty="0" sz="2400" lang="en-US"/>
              <a:t>I</a:t>
            </a:r>
            <a:r>
              <a:rPr dirty="0" sz="2400" lang="en-US"/>
              <a:t>E</a:t>
            </a:r>
            <a:r>
              <a:rPr dirty="0" sz="2400" lang="en-US"/>
              <a:t>N</a:t>
            </a:r>
            <a:r>
              <a:rPr dirty="0" sz="2400" lang="en-US"/>
              <a:t>C</a:t>
            </a:r>
            <a:r>
              <a:rPr dirty="0" sz="2400" lang="en-US"/>
              <a:t>E</a:t>
            </a:r>
            <a:r>
              <a:rPr dirty="0" sz="2400" lang="en-US"/>
              <a:t> </a:t>
            </a:r>
            <a:r>
              <a:rPr dirty="0" sz="2400" lang="en-US"/>
              <a:t>/</a:t>
            </a:r>
            <a:r>
              <a:rPr dirty="0" sz="2400" lang="en-US"/>
              <a:t>M</a:t>
            </a:r>
            <a:r>
              <a:rPr dirty="0" sz="2400" lang="en-US"/>
              <a:t>A</a:t>
            </a:r>
            <a:r>
              <a:rPr dirty="0" sz="2400" lang="en-US"/>
              <a:t>D</a:t>
            </a:r>
            <a:r>
              <a:rPr dirty="0" sz="2400" lang="en-US"/>
              <a:t>R</a:t>
            </a:r>
            <a:r>
              <a:rPr dirty="0" sz="2400" lang="en-US"/>
              <a:t>A</a:t>
            </a:r>
            <a:r>
              <a:rPr dirty="0" sz="2400" lang="en-US"/>
              <a:t>S</a:t>
            </a:r>
            <a:r>
              <a:rPr dirty="0" sz="2400" lang="en-US"/>
              <a:t> </a:t>
            </a:r>
            <a:r>
              <a:rPr dirty="0" sz="2400" lang="en-US"/>
              <a:t>U</a:t>
            </a:r>
            <a:r>
              <a:rPr dirty="0" sz="2400" lang="en-US"/>
              <a:t>N</a:t>
            </a:r>
            <a:r>
              <a:rPr dirty="0" sz="2400" lang="en-US"/>
              <a:t>I</a:t>
            </a:r>
            <a:r>
              <a:rPr dirty="0" sz="2400" lang="en-US"/>
              <a:t>V</a:t>
            </a:r>
            <a:r>
              <a:rPr dirty="0" sz="2400" lang="en-US"/>
              <a:t>E</a:t>
            </a:r>
            <a:r>
              <a:rPr dirty="0" sz="2400" lang="en-US"/>
              <a:t>R</a:t>
            </a:r>
            <a:r>
              <a:rPr dirty="0" sz="2400" lang="en-US"/>
              <a:t>S</a:t>
            </a:r>
            <a:r>
              <a:rPr dirty="0" sz="2400" lang="en-US"/>
              <a:t>I</a:t>
            </a:r>
            <a:r>
              <a:rPr dirty="0" sz="2400" lang="en-US"/>
              <a:t>T</a:t>
            </a:r>
            <a:r>
              <a:rPr dirty="0" sz="2400" lang="en-US"/>
              <a:t>Y</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4"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6"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8"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lang="en-IN" spc="15"/>
              <a:t>RESULTS AND SCREENSHOTS</a:t>
            </a:r>
            <a:endParaRPr dirty="0" sz="4250"/>
          </a:p>
        </p:txBody>
      </p:sp>
      <p:sp>
        <p:nvSpPr>
          <p:cNvPr id="1048679"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0" name="TextBox 8"/>
          <p:cNvSpPr txBox="1"/>
          <p:nvPr/>
        </p:nvSpPr>
        <p:spPr>
          <a:xfrm>
            <a:off x="2743200" y="2354703"/>
            <a:ext cx="8534018" cy="1424940"/>
          </a:xfrm>
          <a:prstGeom prst="rect"/>
          <a:noFill/>
        </p:spPr>
        <p:txBody>
          <a:bodyPr rtlCol="0" wrap="square">
            <a:spAutoFit/>
          </a:bodyPr>
          <a:p>
            <a:r>
              <a:rPr b="1" dirty="0" lang="en-US" smtClean="0">
                <a:latin typeface="Times New Roman" panose="02020603050405020304" pitchFamily="18" charset="0"/>
                <a:cs typeface="Times New Roman" panose="02020603050405020304" pitchFamily="18" charset="0"/>
              </a:rPr>
              <a:t>Result:</a:t>
            </a:r>
            <a:r>
              <a:rPr dirty="0" lang="en-US">
                <a:latin typeface="Times New Roman" panose="02020603050405020304" pitchFamily="18" charset="0"/>
                <a:cs typeface="Times New Roman" panose="02020603050405020304" pitchFamily="18" charset="0"/>
              </a:rPr>
              <a:t/>
            </a:r>
            <a:br>
              <a:rPr dirty="0" lang="en-US">
                <a:latin typeface="Times New Roman" panose="02020603050405020304" pitchFamily="18" charset="0"/>
                <a:cs typeface="Times New Roman" panose="02020603050405020304" pitchFamily="18" charset="0"/>
              </a:rPr>
            </a:br>
            <a:r>
              <a:rPr dirty="0" lang="en-US">
                <a:latin typeface="Times New Roman" panose="02020603050405020304" pitchFamily="18" charset="0"/>
                <a:cs typeface="Times New Roman" panose="02020603050405020304" pitchFamily="18" charset="0"/>
              </a:rPr>
              <a:t>“The digital portfolio was successfully designed and implemented. It allows users to showcase their skills, projects, and achievements in an organized and visually appealing way. The portfolio is fully responsive, easy to update, and accessible across devices.”</a:t>
            </a:r>
            <a:endParaRPr dirty="0" lang="en-IN">
              <a:latin typeface="Times New Roman" panose="02020603050405020304" pitchFamily="18" charset="0"/>
              <a:cs typeface="Times New Roman" panose="02020603050405020304" pitchFamily="18" charset="0"/>
            </a:endParaRPr>
          </a:p>
        </p:txBody>
      </p:sp>
      <p:pic>
        <p:nvPicPr>
          <p:cNvPr id="2097167" name=""/>
          <p:cNvPicPr>
            <a:picLocks/>
          </p:cNvPicPr>
          <p:nvPr/>
        </p:nvPicPr>
        <p:blipFill>
          <a:blip xmlns:r="http://schemas.openxmlformats.org/officeDocument/2006/relationships" r:embed="rId2"/>
          <a:stretch>
            <a:fillRect/>
          </a:stretch>
        </p:blipFill>
        <p:spPr>
          <a:xfrm rot="0">
            <a:off x="3660079" y="4249104"/>
            <a:ext cx="4779546" cy="1991151"/>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8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8"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4" name="object 7"/>
          <p:cNvSpPr txBox="1">
            <a:spLocks noGrp="1"/>
          </p:cNvSpPr>
          <p:nvPr>
            <p:ph type="title"/>
          </p:nvPr>
        </p:nvSpPr>
        <p:spPr>
          <a:xfrm>
            <a:off x="755332" y="385444"/>
            <a:ext cx="4578668" cy="752129"/>
          </a:xfrm>
          <a:prstGeom prst="rect"/>
        </p:spPr>
        <p:txBody>
          <a:bodyPr bIns="0" lIns="0" rIns="0" rtlCol="0" tIns="13335" vert="horz" wrap="square">
            <a:spAutoFit/>
          </a:bodyPr>
          <a:p>
            <a:pPr marL="12700">
              <a:lnSpc>
                <a:spcPct val="100000"/>
              </a:lnSpc>
              <a:spcBef>
                <a:spcPts val="105"/>
              </a:spcBef>
            </a:pPr>
            <a:r>
              <a:rPr dirty="0" lang="en-IN"/>
              <a:t>CONCLUSION</a:t>
            </a:r>
            <a:endParaRPr dirty="0"/>
          </a:p>
        </p:txBody>
      </p:sp>
      <p:sp>
        <p:nvSpPr>
          <p:cNvPr id="1048685"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86" name="Rectangle 1"/>
          <p:cNvSpPr/>
          <p:nvPr/>
        </p:nvSpPr>
        <p:spPr>
          <a:xfrm>
            <a:off x="3048000" y="1997839"/>
            <a:ext cx="6096000" cy="3025140"/>
          </a:xfrm>
          <a:prstGeom prst="rect"/>
        </p:spPr>
        <p:txBody>
          <a:bodyPr>
            <a:spAutoFit/>
          </a:bodyPr>
          <a:p>
            <a:r>
              <a:rPr b="1" dirty="0" lang="en-US"/>
              <a:t>Conclusion</a:t>
            </a:r>
          </a:p>
          <a:p>
            <a:r>
              <a:rPr dirty="0" lang="en-US"/>
              <a:t>The Digital Portfolio serves as a modern and interactive platform for individuals to showcase their personal, academic, and professional achievements. Unlike traditional resumes, it provides a dynamic space to highlight skills, projects, and experiences using multimedia elements. It enhances personal branding, improves accessibility, and creates better opportunities for career growth. Overall, the digital portfolio is an effective tool that bridges the gap between an individual’s potential and the opportunities available in the digital world.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5"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6"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1261110"/>
          </a:xfrm>
          <a:prstGeom prst="rect"/>
        </p:spPr>
        <p:txBody>
          <a:bodyPr bIns="0" lIns="0" rIns="0" rtlCol="0" tIns="16510" vert="horz" wrap="square">
            <a:spAutoFit/>
          </a:bodyPr>
          <a:p>
            <a:pPr marL="12700">
              <a:lnSpc>
                <a:spcPct val="100000"/>
              </a:lnSpc>
              <a:spcBef>
                <a:spcPts val="130"/>
              </a:spcBef>
            </a:pPr>
            <a:r>
              <a:rPr dirty="0" sz="4250" lang="en-US" spc="5" smtClean="0"/>
              <a:t>Interactive digital portfolio</a:t>
            </a:r>
            <a:endParaRPr dirty="0" sz="4250"/>
          </a:p>
        </p:txBody>
      </p:sp>
      <p:grpSp>
        <p:nvGrpSpPr>
          <p:cNvPr id="27"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8" name=""/>
        <p:cNvGrpSpPr/>
        <p:nvPr/>
      </p:nvGrpSpPr>
      <p:grpSpPr>
        <a:xfrm>
          <a:off x="0" y="0"/>
          <a:ext cx="0" cy="0"/>
          <a:chOff x="0" y="0"/>
          <a:chExt cx="0" cy="0"/>
        </a:xfrm>
      </p:grpSpPr>
      <p:sp>
        <p:nvSpPr>
          <p:cNvPr id="1048626"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29" name="object 3"/>
          <p:cNvGrpSpPr/>
          <p:nvPr/>
        </p:nvGrpSpPr>
        <p:grpSpPr>
          <a:xfrm>
            <a:off x="7443849" y="0"/>
            <a:ext cx="4752975" cy="6863080"/>
            <a:chOff x="7443849" y="0"/>
            <a:chExt cx="4752975" cy="6863080"/>
          </a:xfrm>
        </p:grpSpPr>
        <p:sp>
          <p:nvSpPr>
            <p:cNvPr id="1048627"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8"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29"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0"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1"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2"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3"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4"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5"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6"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7"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8"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39"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0"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0"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1"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2" name="TextBox 22"/>
          <p:cNvSpPr txBox="1"/>
          <p:nvPr/>
        </p:nvSpPr>
        <p:spPr>
          <a:xfrm>
            <a:off x="2509807" y="1041533"/>
            <a:ext cx="5029200" cy="4701541"/>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Tools and Technologies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Features and Functionality</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Screenshots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dirty="0" sz="2800" lang="en-US" err="1">
                <a:solidFill>
                  <a:srgbClr val="0D0D0D"/>
                </a:solidFill>
                <a:latin typeface="Times New Roman" panose="02020603050405020304" pitchFamily="18" charset="0"/>
                <a:cs typeface="Times New Roman" panose="02020603050405020304" pitchFamily="18" charset="0"/>
              </a:rPr>
              <a:t>Github</a:t>
            </a:r>
            <a:r>
              <a:rPr dirty="0" sz="2800" lang="en-US">
                <a:solidFill>
                  <a:srgbClr val="0D0D0D"/>
                </a:solidFill>
                <a:latin typeface="Times New Roman" panose="02020603050405020304" pitchFamily="18" charset="0"/>
                <a:cs typeface="Times New Roman" panose="02020603050405020304" pitchFamily="18" charset="0"/>
              </a:rPr>
              <a:t> Link</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grpSp>
        <p:nvGrpSpPr>
          <p:cNvPr id="32" name="object 2"/>
          <p:cNvGrpSpPr/>
          <p:nvPr/>
        </p:nvGrpSpPr>
        <p:grpSpPr>
          <a:xfrm>
            <a:off x="7991475" y="2933700"/>
            <a:ext cx="2762250" cy="3257550"/>
            <a:chOff x="7991475" y="2933700"/>
            <a:chExt cx="2762250" cy="3257550"/>
          </a:xfrm>
        </p:grpSpPr>
        <p:sp>
          <p:nvSpPr>
            <p:cNvPr id="104864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5"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dirty="0"/>
          </a:p>
        </p:txBody>
      </p:sp>
      <p:sp>
        <p:nvSpPr>
          <p:cNvPr id="1048646"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8" name="Rectangle 8"/>
          <p:cNvSpPr/>
          <p:nvPr/>
        </p:nvSpPr>
        <p:spPr>
          <a:xfrm>
            <a:off x="3048000" y="2967335"/>
            <a:ext cx="6096000" cy="3291840"/>
          </a:xfrm>
          <a:prstGeom prst="rect"/>
        </p:spPr>
        <p:txBody>
          <a:bodyPr>
            <a:spAutoFit/>
          </a:bodyPr>
          <a:p>
            <a:r>
              <a:rPr dirty="0" lang="en-US"/>
              <a:t>In today’s digital era, individuals need an effective way to showcase their skills, achievements, and experiences beyond traditional paper resumes and certificates. Traditional resumes are limited in scope, static in nature, and do not provide space for multimedia elements such as images, videos, project demos, and interactive content. This limitation reduces the ability of an individual to fully demonstrate their capabilities and creativity</a:t>
            </a:r>
            <a:r>
              <a:rPr dirty="0" lang="en-US" smtClean="0"/>
              <a:t>.</a:t>
            </a:r>
          </a:p>
          <a:p>
            <a:r>
              <a:rPr dirty="0" lang="en-US"/>
              <a:t>Therefore, there is a need for a </a:t>
            </a:r>
            <a:r>
              <a:rPr b="1" dirty="0" lang="en-US"/>
              <a:t>digital portfolio system</a:t>
            </a:r>
            <a:r>
              <a:rPr dirty="0" lang="en-US"/>
              <a:t> that allows individuals to create, manage, and showcase their personal and professional information in a modern, interactive, and user-friendly way.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3"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4" name="Rectangle 8"/>
          <p:cNvSpPr/>
          <p:nvPr/>
        </p:nvSpPr>
        <p:spPr>
          <a:xfrm>
            <a:off x="3048000" y="2551837"/>
            <a:ext cx="6096000" cy="1958340"/>
          </a:xfrm>
          <a:prstGeom prst="rect"/>
        </p:spPr>
        <p:txBody>
          <a:bodyPr>
            <a:spAutoFit/>
          </a:bodyPr>
          <a:p>
            <a:r>
              <a:rPr dirty="0" lang="en-US">
                <a:latin typeface="Times New Roman" panose="02020603050405020304" pitchFamily="18" charset="0"/>
                <a:cs typeface="Times New Roman" panose="02020603050405020304" pitchFamily="18" charset="0"/>
              </a:rPr>
              <a:t>The </a:t>
            </a:r>
            <a:r>
              <a:rPr b="1" dirty="0" lang="en-US">
                <a:latin typeface="Times New Roman" panose="02020603050405020304" pitchFamily="18" charset="0"/>
                <a:cs typeface="Times New Roman" panose="02020603050405020304" pitchFamily="18" charset="0"/>
              </a:rPr>
              <a:t>Digital Portfolio Project</a:t>
            </a:r>
            <a:r>
              <a:rPr dirty="0" lang="en-US">
                <a:latin typeface="Times New Roman" panose="02020603050405020304" pitchFamily="18" charset="0"/>
                <a:cs typeface="Times New Roman" panose="02020603050405020304" pitchFamily="18" charset="0"/>
              </a:rPr>
              <a:t> provides a modern platform for individuals to showcase their skills, achievements, and projects online. It replaces traditional resumes with an interactive, multimedia-based profile that is accessible anytime, anywhere. The system is user-friendly, visually appealing, and helps improve personal branding and career opportunities.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55"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8"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9"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0" name="Rectangle 6"/>
          <p:cNvSpPr/>
          <p:nvPr/>
        </p:nvSpPr>
        <p:spPr>
          <a:xfrm>
            <a:off x="3048000" y="1859340"/>
            <a:ext cx="6096000" cy="3025140"/>
          </a:xfrm>
          <a:prstGeom prst="rect"/>
        </p:spPr>
        <p:txBody>
          <a:bodyPr>
            <a:spAutoFit/>
          </a:bodyPr>
          <a:p>
            <a:r>
              <a:rPr dirty="0" lang="en-US">
                <a:latin typeface="Times New Roman" panose="02020603050405020304" pitchFamily="18" charset="0"/>
                <a:cs typeface="Times New Roman" panose="02020603050405020304" pitchFamily="18" charset="0"/>
              </a:rPr>
              <a:t>The </a:t>
            </a:r>
            <a:r>
              <a:rPr b="1" dirty="0" lang="en-US">
                <a:latin typeface="Times New Roman" panose="02020603050405020304" pitchFamily="18" charset="0"/>
                <a:cs typeface="Times New Roman" panose="02020603050405020304" pitchFamily="18" charset="0"/>
              </a:rPr>
              <a:t>end users of a digital portfolio</a:t>
            </a:r>
            <a:r>
              <a:rPr dirty="0" lang="en-US">
                <a:latin typeface="Times New Roman" panose="02020603050405020304" pitchFamily="18" charset="0"/>
                <a:cs typeface="Times New Roman" panose="02020603050405020304" pitchFamily="18" charset="0"/>
              </a:rPr>
              <a:t> are mainly:</a:t>
            </a:r>
          </a:p>
          <a:p>
            <a:pPr>
              <a:buFont typeface="+mj-lt"/>
              <a:buAutoNum type="arabicPeriod"/>
            </a:pPr>
            <a:r>
              <a:rPr b="1" dirty="0" lang="en-US">
                <a:latin typeface="Times New Roman" panose="02020603050405020304" pitchFamily="18" charset="0"/>
                <a:cs typeface="Times New Roman" panose="02020603050405020304" pitchFamily="18" charset="0"/>
              </a:rPr>
              <a:t>Students</a:t>
            </a:r>
            <a:r>
              <a:rPr dirty="0" lang="en-US">
                <a:latin typeface="Times New Roman" panose="02020603050405020304" pitchFamily="18" charset="0"/>
                <a:cs typeface="Times New Roman" panose="02020603050405020304" pitchFamily="18" charset="0"/>
              </a:rPr>
              <a:t> – to showcase academic achievements, projects, and skills.</a:t>
            </a:r>
          </a:p>
          <a:p>
            <a:pPr>
              <a:buFont typeface="+mj-lt"/>
              <a:buAutoNum type="arabicPeriod"/>
            </a:pPr>
            <a:r>
              <a:rPr b="1" dirty="0" lang="en-US">
                <a:latin typeface="Times New Roman" panose="02020603050405020304" pitchFamily="18" charset="0"/>
                <a:cs typeface="Times New Roman" panose="02020603050405020304" pitchFamily="18" charset="0"/>
              </a:rPr>
              <a:t>Job Seekers/Professionals</a:t>
            </a:r>
            <a:r>
              <a:rPr dirty="0" lang="en-US">
                <a:latin typeface="Times New Roman" panose="02020603050405020304" pitchFamily="18" charset="0"/>
                <a:cs typeface="Times New Roman" panose="02020603050405020304" pitchFamily="18" charset="0"/>
              </a:rPr>
              <a:t> – to highlight experience, certifications, and career achievements.</a:t>
            </a:r>
          </a:p>
          <a:p>
            <a:pPr>
              <a:buFont typeface="+mj-lt"/>
              <a:buAutoNum type="arabicPeriod"/>
            </a:pPr>
            <a:r>
              <a:rPr b="1" dirty="0" lang="en-US">
                <a:latin typeface="Times New Roman" panose="02020603050405020304" pitchFamily="18" charset="0"/>
                <a:cs typeface="Times New Roman" panose="02020603050405020304" pitchFamily="18" charset="0"/>
              </a:rPr>
              <a:t>Freelancers/Creators</a:t>
            </a:r>
            <a:r>
              <a:rPr dirty="0" lang="en-US">
                <a:latin typeface="Times New Roman" panose="02020603050405020304" pitchFamily="18" charset="0"/>
                <a:cs typeface="Times New Roman" panose="02020603050405020304" pitchFamily="18" charset="0"/>
              </a:rPr>
              <a:t> – to present creative works, designs, or services to potential clients.</a:t>
            </a:r>
          </a:p>
          <a:p>
            <a:pPr>
              <a:buFont typeface="+mj-lt"/>
              <a:buAutoNum type="arabicPeriod"/>
            </a:pPr>
            <a:r>
              <a:rPr b="1" dirty="0" lang="en-US">
                <a:latin typeface="Times New Roman" panose="02020603050405020304" pitchFamily="18" charset="0"/>
                <a:cs typeface="Times New Roman" panose="02020603050405020304" pitchFamily="18" charset="0"/>
              </a:rPr>
              <a:t>Educators/Researchers</a:t>
            </a:r>
            <a:r>
              <a:rPr dirty="0" lang="en-US">
                <a:latin typeface="Times New Roman" panose="02020603050405020304" pitchFamily="18" charset="0"/>
                <a:cs typeface="Times New Roman" panose="02020603050405020304" pitchFamily="18" charset="0"/>
              </a:rPr>
              <a:t> – to display publications, teaching work, and research contributions.</a:t>
            </a:r>
          </a:p>
          <a:p>
            <a:pPr>
              <a:buFont typeface="+mj-lt"/>
              <a:buAutoNum type="arabicPeriod"/>
            </a:pPr>
            <a:r>
              <a:rPr b="1" dirty="0" lang="en-US">
                <a:latin typeface="Times New Roman" panose="02020603050405020304" pitchFamily="18" charset="0"/>
                <a:cs typeface="Times New Roman" panose="02020603050405020304" pitchFamily="18" charset="0"/>
              </a:rPr>
              <a:t>Employers/Recruiters</a:t>
            </a:r>
            <a:r>
              <a:rPr dirty="0" lang="en-US">
                <a:latin typeface="Times New Roman" panose="02020603050405020304" pitchFamily="18" charset="0"/>
                <a:cs typeface="Times New Roman" panose="02020603050405020304" pitchFamily="18" charset="0"/>
              </a:rPr>
              <a:t> – as viewers who assess candidates’ skills and suitability.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4"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lang="en-IN" spc="10"/>
              <a:t>TOOLS AND TECHNIQUES</a:t>
            </a:r>
            <a:endParaRPr dirty="0" sz="360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5"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6" name="Rectangle 7"/>
          <p:cNvSpPr/>
          <p:nvPr/>
        </p:nvSpPr>
        <p:spPr>
          <a:xfrm>
            <a:off x="3048000" y="1813173"/>
            <a:ext cx="6096000" cy="3291840"/>
          </a:xfrm>
          <a:prstGeom prst="rect"/>
        </p:spPr>
        <p:txBody>
          <a:bodyPr>
            <a:spAutoFit/>
          </a:bodyPr>
          <a:p>
            <a:r>
              <a:rPr b="1" dirty="0" sz="1200" lang="en-US">
                <a:latin typeface="Times New Roman" panose="02020603050405020304" pitchFamily="18" charset="0"/>
                <a:cs typeface="Times New Roman" panose="02020603050405020304" pitchFamily="18" charset="0"/>
              </a:rPr>
              <a:t>Tools</a:t>
            </a:r>
          </a:p>
          <a:p>
            <a:pPr>
              <a:buFont typeface="+mj-lt"/>
              <a:buAutoNum type="arabicPeriod"/>
            </a:pPr>
            <a:r>
              <a:rPr b="1" dirty="0" sz="1200" lang="en-US">
                <a:latin typeface="Times New Roman" panose="02020603050405020304" pitchFamily="18" charset="0"/>
                <a:cs typeface="Times New Roman" panose="02020603050405020304" pitchFamily="18" charset="0"/>
              </a:rPr>
              <a:t>Web Development Tools</a:t>
            </a:r>
            <a:r>
              <a:rPr dirty="0" sz="1200" lang="en-US">
                <a:latin typeface="Times New Roman" panose="02020603050405020304" pitchFamily="18" charset="0"/>
                <a:cs typeface="Times New Roman" panose="02020603050405020304" pitchFamily="18" charset="0"/>
              </a:rPr>
              <a:t> – HTML, CSS, JavaScript for creating and styling the portfolio.</a:t>
            </a:r>
          </a:p>
          <a:p>
            <a:pPr>
              <a:buFont typeface="+mj-lt"/>
              <a:buAutoNum type="arabicPeriod"/>
            </a:pPr>
            <a:r>
              <a:rPr b="1" dirty="0" sz="1200" lang="en-US">
                <a:latin typeface="Times New Roman" panose="02020603050405020304" pitchFamily="18" charset="0"/>
                <a:cs typeface="Times New Roman" panose="02020603050405020304" pitchFamily="18" charset="0"/>
              </a:rPr>
              <a:t>Content Management Systems (CMS)</a:t>
            </a:r>
            <a:r>
              <a:rPr dirty="0" sz="1200" lang="en-US">
                <a:latin typeface="Times New Roman" panose="02020603050405020304" pitchFamily="18" charset="0"/>
                <a:cs typeface="Times New Roman" panose="02020603050405020304" pitchFamily="18" charset="0"/>
              </a:rPr>
              <a:t> – </a:t>
            </a:r>
            <a:r>
              <a:rPr dirty="0" sz="1200" lang="en-US" err="1">
                <a:latin typeface="Times New Roman" panose="02020603050405020304" pitchFamily="18" charset="0"/>
                <a:cs typeface="Times New Roman" panose="02020603050405020304" pitchFamily="18" charset="0"/>
              </a:rPr>
              <a:t>WordPress</a:t>
            </a:r>
            <a:r>
              <a:rPr dirty="0" sz="1200" lang="en-US">
                <a:latin typeface="Times New Roman" panose="02020603050405020304" pitchFamily="18" charset="0"/>
                <a:cs typeface="Times New Roman" panose="02020603050405020304" pitchFamily="18" charset="0"/>
              </a:rPr>
              <a:t>, </a:t>
            </a:r>
            <a:r>
              <a:rPr dirty="0" sz="1200" lang="en-US" err="1">
                <a:latin typeface="Times New Roman" panose="02020603050405020304" pitchFamily="18" charset="0"/>
                <a:cs typeface="Times New Roman" panose="02020603050405020304" pitchFamily="18" charset="0"/>
              </a:rPr>
              <a:t>Wix</a:t>
            </a:r>
            <a:r>
              <a:rPr dirty="0" sz="1200" lang="en-US">
                <a:latin typeface="Times New Roman" panose="02020603050405020304" pitchFamily="18" charset="0"/>
                <a:cs typeface="Times New Roman" panose="02020603050405020304" pitchFamily="18" charset="0"/>
              </a:rPr>
              <a:t>, or Google Sites for easy portfolio creation.</a:t>
            </a:r>
          </a:p>
          <a:p>
            <a:pPr>
              <a:buFont typeface="+mj-lt"/>
              <a:buAutoNum type="arabicPeriod"/>
            </a:pPr>
            <a:r>
              <a:rPr b="1" dirty="0" sz="1200" lang="en-US">
                <a:latin typeface="Times New Roman" panose="02020603050405020304" pitchFamily="18" charset="0"/>
                <a:cs typeface="Times New Roman" panose="02020603050405020304" pitchFamily="18" charset="0"/>
              </a:rPr>
              <a:t>Design Tools</a:t>
            </a:r>
            <a:r>
              <a:rPr dirty="0" sz="1200" lang="en-US">
                <a:latin typeface="Times New Roman" panose="02020603050405020304" pitchFamily="18" charset="0"/>
                <a:cs typeface="Times New Roman" panose="02020603050405020304" pitchFamily="18" charset="0"/>
              </a:rPr>
              <a:t> – </a:t>
            </a:r>
            <a:r>
              <a:rPr dirty="0" sz="1200" lang="en-US" err="1">
                <a:latin typeface="Times New Roman" panose="02020603050405020304" pitchFamily="18" charset="0"/>
                <a:cs typeface="Times New Roman" panose="02020603050405020304" pitchFamily="18" charset="0"/>
              </a:rPr>
              <a:t>Canva</a:t>
            </a:r>
            <a:r>
              <a:rPr dirty="0" sz="1200" lang="en-US">
                <a:latin typeface="Times New Roman" panose="02020603050405020304" pitchFamily="18" charset="0"/>
                <a:cs typeface="Times New Roman" panose="02020603050405020304" pitchFamily="18" charset="0"/>
              </a:rPr>
              <a:t>, </a:t>
            </a:r>
            <a:r>
              <a:rPr dirty="0" sz="1200" lang="en-US" err="1">
                <a:latin typeface="Times New Roman" panose="02020603050405020304" pitchFamily="18" charset="0"/>
                <a:cs typeface="Times New Roman" panose="02020603050405020304" pitchFamily="18" charset="0"/>
              </a:rPr>
              <a:t>Figma</a:t>
            </a:r>
            <a:r>
              <a:rPr dirty="0" sz="1200" lang="en-US">
                <a:latin typeface="Times New Roman" panose="02020603050405020304" pitchFamily="18" charset="0"/>
                <a:cs typeface="Times New Roman" panose="02020603050405020304" pitchFamily="18" charset="0"/>
              </a:rPr>
              <a:t>, Adobe XD, Photoshop for graphics and layout.</a:t>
            </a:r>
          </a:p>
          <a:p>
            <a:pPr>
              <a:buFont typeface="+mj-lt"/>
              <a:buAutoNum type="arabicPeriod"/>
            </a:pPr>
            <a:r>
              <a:rPr b="1" dirty="0" sz="1200" lang="en-US">
                <a:latin typeface="Times New Roman" panose="02020603050405020304" pitchFamily="18" charset="0"/>
                <a:cs typeface="Times New Roman" panose="02020603050405020304" pitchFamily="18" charset="0"/>
              </a:rPr>
              <a:t>Code Editors</a:t>
            </a:r>
            <a:r>
              <a:rPr dirty="0" sz="1200" lang="en-US">
                <a:latin typeface="Times New Roman" panose="02020603050405020304" pitchFamily="18" charset="0"/>
                <a:cs typeface="Times New Roman" panose="02020603050405020304" pitchFamily="18" charset="0"/>
              </a:rPr>
              <a:t> – Visual Studio Code, Sublime Text for coding and customization.</a:t>
            </a:r>
          </a:p>
          <a:p>
            <a:pPr>
              <a:buFont typeface="+mj-lt"/>
              <a:buAutoNum type="arabicPeriod"/>
            </a:pPr>
            <a:r>
              <a:rPr b="1" dirty="0" sz="1200" lang="en-US">
                <a:latin typeface="Times New Roman" panose="02020603050405020304" pitchFamily="18" charset="0"/>
                <a:cs typeface="Times New Roman" panose="02020603050405020304" pitchFamily="18" charset="0"/>
              </a:rPr>
              <a:t>Hosting Platforms</a:t>
            </a:r>
            <a:r>
              <a:rPr dirty="0" sz="1200" lang="en-US">
                <a:latin typeface="Times New Roman" panose="02020603050405020304" pitchFamily="18" charset="0"/>
                <a:cs typeface="Times New Roman" panose="02020603050405020304" pitchFamily="18" charset="0"/>
              </a:rPr>
              <a:t> – </a:t>
            </a:r>
            <a:r>
              <a:rPr dirty="0" sz="1200" lang="en-US" err="1">
                <a:latin typeface="Times New Roman" panose="02020603050405020304" pitchFamily="18" charset="0"/>
                <a:cs typeface="Times New Roman" panose="02020603050405020304" pitchFamily="18" charset="0"/>
              </a:rPr>
              <a:t>GitHub</a:t>
            </a:r>
            <a:r>
              <a:rPr dirty="0" sz="1200" lang="en-US">
                <a:latin typeface="Times New Roman" panose="02020603050405020304" pitchFamily="18" charset="0"/>
                <a:cs typeface="Times New Roman" panose="02020603050405020304" pitchFamily="18" charset="0"/>
              </a:rPr>
              <a:t> Pages, </a:t>
            </a:r>
            <a:r>
              <a:rPr dirty="0" sz="1200" lang="en-US" err="1">
                <a:latin typeface="Times New Roman" panose="02020603050405020304" pitchFamily="18" charset="0"/>
                <a:cs typeface="Times New Roman" panose="02020603050405020304" pitchFamily="18" charset="0"/>
              </a:rPr>
              <a:t>Netlify</a:t>
            </a:r>
            <a:r>
              <a:rPr dirty="0" sz="1200" lang="en-US">
                <a:latin typeface="Times New Roman" panose="02020603050405020304" pitchFamily="18" charset="0"/>
                <a:cs typeface="Times New Roman" panose="02020603050405020304" pitchFamily="18" charset="0"/>
              </a:rPr>
              <a:t>, or personal domain hosting to publish the portfolio.</a:t>
            </a:r>
          </a:p>
          <a:p>
            <a:r>
              <a:rPr b="1" dirty="0" sz="1200" lang="en-US">
                <a:latin typeface="Times New Roman" panose="02020603050405020304" pitchFamily="18" charset="0"/>
                <a:cs typeface="Times New Roman" panose="02020603050405020304" pitchFamily="18" charset="0"/>
              </a:rPr>
              <a:t>Techniques</a:t>
            </a:r>
          </a:p>
          <a:p>
            <a:pPr>
              <a:buFont typeface="+mj-lt"/>
              <a:buAutoNum type="arabicPeriod"/>
            </a:pPr>
            <a:r>
              <a:rPr b="1" dirty="0" sz="1200" lang="en-US">
                <a:latin typeface="Times New Roman" panose="02020603050405020304" pitchFamily="18" charset="0"/>
                <a:cs typeface="Times New Roman" panose="02020603050405020304" pitchFamily="18" charset="0"/>
              </a:rPr>
              <a:t>Responsive Web Design</a:t>
            </a:r>
            <a:r>
              <a:rPr dirty="0" sz="1200" lang="en-US">
                <a:latin typeface="Times New Roman" panose="02020603050405020304" pitchFamily="18" charset="0"/>
                <a:cs typeface="Times New Roman" panose="02020603050405020304" pitchFamily="18" charset="0"/>
              </a:rPr>
              <a:t> – ensuring the portfolio works on all devices (desktop, tablet, mobile).</a:t>
            </a:r>
          </a:p>
          <a:p>
            <a:pPr>
              <a:buFont typeface="+mj-lt"/>
              <a:buAutoNum type="arabicPeriod"/>
            </a:pPr>
            <a:r>
              <a:rPr b="1" dirty="0" sz="1200" lang="en-US">
                <a:latin typeface="Times New Roman" panose="02020603050405020304" pitchFamily="18" charset="0"/>
                <a:cs typeface="Times New Roman" panose="02020603050405020304" pitchFamily="18" charset="0"/>
              </a:rPr>
              <a:t>UI/UX Design Principles</a:t>
            </a:r>
            <a:r>
              <a:rPr dirty="0" sz="1200" lang="en-US">
                <a:latin typeface="Times New Roman" panose="02020603050405020304" pitchFamily="18" charset="0"/>
                <a:cs typeface="Times New Roman" panose="02020603050405020304" pitchFamily="18" charset="0"/>
              </a:rPr>
              <a:t> – making the portfolio attractive and user-friendly.</a:t>
            </a:r>
          </a:p>
          <a:p>
            <a:pPr>
              <a:buFont typeface="+mj-lt"/>
              <a:buAutoNum type="arabicPeriod"/>
            </a:pPr>
            <a:r>
              <a:rPr b="1" dirty="0" sz="1200" lang="en-US">
                <a:latin typeface="Times New Roman" panose="02020603050405020304" pitchFamily="18" charset="0"/>
                <a:cs typeface="Times New Roman" panose="02020603050405020304" pitchFamily="18" charset="0"/>
              </a:rPr>
              <a:t>Multimedia Integration</a:t>
            </a:r>
            <a:r>
              <a:rPr dirty="0" sz="1200" lang="en-US">
                <a:latin typeface="Times New Roman" panose="02020603050405020304" pitchFamily="18" charset="0"/>
                <a:cs typeface="Times New Roman" panose="02020603050405020304" pitchFamily="18" charset="0"/>
              </a:rPr>
              <a:t> – adding images, videos, project demos, and links.</a:t>
            </a:r>
          </a:p>
          <a:p>
            <a:pPr>
              <a:buFont typeface="+mj-lt"/>
              <a:buAutoNum type="arabicPeriod"/>
            </a:pPr>
            <a:r>
              <a:rPr b="1" dirty="0" sz="1200" lang="en-US">
                <a:latin typeface="Times New Roman" panose="02020603050405020304" pitchFamily="18" charset="0"/>
                <a:cs typeface="Times New Roman" panose="02020603050405020304" pitchFamily="18" charset="0"/>
              </a:rPr>
              <a:t>Interactive Elements</a:t>
            </a:r>
            <a:r>
              <a:rPr dirty="0" sz="1200" lang="en-US">
                <a:latin typeface="Times New Roman" panose="02020603050405020304" pitchFamily="18" charset="0"/>
                <a:cs typeface="Times New Roman" panose="02020603050405020304" pitchFamily="18" charset="0"/>
              </a:rPr>
              <a:t> – using animations, hover effects, or navigation menus for better engagement.</a:t>
            </a:r>
          </a:p>
          <a:p>
            <a:pPr>
              <a:buFont typeface="+mj-lt"/>
              <a:buAutoNum type="arabicPeriod"/>
            </a:pPr>
            <a:r>
              <a:rPr b="1" dirty="0" sz="1200" lang="en-US">
                <a:latin typeface="Times New Roman" panose="02020603050405020304" pitchFamily="18" charset="0"/>
                <a:cs typeface="Times New Roman" panose="02020603050405020304" pitchFamily="18" charset="0"/>
              </a:rPr>
              <a:t>Search Engine Optimization (SEO)</a:t>
            </a:r>
            <a:r>
              <a:rPr dirty="0" sz="1200" lang="en-US">
                <a:latin typeface="Times New Roman" panose="02020603050405020304" pitchFamily="18" charset="0"/>
                <a:cs typeface="Times New Roman" panose="02020603050405020304" pitchFamily="18" charset="0"/>
              </a:rPr>
              <a:t> – improving visibility so that the portfolio can be easily found online.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6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6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8</a:t>
            </a:fld>
            <a:endParaRPr sz="1100">
              <a:latin typeface="Trebuchet MS"/>
              <a:cs typeface="Trebuchet MS"/>
            </a:endParaRPr>
          </a:p>
        </p:txBody>
      </p:sp>
      <p:sp>
        <p:nvSpPr>
          <p:cNvPr id="1048669" name="object 8"/>
          <p:cNvSpPr txBox="1"/>
          <p:nvPr/>
        </p:nvSpPr>
        <p:spPr>
          <a:xfrm>
            <a:off x="739775" y="291147"/>
            <a:ext cx="8794750" cy="629018"/>
          </a:xfrm>
          <a:prstGeom prst="rect"/>
        </p:spPr>
        <p:txBody>
          <a:bodyPr bIns="0" lIns="0" rIns="0" rtlCol="0" tIns="13335" vert="horz" wrap="square">
            <a:spAutoFit/>
          </a:bodyPr>
          <a:p>
            <a:pPr marL="12700">
              <a:lnSpc>
                <a:spcPct val="100000"/>
              </a:lnSpc>
              <a:spcBef>
                <a:spcPts val="105"/>
              </a:spcBef>
            </a:pPr>
            <a:r>
              <a:rPr b="1" dirty="0" sz="4000" lang="en-IN" spc="15">
                <a:latin typeface="Trebuchet MS"/>
                <a:cs typeface="Trebuchet MS"/>
              </a:rPr>
              <a:t>POTFOLIO DESIGN AND LAYOUT</a:t>
            </a:r>
            <a:endParaRPr dirty="0" sz="4000">
              <a:latin typeface="Trebuchet MS"/>
              <a:cs typeface="Trebuchet MS"/>
            </a:endParaRPr>
          </a:p>
        </p:txBody>
      </p:sp>
      <p:sp>
        <p:nvSpPr>
          <p:cNvPr id="104867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1" name=""/>
          <p:cNvSpPr txBox="1"/>
          <p:nvPr/>
        </p:nvSpPr>
        <p:spPr>
          <a:xfrm>
            <a:off x="1335574" y="1105534"/>
            <a:ext cx="7603151" cy="5539740"/>
          </a:xfrm>
          <a:prstGeom prst="rect"/>
        </p:spPr>
        <p:txBody>
          <a:bodyPr rtlCol="0" wrap="square">
            <a:spAutoFit/>
          </a:bodyPr>
          <a:p>
            <a:r>
              <a:rPr sz="2800" lang="en-GB">
                <a:solidFill>
                  <a:srgbClr val="000000"/>
                </a:solidFill>
              </a:rPr>
              <a:t>1. Cover Page – Name, title, photo/logo
2. About Me – Short intro + skills
3. Projects/Work – Images + brief descriptions
4. Experience/Education – Timeline or list
5. Contact Page – Email, phone, social links</a:t>
            </a:r>
            <a:endParaRPr sz="2800" lang="en-GB">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72" name="Title 1"/>
          <p:cNvSpPr>
            <a:spLocks noGrp="1"/>
          </p:cNvSpPr>
          <p:nvPr>
            <p:ph type="title"/>
          </p:nvPr>
        </p:nvSpPr>
        <p:spPr>
          <a:xfrm>
            <a:off x="755332" y="385444"/>
            <a:ext cx="10681335" cy="723901"/>
          </a:xfrm>
        </p:spPr>
        <p:txBody>
          <a:bodyPr/>
          <a:p>
            <a:r>
              <a:rPr dirty="0" lang="en-IN"/>
              <a:t>FEATURES AND FUNCTIONALITY</a:t>
            </a:r>
          </a:p>
        </p:txBody>
      </p:sp>
      <p:sp>
        <p:nvSpPr>
          <p:cNvPr id="1048673" name="Rectangle 2"/>
          <p:cNvSpPr/>
          <p:nvPr/>
        </p:nvSpPr>
        <p:spPr>
          <a:xfrm>
            <a:off x="3048000" y="1859340"/>
            <a:ext cx="6096000" cy="3202940"/>
          </a:xfrm>
          <a:prstGeom prst="rect"/>
        </p:spPr>
        <p:txBody>
          <a:bodyPr>
            <a:spAutoFit/>
          </a:bodyPr>
          <a:p>
            <a:pPr lvl="0"/>
            <a:r>
              <a:rPr b="1" dirty="0" lang="en-US">
                <a:solidFill>
                  <a:prstClr val="black"/>
                </a:solidFill>
              </a:rPr>
              <a:t>Features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Personalized Profile</a:t>
            </a:r>
            <a:r>
              <a:rPr dirty="0" sz="1200" lang="en-US">
                <a:solidFill>
                  <a:prstClr val="black"/>
                </a:solidFill>
                <a:latin typeface="Times New Roman" panose="02020603050405020304" pitchFamily="18" charset="0"/>
                <a:cs typeface="Times New Roman" panose="02020603050405020304" pitchFamily="18" charset="0"/>
              </a:rPr>
              <a:t> – includes name, photo, introduction, and career objective.</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Project Showcase</a:t>
            </a:r>
            <a:r>
              <a:rPr dirty="0" sz="1200" lang="en-US">
                <a:solidFill>
                  <a:prstClr val="black"/>
                </a:solidFill>
                <a:latin typeface="Times New Roman" panose="02020603050405020304" pitchFamily="18" charset="0"/>
                <a:cs typeface="Times New Roman" panose="02020603050405020304" pitchFamily="18" charset="0"/>
              </a:rPr>
              <a:t> – ability to upload and display projects with descriptions, images, or links.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Skills Display</a:t>
            </a:r>
            <a:r>
              <a:rPr dirty="0" sz="1200" lang="en-US">
                <a:solidFill>
                  <a:prstClr val="black"/>
                </a:solidFill>
                <a:latin typeface="Times New Roman" panose="02020603050405020304" pitchFamily="18" charset="0"/>
                <a:cs typeface="Times New Roman" panose="02020603050405020304" pitchFamily="18" charset="0"/>
              </a:rPr>
              <a:t> – lists or graphical bars showing technical and soft skills.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Education &amp; Experience Section</a:t>
            </a:r>
            <a:r>
              <a:rPr dirty="0" sz="1200" lang="en-US">
                <a:solidFill>
                  <a:prstClr val="black"/>
                </a:solidFill>
                <a:latin typeface="Times New Roman" panose="02020603050405020304" pitchFamily="18" charset="0"/>
                <a:cs typeface="Times New Roman" panose="02020603050405020304" pitchFamily="18" charset="0"/>
              </a:rPr>
              <a:t> – academic details, certifications, and work history.</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Multimedia Support</a:t>
            </a:r>
            <a:r>
              <a:rPr dirty="0" sz="1200" lang="en-US">
                <a:solidFill>
                  <a:prstClr val="black"/>
                </a:solidFill>
                <a:latin typeface="Times New Roman" panose="02020603050405020304" pitchFamily="18" charset="0"/>
                <a:cs typeface="Times New Roman" panose="02020603050405020304" pitchFamily="18" charset="0"/>
              </a:rPr>
              <a:t> – images, videos, presentations, or demos.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Responsive Design</a:t>
            </a:r>
            <a:r>
              <a:rPr dirty="0" sz="1200" lang="en-US">
                <a:solidFill>
                  <a:prstClr val="black"/>
                </a:solidFill>
                <a:latin typeface="Times New Roman" panose="02020603050405020304" pitchFamily="18" charset="0"/>
                <a:cs typeface="Times New Roman" panose="02020603050405020304" pitchFamily="18" charset="0"/>
              </a:rPr>
              <a:t> – accessible on mobile, tablet, and desktop.</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Search &amp; Navigation</a:t>
            </a:r>
            <a:r>
              <a:rPr dirty="0" sz="1200" lang="en-US">
                <a:solidFill>
                  <a:prstClr val="black"/>
                </a:solidFill>
                <a:latin typeface="Times New Roman" panose="02020603050405020304" pitchFamily="18" charset="0"/>
                <a:cs typeface="Times New Roman" panose="02020603050405020304" pitchFamily="18" charset="0"/>
              </a:rPr>
              <a:t> – simple menus for easy access to different sections.</a:t>
            </a:r>
          </a:p>
          <a:p>
            <a:pPr lvl="0"/>
            <a:r>
              <a:rPr b="1" dirty="0" sz="1200" lang="en-US">
                <a:solidFill>
                  <a:prstClr val="black"/>
                </a:solidFill>
                <a:latin typeface="Times New Roman" panose="02020603050405020304" pitchFamily="18" charset="0"/>
                <a:cs typeface="Times New Roman" panose="02020603050405020304" pitchFamily="18" charset="0"/>
              </a:rPr>
              <a:t>Functionality</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Add / Edit / Update Content</a:t>
            </a:r>
            <a:r>
              <a:rPr dirty="0" sz="1200" lang="en-US">
                <a:solidFill>
                  <a:prstClr val="black"/>
                </a:solidFill>
                <a:latin typeface="Times New Roman" panose="02020603050405020304" pitchFamily="18" charset="0"/>
                <a:cs typeface="Times New Roman" panose="02020603050405020304" pitchFamily="18" charset="0"/>
              </a:rPr>
              <a:t> – users can manage their information anytime.</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Interactive Elements</a:t>
            </a:r>
            <a:r>
              <a:rPr dirty="0" sz="1200" lang="en-US">
                <a:solidFill>
                  <a:prstClr val="black"/>
                </a:solidFill>
                <a:latin typeface="Times New Roman" panose="02020603050405020304" pitchFamily="18" charset="0"/>
                <a:cs typeface="Times New Roman" panose="02020603050405020304" pitchFamily="18" charset="0"/>
              </a:rPr>
              <a:t> – clickable links, animations, and hover effects.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Contact Integration</a:t>
            </a:r>
            <a:r>
              <a:rPr dirty="0" sz="1200" lang="en-US">
                <a:solidFill>
                  <a:prstClr val="black"/>
                </a:solidFill>
                <a:latin typeface="Times New Roman" panose="02020603050405020304" pitchFamily="18" charset="0"/>
                <a:cs typeface="Times New Roman" panose="02020603050405020304" pitchFamily="18" charset="0"/>
              </a:rPr>
              <a:t> – email, social media links, or a contact form.</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Downloadable Resume</a:t>
            </a:r>
            <a:r>
              <a:rPr dirty="0" sz="1200" lang="en-US">
                <a:solidFill>
                  <a:prstClr val="black"/>
                </a:solidFill>
                <a:latin typeface="Times New Roman" panose="02020603050405020304" pitchFamily="18" charset="0"/>
                <a:cs typeface="Times New Roman" panose="02020603050405020304" pitchFamily="18" charset="0"/>
              </a:rPr>
              <a:t> – option to attach or download CV.</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Sharing Options</a:t>
            </a:r>
            <a:r>
              <a:rPr dirty="0" sz="1200" lang="en-US">
                <a:solidFill>
                  <a:prstClr val="black"/>
                </a:solidFill>
                <a:latin typeface="Times New Roman" panose="02020603050405020304" pitchFamily="18" charset="0"/>
                <a:cs typeface="Times New Roman" panose="02020603050405020304" pitchFamily="18" charset="0"/>
              </a:rPr>
              <a:t> – portfolio link shareable on LinkedIn, job portals, etc.</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SEO Optimization</a:t>
            </a:r>
            <a:r>
              <a:rPr dirty="0" sz="1200" lang="en-US">
                <a:solidFill>
                  <a:prstClr val="black"/>
                </a:solidFill>
                <a:latin typeface="Times New Roman" panose="02020603050405020304" pitchFamily="18" charset="0"/>
                <a:cs typeface="Times New Roman" panose="02020603050405020304" pitchFamily="18" charset="0"/>
              </a:rPr>
              <a:t> – improves visibility in search engines.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Data Security</a:t>
            </a:r>
            <a:r>
              <a:rPr dirty="0" sz="1200" lang="en-US">
                <a:solidFill>
                  <a:prstClr val="black"/>
                </a:solidFill>
                <a:latin typeface="Times New Roman" panose="02020603050405020304" pitchFamily="18" charset="0"/>
                <a:cs typeface="Times New Roman" panose="02020603050405020304" pitchFamily="18" charset="0"/>
              </a:rPr>
              <a:t> – safe handling of personal details.</a:t>
            </a:r>
            <a:endParaRPr dirty="0" sz="1200" lang="en-US">
              <a:solidFill>
                <a:prstClr val="black"/>
              </a:solidFill>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Admin</cp:lastModifiedBy>
  <dcterms:created xsi:type="dcterms:W3CDTF">2024-03-27T19:07:22Z</dcterms:created>
  <dcterms:modified xsi:type="dcterms:W3CDTF">2025-09-10T11:33:23Z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fe0dd487ec674c00850b816d1537f996</vt:lpwstr>
  </property>
</Properties>
</file>