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61" r:id="rId1"/>
  </p:sldMasterIdLst>
  <p:notesMasterIdLst>
    <p:notesMasterId r:id="rId29"/>
  </p:notesMasterIdLst>
  <p:sldIdLst>
    <p:sldId id="256" r:id="rId2"/>
    <p:sldId id="267" r:id="rId3"/>
    <p:sldId id="257" r:id="rId4"/>
    <p:sldId id="258" r:id="rId5"/>
    <p:sldId id="259" r:id="rId6"/>
    <p:sldId id="260" r:id="rId7"/>
    <p:sldId id="261" r:id="rId8"/>
    <p:sldId id="262" r:id="rId9"/>
    <p:sldId id="263" r:id="rId10"/>
    <p:sldId id="264" r:id="rId11"/>
    <p:sldId id="266" r:id="rId12"/>
    <p:sldId id="268" r:id="rId13"/>
    <p:sldId id="269" r:id="rId14"/>
    <p:sldId id="270" r:id="rId15"/>
    <p:sldId id="271" r:id="rId16"/>
    <p:sldId id="272" r:id="rId17"/>
    <p:sldId id="273" r:id="rId18"/>
    <p:sldId id="274" r:id="rId19"/>
    <p:sldId id="275" r:id="rId20"/>
    <p:sldId id="277" r:id="rId21"/>
    <p:sldId id="279" r:id="rId22"/>
    <p:sldId id="280" r:id="rId23"/>
    <p:sldId id="281" r:id="rId24"/>
    <p:sldId id="282" r:id="rId25"/>
    <p:sldId id="283" r:id="rId26"/>
    <p:sldId id="284" r:id="rId27"/>
    <p:sldId id="26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5F5EF-0678-46D5-BEAA-ECDF5C5BF6DB}" v="124" dt="2025-04-16T10:25:22.86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6990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6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01612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92286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6CB4B4D-7CA3-9044-876B-883B54F8677D}" type="slidenum">
              <a:rPr lang="en-IN" smtClean="0"/>
              <a:t>‹#›</a:t>
            </a:fld>
            <a:endParaRPr lang="en-IN"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74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217798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CB4B4D-7CA3-9044-876B-883B54F8677D}" type="slidenum">
              <a:rPr lang="en-IN" smtClean="0"/>
              <a:t>‹#›</a:t>
            </a:fld>
            <a:endParaRPr lang="en-IN"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6794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79309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268111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40998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33596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406454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4188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1282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4/16/2025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9729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4/16/2025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54327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8029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47104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1CF1133-3259-4C45-BABA-5B62D9C6F78D}" type="datetimeFigureOut">
              <a:rPr lang="en-US" smtClean="0"/>
              <a:t>4/16/2025</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6CB4B4D-7CA3-9044-876B-883B54F8677D}" type="slidenum">
              <a:rPr lang="en-IN" smtClean="0"/>
              <a:t>‹#›</a:t>
            </a:fld>
            <a:endParaRPr lang="en-IN" dirty="0"/>
          </a:p>
        </p:txBody>
      </p:sp>
    </p:spTree>
    <p:extLst>
      <p:ext uri="{BB962C8B-B14F-4D97-AF65-F5344CB8AC3E}">
        <p14:creationId xmlns:p14="http://schemas.microsoft.com/office/powerpoint/2010/main" val="1326097524"/>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ubtitle 2"/>
          <p:cNvSpPr txBox="1">
            <a:spLocks noGrp="1"/>
          </p:cNvSpPr>
          <p:nvPr>
            <p:ph type="subTitle" idx="1"/>
          </p:nvPr>
        </p:nvSpPr>
        <p:spPr>
          <a:xfrm>
            <a:off x="2149140" y="5182210"/>
            <a:ext cx="6400800" cy="1470026"/>
          </a:xfrm>
          <a:prstGeom prst="rect">
            <a:avLst/>
          </a:prstGeom>
        </p:spPr>
        <p:txBody>
          <a:bodyPr>
            <a:normAutofit lnSpcReduction="10000"/>
          </a:bodyPr>
          <a:lstStyle/>
          <a:p>
            <a:pPr defTabSz="288036">
              <a:spcBef>
                <a:spcPts val="400"/>
              </a:spcBef>
              <a:defRPr sz="2016" b="1"/>
            </a:pPr>
            <a:endParaRPr dirty="0"/>
          </a:p>
          <a:p>
            <a:pPr defTabSz="288036">
              <a:spcBef>
                <a:spcPts val="400"/>
              </a:spcBef>
              <a:defRPr sz="2016"/>
            </a:pPr>
            <a:r>
              <a:rPr dirty="0"/>
              <a:t>Guide Name: </a:t>
            </a:r>
            <a:r>
              <a:rPr lang="en-US" dirty="0"/>
              <a:t>Dr. Harsha </a:t>
            </a:r>
            <a:r>
              <a:rPr lang="en-US" dirty="0" err="1"/>
              <a:t>Padheriya</a:t>
            </a:r>
            <a:endParaRPr dirty="0"/>
          </a:p>
          <a:p>
            <a:pPr defTabSz="288036">
              <a:spcBef>
                <a:spcPts val="400"/>
              </a:spcBef>
              <a:defRPr sz="2016"/>
            </a:pPr>
            <a:r>
              <a:rPr dirty="0"/>
              <a:t>Student Name: </a:t>
            </a:r>
            <a:r>
              <a:rPr lang="en-IN" dirty="0"/>
              <a:t>Kapadiya Jenish </a:t>
            </a:r>
            <a:r>
              <a:rPr lang="en-IN" dirty="0" err="1"/>
              <a:t>VIshnubhai</a:t>
            </a:r>
            <a:endParaRPr dirty="0"/>
          </a:p>
          <a:p>
            <a:pPr defTabSz="288036">
              <a:spcBef>
                <a:spcPts val="400"/>
              </a:spcBef>
              <a:defRPr sz="2016"/>
            </a:pPr>
            <a:r>
              <a:rPr dirty="0"/>
              <a:t>Enrollment No: 2100201160</a:t>
            </a:r>
            <a:r>
              <a:rPr lang="en-IN" dirty="0"/>
              <a:t>63</a:t>
            </a:r>
            <a:endParaRPr dirty="0"/>
          </a:p>
        </p:txBody>
      </p:sp>
      <p:pic>
        <p:nvPicPr>
          <p:cNvPr id="96" name="images.jpeg" descr="images.jpeg"/>
          <p:cNvPicPr>
            <a:picLocks noChangeAspect="1"/>
          </p:cNvPicPr>
          <p:nvPr/>
        </p:nvPicPr>
        <p:blipFill>
          <a:blip r:embed="rId2"/>
          <a:stretch>
            <a:fillRect/>
          </a:stretch>
        </p:blipFill>
        <p:spPr>
          <a:xfrm>
            <a:off x="4057133" y="105310"/>
            <a:ext cx="1029733" cy="1029733"/>
          </a:xfrm>
          <a:prstGeom prst="rect">
            <a:avLst/>
          </a:prstGeom>
          <a:ln w="12700">
            <a:miter lim="400000"/>
          </a:ln>
        </p:spPr>
      </p:pic>
      <p:sp>
        <p:nvSpPr>
          <p:cNvPr id="97" name="Project:- Olympic Evolution: A Data Perspective"/>
          <p:cNvSpPr txBox="1"/>
          <p:nvPr/>
        </p:nvSpPr>
        <p:spPr>
          <a:xfrm>
            <a:off x="486668" y="3459131"/>
            <a:ext cx="8578673"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spcBef>
                <a:spcPts val="700"/>
              </a:spcBef>
              <a:defRPr sz="3200" b="1">
                <a:solidFill>
                  <a:srgbClr val="2D2D2D"/>
                </a:solidFill>
              </a:defRPr>
            </a:lvl1pPr>
          </a:lstStyle>
          <a:p>
            <a:r>
              <a:rPr dirty="0">
                <a:solidFill>
                  <a:schemeClr val="accent4">
                    <a:lumMod val="50000"/>
                  </a:schemeClr>
                </a:solidFill>
              </a:rPr>
              <a:t>Project:- </a:t>
            </a:r>
            <a:r>
              <a:rPr lang="en-IN" dirty="0">
                <a:solidFill>
                  <a:schemeClr val="accent4">
                    <a:lumMod val="50000"/>
                  </a:schemeClr>
                </a:solidFill>
              </a:rPr>
              <a:t>Ola Data Analysis</a:t>
            </a:r>
            <a:endParaRPr dirty="0">
              <a:solidFill>
                <a:schemeClr val="accent4">
                  <a:lumMod val="50000"/>
                </a:schemeClr>
              </a:solidFill>
            </a:endParaRPr>
          </a:p>
        </p:txBody>
      </p:sp>
      <p:sp>
        <p:nvSpPr>
          <p:cNvPr id="2" name="Subtitle 2">
            <a:extLst>
              <a:ext uri="{FF2B5EF4-FFF2-40B4-BE49-F238E27FC236}">
                <a16:creationId xmlns:a16="http://schemas.microsoft.com/office/drawing/2014/main" id="{CA6BF60B-E1D1-D6AD-32F2-F5B1A87CE556}"/>
              </a:ext>
            </a:extLst>
          </p:cNvPr>
          <p:cNvSpPr txBox="1">
            <a:spLocks/>
          </p:cNvSpPr>
          <p:nvPr/>
        </p:nvSpPr>
        <p:spPr>
          <a:xfrm>
            <a:off x="982830" y="1536001"/>
            <a:ext cx="7413918" cy="102973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ctr"/>
            <a:r>
              <a:rPr lang="en-IN" sz="2800" dirty="0">
                <a:solidFill>
                  <a:schemeClr val="tx1"/>
                </a:solidFill>
                <a:latin typeface="Times New Roman" panose="02020603050405020304" pitchFamily="18" charset="0"/>
                <a:cs typeface="Times New Roman" panose="02020603050405020304" pitchFamily="18" charset="0"/>
              </a:rPr>
              <a:t>AHMEDABAD INSTITUTE OF TECHNOLOGY</a:t>
            </a:r>
          </a:p>
          <a:p>
            <a:pPr algn="ctr"/>
            <a:r>
              <a:rPr lang="en-IN" dirty="0">
                <a:solidFill>
                  <a:schemeClr val="tx1"/>
                </a:solidFill>
                <a:effectLst/>
                <a:latin typeface="Times New Roman" panose="02020603050405020304" pitchFamily="18" charset="0"/>
                <a:cs typeface="Times New Roman" panose="02020603050405020304" pitchFamily="18" charset="0"/>
              </a:rPr>
              <a:t>Department of Information Technology</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prstGeom prst="rect">
            <a:avLst/>
          </a:prstGeom>
        </p:spPr>
        <p:txBody>
          <a:bodyPr/>
          <a:lstStyle/>
          <a:p>
            <a:r>
              <a:rPr dirty="0">
                <a:solidFill>
                  <a:schemeClr val="tx1"/>
                </a:solidFill>
                <a:latin typeface="Times New Roman" panose="02020603050405020304" pitchFamily="18" charset="0"/>
                <a:cs typeface="Times New Roman" panose="02020603050405020304" pitchFamily="18" charset="0"/>
              </a:rPr>
              <a:t>Technology Used</a:t>
            </a:r>
          </a:p>
        </p:txBody>
      </p:sp>
      <p:sp>
        <p:nvSpPr>
          <p:cNvPr id="121" name="Content Placeholder 2"/>
          <p:cNvSpPr txBox="1">
            <a:spLocks noGrp="1"/>
          </p:cNvSpPr>
          <p:nvPr>
            <p:ph idx="1"/>
          </p:nvPr>
        </p:nvSpPr>
        <p:spPr>
          <a:xfrm>
            <a:off x="1945200" y="1825625"/>
            <a:ext cx="6570149" cy="4004904"/>
          </a:xfrm>
          <a:prstGeom prst="rect">
            <a:avLst/>
          </a:prstGeom>
        </p:spPr>
        <p:txBody>
          <a:bodyPr/>
          <a:lstStyle/>
          <a:p>
            <a:r>
              <a:rPr dirty="0">
                <a:latin typeface="Times New Roman" panose="02020603050405020304" pitchFamily="18" charset="0"/>
                <a:cs typeface="Times New Roman" panose="02020603050405020304" pitchFamily="18" charset="0"/>
              </a:rPr>
              <a:t>Frontend: Power BI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Backend: Data sources (CSV, Excel, SQL Database)</a:t>
            </a:r>
          </a:p>
          <a:p>
            <a:r>
              <a:rPr dirty="0">
                <a:latin typeface="Times New Roman" panose="02020603050405020304" pitchFamily="18" charset="0"/>
                <a:cs typeface="Times New Roman" panose="02020603050405020304" pitchFamily="18" charset="0"/>
              </a:rPr>
              <a:t>Additional Tools: Python (for preprocessing), SQL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EDF5-78AF-D469-E948-9F5DE0EAAFBC}"/>
              </a:ext>
            </a:extLst>
          </p:cNvPr>
          <p:cNvSpPr>
            <a:spLocks noGrp="1"/>
          </p:cNvSpPr>
          <p:nvPr>
            <p:ph type="title"/>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Project Scheduling</a:t>
            </a:r>
          </a:p>
        </p:txBody>
      </p:sp>
      <p:sp>
        <p:nvSpPr>
          <p:cNvPr id="3" name="Content Placeholder 2">
            <a:extLst>
              <a:ext uri="{FF2B5EF4-FFF2-40B4-BE49-F238E27FC236}">
                <a16:creationId xmlns:a16="http://schemas.microsoft.com/office/drawing/2014/main" id="{8D39AFF3-5493-4D56-39C6-57D20B93E1B6}"/>
              </a:ext>
            </a:extLst>
          </p:cNvPr>
          <p:cNvSpPr>
            <a:spLocks noGrp="1"/>
          </p:cNvSpPr>
          <p:nvPr>
            <p:ph idx="1"/>
          </p:nvPr>
        </p:nvSpPr>
        <p:spPr>
          <a:xfrm>
            <a:off x="1945201" y="1435509"/>
            <a:ext cx="6589199" cy="5299587"/>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1: Project Planning</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Defined scope, selected tools (Python, MySQL, Power BI), created roadmap.</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2: Requirement Analysis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Identified insights needed, finalized KPIs based on stakeholder needs.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3: Data Collection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Collected datasets from CSV files or simulated OLA ride data.</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4: Data Preprocessing – Part 1</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Cleaned data by handling missing values and removing duplicates.</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5: Data Preprocessing – Part 2</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Structured data formatting (dates, locations) for analysis readiness.</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6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DCADDB-93E2-604B-BF6D-FBF368007AC7}"/>
              </a:ext>
            </a:extLst>
          </p:cNvPr>
          <p:cNvSpPr txBox="1"/>
          <p:nvPr/>
        </p:nvSpPr>
        <p:spPr>
          <a:xfrm>
            <a:off x="1720645" y="1101213"/>
            <a:ext cx="7059561" cy="5078313"/>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6: Exploratory Data Analysis (EDA)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Python to visualize trends, peak hours, and ride behavior.</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7: Database Design and Setup</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Created MySQL database with tables, relationships, and queries.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8: Advanced Data Analysis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Analyzed driver ratings, customer satisfaction, and pricing trends.</a:t>
            </a:r>
          </a:p>
          <a:p>
            <a:pPr algn="just"/>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9: Visualization and Dashboarding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Built interactive dashboards in Power BI with charts and maps</a:t>
            </a:r>
            <a:r>
              <a:rPr lang="en-US" dirty="0"/>
              <a:t>.</a:t>
            </a:r>
          </a:p>
          <a:p>
            <a:endParaRPr lang="en-US" dirty="0"/>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10: Testing and Review</a:t>
            </a:r>
            <a:br>
              <a:rPr lang="en-US" dirty="0"/>
            </a:br>
            <a:r>
              <a:rPr lang="en-US" dirty="0">
                <a:latin typeface="Times New Roman" panose="02020603050405020304" pitchFamily="18" charset="0"/>
                <a:cs typeface="Times New Roman" panose="02020603050405020304" pitchFamily="18" charset="0"/>
              </a:rPr>
              <a:t>Validated data, queries, and dashboards; fixed inconsistencies.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Week 11-12: Documentation and Final Report</a:t>
            </a:r>
            <a:br>
              <a:rPr lang="en-US" dirty="0"/>
            </a:br>
            <a:r>
              <a:rPr lang="en-US" dirty="0">
                <a:latin typeface="Times New Roman" panose="02020603050405020304" pitchFamily="18" charset="0"/>
                <a:cs typeface="Times New Roman" panose="02020603050405020304" pitchFamily="18" charset="0"/>
              </a:rPr>
              <a:t>Compiled full report and prepared presentation for project demo</a:t>
            </a:r>
            <a:r>
              <a:rPr lang="en-US" dirty="0"/>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7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1763-761F-C085-1C92-9AE5FB287B03}"/>
              </a:ext>
            </a:extLst>
          </p:cNvPr>
          <p:cNvSpPr>
            <a:spLocks noGrp="1"/>
          </p:cNvSpPr>
          <p:nvPr>
            <p:ph type="title"/>
          </p:nvPr>
        </p:nvSpPr>
        <p:spPr>
          <a:xfrm>
            <a:off x="1945201" y="624110"/>
            <a:ext cx="6589199" cy="850729"/>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System Analysis</a:t>
            </a:r>
          </a:p>
        </p:txBody>
      </p:sp>
      <p:sp>
        <p:nvSpPr>
          <p:cNvPr id="3" name="Content Placeholder 2">
            <a:extLst>
              <a:ext uri="{FF2B5EF4-FFF2-40B4-BE49-F238E27FC236}">
                <a16:creationId xmlns:a16="http://schemas.microsoft.com/office/drawing/2014/main" id="{FD1911C1-8ADF-4D09-811D-F2406F20C270}"/>
              </a:ext>
            </a:extLst>
          </p:cNvPr>
          <p:cNvSpPr>
            <a:spLocks noGrp="1"/>
          </p:cNvSpPr>
          <p:nvPr>
            <p:ph idx="1"/>
          </p:nvPr>
        </p:nvSpPr>
        <p:spPr>
          <a:xfrm>
            <a:off x="1945201" y="1474839"/>
            <a:ext cx="6589199" cy="5383161"/>
          </a:xfrm>
        </p:spPr>
        <p:txBody>
          <a:bodyPr>
            <a:normAutofit fontScale="92500" lnSpcReduction="10000"/>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Study of Current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Ola uses historical data for ride demand, pricing, and sentiment, but lacks real-time insights.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Problems Identified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Unclean and inconsistent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Absence of interactive dashboards</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Requirement of New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interactive, and structured data visualization using Power BI, MySQL, and Python.</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Feasibility Study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Technically and economically feasible with tools like Power BI (for dashboards) and Python (for ETL and analytics).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Functional &amp; Non-Functional Requirements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cleaning, visualization, pricing strategy, user behavior tracking</a:t>
            </a:r>
          </a:p>
          <a:p>
            <a:pPr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High performance, accuracy, usability, and extensibility</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16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DD5A06-A589-F822-F243-1E7838E6A5E7}"/>
              </a:ext>
            </a:extLst>
          </p:cNvPr>
          <p:cNvSpPr txBox="1"/>
          <p:nvPr/>
        </p:nvSpPr>
        <p:spPr>
          <a:xfrm>
            <a:off x="1769807" y="698090"/>
            <a:ext cx="6961239"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Block Diagram</a:t>
            </a:r>
          </a:p>
          <a:p>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FFD058-FCC5-AC7F-E3EF-6214AC180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068" y="1425677"/>
            <a:ext cx="5173216" cy="5252397"/>
          </a:xfrm>
          <a:prstGeom prst="rect">
            <a:avLst/>
          </a:prstGeom>
        </p:spPr>
      </p:pic>
    </p:spTree>
    <p:extLst>
      <p:ext uri="{BB962C8B-B14F-4D97-AF65-F5344CB8AC3E}">
        <p14:creationId xmlns:p14="http://schemas.microsoft.com/office/powerpoint/2010/main" val="85812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4374F-69F2-A06E-27F9-04EB1F8530E1}"/>
              </a:ext>
            </a:extLst>
          </p:cNvPr>
          <p:cNvSpPr txBox="1"/>
          <p:nvPr/>
        </p:nvSpPr>
        <p:spPr>
          <a:xfrm>
            <a:off x="1681316" y="629265"/>
            <a:ext cx="7226710" cy="58477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Flow Chart</a:t>
            </a:r>
          </a:p>
        </p:txBody>
      </p:sp>
      <p:pic>
        <p:nvPicPr>
          <p:cNvPr id="4" name="Picture 3">
            <a:extLst>
              <a:ext uri="{FF2B5EF4-FFF2-40B4-BE49-F238E27FC236}">
                <a16:creationId xmlns:a16="http://schemas.microsoft.com/office/drawing/2014/main" id="{515174B0-60E5-312D-BDD9-7C6B2F39C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704" y="1214040"/>
            <a:ext cx="4430885" cy="5412902"/>
          </a:xfrm>
          <a:prstGeom prst="rect">
            <a:avLst/>
          </a:prstGeom>
        </p:spPr>
      </p:pic>
    </p:spTree>
    <p:extLst>
      <p:ext uri="{BB962C8B-B14F-4D97-AF65-F5344CB8AC3E}">
        <p14:creationId xmlns:p14="http://schemas.microsoft.com/office/powerpoint/2010/main" val="2589651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E0843-EDAB-2907-C3D1-695F4187D999}"/>
              </a:ext>
            </a:extLst>
          </p:cNvPr>
          <p:cNvSpPr txBox="1"/>
          <p:nvPr/>
        </p:nvSpPr>
        <p:spPr>
          <a:xfrm>
            <a:off x="1661651" y="737420"/>
            <a:ext cx="7089058" cy="584775"/>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4E32E7A6-60C1-7128-7621-8EBF6A9DB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09" y="1789471"/>
            <a:ext cx="6563696" cy="4493342"/>
          </a:xfrm>
          <a:prstGeom prst="rect">
            <a:avLst/>
          </a:prstGeom>
        </p:spPr>
      </p:pic>
    </p:spTree>
    <p:extLst>
      <p:ext uri="{BB962C8B-B14F-4D97-AF65-F5344CB8AC3E}">
        <p14:creationId xmlns:p14="http://schemas.microsoft.com/office/powerpoint/2010/main" val="90765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1318A-4335-DD75-9855-3DBE30C8BA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8CB69C-140C-9F75-1B5D-795E73C3C154}"/>
              </a:ext>
            </a:extLst>
          </p:cNvPr>
          <p:cNvSpPr txBox="1"/>
          <p:nvPr/>
        </p:nvSpPr>
        <p:spPr>
          <a:xfrm>
            <a:off x="1651819" y="681029"/>
            <a:ext cx="7089058" cy="584775"/>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24E3DE6F-4F21-07DF-2518-0F84636E5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423" y="1337187"/>
            <a:ext cx="5553850" cy="5432323"/>
          </a:xfrm>
          <a:prstGeom prst="rect">
            <a:avLst/>
          </a:prstGeom>
        </p:spPr>
      </p:pic>
    </p:spTree>
    <p:extLst>
      <p:ext uri="{BB962C8B-B14F-4D97-AF65-F5344CB8AC3E}">
        <p14:creationId xmlns:p14="http://schemas.microsoft.com/office/powerpoint/2010/main" val="41313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CF284-97DD-8E1B-E1E7-D045E89DBD8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E03DC4-6B76-4DBB-FBCC-6BC4102D911D}"/>
              </a:ext>
            </a:extLst>
          </p:cNvPr>
          <p:cNvSpPr txBox="1"/>
          <p:nvPr/>
        </p:nvSpPr>
        <p:spPr>
          <a:xfrm>
            <a:off x="1651819" y="681029"/>
            <a:ext cx="7089058" cy="584775"/>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FB879077-9DA9-8D9E-CCFC-955443DB2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423" y="1337187"/>
            <a:ext cx="5553850" cy="5432323"/>
          </a:xfrm>
          <a:prstGeom prst="rect">
            <a:avLst/>
          </a:prstGeom>
        </p:spPr>
      </p:pic>
    </p:spTree>
    <p:extLst>
      <p:ext uri="{BB962C8B-B14F-4D97-AF65-F5344CB8AC3E}">
        <p14:creationId xmlns:p14="http://schemas.microsoft.com/office/powerpoint/2010/main" val="244967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1BCBF-A641-D29A-6F6B-8780ED23229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5C7D365-B8F0-1027-A2EE-A6F5779DDFE9}"/>
              </a:ext>
            </a:extLst>
          </p:cNvPr>
          <p:cNvSpPr txBox="1"/>
          <p:nvPr/>
        </p:nvSpPr>
        <p:spPr>
          <a:xfrm>
            <a:off x="1651819" y="681029"/>
            <a:ext cx="7089058" cy="584775"/>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Sequential Diagram</a:t>
            </a:r>
          </a:p>
        </p:txBody>
      </p:sp>
      <p:pic>
        <p:nvPicPr>
          <p:cNvPr id="5" name="Picture 4">
            <a:extLst>
              <a:ext uri="{FF2B5EF4-FFF2-40B4-BE49-F238E27FC236}">
                <a16:creationId xmlns:a16="http://schemas.microsoft.com/office/drawing/2014/main" id="{3CC844C7-886C-8F4A-0943-08A53CAAE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103" y="1563328"/>
            <a:ext cx="6459794" cy="4847304"/>
          </a:xfrm>
          <a:prstGeom prst="rect">
            <a:avLst/>
          </a:prstGeom>
        </p:spPr>
      </p:pic>
    </p:spTree>
    <p:extLst>
      <p:ext uri="{BB962C8B-B14F-4D97-AF65-F5344CB8AC3E}">
        <p14:creationId xmlns:p14="http://schemas.microsoft.com/office/powerpoint/2010/main" val="172648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A6B1-16DA-F7AE-473B-484697DB7539}"/>
              </a:ext>
            </a:extLst>
          </p:cNvPr>
          <p:cNvSpPr>
            <a:spLocks noGrp="1"/>
          </p:cNvSpPr>
          <p:nvPr>
            <p:ph type="title"/>
          </p:nvPr>
        </p:nvSpPr>
        <p:spPr/>
        <p:txBody>
          <a:bodyPr>
            <a:normAutofit fontScale="90000"/>
          </a:bodyPr>
          <a:lstStyle/>
          <a:p>
            <a:pPr rtl="0">
              <a:buNone/>
            </a:pPr>
            <a:r>
              <a:rPr lang="en-US" sz="4000" b="1" i="0" u="none" strike="noStrike" dirty="0">
                <a:solidFill>
                  <a:schemeClr val="tx1"/>
                </a:solidFill>
                <a:effectLst/>
                <a:latin typeface="Times New Roman" panose="02020603050405020304" pitchFamily="18" charset="0"/>
                <a:cs typeface="Times New Roman" panose="02020603050405020304" pitchFamily="18" charset="0"/>
              </a:rPr>
              <a:t>Outline</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8525E140-9AF4-70A3-FA93-48686E8D85FB}"/>
              </a:ext>
            </a:extLst>
          </p:cNvPr>
          <p:cNvSpPr>
            <a:spLocks noGrp="1"/>
          </p:cNvSpPr>
          <p:nvPr>
            <p:ph idx="1"/>
          </p:nvPr>
        </p:nvSpPr>
        <p:spPr>
          <a:xfrm>
            <a:off x="2030905" y="1710813"/>
            <a:ext cx="6591985" cy="3777622"/>
          </a:xfrm>
        </p:spPr>
        <p:txBody>
          <a:bodyPr/>
          <a:lstStyle/>
          <a:p>
            <a:pPr algn="just" rtl="0" fontAlgn="base">
              <a:buFont typeface="Arial" panose="020B0604020202020204" pitchFamily="34" charset="0"/>
              <a:buChar char="•"/>
            </a:pPr>
            <a:r>
              <a:rPr lang="en-US" sz="1800" b="0" i="0" u="none" strike="noStrike" dirty="0">
                <a:solidFill>
                  <a:schemeClr val="tx1"/>
                </a:solidFill>
                <a:effectLst/>
                <a:latin typeface="Times New Roman" panose="02020603050405020304" pitchFamily="18" charset="0"/>
                <a:cs typeface="Times New Roman" panose="02020603050405020304" pitchFamily="18" charset="0"/>
              </a:rPr>
              <a:t>Abstract</a:t>
            </a:r>
          </a:p>
          <a:p>
            <a:pPr algn="just" rtl="0" fontAlgn="base">
              <a:spcBef>
                <a:spcPts val="1000"/>
              </a:spcBef>
              <a:buFont typeface="Arial" panose="020B0604020202020204" pitchFamily="34" charset="0"/>
              <a:buChar char="•"/>
            </a:pPr>
            <a:r>
              <a:rPr lang="en-US" sz="1800" b="0" i="0" u="none" strike="noStrike" dirty="0">
                <a:solidFill>
                  <a:schemeClr val="tx1"/>
                </a:solidFill>
                <a:effectLst/>
                <a:latin typeface="Times New Roman" panose="02020603050405020304" pitchFamily="18" charset="0"/>
                <a:cs typeface="Times New Roman" panose="02020603050405020304" pitchFamily="18" charset="0"/>
              </a:rPr>
              <a:t>Introduction</a:t>
            </a:r>
          </a:p>
          <a:p>
            <a:pPr algn="just" rtl="0" fontAlgn="base">
              <a:spcBef>
                <a:spcPts val="1000"/>
              </a:spcBef>
              <a:buFont typeface="Arial" panose="020B0604020202020204" pitchFamily="34" charset="0"/>
              <a:buChar char="•"/>
            </a:pPr>
            <a:r>
              <a:rPr lang="en-US" sz="1800" b="0" i="0" u="none" strike="noStrike" dirty="0">
                <a:solidFill>
                  <a:schemeClr val="tx1"/>
                </a:solidFill>
                <a:effectLst/>
                <a:latin typeface="Times New Roman" panose="02020603050405020304" pitchFamily="18" charset="0"/>
                <a:cs typeface="Times New Roman" panose="02020603050405020304" pitchFamily="18" charset="0"/>
              </a:rPr>
              <a:t>Module’s Details</a:t>
            </a:r>
          </a:p>
          <a:p>
            <a:pPr algn="just" rtl="0" fontAlgn="base">
              <a:spcBef>
                <a:spcPts val="1000"/>
              </a:spcBef>
              <a:buFont typeface="Arial" panose="020B0604020202020204" pitchFamily="34" charset="0"/>
              <a:buChar char="•"/>
            </a:pPr>
            <a:r>
              <a:rPr lang="en-US" sz="1800" b="0" i="0" u="none" strike="noStrike" dirty="0">
                <a:solidFill>
                  <a:schemeClr val="tx1"/>
                </a:solidFill>
                <a:effectLst/>
                <a:latin typeface="Times New Roman" panose="02020603050405020304" pitchFamily="18" charset="0"/>
                <a:cs typeface="Times New Roman" panose="02020603050405020304" pitchFamily="18" charset="0"/>
              </a:rPr>
              <a:t>Technology Used</a:t>
            </a:r>
          </a:p>
          <a:p>
            <a:pPr algn="just" rtl="0" fontAlgn="base">
              <a:spcBef>
                <a:spcPts val="1000"/>
              </a:spcBef>
              <a:buFont typeface="Arial" panose="020B0604020202020204" pitchFamily="34" charset="0"/>
              <a:buChar char="•"/>
            </a:pPr>
            <a:r>
              <a:rPr lang="en-US" sz="1800" b="0" i="0" u="none" strike="noStrike" dirty="0">
                <a:solidFill>
                  <a:schemeClr val="tx1"/>
                </a:solidFill>
                <a:effectLst/>
                <a:latin typeface="Times New Roman" panose="02020603050405020304" pitchFamily="18" charset="0"/>
                <a:cs typeface="Times New Roman" panose="02020603050405020304" pitchFamily="18" charset="0"/>
              </a:rPr>
              <a:t>Offer Letter</a:t>
            </a:r>
          </a:p>
          <a:p>
            <a:pPr marL="0" indent="0">
              <a:buNone/>
            </a:pPr>
            <a:endParaRPr lang="en-US" dirty="0"/>
          </a:p>
        </p:txBody>
      </p:sp>
    </p:spTree>
    <p:extLst>
      <p:ext uri="{BB962C8B-B14F-4D97-AF65-F5344CB8AC3E}">
        <p14:creationId xmlns:p14="http://schemas.microsoft.com/office/powerpoint/2010/main" val="10591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3FE6-DB74-FAE7-7FFD-992E9ACF6B92}"/>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E13F3DEE-F707-2F9E-A3CA-EB9FD1CC8637}"/>
              </a:ext>
            </a:extLst>
          </p:cNvPr>
          <p:cNvSpPr>
            <a:spLocks noGrp="1"/>
          </p:cNvSpPr>
          <p:nvPr>
            <p:ph idx="1"/>
          </p:nvPr>
        </p:nvSpPr>
        <p:spPr>
          <a:xfrm>
            <a:off x="1945201" y="1278193"/>
            <a:ext cx="6835005" cy="5466735"/>
          </a:xfrm>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Technology Stack</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Tools Used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(Data Cleaning), MySQL (Data Storage), Power BI (Visualization).</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Preprocessing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Google </a:t>
            </a:r>
            <a:r>
              <a:rPr lang="en-US" b="1" dirty="0" err="1">
                <a:latin typeface="Times New Roman" panose="02020603050405020304" pitchFamily="18" charset="0"/>
                <a:cs typeface="Times New Roman" panose="02020603050405020304" pitchFamily="18" charset="0"/>
              </a:rPr>
              <a:t>Colab</a:t>
            </a:r>
            <a:r>
              <a:rPr lang="en-US" b="1" dirty="0">
                <a:latin typeface="Times New Roman" panose="02020603050405020304" pitchFamily="18" charset="0"/>
                <a:cs typeface="Times New Roman" panose="02020603050405020304" pitchFamily="18" charset="0"/>
              </a:rPr>
              <a:t> Process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Handling missing values, removing duplicates, and formatting data.</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Storage &amp; Querying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MySQL Setup</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Schema design and data storage strategies for ride data</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Dashboard Creation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Power BI Dashboards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Creating interactive visual reports for performance monitoring.</a:t>
            </a:r>
          </a:p>
          <a:p>
            <a:pPr>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33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E5D1-7EAA-1593-F373-680962B836E7}"/>
              </a:ext>
            </a:extLst>
          </p:cNvPr>
          <p:cNvSpPr>
            <a:spLocks noGrp="1"/>
          </p:cNvSpPr>
          <p:nvPr>
            <p:ph type="title"/>
          </p:nvPr>
        </p:nvSpPr>
        <p:spPr>
          <a:xfrm>
            <a:off x="1945200" y="624110"/>
            <a:ext cx="6589200" cy="776851"/>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Cleaning Process</a:t>
            </a:r>
          </a:p>
        </p:txBody>
      </p:sp>
      <p:pic>
        <p:nvPicPr>
          <p:cNvPr id="6" name="Content Placeholder 5">
            <a:extLst>
              <a:ext uri="{FF2B5EF4-FFF2-40B4-BE49-F238E27FC236}">
                <a16:creationId xmlns:a16="http://schemas.microsoft.com/office/drawing/2014/main" id="{06D9268A-A679-7438-9DA9-016EAA31428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45200" y="1737958"/>
            <a:ext cx="3197225" cy="4259861"/>
          </a:xfrm>
        </p:spPr>
      </p:pic>
      <p:pic>
        <p:nvPicPr>
          <p:cNvPr id="8" name="Content Placeholder 7">
            <a:extLst>
              <a:ext uri="{FF2B5EF4-FFF2-40B4-BE49-F238E27FC236}">
                <a16:creationId xmlns:a16="http://schemas.microsoft.com/office/drawing/2014/main" id="{74F97C3F-C2A2-2D1F-C58E-219853481C4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21313" y="1737959"/>
            <a:ext cx="3197225" cy="4259860"/>
          </a:xfrm>
        </p:spPr>
      </p:pic>
    </p:spTree>
    <p:extLst>
      <p:ext uri="{BB962C8B-B14F-4D97-AF65-F5344CB8AC3E}">
        <p14:creationId xmlns:p14="http://schemas.microsoft.com/office/powerpoint/2010/main" val="284189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6E407-E8FB-581F-5B1F-3DED391D0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EE00D4-7644-6A0D-BCC8-46ED8A30D74D}"/>
              </a:ext>
            </a:extLst>
          </p:cNvPr>
          <p:cNvSpPr>
            <a:spLocks noGrp="1"/>
          </p:cNvSpPr>
          <p:nvPr>
            <p:ph type="title"/>
          </p:nvPr>
        </p:nvSpPr>
        <p:spPr>
          <a:xfrm>
            <a:off x="1945200" y="624110"/>
            <a:ext cx="6589200" cy="776851"/>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Cleaning Process</a:t>
            </a:r>
          </a:p>
        </p:txBody>
      </p:sp>
      <p:pic>
        <p:nvPicPr>
          <p:cNvPr id="7" name="Content Placeholder 6">
            <a:extLst>
              <a:ext uri="{FF2B5EF4-FFF2-40B4-BE49-F238E27FC236}">
                <a16:creationId xmlns:a16="http://schemas.microsoft.com/office/drawing/2014/main" id="{5BC796DE-76F2-AD2B-D064-844CA4457D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43100" y="1737959"/>
            <a:ext cx="3283241" cy="4167891"/>
          </a:xfrm>
        </p:spPr>
      </p:pic>
      <p:pic>
        <p:nvPicPr>
          <p:cNvPr id="12" name="Content Placeholder 11">
            <a:extLst>
              <a:ext uri="{FF2B5EF4-FFF2-40B4-BE49-F238E27FC236}">
                <a16:creationId xmlns:a16="http://schemas.microsoft.com/office/drawing/2014/main" id="{1CFB7001-B31C-0D35-4963-24806782D6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66824" y="1737959"/>
            <a:ext cx="2738277" cy="2439758"/>
          </a:xfrm>
        </p:spPr>
      </p:pic>
      <p:pic>
        <p:nvPicPr>
          <p:cNvPr id="16" name="Picture 15">
            <a:extLst>
              <a:ext uri="{FF2B5EF4-FFF2-40B4-BE49-F238E27FC236}">
                <a16:creationId xmlns:a16="http://schemas.microsoft.com/office/drawing/2014/main" id="{8960412F-5E58-082A-5F48-4869A82495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6824" y="4362273"/>
            <a:ext cx="2847334" cy="1871617"/>
          </a:xfrm>
          <a:prstGeom prst="rect">
            <a:avLst/>
          </a:prstGeom>
        </p:spPr>
      </p:pic>
    </p:spTree>
    <p:extLst>
      <p:ext uri="{BB962C8B-B14F-4D97-AF65-F5344CB8AC3E}">
        <p14:creationId xmlns:p14="http://schemas.microsoft.com/office/powerpoint/2010/main" val="802131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F63482-F573-9498-9E6B-58C2E287E7E9}"/>
              </a:ext>
            </a:extLst>
          </p:cNvPr>
          <p:cNvSpPr txBox="1"/>
          <p:nvPr/>
        </p:nvSpPr>
        <p:spPr>
          <a:xfrm>
            <a:off x="1887523" y="681606"/>
            <a:ext cx="683702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Power BI Dashboard</a:t>
            </a:r>
          </a:p>
        </p:txBody>
      </p:sp>
      <p:pic>
        <p:nvPicPr>
          <p:cNvPr id="4" name="Picture 3">
            <a:extLst>
              <a:ext uri="{FF2B5EF4-FFF2-40B4-BE49-F238E27FC236}">
                <a16:creationId xmlns:a16="http://schemas.microsoft.com/office/drawing/2014/main" id="{91DA9DE0-5B6C-0357-5899-CD6342089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0019" y="1387121"/>
            <a:ext cx="4572128" cy="2592198"/>
          </a:xfrm>
          <a:prstGeom prst="rect">
            <a:avLst/>
          </a:prstGeom>
        </p:spPr>
      </p:pic>
      <p:pic>
        <p:nvPicPr>
          <p:cNvPr id="6" name="Picture 5">
            <a:extLst>
              <a:ext uri="{FF2B5EF4-FFF2-40B4-BE49-F238E27FC236}">
                <a16:creationId xmlns:a16="http://schemas.microsoft.com/office/drawing/2014/main" id="{36A4EC42-64B0-3B87-3FF3-21DB4BA0A6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9316" y="4236228"/>
            <a:ext cx="4739780" cy="2519635"/>
          </a:xfrm>
          <a:prstGeom prst="rect">
            <a:avLst/>
          </a:prstGeom>
        </p:spPr>
      </p:pic>
    </p:spTree>
    <p:extLst>
      <p:ext uri="{BB962C8B-B14F-4D97-AF65-F5344CB8AC3E}">
        <p14:creationId xmlns:p14="http://schemas.microsoft.com/office/powerpoint/2010/main" val="3013753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9AAE4-4D62-D084-609B-569011F3E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414" y="598211"/>
            <a:ext cx="6358856" cy="1893320"/>
          </a:xfrm>
          <a:prstGeom prst="rect">
            <a:avLst/>
          </a:prstGeom>
        </p:spPr>
      </p:pic>
      <p:pic>
        <p:nvPicPr>
          <p:cNvPr id="5" name="Picture 4">
            <a:extLst>
              <a:ext uri="{FF2B5EF4-FFF2-40B4-BE49-F238E27FC236}">
                <a16:creationId xmlns:a16="http://schemas.microsoft.com/office/drawing/2014/main" id="{6716D42E-CF0A-DF5B-BB65-8680124A6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414" y="2626555"/>
            <a:ext cx="6358856" cy="1996580"/>
          </a:xfrm>
          <a:prstGeom prst="rect">
            <a:avLst/>
          </a:prstGeom>
        </p:spPr>
      </p:pic>
      <p:pic>
        <p:nvPicPr>
          <p:cNvPr id="7" name="Picture 6">
            <a:extLst>
              <a:ext uri="{FF2B5EF4-FFF2-40B4-BE49-F238E27FC236}">
                <a16:creationId xmlns:a16="http://schemas.microsoft.com/office/drawing/2014/main" id="{73877589-C1E0-F2CD-1D98-F6F49E4ED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414" y="4758159"/>
            <a:ext cx="6442746" cy="1996580"/>
          </a:xfrm>
          <a:prstGeom prst="rect">
            <a:avLst/>
          </a:prstGeom>
        </p:spPr>
      </p:pic>
    </p:spTree>
    <p:extLst>
      <p:ext uri="{BB962C8B-B14F-4D97-AF65-F5344CB8AC3E}">
        <p14:creationId xmlns:p14="http://schemas.microsoft.com/office/powerpoint/2010/main" val="622144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1340-808B-BEAC-505C-B315496CA0DA}"/>
              </a:ext>
            </a:extLst>
          </p:cNvPr>
          <p:cNvSpPr>
            <a:spLocks noGrp="1"/>
          </p:cNvSpPr>
          <p:nvPr>
            <p:ph type="title"/>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0B4FD12-5B3B-6F26-2416-F01E2F3E8D7C}"/>
              </a:ext>
            </a:extLst>
          </p:cNvPr>
          <p:cNvSpPr>
            <a:spLocks noGrp="1"/>
          </p:cNvSpPr>
          <p:nvPr>
            <p:ph idx="1"/>
          </p:nvPr>
        </p:nvSpPr>
        <p:spPr>
          <a:xfrm>
            <a:off x="1942415" y="1619075"/>
            <a:ext cx="6591985" cy="4801390"/>
          </a:xfrm>
        </p:spPr>
        <p:txBody>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Overall Insights: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Identified key trends: peak hours, ride types, high-demand zones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Tools used: Python for analysis, MySQL for storage, Power BI for dashboards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Challenges Faced:</a:t>
            </a:r>
          </a:p>
          <a:p>
            <a:pPr algn="just">
              <a:buFont typeface="Arial" panose="020B0604020202020204" pitchFamily="34" charset="0"/>
              <a:buChar char="•"/>
            </a:pPr>
            <a:r>
              <a:rPr lang="en-US" dirty="0"/>
              <a:t>Data cleaning &amp; volume handling</a:t>
            </a:r>
          </a:p>
          <a:p>
            <a:pPr algn="just">
              <a:buFont typeface="Arial" panose="020B0604020202020204" pitchFamily="34" charset="0"/>
              <a:buChar char="•"/>
            </a:pPr>
            <a:r>
              <a:rPr lang="en-US" dirty="0"/>
              <a:t>Integration issues between tools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Future Enhancements:</a:t>
            </a:r>
          </a:p>
          <a:p>
            <a:pPr algn="just">
              <a:buFont typeface="Arial" panose="020B0604020202020204" pitchFamily="34" charset="0"/>
              <a:buChar char="•"/>
            </a:pPr>
            <a:r>
              <a:rPr lang="en-US" dirty="0"/>
              <a:t>Real-time analytics using APIs</a:t>
            </a:r>
          </a:p>
          <a:p>
            <a:pPr algn="just">
              <a:buFont typeface="Arial" panose="020B0604020202020204" pitchFamily="34" charset="0"/>
              <a:buChar char="•"/>
            </a:pPr>
            <a:r>
              <a:rPr lang="en-US" dirty="0"/>
              <a:t>Predictive modeling for cancellations &amp; demand</a:t>
            </a:r>
          </a:p>
          <a:p>
            <a:pPr algn="just">
              <a:buFont typeface="Arial" panose="020B0604020202020204" pitchFamily="34" charset="0"/>
              <a:buChar char="•"/>
            </a:pPr>
            <a:r>
              <a:rPr lang="en-US" dirty="0"/>
              <a:t>Improved data security</a:t>
            </a:r>
          </a:p>
          <a:p>
            <a:pPr algn="just">
              <a:buFont typeface="Arial" panose="020B0604020202020204" pitchFamily="34" charset="0"/>
              <a:buChar char="•"/>
            </a:pPr>
            <a:r>
              <a:rPr lang="en-US" dirty="0"/>
              <a:t>Advanced drill-down dashboards</a:t>
            </a:r>
          </a:p>
          <a:p>
            <a:pPr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95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ADD99-2216-FB3C-6023-F3FDA49504F8}"/>
              </a:ext>
            </a:extLst>
          </p:cNvPr>
          <p:cNvSpPr txBox="1"/>
          <p:nvPr/>
        </p:nvSpPr>
        <p:spPr>
          <a:xfrm>
            <a:off x="1612490" y="2463152"/>
            <a:ext cx="6479458" cy="830997"/>
          </a:xfrm>
          <a:prstGeom prst="rect">
            <a:avLst/>
          </a:prstGeom>
          <a:noFill/>
        </p:spPr>
        <p:txBody>
          <a:bodyPr wrap="square" rtlCol="0">
            <a:spAutoFit/>
          </a:bodyPr>
          <a:lstStyle/>
          <a:p>
            <a:pPr algn="ctr"/>
            <a:r>
              <a:rPr lang="en-US" sz="4800"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1138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A08667-EB4B-8210-A50C-DAE1973E3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759" y="180043"/>
            <a:ext cx="5052111" cy="63584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prstGeom prst="rect">
            <a:avLst/>
          </a:prstGeom>
        </p:spPr>
        <p:txBody>
          <a:bodyPr/>
          <a:lstStyle/>
          <a:p>
            <a:r>
              <a:rPr dirty="0">
                <a:solidFill>
                  <a:schemeClr val="tx1"/>
                </a:solidFill>
                <a:latin typeface="Times New Roman" panose="02020603050405020304" pitchFamily="18" charset="0"/>
                <a:cs typeface="Times New Roman" panose="02020603050405020304" pitchFamily="18" charset="0"/>
              </a:rPr>
              <a:t>Abstract</a:t>
            </a:r>
          </a:p>
        </p:txBody>
      </p:sp>
      <p:sp>
        <p:nvSpPr>
          <p:cNvPr id="100" name="Content Placeholder 2"/>
          <p:cNvSpPr txBox="1">
            <a:spLocks noGrp="1"/>
          </p:cNvSpPr>
          <p:nvPr>
            <p:ph idx="1"/>
          </p:nvPr>
        </p:nvSpPr>
        <p:spPr>
          <a:xfrm>
            <a:off x="1955032" y="1622323"/>
            <a:ext cx="6570149" cy="3736258"/>
          </a:xfrm>
          <a:prstGeom prst="rect">
            <a:avLst/>
          </a:prstGeom>
        </p:spPr>
        <p:txBody>
          <a:bodyPr>
            <a:normAutofit/>
          </a:bodyPr>
          <a:lstStyle/>
          <a:p>
            <a:pPr algn="just"/>
            <a:r>
              <a:rPr lang="en-US" sz="1800" dirty="0">
                <a:solidFill>
                  <a:schemeClr val="tx1"/>
                </a:solidFill>
                <a:effectLst/>
                <a:latin typeface="Times New Roman" panose="02020603050405020304" pitchFamily="18" charset="0"/>
                <a:ea typeface="Times New Roman" panose="02020603050405020304" pitchFamily="18" charset="0"/>
              </a:rPr>
              <a:t>This study focuses on analyzing Ola's operational and customer data to gain insights into ride patterns, pricing dynamics, demand forecasting, and customer satisfaction. The key objectives include understanding factors influencing ride demand, identifying peak hours and high-demand zones. The experimental setup involves data collection from publicly available sources, preprocessing for handling missing values and outliers, and exploratory data analysis (EDA) using visualization techniques such as heatmaps, boxplots, and time-series graphs. Analysis suggests that dynamic pricing adjustments, optimized driver allocation, and customer loyalty programs can enhance operational efficiency and improve user satisfaction</a:t>
            </a:r>
            <a:r>
              <a:rPr lang="en-US" sz="1800" i="1" dirty="0">
                <a:solidFill>
                  <a:srgbClr val="000000"/>
                </a:solidFill>
                <a:effectLst/>
                <a:latin typeface="Times New Roman" panose="02020603050405020304" pitchFamily="18" charset="0"/>
                <a:ea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title"/>
          </p:nvPr>
        </p:nvSpPr>
        <p:spPr>
          <a:prstGeom prst="rect">
            <a:avLst/>
          </a:prstGeom>
        </p:spPr>
        <p:txBody>
          <a:bodyPr/>
          <a:lstStyle/>
          <a:p>
            <a:r>
              <a:rPr dirty="0">
                <a:solidFill>
                  <a:schemeClr val="tx1"/>
                </a:solidFill>
                <a:latin typeface="Times New Roman" panose="02020603050405020304" pitchFamily="18" charset="0"/>
                <a:cs typeface="Times New Roman" panose="02020603050405020304" pitchFamily="18" charset="0"/>
              </a:rPr>
              <a:t>Introduction</a:t>
            </a:r>
          </a:p>
        </p:txBody>
      </p:sp>
      <p:sp>
        <p:nvSpPr>
          <p:cNvPr id="103" name="Content Placeholder 2"/>
          <p:cNvSpPr txBox="1">
            <a:spLocks noGrp="1"/>
          </p:cNvSpPr>
          <p:nvPr>
            <p:ph idx="1"/>
          </p:nvPr>
        </p:nvSpPr>
        <p:spPr>
          <a:xfrm>
            <a:off x="2035277" y="1651819"/>
            <a:ext cx="5968181" cy="3441291"/>
          </a:xfrm>
          <a:prstGeom prst="rect">
            <a:avLst/>
          </a:prstGeom>
        </p:spPr>
        <p:txBody>
          <a:bodyPr/>
          <a:lstStyle/>
          <a:p>
            <a:pPr algn="just"/>
            <a:r>
              <a:rPr lang="en-US" dirty="0">
                <a:latin typeface="Times New Roman" panose="02020603050405020304" pitchFamily="18" charset="0"/>
                <a:cs typeface="Times New Roman" panose="02020603050405020304" pitchFamily="18" charset="0"/>
              </a:rPr>
              <a:t>The OLA Data Analysis project focuses on examining ride-sharing data to uncover meaningful insights into customer behavior, ride patterns, peak usage times, and operational efficiency. By analyzing datasets related to trips, users, drivers, and payments, this project aims to support data-driven decision-making for enhancing service quality and user experience. Tools such as </a:t>
            </a:r>
            <a:r>
              <a:rPr lang="en-US" b="1" dirty="0">
                <a:latin typeface="Times New Roman" panose="02020603050405020304" pitchFamily="18" charset="0"/>
                <a:cs typeface="Times New Roman" panose="02020603050405020304" pitchFamily="18" charset="0"/>
              </a:rPr>
              <a:t>Google </a:t>
            </a:r>
            <a:r>
              <a:rPr lang="en-US" b="1"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(for data processing), </a:t>
            </a:r>
            <a:r>
              <a:rPr lang="en-US" b="1" dirty="0">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(for data storage and querying), and </a:t>
            </a:r>
            <a:r>
              <a:rPr lang="en-US" b="1" dirty="0">
                <a:latin typeface="Times New Roman" panose="02020603050405020304" pitchFamily="18" charset="0"/>
                <a:cs typeface="Times New Roman" panose="02020603050405020304" pitchFamily="18" charset="0"/>
              </a:rPr>
              <a:t>Power BI</a:t>
            </a:r>
            <a:r>
              <a:rPr lang="en-US" dirty="0">
                <a:latin typeface="Times New Roman" panose="02020603050405020304" pitchFamily="18" charset="0"/>
                <a:cs typeface="Times New Roman" panose="02020603050405020304" pitchFamily="18" charset="0"/>
              </a:rPr>
              <a:t> (for interactive dashboards) are used to perform comprehensive data analysis and visualization.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prstGeom prst="rect">
            <a:avLst/>
          </a:prstGeom>
        </p:spPr>
        <p:txBody>
          <a:bodyPr/>
          <a:lstStyle/>
          <a:p>
            <a:r>
              <a:rPr dirty="0">
                <a:solidFill>
                  <a:schemeClr val="tx1"/>
                </a:solidFill>
                <a:latin typeface="Times New Roman" panose="02020603050405020304" pitchFamily="18" charset="0"/>
                <a:cs typeface="Times New Roman" panose="02020603050405020304" pitchFamily="18" charset="0"/>
              </a:rPr>
              <a:t>Module Details</a:t>
            </a:r>
          </a:p>
        </p:txBody>
      </p:sp>
      <p:sp>
        <p:nvSpPr>
          <p:cNvPr id="106" name="Content Placeholder 2"/>
          <p:cNvSpPr txBox="1">
            <a:spLocks noGrp="1"/>
          </p:cNvSpPr>
          <p:nvPr>
            <p:ph idx="1"/>
          </p:nvPr>
        </p:nvSpPr>
        <p:spPr>
          <a:prstGeom prst="rect">
            <a:avLst/>
          </a:prstGeom>
        </p:spPr>
        <p:txBody>
          <a:bodyPr/>
          <a:lstStyle/>
          <a:p>
            <a:r>
              <a:rPr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Data cleaning  Process In Goggle </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Performing Query in MySQL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Power BI Transformations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Visualization &amp; Enhancing Visuals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1. Data Collection &amp; Preprocessing"/>
          <p:cNvSpPr txBox="1">
            <a:spLocks noGrp="1"/>
          </p:cNvSpPr>
          <p:nvPr>
            <p:ph type="title"/>
          </p:nvPr>
        </p:nvSpPr>
        <p:spPr>
          <a:xfrm>
            <a:off x="1434895" y="681037"/>
            <a:ext cx="7886700" cy="1325563"/>
          </a:xfrm>
          <a:prstGeom prst="rect">
            <a:avLst/>
          </a:prstGeom>
        </p:spPr>
        <p:txBody>
          <a:bodyPr/>
          <a:lstStyle>
            <a:lvl1pPr marL="342900" indent="-342900" algn="l">
              <a:spcBef>
                <a:spcPts val="700"/>
              </a:spcBef>
              <a:buSzPct val="100000"/>
              <a:buFont typeface="Arial"/>
              <a:buChar char="•"/>
              <a:defRPr sz="3200"/>
            </a:lvl1pPr>
          </a:lstStyle>
          <a:p>
            <a:pPr marL="514350" indent="-51435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Data Cleaning Process</a:t>
            </a:r>
            <a:endParaRPr dirty="0">
              <a:solidFill>
                <a:schemeClr val="tx1"/>
              </a:solidFill>
            </a:endParaRPr>
          </a:p>
        </p:txBody>
      </p:sp>
      <p:sp>
        <p:nvSpPr>
          <p:cNvPr id="109" name="The dataset for this project includes Olympic data from the past 120 years, covering multiple editions of the games. The data is typically sourced from: Official Olympic websites &amp; reports."/>
          <p:cNvSpPr txBox="1">
            <a:spLocks noGrp="1"/>
          </p:cNvSpPr>
          <p:nvPr>
            <p:ph idx="1"/>
          </p:nvPr>
        </p:nvSpPr>
        <p:spPr>
          <a:xfrm>
            <a:off x="1966452" y="1825625"/>
            <a:ext cx="6548898" cy="2028620"/>
          </a:xfrm>
          <a:prstGeom prst="rect">
            <a:avLst/>
          </a:prstGeom>
        </p:spPr>
        <p:txBody>
          <a:bodyPr>
            <a:normAutofit/>
          </a:bodyPr>
          <a:lstStyle/>
          <a:p>
            <a:pPr algn="just"/>
            <a:r>
              <a:rPr lang="en-US" dirty="0">
                <a:latin typeface="Times New Roman" panose="02020603050405020304" pitchFamily="18" charset="0"/>
                <a:cs typeface="Times New Roman" panose="02020603050405020304" pitchFamily="18" charset="0"/>
              </a:rPr>
              <a:t>Data cleaning was performed using Python in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to ensure accuracy and consistency in the dataset. This included handling missing values, removing duplicates, correcting data types, and filtering out invalid or irrelevant entries. Pandas libraries were used for efficient data manipulation, ensuring the dataset was ready for accurate analysis and visualization</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2. Exploratory Data Analysis (EDA)"/>
          <p:cNvSpPr txBox="1">
            <a:spLocks noGrp="1"/>
          </p:cNvSpPr>
          <p:nvPr>
            <p:ph type="title"/>
          </p:nvPr>
        </p:nvSpPr>
        <p:spPr>
          <a:xfrm>
            <a:off x="1080934" y="658197"/>
            <a:ext cx="7886700" cy="1325563"/>
          </a:xfrm>
          <a:prstGeom prst="rect">
            <a:avLst/>
          </a:prstGeom>
        </p:spPr>
        <p:txBody>
          <a:bodyPr/>
          <a:lstStyle>
            <a:lvl1pPr marL="342900" indent="-342900" algn="l">
              <a:spcBef>
                <a:spcPts val="700"/>
              </a:spcBef>
              <a:buSzPct val="100000"/>
              <a:buFont typeface="Arial"/>
              <a:buChar char="•"/>
              <a:defRPr sz="3200"/>
            </a:lvl1pPr>
          </a:lstStyle>
          <a:p>
            <a:pPr marL="0" indent="0">
              <a:buNone/>
            </a:pPr>
            <a:r>
              <a:rPr lang="en-US"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Performing Queries in MySQL</a:t>
            </a:r>
            <a:endParaRPr dirty="0">
              <a:solidFill>
                <a:schemeClr val="tx1"/>
              </a:solidFill>
              <a:latin typeface="Times New Roman" panose="02020603050405020304" pitchFamily="18" charset="0"/>
              <a:cs typeface="Times New Roman" panose="02020603050405020304" pitchFamily="18" charset="0"/>
            </a:endParaRPr>
          </a:p>
        </p:txBody>
      </p:sp>
      <p:sp>
        <p:nvSpPr>
          <p:cNvPr id="112" name="Understanding the Data Structure…"/>
          <p:cNvSpPr txBox="1">
            <a:spLocks noGrp="1"/>
          </p:cNvSpPr>
          <p:nvPr>
            <p:ph idx="1"/>
          </p:nvPr>
        </p:nvSpPr>
        <p:spPr>
          <a:xfrm>
            <a:off x="1995948" y="1825625"/>
            <a:ext cx="6519402" cy="3048616"/>
          </a:xfrm>
          <a:prstGeom prst="rect">
            <a:avLst/>
          </a:prstGeom>
        </p:spPr>
        <p:txBody>
          <a:bodyPr/>
          <a:lstStyle/>
          <a:p>
            <a:pPr algn="just"/>
            <a:r>
              <a:rPr lang="en-US" dirty="0">
                <a:latin typeface="Times New Roman" panose="02020603050405020304" pitchFamily="18" charset="0"/>
                <a:cs typeface="Times New Roman" panose="02020603050405020304" pitchFamily="18" charset="0"/>
              </a:rPr>
              <a:t>Loaded cleaned OLA dataset into MySQL for analysis.</a:t>
            </a:r>
          </a:p>
          <a:p>
            <a:pPr algn="just"/>
            <a:r>
              <a:rPr lang="en-US" dirty="0">
                <a:latin typeface="Times New Roman" panose="02020603050405020304" pitchFamily="18" charset="0"/>
                <a:cs typeface="Times New Roman" panose="02020603050405020304" pitchFamily="18" charset="0"/>
              </a:rPr>
              <a:t>Performed SQL queries to answer key business questions:</a:t>
            </a:r>
          </a:p>
          <a:p>
            <a:pPr algn="just"/>
            <a:r>
              <a:rPr lang="en-US" dirty="0">
                <a:latin typeface="Times New Roman" panose="02020603050405020304" pitchFamily="18" charset="0"/>
                <a:cs typeface="Times New Roman" panose="02020603050405020304" pitchFamily="18" charset="0"/>
              </a:rPr>
              <a:t>Retrieved successful bookings and UPI payments</a:t>
            </a:r>
          </a:p>
          <a:p>
            <a:pPr algn="just"/>
            <a:r>
              <a:rPr lang="en-US" dirty="0">
                <a:latin typeface="Times New Roman" panose="02020603050405020304" pitchFamily="18" charset="0"/>
                <a:cs typeface="Times New Roman" panose="02020603050405020304" pitchFamily="18" charset="0"/>
              </a:rPr>
              <a:t>Calculated average ride distance by vehicle type</a:t>
            </a:r>
          </a:p>
          <a:p>
            <a:pPr algn="just"/>
            <a:r>
              <a:rPr lang="en-US" dirty="0">
                <a:latin typeface="Times New Roman" panose="02020603050405020304" pitchFamily="18" charset="0"/>
                <a:cs typeface="Times New Roman" panose="02020603050405020304" pitchFamily="18" charset="0"/>
              </a:rPr>
              <a:t>Analyzed ride cancellations and their reasons</a:t>
            </a:r>
          </a:p>
          <a:p>
            <a:pPr algn="just"/>
            <a:r>
              <a:rPr lang="en-US" dirty="0">
                <a:latin typeface="Times New Roman" panose="02020603050405020304" pitchFamily="18" charset="0"/>
                <a:cs typeface="Times New Roman" panose="02020603050405020304" pitchFamily="18" charset="0"/>
              </a:rPr>
              <a:t>Identified top customers by ride count</a:t>
            </a:r>
          </a:p>
          <a:p>
            <a:pPr algn="just"/>
            <a:r>
              <a:rPr lang="en-US" dirty="0">
                <a:latin typeface="Times New Roman" panose="02020603050405020304" pitchFamily="18" charset="0"/>
                <a:cs typeface="Times New Roman" panose="02020603050405020304" pitchFamily="18" charset="0"/>
              </a:rPr>
              <a:t>Measured driver ratings and booking values</a:t>
            </a:r>
          </a:p>
          <a:p>
            <a:pPr marL="0" indent="0">
              <a:buNone/>
            </a:pPr>
            <a:endParaRPr lang="en-US" dirty="0"/>
          </a:p>
          <a:p>
            <a:endParaRPr lang="en-US" dirty="0"/>
          </a:p>
          <a:p>
            <a:endParaRPr lang="en-US" dirty="0"/>
          </a:p>
          <a:p>
            <a:endParaRPr lang="en-US" dirty="0"/>
          </a:p>
          <a:p>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3. Visualisation &amp; Dashboard Creation"/>
          <p:cNvSpPr txBox="1">
            <a:spLocks noGrp="1"/>
          </p:cNvSpPr>
          <p:nvPr>
            <p:ph type="title"/>
          </p:nvPr>
        </p:nvSpPr>
        <p:spPr>
          <a:xfrm>
            <a:off x="1730477" y="651540"/>
            <a:ext cx="7050344" cy="1289409"/>
          </a:xfrm>
          <a:prstGeom prst="rect">
            <a:avLst/>
          </a:prstGeom>
        </p:spPr>
        <p:txBody>
          <a:bodyPr/>
          <a:lstStyle>
            <a:lvl1pPr marL="342900" indent="-342900" algn="l">
              <a:spcBef>
                <a:spcPts val="700"/>
              </a:spcBef>
              <a:buSzPct val="100000"/>
              <a:buFont typeface="Arial"/>
              <a:buChar char="•"/>
              <a:defRPr sz="3200"/>
            </a:lvl1pPr>
          </a:lstStyle>
          <a:p>
            <a:pPr marL="0" indent="0">
              <a:buNone/>
            </a:pPr>
            <a:r>
              <a:rPr lang="en-IN" dirty="0">
                <a:solidFill>
                  <a:schemeClr val="tx1"/>
                </a:solidFill>
                <a:latin typeface="Times New Roman" panose="02020603050405020304" pitchFamily="18" charset="0"/>
                <a:cs typeface="Times New Roman" panose="02020603050405020304" pitchFamily="18" charset="0"/>
              </a:rPr>
              <a:t>3. Power BI Transformations</a:t>
            </a:r>
          </a:p>
        </p:txBody>
      </p:sp>
      <p:sp>
        <p:nvSpPr>
          <p:cNvPr id="115" name="Medal Trends Over Time…"/>
          <p:cNvSpPr txBox="1">
            <a:spLocks noGrp="1"/>
          </p:cNvSpPr>
          <p:nvPr>
            <p:ph idx="1"/>
          </p:nvPr>
        </p:nvSpPr>
        <p:spPr>
          <a:xfrm>
            <a:off x="1838632" y="1543665"/>
            <a:ext cx="7050344" cy="4257368"/>
          </a:xfrm>
          <a:prstGeom prst="rect">
            <a:avLst/>
          </a:prstGeom>
        </p:spPr>
        <p:txBody>
          <a:bodyPr/>
          <a:lstStyle/>
          <a:p>
            <a:pPr algn="just"/>
            <a:r>
              <a:rPr lang="en-US" dirty="0">
                <a:latin typeface="Times New Roman" panose="02020603050405020304" pitchFamily="18" charset="0"/>
                <a:cs typeface="Times New Roman" panose="02020603050405020304" pitchFamily="18" charset="0"/>
              </a:rPr>
              <a:t>Imported cleaned and structured data into Power BI</a:t>
            </a:r>
          </a:p>
          <a:p>
            <a:pPr algn="just"/>
            <a:r>
              <a:rPr lang="en-US" dirty="0">
                <a:latin typeface="Times New Roman" panose="02020603050405020304" pitchFamily="18" charset="0"/>
                <a:cs typeface="Times New Roman" panose="02020603050405020304" pitchFamily="18" charset="0"/>
              </a:rPr>
              <a:t>Transformed columns for proper data types and formatting Create</a:t>
            </a:r>
          </a:p>
          <a:p>
            <a:pPr algn="just"/>
            <a:r>
              <a:rPr lang="en-US" dirty="0">
                <a:latin typeface="Times New Roman" panose="02020603050405020304" pitchFamily="18" charset="0"/>
                <a:cs typeface="Times New Roman" panose="02020603050405020304" pitchFamily="18" charset="0"/>
              </a:rPr>
              <a:t> Built interactive visuals and dashboards to answer key questions:</a:t>
            </a:r>
            <a:endParaRPr lang="en-US" dirty="0"/>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Ride trends and distance distribution over time</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Booking status and cancellation reason breakdowns</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Revenue analysis by payment methods</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Customer vs. driver rating comparisons</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Top vehicles and high-value customers identified visually</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4. Anomaly Detection &amp; Insights Generation"/>
          <p:cNvSpPr txBox="1">
            <a:spLocks noGrp="1"/>
          </p:cNvSpPr>
          <p:nvPr>
            <p:ph type="title"/>
          </p:nvPr>
        </p:nvSpPr>
        <p:spPr>
          <a:prstGeom prst="rect">
            <a:avLst/>
          </a:prstGeom>
        </p:spPr>
        <p:txBody>
          <a:bodyPr>
            <a:normAutofit/>
          </a:bodyPr>
          <a:lstStyle>
            <a:lvl1pPr marL="342900" indent="-342900" algn="l">
              <a:spcBef>
                <a:spcPts val="700"/>
              </a:spcBef>
              <a:buSzPct val="100000"/>
              <a:buFont typeface="Arial"/>
              <a:buChar char="•"/>
              <a:defRPr sz="3200"/>
            </a:lvl1pPr>
          </a:lstStyle>
          <a:p>
            <a:pPr marL="0" indent="0">
              <a:buNone/>
            </a:pPr>
            <a:r>
              <a:rPr dirty="0">
                <a:solidFill>
                  <a:schemeClr val="tx1"/>
                </a:solidFill>
                <a:latin typeface="Times New Roman" panose="02020603050405020304" pitchFamily="18" charset="0"/>
                <a:cs typeface="Times New Roman" panose="02020603050405020304" pitchFamily="18" charset="0"/>
              </a:rPr>
              <a:t>4. </a:t>
            </a:r>
            <a:r>
              <a:rPr lang="en-IN" dirty="0">
                <a:solidFill>
                  <a:schemeClr val="tx1"/>
                </a:solidFill>
                <a:latin typeface="Times New Roman" panose="02020603050405020304" pitchFamily="18" charset="0"/>
                <a:cs typeface="Times New Roman" panose="02020603050405020304" pitchFamily="18" charset="0"/>
              </a:rPr>
              <a:t>Visualization &amp; Enhancing Visuals</a:t>
            </a:r>
            <a:endParaRPr dirty="0">
              <a:solidFill>
                <a:schemeClr val="tx1"/>
              </a:solidFill>
              <a:latin typeface="Times New Roman" panose="02020603050405020304" pitchFamily="18" charset="0"/>
              <a:cs typeface="Times New Roman" panose="02020603050405020304" pitchFamily="18" charset="0"/>
            </a:endParaRPr>
          </a:p>
        </p:txBody>
      </p:sp>
      <p:sp>
        <p:nvSpPr>
          <p:cNvPr id="118" name="Identifying Unusual Medal Performances…"/>
          <p:cNvSpPr txBox="1">
            <a:spLocks noGrp="1"/>
          </p:cNvSpPr>
          <p:nvPr>
            <p:ph idx="1"/>
          </p:nvPr>
        </p:nvSpPr>
        <p:spPr>
          <a:xfrm>
            <a:off x="1945200" y="1825625"/>
            <a:ext cx="6570149" cy="3650943"/>
          </a:xfrm>
          <a:prstGeom prst="rect">
            <a:avLst/>
          </a:prstGeom>
        </p:spPr>
        <p:txBody>
          <a:bodyPr/>
          <a:lstStyle/>
          <a:p>
            <a:r>
              <a:rPr lang="en-IN" dirty="0">
                <a:latin typeface="Times New Roman" panose="02020603050405020304" pitchFamily="18" charset="0"/>
                <a:cs typeface="Times New Roman" panose="02020603050405020304" pitchFamily="18" charset="0"/>
              </a:rPr>
              <a:t>Overall  Page</a:t>
            </a:r>
          </a:p>
          <a:p>
            <a:r>
              <a:rPr lang="en-IN" dirty="0">
                <a:latin typeface="Times New Roman" panose="02020603050405020304" pitchFamily="18" charset="0"/>
                <a:cs typeface="Times New Roman" panose="02020603050405020304" pitchFamily="18" charset="0"/>
              </a:rPr>
              <a:t>Vehicle Type  Page</a:t>
            </a:r>
          </a:p>
          <a:p>
            <a:r>
              <a:rPr lang="en-IN" dirty="0">
                <a:latin typeface="Times New Roman" panose="02020603050405020304" pitchFamily="18" charset="0"/>
                <a:cs typeface="Times New Roman" panose="02020603050405020304" pitchFamily="18" charset="0"/>
              </a:rPr>
              <a:t>Revenue Page</a:t>
            </a:r>
          </a:p>
          <a:p>
            <a:r>
              <a:rPr lang="en-IN" dirty="0">
                <a:latin typeface="Times New Roman" panose="02020603050405020304" pitchFamily="18" charset="0"/>
                <a:cs typeface="Times New Roman" panose="02020603050405020304" pitchFamily="18" charset="0"/>
              </a:rPr>
              <a:t>Cancellation Page </a:t>
            </a:r>
          </a:p>
          <a:p>
            <a:r>
              <a:rPr lang="en-IN" dirty="0">
                <a:latin typeface="Times New Roman" panose="02020603050405020304" pitchFamily="18" charset="0"/>
                <a:cs typeface="Times New Roman" panose="02020603050405020304" pitchFamily="18" charset="0"/>
              </a:rPr>
              <a:t>Rating Page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285</TotalTime>
  <Words>955</Words>
  <Application>Microsoft Office PowerPoint</Application>
  <PresentationFormat>On-screen Show (4:3)</PresentationFormat>
  <Paragraphs>128</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Times New Roman</vt:lpstr>
      <vt:lpstr>Wingdings</vt:lpstr>
      <vt:lpstr>Wingdings 3</vt:lpstr>
      <vt:lpstr>Wisp</vt:lpstr>
      <vt:lpstr>PowerPoint Presentation</vt:lpstr>
      <vt:lpstr>Outline  </vt:lpstr>
      <vt:lpstr>Abstract</vt:lpstr>
      <vt:lpstr>Introduction</vt:lpstr>
      <vt:lpstr>Module Details</vt:lpstr>
      <vt:lpstr>Data Cleaning Process</vt:lpstr>
      <vt:lpstr>    2. Performing Queries in MySQL</vt:lpstr>
      <vt:lpstr>3. Power BI Transformations</vt:lpstr>
      <vt:lpstr>4. Visualization &amp; Enhancing Visuals</vt:lpstr>
      <vt:lpstr>Technology Used</vt:lpstr>
      <vt:lpstr>Project Scheduling</vt:lpstr>
      <vt:lpstr>PowerPoint Presentation</vt:lpstr>
      <vt:lpstr>System Analysis</vt:lpstr>
      <vt:lpstr>PowerPoint Presentation</vt:lpstr>
      <vt:lpstr>PowerPoint Presentation</vt:lpstr>
      <vt:lpstr>PowerPoint Presentation</vt:lpstr>
      <vt:lpstr>PowerPoint Presentation</vt:lpstr>
      <vt:lpstr>PowerPoint Presentation</vt:lpstr>
      <vt:lpstr>PowerPoint Presentation</vt:lpstr>
      <vt:lpstr>Implementation</vt:lpstr>
      <vt:lpstr>Cleaning Process</vt:lpstr>
      <vt:lpstr>Cleaning Process</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HET</dc:creator>
  <cp:lastModifiedBy>jenish kapadiya</cp:lastModifiedBy>
  <cp:revision>7</cp:revision>
  <dcterms:modified xsi:type="dcterms:W3CDTF">2025-04-16T10:29:33Z</dcterms:modified>
</cp:coreProperties>
</file>