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97682B-9A91-44E6-BBB9-5E696A4F3E73}" type="datetimeFigureOut">
              <a:rPr lang="en-IN" smtClean="0"/>
              <a:t>02-10-2021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AD9F13-F808-4A9E-9401-B3382935A531}" type="slidenum">
              <a:rPr lang="en-IN" smtClean="0"/>
              <a:t>‹#›</a:t>
            </a:fld>
            <a:endParaRPr lang="en-IN"/>
          </a:p>
        </p:txBody>
      </p:sp>
    </p:spTree>
    <p:extLst>
      <p:ext uri="{BB962C8B-B14F-4D97-AF65-F5344CB8AC3E}">
        <p14:creationId xmlns:p14="http://schemas.microsoft.com/office/powerpoint/2010/main" val="3677646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4AD9F13-F808-4A9E-9401-B3382935A531}" type="slidenum">
              <a:rPr lang="en-IN" smtClean="0"/>
              <a:t>4</a:t>
            </a:fld>
            <a:endParaRPr lang="en-IN"/>
          </a:p>
        </p:txBody>
      </p:sp>
    </p:spTree>
    <p:extLst>
      <p:ext uri="{BB962C8B-B14F-4D97-AF65-F5344CB8AC3E}">
        <p14:creationId xmlns:p14="http://schemas.microsoft.com/office/powerpoint/2010/main" val="3909663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1F5FDA-8403-44DA-990A-3A8F644AF0F4}" type="datetimeFigureOut">
              <a:rPr lang="en-IN" smtClean="0"/>
              <a:t>02-10-2021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F58D1-FEA0-4B56-9F76-A89BE3079E89}" type="slidenum">
              <a:rPr lang="en-IN" smtClean="0"/>
              <a:t>‹#›</a:t>
            </a:fld>
            <a:endParaRPr lang="en-IN"/>
          </a:p>
        </p:txBody>
      </p:sp>
    </p:spTree>
    <p:extLst>
      <p:ext uri="{BB962C8B-B14F-4D97-AF65-F5344CB8AC3E}">
        <p14:creationId xmlns:p14="http://schemas.microsoft.com/office/powerpoint/2010/main" val="2962053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1F5FDA-8403-44DA-990A-3A8F644AF0F4}" type="datetimeFigureOut">
              <a:rPr lang="en-IN" smtClean="0"/>
              <a:t>02-10-2021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DF58D1-FEA0-4B56-9F76-A89BE3079E89}" type="slidenum">
              <a:rPr lang="en-IN" smtClean="0"/>
              <a:t>‹#›</a:t>
            </a:fld>
            <a:endParaRPr lang="en-IN"/>
          </a:p>
        </p:txBody>
      </p:sp>
    </p:spTree>
    <p:extLst>
      <p:ext uri="{BB962C8B-B14F-4D97-AF65-F5344CB8AC3E}">
        <p14:creationId xmlns:p14="http://schemas.microsoft.com/office/powerpoint/2010/main" val="1354196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1F5FDA-8403-44DA-990A-3A8F644AF0F4}" type="datetimeFigureOut">
              <a:rPr lang="en-IN" smtClean="0"/>
              <a:t>02-10-2021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F58D1-FEA0-4B56-9F76-A89BE3079E89}" type="slidenum">
              <a:rPr lang="en-IN" smtClean="0"/>
              <a:t>‹#›</a:t>
            </a:fld>
            <a:endParaRPr lang="en-IN"/>
          </a:p>
        </p:txBody>
      </p:sp>
    </p:spTree>
    <p:extLst>
      <p:ext uri="{BB962C8B-B14F-4D97-AF65-F5344CB8AC3E}">
        <p14:creationId xmlns:p14="http://schemas.microsoft.com/office/powerpoint/2010/main" val="1091549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1F5FDA-8403-44DA-990A-3A8F644AF0F4}" type="datetimeFigureOut">
              <a:rPr lang="en-IN" smtClean="0"/>
              <a:t>02-10-2021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F58D1-FEA0-4B56-9F76-A89BE3079E8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13218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1F5FDA-8403-44DA-990A-3A8F644AF0F4}" type="datetimeFigureOut">
              <a:rPr lang="en-IN" smtClean="0"/>
              <a:t>02-10-2021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F58D1-FEA0-4B56-9F76-A89BE3079E89}" type="slidenum">
              <a:rPr lang="en-IN" smtClean="0"/>
              <a:t>‹#›</a:t>
            </a:fld>
            <a:endParaRPr lang="en-IN"/>
          </a:p>
        </p:txBody>
      </p:sp>
    </p:spTree>
    <p:extLst>
      <p:ext uri="{BB962C8B-B14F-4D97-AF65-F5344CB8AC3E}">
        <p14:creationId xmlns:p14="http://schemas.microsoft.com/office/powerpoint/2010/main" val="24357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1F5FDA-8403-44DA-990A-3A8F644AF0F4}" type="datetimeFigureOut">
              <a:rPr lang="en-IN" smtClean="0"/>
              <a:t>02-10-2021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F58D1-FEA0-4B56-9F76-A89BE3079E89}" type="slidenum">
              <a:rPr lang="en-IN" smtClean="0"/>
              <a:t>‹#›</a:t>
            </a:fld>
            <a:endParaRPr lang="en-IN"/>
          </a:p>
        </p:txBody>
      </p:sp>
    </p:spTree>
    <p:extLst>
      <p:ext uri="{BB962C8B-B14F-4D97-AF65-F5344CB8AC3E}">
        <p14:creationId xmlns:p14="http://schemas.microsoft.com/office/powerpoint/2010/main" val="2556377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1F5FDA-8403-44DA-990A-3A8F644AF0F4}" type="datetimeFigureOut">
              <a:rPr lang="en-IN" smtClean="0"/>
              <a:t>02-10-2021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F58D1-FEA0-4B56-9F76-A89BE3079E89}" type="slidenum">
              <a:rPr lang="en-IN" smtClean="0"/>
              <a:t>‹#›</a:t>
            </a:fld>
            <a:endParaRPr lang="en-IN"/>
          </a:p>
        </p:txBody>
      </p:sp>
    </p:spTree>
    <p:extLst>
      <p:ext uri="{BB962C8B-B14F-4D97-AF65-F5344CB8AC3E}">
        <p14:creationId xmlns:p14="http://schemas.microsoft.com/office/powerpoint/2010/main" val="3749676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F5FDA-8403-44DA-990A-3A8F644AF0F4}" type="datetimeFigureOut">
              <a:rPr lang="en-IN" smtClean="0"/>
              <a:t>02-10-2021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F58D1-FEA0-4B56-9F76-A89BE3079E89}" type="slidenum">
              <a:rPr lang="en-IN" smtClean="0"/>
              <a:t>‹#›</a:t>
            </a:fld>
            <a:endParaRPr lang="en-IN"/>
          </a:p>
        </p:txBody>
      </p:sp>
    </p:spTree>
    <p:extLst>
      <p:ext uri="{BB962C8B-B14F-4D97-AF65-F5344CB8AC3E}">
        <p14:creationId xmlns:p14="http://schemas.microsoft.com/office/powerpoint/2010/main" val="860003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F5FDA-8403-44DA-990A-3A8F644AF0F4}" type="datetimeFigureOut">
              <a:rPr lang="en-IN" smtClean="0"/>
              <a:t>02-10-2021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F58D1-FEA0-4B56-9F76-A89BE3079E89}" type="slidenum">
              <a:rPr lang="en-IN" smtClean="0"/>
              <a:t>‹#›</a:t>
            </a:fld>
            <a:endParaRPr lang="en-IN"/>
          </a:p>
        </p:txBody>
      </p:sp>
    </p:spTree>
    <p:extLst>
      <p:ext uri="{BB962C8B-B14F-4D97-AF65-F5344CB8AC3E}">
        <p14:creationId xmlns:p14="http://schemas.microsoft.com/office/powerpoint/2010/main" val="2203098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B1F5FDA-8403-44DA-990A-3A8F644AF0F4}" type="datetimeFigureOut">
              <a:rPr lang="en-IN" smtClean="0"/>
              <a:t>02-10-2021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F58D1-FEA0-4B56-9F76-A89BE3079E89}" type="slidenum">
              <a:rPr lang="en-IN" smtClean="0"/>
              <a:t>‹#›</a:t>
            </a:fld>
            <a:endParaRPr lang="en-IN"/>
          </a:p>
        </p:txBody>
      </p:sp>
    </p:spTree>
    <p:extLst>
      <p:ext uri="{BB962C8B-B14F-4D97-AF65-F5344CB8AC3E}">
        <p14:creationId xmlns:p14="http://schemas.microsoft.com/office/powerpoint/2010/main" val="196651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1F5FDA-8403-44DA-990A-3A8F644AF0F4}" type="datetimeFigureOut">
              <a:rPr lang="en-IN" smtClean="0"/>
              <a:t>02-10-2021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F58D1-FEA0-4B56-9F76-A89BE3079E89}" type="slidenum">
              <a:rPr lang="en-IN" smtClean="0"/>
              <a:t>‹#›</a:t>
            </a:fld>
            <a:endParaRPr lang="en-IN"/>
          </a:p>
        </p:txBody>
      </p:sp>
    </p:spTree>
    <p:extLst>
      <p:ext uri="{BB962C8B-B14F-4D97-AF65-F5344CB8AC3E}">
        <p14:creationId xmlns:p14="http://schemas.microsoft.com/office/powerpoint/2010/main" val="2391116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1F5FDA-8403-44DA-990A-3A8F644AF0F4}" type="datetimeFigureOut">
              <a:rPr lang="en-IN" smtClean="0"/>
              <a:t>02-10-2021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DF58D1-FEA0-4B56-9F76-A89BE3079E89}" type="slidenum">
              <a:rPr lang="en-IN" smtClean="0"/>
              <a:t>‹#›</a:t>
            </a:fld>
            <a:endParaRPr lang="en-IN"/>
          </a:p>
        </p:txBody>
      </p:sp>
    </p:spTree>
    <p:extLst>
      <p:ext uri="{BB962C8B-B14F-4D97-AF65-F5344CB8AC3E}">
        <p14:creationId xmlns:p14="http://schemas.microsoft.com/office/powerpoint/2010/main" val="713672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1F5FDA-8403-44DA-990A-3A8F644AF0F4}" type="datetimeFigureOut">
              <a:rPr lang="en-IN" smtClean="0"/>
              <a:t>02-10-2021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DF58D1-FEA0-4B56-9F76-A89BE3079E89}" type="slidenum">
              <a:rPr lang="en-IN" smtClean="0"/>
              <a:t>‹#›</a:t>
            </a:fld>
            <a:endParaRPr lang="en-IN"/>
          </a:p>
        </p:txBody>
      </p:sp>
    </p:spTree>
    <p:extLst>
      <p:ext uri="{BB962C8B-B14F-4D97-AF65-F5344CB8AC3E}">
        <p14:creationId xmlns:p14="http://schemas.microsoft.com/office/powerpoint/2010/main" val="1822256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B1F5FDA-8403-44DA-990A-3A8F644AF0F4}" type="datetimeFigureOut">
              <a:rPr lang="en-IN" smtClean="0"/>
              <a:t>02-10-2021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EDF58D1-FEA0-4B56-9F76-A89BE3079E89}" type="slidenum">
              <a:rPr lang="en-IN" smtClean="0"/>
              <a:t>‹#›</a:t>
            </a:fld>
            <a:endParaRPr lang="en-IN"/>
          </a:p>
        </p:txBody>
      </p:sp>
    </p:spTree>
    <p:extLst>
      <p:ext uri="{BB962C8B-B14F-4D97-AF65-F5344CB8AC3E}">
        <p14:creationId xmlns:p14="http://schemas.microsoft.com/office/powerpoint/2010/main" val="1377781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B1F5FDA-8403-44DA-990A-3A8F644AF0F4}" type="datetimeFigureOut">
              <a:rPr lang="en-IN" smtClean="0"/>
              <a:t>02-10-2021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EDF58D1-FEA0-4B56-9F76-A89BE3079E89}" type="slidenum">
              <a:rPr lang="en-IN" smtClean="0"/>
              <a:t>‹#›</a:t>
            </a:fld>
            <a:endParaRPr lang="en-IN"/>
          </a:p>
        </p:txBody>
      </p:sp>
    </p:spTree>
    <p:extLst>
      <p:ext uri="{BB962C8B-B14F-4D97-AF65-F5344CB8AC3E}">
        <p14:creationId xmlns:p14="http://schemas.microsoft.com/office/powerpoint/2010/main" val="1472292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B1F5FDA-8403-44DA-990A-3A8F644AF0F4}" type="datetimeFigureOut">
              <a:rPr lang="en-IN" smtClean="0"/>
              <a:t>02-10-2021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EDF58D1-FEA0-4B56-9F76-A89BE3079E89}" type="slidenum">
              <a:rPr lang="en-IN" smtClean="0"/>
              <a:t>‹#›</a:t>
            </a:fld>
            <a:endParaRPr lang="en-IN"/>
          </a:p>
        </p:txBody>
      </p:sp>
    </p:spTree>
    <p:extLst>
      <p:ext uri="{BB962C8B-B14F-4D97-AF65-F5344CB8AC3E}">
        <p14:creationId xmlns:p14="http://schemas.microsoft.com/office/powerpoint/2010/main" val="2805842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1F5FDA-8403-44DA-990A-3A8F644AF0F4}" type="datetimeFigureOut">
              <a:rPr lang="en-IN" smtClean="0"/>
              <a:t>02-10-2021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DF58D1-FEA0-4B56-9F76-A89BE3079E89}" type="slidenum">
              <a:rPr lang="en-IN" smtClean="0"/>
              <a:t>‹#›</a:t>
            </a:fld>
            <a:endParaRPr lang="en-IN"/>
          </a:p>
        </p:txBody>
      </p:sp>
    </p:spTree>
    <p:extLst>
      <p:ext uri="{BB962C8B-B14F-4D97-AF65-F5344CB8AC3E}">
        <p14:creationId xmlns:p14="http://schemas.microsoft.com/office/powerpoint/2010/main" val="510048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B1F5FDA-8403-44DA-990A-3A8F644AF0F4}" type="datetimeFigureOut">
              <a:rPr lang="en-IN" smtClean="0"/>
              <a:t>02-10-2021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EDF58D1-FEA0-4B56-9F76-A89BE3079E89}" type="slidenum">
              <a:rPr lang="en-IN" smtClean="0"/>
              <a:t>‹#›</a:t>
            </a:fld>
            <a:endParaRPr lang="en-IN"/>
          </a:p>
        </p:txBody>
      </p:sp>
    </p:spTree>
    <p:extLst>
      <p:ext uri="{BB962C8B-B14F-4D97-AF65-F5344CB8AC3E}">
        <p14:creationId xmlns:p14="http://schemas.microsoft.com/office/powerpoint/2010/main" val="289653822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084669-8868-42DF-8D3D-1C77EC271613}"/>
              </a:ext>
            </a:extLst>
          </p:cNvPr>
          <p:cNvSpPr>
            <a:spLocks noGrp="1"/>
          </p:cNvSpPr>
          <p:nvPr>
            <p:ph type="title"/>
          </p:nvPr>
        </p:nvSpPr>
        <p:spPr>
          <a:xfrm>
            <a:off x="0" y="0"/>
            <a:ext cx="12192000" cy="1400530"/>
          </a:xfrm>
        </p:spPr>
        <p:style>
          <a:lnRef idx="1">
            <a:schemeClr val="dk1"/>
          </a:lnRef>
          <a:fillRef idx="2">
            <a:schemeClr val="dk1"/>
          </a:fillRef>
          <a:effectRef idx="1">
            <a:schemeClr val="dk1"/>
          </a:effectRef>
          <a:fontRef idx="minor">
            <a:schemeClr val="dk1"/>
          </a:fontRef>
        </p:style>
        <p:txBody>
          <a:bodyPr>
            <a:normAutofit/>
          </a:bodyPr>
          <a:lstStyle/>
          <a:p>
            <a:r>
              <a:rPr lang="en-US" dirty="0"/>
              <a:t> </a:t>
            </a:r>
            <a:r>
              <a:rPr lang="en-US" b="1" u="sng" dirty="0">
                <a:solidFill>
                  <a:schemeClr val="bg2">
                    <a:lumMod val="25000"/>
                  </a:schemeClr>
                </a:solidFill>
              </a:rPr>
              <a:t>Object-oriented programming (</a:t>
            </a:r>
            <a:r>
              <a:rPr lang="en-US" b="1" u="sng" dirty="0" err="1">
                <a:solidFill>
                  <a:schemeClr val="bg2">
                    <a:lumMod val="25000"/>
                  </a:schemeClr>
                </a:solidFill>
              </a:rPr>
              <a:t>oop</a:t>
            </a:r>
            <a:r>
              <a:rPr lang="en-US" b="1" u="sng" dirty="0">
                <a:solidFill>
                  <a:schemeClr val="bg2">
                    <a:lumMod val="25000"/>
                  </a:schemeClr>
                </a:solidFill>
              </a:rPr>
              <a:t>)</a:t>
            </a:r>
            <a:endParaRPr lang="en-IN" b="1" u="sng" dirty="0">
              <a:solidFill>
                <a:schemeClr val="bg2">
                  <a:lumMod val="25000"/>
                </a:schemeClr>
              </a:solidFill>
            </a:endParaRPr>
          </a:p>
        </p:txBody>
      </p:sp>
      <p:sp>
        <p:nvSpPr>
          <p:cNvPr id="5" name="Content Placeholder 4">
            <a:extLst>
              <a:ext uri="{FF2B5EF4-FFF2-40B4-BE49-F238E27FC236}">
                <a16:creationId xmlns:a16="http://schemas.microsoft.com/office/drawing/2014/main" id="{3926FA8E-994D-4D6E-BBEE-EB8CA274D89D}"/>
              </a:ext>
            </a:extLst>
          </p:cNvPr>
          <p:cNvSpPr>
            <a:spLocks noGrp="1"/>
          </p:cNvSpPr>
          <p:nvPr>
            <p:ph idx="1"/>
          </p:nvPr>
        </p:nvSpPr>
        <p:spPr>
          <a:xfrm>
            <a:off x="0" y="1400530"/>
            <a:ext cx="12192000" cy="5457470"/>
          </a:xfrm>
        </p:spPr>
        <p:txBody>
          <a:bodyPr>
            <a:normAutofit/>
          </a:bodyPr>
          <a:lstStyle/>
          <a:p>
            <a:r>
              <a:rPr lang="en-US" sz="3200" dirty="0"/>
              <a:t> Object-oriented programming (OOP) is a programming paradigm based on the concept of "objects", which can contain data, in the form of fields (often known as attributes or properties), and code, in the form of functions (often known as methods and procedures).</a:t>
            </a:r>
            <a:endParaRPr lang="en-IN" sz="3200" dirty="0"/>
          </a:p>
        </p:txBody>
      </p:sp>
    </p:spTree>
    <p:extLst>
      <p:ext uri="{BB962C8B-B14F-4D97-AF65-F5344CB8AC3E}">
        <p14:creationId xmlns:p14="http://schemas.microsoft.com/office/powerpoint/2010/main" val="601356026"/>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37985-13CB-4ADC-833C-24308695EBB8}"/>
              </a:ext>
            </a:extLst>
          </p:cNvPr>
          <p:cNvSpPr>
            <a:spLocks noGrp="1"/>
          </p:cNvSpPr>
          <p:nvPr>
            <p:ph idx="1"/>
          </p:nvPr>
        </p:nvSpPr>
        <p:spPr>
          <a:xfrm>
            <a:off x="0" y="1400176"/>
            <a:ext cx="12192000" cy="5457824"/>
          </a:xfrm>
        </p:spPr>
        <p:txBody>
          <a:bodyPr>
            <a:normAutofit fontScale="85000" lnSpcReduction="20000"/>
          </a:bodyPr>
          <a:lstStyle/>
          <a:p>
            <a:pPr>
              <a:buFont typeface="Wingdings" panose="05000000000000000000" pitchFamily="2" charset="2"/>
              <a:buChar char="v"/>
            </a:pPr>
            <a:r>
              <a:rPr lang="en-US" sz="4100" b="1" u="sng" dirty="0">
                <a:solidFill>
                  <a:srgbClr val="FF0000"/>
                </a:solidFill>
              </a:rPr>
              <a:t>If the expression is a combination of the above expressions, such expressions are known as compound expressions.</a:t>
            </a:r>
            <a:endParaRPr lang="en-IN" sz="4100" b="1" u="sng" dirty="0">
              <a:solidFill>
                <a:srgbClr val="FF0000"/>
              </a:solidFill>
            </a:endParaRPr>
          </a:p>
          <a:p>
            <a:pPr marL="0" indent="0" algn="l">
              <a:buNone/>
            </a:pPr>
            <a:r>
              <a:rPr lang="en-US" sz="4100" b="1" u="sng" dirty="0">
                <a:solidFill>
                  <a:schemeClr val="accent3">
                    <a:lumMod val="60000"/>
                    <a:lumOff val="40000"/>
                  </a:schemeClr>
                </a:solidFill>
              </a:rPr>
              <a:t>An expression can be of following types: </a:t>
            </a:r>
          </a:p>
          <a:p>
            <a:pPr marL="514350" indent="-514350" algn="l">
              <a:buAutoNum type="arabicPeriod"/>
            </a:pPr>
            <a:r>
              <a:rPr lang="en-US" sz="2800" dirty="0"/>
              <a:t>Constant expressions </a:t>
            </a:r>
          </a:p>
          <a:p>
            <a:pPr marL="514350" indent="-514350" algn="l">
              <a:buAutoNum type="arabicPeriod"/>
            </a:pPr>
            <a:r>
              <a:rPr lang="en-US" sz="2800" dirty="0"/>
              <a:t>Integral expressions</a:t>
            </a:r>
          </a:p>
          <a:p>
            <a:pPr marL="514350" indent="-514350" algn="l">
              <a:buAutoNum type="arabicPeriod"/>
            </a:pPr>
            <a:r>
              <a:rPr lang="en-US" sz="2800" dirty="0"/>
              <a:t>Float expressions </a:t>
            </a:r>
          </a:p>
          <a:p>
            <a:pPr marL="514350" indent="-514350" algn="l">
              <a:buAutoNum type="arabicPeriod"/>
            </a:pPr>
            <a:r>
              <a:rPr lang="en-US" sz="2800" dirty="0"/>
              <a:t>Pointer expressions </a:t>
            </a:r>
          </a:p>
          <a:p>
            <a:pPr marL="514350" indent="-514350" algn="l">
              <a:buAutoNum type="arabicPeriod"/>
            </a:pPr>
            <a:r>
              <a:rPr lang="en-US" sz="2800" dirty="0"/>
              <a:t>Relational expressions </a:t>
            </a:r>
          </a:p>
          <a:p>
            <a:pPr marL="514350" indent="-514350" algn="l">
              <a:buAutoNum type="arabicPeriod"/>
            </a:pPr>
            <a:r>
              <a:rPr lang="en-US" sz="2800" dirty="0"/>
              <a:t>Logical expressions </a:t>
            </a:r>
          </a:p>
          <a:p>
            <a:pPr marL="514350" indent="-514350" algn="l">
              <a:buAutoNum type="arabicPeriod"/>
            </a:pPr>
            <a:r>
              <a:rPr lang="en-US" sz="2800" dirty="0"/>
              <a:t>Bitwise expressions</a:t>
            </a:r>
          </a:p>
          <a:p>
            <a:pPr marL="514350" indent="-514350" algn="l">
              <a:buAutoNum type="arabicPeriod"/>
            </a:pPr>
            <a:r>
              <a:rPr lang="en-US" sz="2800" dirty="0"/>
              <a:t>Special assignment expressions </a:t>
            </a:r>
          </a:p>
          <a:p>
            <a:pPr marL="0" indent="0" algn="l">
              <a:buNone/>
            </a:pPr>
            <a:endParaRPr lang="en-US" sz="3200" dirty="0"/>
          </a:p>
        </p:txBody>
      </p:sp>
      <p:sp>
        <p:nvSpPr>
          <p:cNvPr id="4" name="Title 1">
            <a:extLst>
              <a:ext uri="{FF2B5EF4-FFF2-40B4-BE49-F238E27FC236}">
                <a16:creationId xmlns:a16="http://schemas.microsoft.com/office/drawing/2014/main" id="{DBD29AC7-7F7A-4EF4-B228-9D2C0C36A4D1}"/>
              </a:ext>
            </a:extLst>
          </p:cNvPr>
          <p:cNvSpPr txBox="1">
            <a:spLocks noGrp="1"/>
          </p:cNvSpPr>
          <p:nvPr>
            <p:ph type="title"/>
          </p:nvPr>
        </p:nvSpPr>
        <p:spPr>
          <a:xfrm>
            <a:off x="0" y="0"/>
            <a:ext cx="12192000" cy="1400175"/>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t">
            <a:noAutofit/>
          </a:bodyPr>
          <a:lstStyle>
            <a:lvl1pPr algn="l" defTabSz="457200" rtl="0" eaLnBrk="1" latinLnBrk="0" hangingPunct="1">
              <a:spcBef>
                <a:spcPct val="0"/>
              </a:spcBef>
              <a:buNone/>
              <a:defRPr sz="4200" b="0" i="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IN" sz="6600" b="1" dirty="0"/>
              <a:t>EXPRESSIONS</a:t>
            </a:r>
            <a:endParaRPr lang="en-IN" sz="6600" b="1" dirty="0">
              <a:solidFill>
                <a:schemeClr val="bg2">
                  <a:lumMod val="25000"/>
                </a:schemeClr>
              </a:solidFill>
            </a:endParaRPr>
          </a:p>
        </p:txBody>
      </p:sp>
    </p:spTree>
    <p:extLst>
      <p:ext uri="{BB962C8B-B14F-4D97-AF65-F5344CB8AC3E}">
        <p14:creationId xmlns:p14="http://schemas.microsoft.com/office/powerpoint/2010/main" val="66199997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37985-13CB-4ADC-833C-24308695EBB8}"/>
              </a:ext>
            </a:extLst>
          </p:cNvPr>
          <p:cNvSpPr>
            <a:spLocks noGrp="1"/>
          </p:cNvSpPr>
          <p:nvPr>
            <p:ph idx="1"/>
          </p:nvPr>
        </p:nvSpPr>
        <p:spPr>
          <a:xfrm>
            <a:off x="0" y="1400176"/>
            <a:ext cx="12192000" cy="5457824"/>
          </a:xfrm>
        </p:spPr>
        <p:txBody>
          <a:bodyPr>
            <a:normAutofit/>
          </a:bodyPr>
          <a:lstStyle/>
          <a:p>
            <a:pPr>
              <a:buFont typeface="Wingdings" panose="05000000000000000000" pitchFamily="2" charset="2"/>
              <a:buChar char="v"/>
            </a:pPr>
            <a:r>
              <a:rPr lang="en-IN" sz="2400" b="1" u="sng" dirty="0">
                <a:solidFill>
                  <a:srgbClr val="FF0000"/>
                </a:solidFill>
              </a:rPr>
              <a:t>INTEGRAL EXPRESSIONS :</a:t>
            </a:r>
          </a:p>
          <a:p>
            <a:pPr marL="0" indent="0">
              <a:buNone/>
            </a:pPr>
            <a:r>
              <a:rPr lang="en-US" sz="2000" dirty="0"/>
              <a:t>An  integer expression is an expression that produces the integer value as output after performing all the explicit and implicit conversions. </a:t>
            </a:r>
          </a:p>
          <a:p>
            <a:pPr marL="0" indent="0">
              <a:buNone/>
            </a:pPr>
            <a:r>
              <a:rPr lang="en-US" b="1" dirty="0">
                <a:solidFill>
                  <a:schemeClr val="bg1"/>
                </a:solidFill>
              </a:rPr>
              <a:t>E</a:t>
            </a:r>
            <a:r>
              <a:rPr lang="en-US" sz="2000" b="1" dirty="0">
                <a:solidFill>
                  <a:schemeClr val="bg1"/>
                </a:solidFill>
              </a:rPr>
              <a:t>xamples : </a:t>
            </a:r>
            <a:r>
              <a:rPr lang="en-US" sz="2000" dirty="0"/>
              <a:t>(x * y) -5 </a:t>
            </a:r>
          </a:p>
          <a:p>
            <a:pPr marL="0" indent="0">
              <a:buNone/>
            </a:pPr>
            <a:r>
              <a:rPr lang="en-US" dirty="0"/>
              <a:t>			</a:t>
            </a:r>
            <a:r>
              <a:rPr lang="en-US" sz="2000" dirty="0"/>
              <a:t> x + int(9.0)</a:t>
            </a:r>
            <a:endParaRPr lang="en-IN" sz="2400" b="1" u="sng" dirty="0">
              <a:solidFill>
                <a:srgbClr val="FF0000"/>
              </a:solidFill>
            </a:endParaRPr>
          </a:p>
          <a:p>
            <a:pPr>
              <a:buFont typeface="Wingdings" panose="05000000000000000000" pitchFamily="2" charset="2"/>
              <a:buChar char="v"/>
            </a:pPr>
            <a:r>
              <a:rPr lang="en-IN" sz="2400" b="1" u="sng" dirty="0">
                <a:solidFill>
                  <a:srgbClr val="FF0000"/>
                </a:solidFill>
              </a:rPr>
              <a:t>POINTER EXPRESSIONS :</a:t>
            </a:r>
          </a:p>
          <a:p>
            <a:pPr marL="0" indent="0">
              <a:buNone/>
            </a:pPr>
            <a:r>
              <a:rPr lang="en-US" sz="2000" dirty="0"/>
              <a:t>A pointer expression is an expression that produces address value as an output. </a:t>
            </a:r>
          </a:p>
          <a:p>
            <a:pPr marL="0" indent="0">
              <a:buNone/>
            </a:pPr>
            <a:r>
              <a:rPr lang="en-US" b="1" dirty="0">
                <a:solidFill>
                  <a:schemeClr val="bg1"/>
                </a:solidFill>
              </a:rPr>
              <a:t>Ex</a:t>
            </a:r>
            <a:r>
              <a:rPr lang="en-US" sz="2000" b="1" dirty="0">
                <a:solidFill>
                  <a:schemeClr val="bg1"/>
                </a:solidFill>
              </a:rPr>
              <a:t>amples :</a:t>
            </a:r>
            <a:r>
              <a:rPr lang="en-US" sz="2000" dirty="0"/>
              <a:t> &amp;x</a:t>
            </a:r>
          </a:p>
          <a:p>
            <a:pPr marL="0" indent="0">
              <a:buNone/>
            </a:pPr>
            <a:r>
              <a:rPr lang="en-US" dirty="0"/>
              <a:t>			</a:t>
            </a:r>
            <a:r>
              <a:rPr lang="en-US" sz="2000" dirty="0" err="1"/>
              <a:t>ptr</a:t>
            </a:r>
            <a:endParaRPr lang="en-US" sz="2000" dirty="0"/>
          </a:p>
          <a:p>
            <a:pPr marL="0" indent="0">
              <a:buNone/>
            </a:pPr>
            <a:r>
              <a:rPr lang="en-US" dirty="0"/>
              <a:t>			</a:t>
            </a:r>
            <a:r>
              <a:rPr lang="en-US" sz="2000" dirty="0" err="1"/>
              <a:t>ptr</a:t>
            </a:r>
            <a:r>
              <a:rPr lang="en-US" sz="2000" dirty="0"/>
              <a:t>++</a:t>
            </a:r>
          </a:p>
          <a:p>
            <a:pPr marL="0" indent="0">
              <a:buNone/>
            </a:pPr>
            <a:r>
              <a:rPr lang="en-US" dirty="0"/>
              <a:t>			</a:t>
            </a:r>
            <a:r>
              <a:rPr lang="en-US" sz="2000" dirty="0" err="1"/>
              <a:t>ptr</a:t>
            </a:r>
            <a:r>
              <a:rPr lang="en-US" sz="2000" dirty="0"/>
              <a:t>- </a:t>
            </a:r>
            <a:endParaRPr lang="en-US" sz="2400" b="1" u="sng" dirty="0">
              <a:solidFill>
                <a:srgbClr val="FF0000"/>
              </a:solidFill>
            </a:endParaRPr>
          </a:p>
          <a:p>
            <a:pPr marL="0" indent="0" algn="l">
              <a:buNone/>
            </a:pPr>
            <a:endParaRPr lang="en-US" sz="3200" dirty="0"/>
          </a:p>
        </p:txBody>
      </p:sp>
      <p:sp>
        <p:nvSpPr>
          <p:cNvPr id="4" name="Title 1">
            <a:extLst>
              <a:ext uri="{FF2B5EF4-FFF2-40B4-BE49-F238E27FC236}">
                <a16:creationId xmlns:a16="http://schemas.microsoft.com/office/drawing/2014/main" id="{DBD29AC7-7F7A-4EF4-B228-9D2C0C36A4D1}"/>
              </a:ext>
            </a:extLst>
          </p:cNvPr>
          <p:cNvSpPr txBox="1">
            <a:spLocks noGrp="1"/>
          </p:cNvSpPr>
          <p:nvPr>
            <p:ph type="title"/>
          </p:nvPr>
        </p:nvSpPr>
        <p:spPr>
          <a:xfrm>
            <a:off x="0" y="0"/>
            <a:ext cx="12192000" cy="1400175"/>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t">
            <a:noAutofit/>
          </a:bodyPr>
          <a:lstStyle>
            <a:lvl1pPr algn="l" defTabSz="457200" rtl="0" eaLnBrk="1" latinLnBrk="0" hangingPunct="1">
              <a:spcBef>
                <a:spcPct val="0"/>
              </a:spcBef>
              <a:buNone/>
              <a:defRPr sz="4200" b="0" i="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IN" sz="6600" b="1" dirty="0"/>
              <a:t>EXPRESSIONS</a:t>
            </a:r>
            <a:endParaRPr lang="en-IN" sz="6600" b="1" dirty="0">
              <a:solidFill>
                <a:schemeClr val="bg2">
                  <a:lumMod val="25000"/>
                </a:schemeClr>
              </a:solidFill>
            </a:endParaRPr>
          </a:p>
        </p:txBody>
      </p:sp>
    </p:spTree>
    <p:extLst>
      <p:ext uri="{BB962C8B-B14F-4D97-AF65-F5344CB8AC3E}">
        <p14:creationId xmlns:p14="http://schemas.microsoft.com/office/powerpoint/2010/main" val="3140925655"/>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37985-13CB-4ADC-833C-24308695EBB8}"/>
              </a:ext>
            </a:extLst>
          </p:cNvPr>
          <p:cNvSpPr>
            <a:spLocks noGrp="1"/>
          </p:cNvSpPr>
          <p:nvPr>
            <p:ph idx="1"/>
          </p:nvPr>
        </p:nvSpPr>
        <p:spPr>
          <a:xfrm>
            <a:off x="0" y="1400176"/>
            <a:ext cx="12192000" cy="5457824"/>
          </a:xfrm>
        </p:spPr>
        <p:txBody>
          <a:bodyPr>
            <a:normAutofit fontScale="92500" lnSpcReduction="10000"/>
          </a:bodyPr>
          <a:lstStyle/>
          <a:p>
            <a:pPr>
              <a:buFont typeface="Wingdings" panose="05000000000000000000" pitchFamily="2" charset="2"/>
              <a:buChar char="v"/>
            </a:pPr>
            <a:r>
              <a:rPr lang="en-US" sz="2400" b="1" u="sng" dirty="0">
                <a:solidFill>
                  <a:srgbClr val="FF0000"/>
                </a:solidFill>
              </a:rPr>
              <a:t>RELATIONAL EXPRESSIONS </a:t>
            </a:r>
            <a:r>
              <a:rPr lang="en-US" sz="2400" dirty="0">
                <a:solidFill>
                  <a:srgbClr val="FF0000"/>
                </a:solidFill>
              </a:rPr>
              <a:t>: </a:t>
            </a:r>
          </a:p>
          <a:p>
            <a:pPr lvl="1">
              <a:buFont typeface="Wingdings" panose="05000000000000000000" pitchFamily="2" charset="2"/>
              <a:buChar char="§"/>
            </a:pPr>
            <a:r>
              <a:rPr lang="en-US" sz="2200" dirty="0"/>
              <a:t>A relational expression is an expression that produces a value of type bool, which can be either true or false. </a:t>
            </a:r>
          </a:p>
          <a:p>
            <a:pPr lvl="1">
              <a:buFont typeface="Wingdings" panose="05000000000000000000" pitchFamily="2" charset="2"/>
              <a:buChar char="§"/>
            </a:pPr>
            <a:r>
              <a:rPr lang="en-US" sz="2200" dirty="0"/>
              <a:t>It is also known as a </a:t>
            </a:r>
            <a:r>
              <a:rPr lang="en-US" sz="2200" dirty="0" err="1"/>
              <a:t>boolean</a:t>
            </a:r>
            <a:r>
              <a:rPr lang="en-US" sz="2200" dirty="0"/>
              <a:t> expression.</a:t>
            </a:r>
          </a:p>
          <a:p>
            <a:pPr lvl="1">
              <a:buFont typeface="Wingdings" panose="05000000000000000000" pitchFamily="2" charset="2"/>
              <a:buChar char="§"/>
            </a:pPr>
            <a:r>
              <a:rPr lang="en-US" sz="2200" b="1" dirty="0">
                <a:solidFill>
                  <a:schemeClr val="bg1"/>
                </a:solidFill>
              </a:rPr>
              <a:t>Examples : </a:t>
            </a:r>
            <a:r>
              <a:rPr lang="en-US" sz="2200" dirty="0"/>
              <a:t>a&gt;b</a:t>
            </a:r>
          </a:p>
          <a:p>
            <a:pPr marL="457200" lvl="1" indent="0">
              <a:buNone/>
            </a:pPr>
            <a:r>
              <a:rPr lang="en-US" sz="2200" dirty="0"/>
              <a:t>			    a-b &gt;= x-y </a:t>
            </a:r>
          </a:p>
          <a:p>
            <a:pPr marL="457200" lvl="1" indent="0">
              <a:buNone/>
            </a:pPr>
            <a:r>
              <a:rPr lang="en-US" sz="2200" dirty="0"/>
              <a:t>			    </a:t>
            </a:r>
            <a:r>
              <a:rPr lang="en-US" sz="2200" dirty="0" err="1"/>
              <a:t>a+b</a:t>
            </a:r>
            <a:r>
              <a:rPr lang="en-US" sz="2200" dirty="0"/>
              <a:t>&gt;80</a:t>
            </a:r>
            <a:r>
              <a:rPr lang="en-US" sz="2000" dirty="0"/>
              <a:t> </a:t>
            </a:r>
          </a:p>
          <a:p>
            <a:pPr>
              <a:buFont typeface="Wingdings" panose="05000000000000000000" pitchFamily="2" charset="2"/>
              <a:buChar char="v"/>
            </a:pPr>
            <a:r>
              <a:rPr lang="en-US" sz="2600" b="1" u="sng" dirty="0">
                <a:solidFill>
                  <a:srgbClr val="FF0000"/>
                </a:solidFill>
              </a:rPr>
              <a:t>LOGICAL EXPRESSIONS</a:t>
            </a:r>
            <a:r>
              <a:rPr lang="en-US" sz="3200" b="1" u="sng" dirty="0">
                <a:solidFill>
                  <a:srgbClr val="FF0000"/>
                </a:solidFill>
              </a:rPr>
              <a:t> :</a:t>
            </a:r>
          </a:p>
          <a:p>
            <a:pPr lvl="1">
              <a:buFont typeface="Arial" panose="020B0604020202020204" pitchFamily="34" charset="0"/>
              <a:buChar char="•"/>
            </a:pPr>
            <a:r>
              <a:rPr lang="en-US" sz="2200" dirty="0"/>
              <a:t>A logical expression is an expression that combines two or more relational expressions and produces a bool type value. </a:t>
            </a:r>
          </a:p>
          <a:p>
            <a:pPr lvl="1">
              <a:buFont typeface="Arial" panose="020B0604020202020204" pitchFamily="34" charset="0"/>
              <a:buChar char="•"/>
            </a:pPr>
            <a:r>
              <a:rPr lang="en-US" sz="2200" dirty="0"/>
              <a:t>The logical operators are '&amp;&amp;' and '||' that combines two or more relational expressions. </a:t>
            </a:r>
          </a:p>
          <a:p>
            <a:pPr lvl="1">
              <a:buFont typeface="Arial" panose="020B0604020202020204" pitchFamily="34" charset="0"/>
              <a:buChar char="•"/>
            </a:pPr>
            <a:r>
              <a:rPr lang="en-US" sz="2200" b="1" dirty="0">
                <a:solidFill>
                  <a:schemeClr val="bg1"/>
                </a:solidFill>
              </a:rPr>
              <a:t>Examples :</a:t>
            </a:r>
            <a:r>
              <a:rPr lang="en-US" sz="2200" dirty="0"/>
              <a:t> a&gt;b &amp;&amp; x&gt;y</a:t>
            </a:r>
          </a:p>
          <a:p>
            <a:pPr marL="457200" lvl="1" indent="0">
              <a:buNone/>
            </a:pPr>
            <a:r>
              <a:rPr lang="en-US" sz="2200" dirty="0"/>
              <a:t>	 		    a&gt;10 || b==5</a:t>
            </a:r>
            <a:endParaRPr lang="en-US" sz="2200" b="1" u="sng" dirty="0">
              <a:solidFill>
                <a:srgbClr val="FF0000"/>
              </a:solidFill>
            </a:endParaRPr>
          </a:p>
          <a:p>
            <a:pPr marL="0" indent="0" algn="l">
              <a:buNone/>
            </a:pPr>
            <a:endParaRPr lang="en-US" sz="3200" dirty="0"/>
          </a:p>
        </p:txBody>
      </p:sp>
      <p:sp>
        <p:nvSpPr>
          <p:cNvPr id="4" name="Title 1">
            <a:extLst>
              <a:ext uri="{FF2B5EF4-FFF2-40B4-BE49-F238E27FC236}">
                <a16:creationId xmlns:a16="http://schemas.microsoft.com/office/drawing/2014/main" id="{DBD29AC7-7F7A-4EF4-B228-9D2C0C36A4D1}"/>
              </a:ext>
            </a:extLst>
          </p:cNvPr>
          <p:cNvSpPr txBox="1">
            <a:spLocks noGrp="1"/>
          </p:cNvSpPr>
          <p:nvPr>
            <p:ph type="title"/>
          </p:nvPr>
        </p:nvSpPr>
        <p:spPr>
          <a:xfrm>
            <a:off x="0" y="0"/>
            <a:ext cx="12192000" cy="1400175"/>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t">
            <a:noAutofit/>
          </a:bodyPr>
          <a:lstStyle>
            <a:lvl1pPr algn="l" defTabSz="457200" rtl="0" eaLnBrk="1" latinLnBrk="0" hangingPunct="1">
              <a:spcBef>
                <a:spcPct val="0"/>
              </a:spcBef>
              <a:buNone/>
              <a:defRPr sz="4200" b="0" i="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IN" sz="6600" b="1" dirty="0"/>
              <a:t>EXPRESSIONS</a:t>
            </a:r>
            <a:endParaRPr lang="en-IN" sz="6600" b="1" dirty="0">
              <a:solidFill>
                <a:schemeClr val="bg2">
                  <a:lumMod val="25000"/>
                </a:schemeClr>
              </a:solidFill>
            </a:endParaRPr>
          </a:p>
        </p:txBody>
      </p:sp>
    </p:spTree>
    <p:extLst>
      <p:ext uri="{BB962C8B-B14F-4D97-AF65-F5344CB8AC3E}">
        <p14:creationId xmlns:p14="http://schemas.microsoft.com/office/powerpoint/2010/main" val="25790050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37985-13CB-4ADC-833C-24308695EBB8}"/>
              </a:ext>
            </a:extLst>
          </p:cNvPr>
          <p:cNvSpPr>
            <a:spLocks noGrp="1"/>
          </p:cNvSpPr>
          <p:nvPr>
            <p:ph idx="1"/>
          </p:nvPr>
        </p:nvSpPr>
        <p:spPr>
          <a:xfrm>
            <a:off x="0" y="1400176"/>
            <a:ext cx="12192000" cy="5457824"/>
          </a:xfrm>
        </p:spPr>
        <p:txBody>
          <a:bodyPr>
            <a:normAutofit/>
          </a:bodyPr>
          <a:lstStyle/>
          <a:p>
            <a:pPr>
              <a:buFont typeface="Wingdings" panose="05000000000000000000" pitchFamily="2" charset="2"/>
              <a:buChar char="v"/>
            </a:pPr>
            <a:r>
              <a:rPr lang="en-US" sz="2400" b="1" u="sng" dirty="0">
                <a:solidFill>
                  <a:srgbClr val="FF0000"/>
                </a:solidFill>
              </a:rPr>
              <a:t>BITWISE EXPRESSIONS :</a:t>
            </a:r>
          </a:p>
          <a:p>
            <a:pPr marL="0" indent="0">
              <a:buNone/>
            </a:pPr>
            <a:r>
              <a:rPr lang="en-US" sz="2000" dirty="0"/>
              <a:t>A bitwise expression is an expression which is used to manipulate the data at a bit level. They are basically used to shift the bits. </a:t>
            </a:r>
          </a:p>
          <a:p>
            <a:pPr marL="0" indent="0">
              <a:buNone/>
            </a:pPr>
            <a:r>
              <a:rPr lang="en-US" b="1" dirty="0">
                <a:solidFill>
                  <a:schemeClr val="bg1"/>
                </a:solidFill>
              </a:rPr>
              <a:t>E</a:t>
            </a:r>
            <a:r>
              <a:rPr lang="en-US" sz="2000" b="1" dirty="0">
                <a:solidFill>
                  <a:schemeClr val="bg1"/>
                </a:solidFill>
              </a:rPr>
              <a:t>xample : </a:t>
            </a:r>
            <a:r>
              <a:rPr lang="en-US" sz="2000" dirty="0"/>
              <a:t>x=3</a:t>
            </a:r>
          </a:p>
          <a:p>
            <a:pPr>
              <a:buFont typeface="Wingdings" panose="05000000000000000000" pitchFamily="2" charset="2"/>
              <a:buChar char="v"/>
            </a:pPr>
            <a:r>
              <a:rPr lang="en-US" sz="2400" b="1" u="sng" dirty="0">
                <a:solidFill>
                  <a:srgbClr val="FF0000"/>
                </a:solidFill>
              </a:rPr>
              <a:t>SPECIAL ASSIGNMENT EXPRESSIONS :</a:t>
            </a:r>
          </a:p>
          <a:p>
            <a:pPr marL="0" indent="0">
              <a:buNone/>
            </a:pPr>
            <a:r>
              <a:rPr lang="en-US" dirty="0"/>
              <a:t>Special assignment expressions are the expressions which can be further classified depending upon the value assigned to the variable.</a:t>
            </a:r>
          </a:p>
          <a:p>
            <a:pPr lvl="1">
              <a:buFont typeface="Wingdings" panose="05000000000000000000" pitchFamily="2" charset="2"/>
              <a:buChar char="§"/>
            </a:pPr>
            <a:r>
              <a:rPr lang="en-US" sz="2400" b="1" dirty="0">
                <a:solidFill>
                  <a:schemeClr val="accent3">
                    <a:lumMod val="60000"/>
                    <a:lumOff val="40000"/>
                  </a:schemeClr>
                </a:solidFill>
              </a:rPr>
              <a:t>Chained Assignment :</a:t>
            </a:r>
          </a:p>
          <a:p>
            <a:pPr marL="0" indent="0">
              <a:buNone/>
            </a:pPr>
            <a:r>
              <a:rPr lang="en-US" dirty="0"/>
              <a:t>	Chained assignment expression is an expression in which the same value is assigned to more 	than one variable by using single statement.</a:t>
            </a:r>
          </a:p>
          <a:p>
            <a:pPr marL="0" indent="0">
              <a:buNone/>
            </a:pPr>
            <a:r>
              <a:rPr lang="en-US" b="1" dirty="0">
                <a:solidFill>
                  <a:schemeClr val="bg1"/>
                </a:solidFill>
              </a:rPr>
              <a:t>	Example:</a:t>
            </a:r>
            <a:r>
              <a:rPr lang="en-US" dirty="0"/>
              <a:t> a=b=20 </a:t>
            </a:r>
          </a:p>
          <a:p>
            <a:pPr marL="0" indent="0">
              <a:buNone/>
            </a:pPr>
            <a:r>
              <a:rPr lang="en-US" dirty="0"/>
              <a:t>		  	    or</a:t>
            </a:r>
          </a:p>
          <a:p>
            <a:pPr marL="0" indent="0">
              <a:buNone/>
            </a:pPr>
            <a:r>
              <a:rPr lang="en-US" dirty="0"/>
              <a:t>		   	    (a=b) = 20 </a:t>
            </a:r>
          </a:p>
        </p:txBody>
      </p:sp>
      <p:sp>
        <p:nvSpPr>
          <p:cNvPr id="4" name="Title 1">
            <a:extLst>
              <a:ext uri="{FF2B5EF4-FFF2-40B4-BE49-F238E27FC236}">
                <a16:creationId xmlns:a16="http://schemas.microsoft.com/office/drawing/2014/main" id="{DBD29AC7-7F7A-4EF4-B228-9D2C0C36A4D1}"/>
              </a:ext>
            </a:extLst>
          </p:cNvPr>
          <p:cNvSpPr txBox="1">
            <a:spLocks noGrp="1"/>
          </p:cNvSpPr>
          <p:nvPr>
            <p:ph type="title"/>
          </p:nvPr>
        </p:nvSpPr>
        <p:spPr>
          <a:xfrm>
            <a:off x="0" y="0"/>
            <a:ext cx="12192000" cy="1400175"/>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t">
            <a:noAutofit/>
          </a:bodyPr>
          <a:lstStyle>
            <a:lvl1pPr algn="l" defTabSz="457200" rtl="0" eaLnBrk="1" latinLnBrk="0" hangingPunct="1">
              <a:spcBef>
                <a:spcPct val="0"/>
              </a:spcBef>
              <a:buNone/>
              <a:defRPr sz="4200" b="0" i="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IN" sz="6600" b="1" dirty="0"/>
              <a:t>EXPRESSIONS</a:t>
            </a:r>
            <a:endParaRPr lang="en-IN" sz="6600" b="1" dirty="0">
              <a:solidFill>
                <a:schemeClr val="bg2">
                  <a:lumMod val="25000"/>
                </a:schemeClr>
              </a:solidFill>
            </a:endParaRPr>
          </a:p>
        </p:txBody>
      </p:sp>
    </p:spTree>
    <p:extLst>
      <p:ext uri="{BB962C8B-B14F-4D97-AF65-F5344CB8AC3E}">
        <p14:creationId xmlns:p14="http://schemas.microsoft.com/office/powerpoint/2010/main" val="198768084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37985-13CB-4ADC-833C-24308695EBB8}"/>
              </a:ext>
            </a:extLst>
          </p:cNvPr>
          <p:cNvSpPr>
            <a:spLocks noGrp="1"/>
          </p:cNvSpPr>
          <p:nvPr>
            <p:ph idx="1"/>
          </p:nvPr>
        </p:nvSpPr>
        <p:spPr>
          <a:xfrm>
            <a:off x="0" y="1400176"/>
            <a:ext cx="12192000" cy="5457824"/>
          </a:xfrm>
        </p:spPr>
        <p:txBody>
          <a:bodyPr>
            <a:normAutofit/>
          </a:bodyPr>
          <a:lstStyle/>
          <a:p>
            <a:pPr lvl="1">
              <a:buFont typeface="Wingdings" panose="05000000000000000000" pitchFamily="2" charset="2"/>
              <a:buChar char="§"/>
            </a:pPr>
            <a:r>
              <a:rPr lang="en-US" sz="3600" b="1" dirty="0">
                <a:solidFill>
                  <a:schemeClr val="accent3">
                    <a:lumMod val="60000"/>
                    <a:lumOff val="40000"/>
                  </a:schemeClr>
                </a:solidFill>
              </a:rPr>
              <a:t>Embedded Assignment Expression :</a:t>
            </a:r>
          </a:p>
          <a:p>
            <a:pPr marL="457200" lvl="1" indent="0">
              <a:buNone/>
            </a:pPr>
            <a:r>
              <a:rPr lang="en-US" sz="2800" dirty="0"/>
              <a:t> An embedded assignment expression is an assignment expression in which assignment      expression is enclosed within another assignment expression. </a:t>
            </a:r>
          </a:p>
          <a:p>
            <a:pPr lvl="1">
              <a:buFont typeface="Wingdings" panose="05000000000000000000" pitchFamily="2" charset="2"/>
              <a:buChar char="§"/>
            </a:pPr>
            <a:r>
              <a:rPr lang="en-IN" sz="3600" b="1" dirty="0">
                <a:solidFill>
                  <a:schemeClr val="accent3">
                    <a:lumMod val="60000"/>
                    <a:lumOff val="40000"/>
                  </a:schemeClr>
                </a:solidFill>
              </a:rPr>
              <a:t>SPECIAL ASSIGNMENT EXPRESSIONS :</a:t>
            </a:r>
          </a:p>
          <a:p>
            <a:pPr marL="457200" lvl="1" indent="0">
              <a:buNone/>
            </a:pPr>
            <a:r>
              <a:rPr lang="en-US" sz="2800" dirty="0"/>
              <a:t>A compound assignment expression is an expression which is a combination of an assignment operator and binary operator.</a:t>
            </a:r>
          </a:p>
          <a:p>
            <a:pPr marL="457200" lvl="1" indent="0">
              <a:buNone/>
            </a:pPr>
            <a:r>
              <a:rPr lang="en-US" sz="2800" b="1" dirty="0">
                <a:solidFill>
                  <a:schemeClr val="bg1"/>
                </a:solidFill>
              </a:rPr>
              <a:t>Example :</a:t>
            </a:r>
            <a:r>
              <a:rPr lang="en-US" sz="2800" dirty="0"/>
              <a:t> a += 10</a:t>
            </a:r>
            <a:endParaRPr lang="en-US" sz="2800" b="1" u="sng" dirty="0">
              <a:solidFill>
                <a:schemeClr val="accent3">
                  <a:lumMod val="60000"/>
                  <a:lumOff val="40000"/>
                </a:schemeClr>
              </a:solidFill>
            </a:endParaRPr>
          </a:p>
        </p:txBody>
      </p:sp>
      <p:sp>
        <p:nvSpPr>
          <p:cNvPr id="4" name="Title 1">
            <a:extLst>
              <a:ext uri="{FF2B5EF4-FFF2-40B4-BE49-F238E27FC236}">
                <a16:creationId xmlns:a16="http://schemas.microsoft.com/office/drawing/2014/main" id="{DBD29AC7-7F7A-4EF4-B228-9D2C0C36A4D1}"/>
              </a:ext>
            </a:extLst>
          </p:cNvPr>
          <p:cNvSpPr txBox="1">
            <a:spLocks noGrp="1"/>
          </p:cNvSpPr>
          <p:nvPr>
            <p:ph type="title"/>
          </p:nvPr>
        </p:nvSpPr>
        <p:spPr>
          <a:xfrm>
            <a:off x="0" y="0"/>
            <a:ext cx="12192000" cy="1400175"/>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t">
            <a:noAutofit/>
          </a:bodyPr>
          <a:lstStyle>
            <a:lvl1pPr algn="l" defTabSz="457200" rtl="0" eaLnBrk="1" latinLnBrk="0" hangingPunct="1">
              <a:spcBef>
                <a:spcPct val="0"/>
              </a:spcBef>
              <a:buNone/>
              <a:defRPr sz="4200" b="0" i="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IN" sz="6600" b="1" dirty="0"/>
              <a:t>EXPRESSIONS</a:t>
            </a:r>
            <a:endParaRPr lang="en-IN" sz="6600" b="1" dirty="0">
              <a:solidFill>
                <a:schemeClr val="bg2">
                  <a:lumMod val="25000"/>
                </a:schemeClr>
              </a:solidFill>
            </a:endParaRPr>
          </a:p>
        </p:txBody>
      </p:sp>
    </p:spTree>
    <p:extLst>
      <p:ext uri="{BB962C8B-B14F-4D97-AF65-F5344CB8AC3E}">
        <p14:creationId xmlns:p14="http://schemas.microsoft.com/office/powerpoint/2010/main" val="1692793254"/>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37985-13CB-4ADC-833C-24308695EBB8}"/>
              </a:ext>
            </a:extLst>
          </p:cNvPr>
          <p:cNvSpPr>
            <a:spLocks noGrp="1"/>
          </p:cNvSpPr>
          <p:nvPr>
            <p:ph idx="1"/>
          </p:nvPr>
        </p:nvSpPr>
        <p:spPr>
          <a:xfrm>
            <a:off x="0" y="1400176"/>
            <a:ext cx="12192000" cy="5457824"/>
          </a:xfrm>
        </p:spPr>
        <p:txBody>
          <a:bodyPr>
            <a:normAutofit/>
          </a:bodyPr>
          <a:lstStyle/>
          <a:p>
            <a:pPr marL="628650" indent="-571500">
              <a:buFont typeface="Wingdings" panose="05000000000000000000" pitchFamily="2" charset="2"/>
              <a:buChar char="Ø"/>
            </a:pPr>
            <a:r>
              <a:rPr lang="en-US" sz="3600" dirty="0"/>
              <a:t>Control structures are used to alter the flow of execution of the program.</a:t>
            </a:r>
          </a:p>
          <a:p>
            <a:pPr marL="628650" indent="-571500">
              <a:buFont typeface="Wingdings" panose="05000000000000000000" pitchFamily="2" charset="2"/>
              <a:buChar char="q"/>
            </a:pPr>
            <a:endParaRPr lang="en-US" sz="4400" b="1" u="sng" dirty="0">
              <a:solidFill>
                <a:srgbClr val="FFFF00"/>
              </a:solidFill>
              <a:effectLst>
                <a:outerShdw blurRad="38100" dist="38100" dir="2700000" algn="tl">
                  <a:srgbClr val="000000">
                    <a:alpha val="43137"/>
                  </a:srgbClr>
                </a:outerShdw>
              </a:effectLst>
            </a:endParaRPr>
          </a:p>
          <a:p>
            <a:pPr marL="628650" indent="-571500">
              <a:buFont typeface="Wingdings" panose="05000000000000000000" pitchFamily="2" charset="2"/>
              <a:buChar char="q"/>
            </a:pPr>
            <a:r>
              <a:rPr lang="en-US" sz="4400" b="1" u="sng" dirty="0">
                <a:solidFill>
                  <a:srgbClr val="FFFF00"/>
                </a:solidFill>
                <a:effectLst>
                  <a:outerShdw blurRad="38100" dist="38100" dir="2700000" algn="tl">
                    <a:srgbClr val="000000">
                      <a:alpha val="43137"/>
                    </a:srgbClr>
                  </a:outerShdw>
                </a:effectLst>
              </a:rPr>
              <a:t>Types Of Control Structures : </a:t>
            </a:r>
          </a:p>
          <a:p>
            <a:pPr marL="571500" indent="-514350">
              <a:buAutoNum type="arabicParenR"/>
            </a:pPr>
            <a:r>
              <a:rPr lang="en-US" sz="3200" dirty="0"/>
              <a:t>Sequence structure (straight line paths) </a:t>
            </a:r>
          </a:p>
          <a:p>
            <a:pPr marL="571500" indent="-514350">
              <a:buAutoNum type="arabicParenR"/>
            </a:pPr>
            <a:r>
              <a:rPr lang="en-US" sz="3200" dirty="0"/>
              <a:t>Selection structure (one or many branches)</a:t>
            </a:r>
          </a:p>
          <a:p>
            <a:pPr marL="571500" indent="-514350">
              <a:buAutoNum type="arabicParenR"/>
            </a:pPr>
            <a:r>
              <a:rPr lang="en-US" sz="3200" dirty="0"/>
              <a:t>Loop structure (repetition of a set of activities) </a:t>
            </a:r>
            <a:endParaRPr lang="en-US" sz="3200" b="1" dirty="0">
              <a:solidFill>
                <a:schemeClr val="accent3">
                  <a:lumMod val="60000"/>
                  <a:lumOff val="40000"/>
                </a:schemeClr>
              </a:solidFill>
            </a:endParaRPr>
          </a:p>
        </p:txBody>
      </p:sp>
      <p:sp>
        <p:nvSpPr>
          <p:cNvPr id="4" name="Title 1">
            <a:extLst>
              <a:ext uri="{FF2B5EF4-FFF2-40B4-BE49-F238E27FC236}">
                <a16:creationId xmlns:a16="http://schemas.microsoft.com/office/drawing/2014/main" id="{DBD29AC7-7F7A-4EF4-B228-9D2C0C36A4D1}"/>
              </a:ext>
            </a:extLst>
          </p:cNvPr>
          <p:cNvSpPr txBox="1">
            <a:spLocks noGrp="1"/>
          </p:cNvSpPr>
          <p:nvPr>
            <p:ph type="title"/>
          </p:nvPr>
        </p:nvSpPr>
        <p:spPr>
          <a:xfrm>
            <a:off x="0" y="0"/>
            <a:ext cx="12192000" cy="1400175"/>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t">
            <a:noAutofit/>
          </a:bodyPr>
          <a:lstStyle>
            <a:lvl1pPr algn="l" defTabSz="457200" rtl="0" eaLnBrk="1" latinLnBrk="0" hangingPunct="1">
              <a:spcBef>
                <a:spcPct val="0"/>
              </a:spcBef>
              <a:buNone/>
              <a:defRPr sz="4200" b="0" i="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IN" sz="6000" b="1" dirty="0"/>
              <a:t>CONTROL STRUCTURES</a:t>
            </a:r>
            <a:endParaRPr lang="en-IN" sz="6000" b="1" dirty="0">
              <a:solidFill>
                <a:schemeClr val="bg2">
                  <a:lumMod val="25000"/>
                </a:schemeClr>
              </a:solidFill>
            </a:endParaRPr>
          </a:p>
        </p:txBody>
      </p:sp>
    </p:spTree>
    <p:extLst>
      <p:ext uri="{BB962C8B-B14F-4D97-AF65-F5344CB8AC3E}">
        <p14:creationId xmlns:p14="http://schemas.microsoft.com/office/powerpoint/2010/main" val="212524222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37985-13CB-4ADC-833C-24308695EBB8}"/>
              </a:ext>
            </a:extLst>
          </p:cNvPr>
          <p:cNvSpPr>
            <a:spLocks noGrp="1"/>
          </p:cNvSpPr>
          <p:nvPr>
            <p:ph idx="1"/>
          </p:nvPr>
        </p:nvSpPr>
        <p:spPr>
          <a:xfrm>
            <a:off x="0" y="1400176"/>
            <a:ext cx="12192000" cy="5457824"/>
          </a:xfrm>
        </p:spPr>
        <p:txBody>
          <a:bodyPr>
            <a:normAutofit/>
          </a:bodyPr>
          <a:lstStyle/>
          <a:p>
            <a:pPr marL="514350" indent="-457200">
              <a:buFont typeface="Wingdings" panose="05000000000000000000" pitchFamily="2" charset="2"/>
              <a:buChar char="Ø"/>
            </a:pPr>
            <a:r>
              <a:rPr lang="en-US" sz="2800" b="1" dirty="0"/>
              <a:t>Decision making is about deciding the order of execution of statements based on certain conditions </a:t>
            </a:r>
          </a:p>
          <a:p>
            <a:pPr marL="514350" indent="-457200">
              <a:buFont typeface="Wingdings" panose="05000000000000000000" pitchFamily="2" charset="2"/>
              <a:buChar char="q"/>
            </a:pPr>
            <a:r>
              <a:rPr lang="en-US" sz="2800" b="1" dirty="0">
                <a:solidFill>
                  <a:srgbClr val="FFFF00"/>
                </a:solidFill>
              </a:rPr>
              <a:t>C++ handles decision-making by supporting the following statements :</a:t>
            </a:r>
          </a:p>
          <a:p>
            <a:pPr marL="1371600" lvl="2" indent="-514350">
              <a:buFont typeface="+mj-lt"/>
              <a:buAutoNum type="arabicPeriod"/>
            </a:pPr>
            <a:r>
              <a:rPr lang="en-US" sz="3600" dirty="0"/>
              <a:t> if statement </a:t>
            </a:r>
          </a:p>
          <a:p>
            <a:pPr marL="1371600" lvl="2" indent="-514350">
              <a:buFont typeface="+mj-lt"/>
              <a:buAutoNum type="arabicPeriod"/>
            </a:pPr>
            <a:r>
              <a:rPr lang="en-US" sz="3600" dirty="0"/>
              <a:t> switch statement </a:t>
            </a:r>
          </a:p>
          <a:p>
            <a:pPr marL="1371600" lvl="2" indent="-514350">
              <a:buFont typeface="+mj-lt"/>
              <a:buAutoNum type="arabicPeriod"/>
            </a:pPr>
            <a:r>
              <a:rPr lang="en-US" sz="3600" dirty="0"/>
              <a:t> conditional operator statement </a:t>
            </a:r>
          </a:p>
          <a:p>
            <a:pPr marL="1371600" lvl="2" indent="-514350">
              <a:buFont typeface="+mj-lt"/>
              <a:buAutoNum type="arabicPeriod"/>
            </a:pPr>
            <a:r>
              <a:rPr lang="en-US" sz="3600" dirty="0"/>
              <a:t> </a:t>
            </a:r>
            <a:r>
              <a:rPr lang="en-US" sz="3600" dirty="0" err="1"/>
              <a:t>goto</a:t>
            </a:r>
            <a:r>
              <a:rPr lang="en-US" sz="3600" dirty="0"/>
              <a:t> statement </a:t>
            </a:r>
            <a:endParaRPr lang="en-US" sz="3600" b="1" dirty="0">
              <a:solidFill>
                <a:schemeClr val="accent3">
                  <a:lumMod val="60000"/>
                  <a:lumOff val="40000"/>
                </a:schemeClr>
              </a:solidFill>
            </a:endParaRPr>
          </a:p>
        </p:txBody>
      </p:sp>
      <p:sp>
        <p:nvSpPr>
          <p:cNvPr id="4" name="Title 1">
            <a:extLst>
              <a:ext uri="{FF2B5EF4-FFF2-40B4-BE49-F238E27FC236}">
                <a16:creationId xmlns:a16="http://schemas.microsoft.com/office/drawing/2014/main" id="{DBD29AC7-7F7A-4EF4-B228-9D2C0C36A4D1}"/>
              </a:ext>
            </a:extLst>
          </p:cNvPr>
          <p:cNvSpPr txBox="1">
            <a:spLocks noGrp="1"/>
          </p:cNvSpPr>
          <p:nvPr>
            <p:ph type="title"/>
          </p:nvPr>
        </p:nvSpPr>
        <p:spPr>
          <a:xfrm>
            <a:off x="0" y="0"/>
            <a:ext cx="12192000" cy="1400175"/>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t">
            <a:noAutofit/>
          </a:bodyPr>
          <a:lstStyle>
            <a:lvl1pPr algn="l" defTabSz="457200" rtl="0" eaLnBrk="1" latinLnBrk="0" hangingPunct="1">
              <a:spcBef>
                <a:spcPct val="0"/>
              </a:spcBef>
              <a:buNone/>
              <a:defRPr sz="4200" b="0" i="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US" sz="6600" b="1" dirty="0"/>
              <a:t>SELECTION STRUCTURE</a:t>
            </a:r>
            <a:r>
              <a:rPr lang="en-US" sz="5400" b="1" dirty="0"/>
              <a:t> </a:t>
            </a:r>
            <a:endParaRPr lang="en-IN" sz="5400" b="1" dirty="0">
              <a:solidFill>
                <a:schemeClr val="bg2">
                  <a:lumMod val="25000"/>
                </a:schemeClr>
              </a:solidFill>
            </a:endParaRPr>
          </a:p>
        </p:txBody>
      </p:sp>
    </p:spTree>
    <p:extLst>
      <p:ext uri="{BB962C8B-B14F-4D97-AF65-F5344CB8AC3E}">
        <p14:creationId xmlns:p14="http://schemas.microsoft.com/office/powerpoint/2010/main" val="174001819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37985-13CB-4ADC-833C-24308695EBB8}"/>
              </a:ext>
            </a:extLst>
          </p:cNvPr>
          <p:cNvSpPr>
            <a:spLocks noGrp="1"/>
          </p:cNvSpPr>
          <p:nvPr>
            <p:ph idx="1"/>
          </p:nvPr>
        </p:nvSpPr>
        <p:spPr>
          <a:xfrm>
            <a:off x="0" y="1400176"/>
            <a:ext cx="12192000" cy="5457824"/>
          </a:xfrm>
        </p:spPr>
        <p:txBody>
          <a:bodyPr>
            <a:normAutofit/>
          </a:bodyPr>
          <a:lstStyle/>
          <a:p>
            <a:pPr marL="628650" indent="-571500">
              <a:buFont typeface="Wingdings" panose="05000000000000000000" pitchFamily="2" charset="2"/>
              <a:buChar char="Ø"/>
            </a:pPr>
            <a:r>
              <a:rPr lang="en-US" sz="3600" dirty="0"/>
              <a:t>The if statement may be implemented in different forms depending on the complexity of conditions to be tested.      </a:t>
            </a:r>
          </a:p>
          <a:p>
            <a:pPr marL="514350" indent="-457200">
              <a:buFont typeface="Wingdings" panose="05000000000000000000" pitchFamily="2" charset="2"/>
              <a:buChar char="q"/>
            </a:pPr>
            <a:r>
              <a:rPr lang="en-US" sz="3600" b="1" dirty="0">
                <a:solidFill>
                  <a:srgbClr val="FFFF00"/>
                </a:solidFill>
                <a:effectLst>
                  <a:outerShdw blurRad="38100" dist="38100" dir="2700000" algn="tl">
                    <a:srgbClr val="000000">
                      <a:alpha val="43137"/>
                    </a:srgbClr>
                  </a:outerShdw>
                </a:effectLst>
              </a:rPr>
              <a:t> The different forms are:</a:t>
            </a:r>
          </a:p>
          <a:p>
            <a:pPr marL="1371600" lvl="2" indent="-514350">
              <a:buFont typeface="+mj-lt"/>
              <a:buAutoNum type="arabicPeriod"/>
            </a:pPr>
            <a:r>
              <a:rPr lang="en-US" sz="3200" dirty="0"/>
              <a:t> Simple if statement </a:t>
            </a:r>
          </a:p>
          <a:p>
            <a:pPr marL="1371600" lvl="2" indent="-514350">
              <a:buFont typeface="+mj-lt"/>
              <a:buAutoNum type="arabicPeriod"/>
            </a:pPr>
            <a:r>
              <a:rPr lang="en-US" sz="3200" dirty="0"/>
              <a:t> if....else statement </a:t>
            </a:r>
          </a:p>
          <a:p>
            <a:pPr marL="1371600" lvl="2" indent="-514350">
              <a:buFont typeface="+mj-lt"/>
              <a:buAutoNum type="arabicPeriod"/>
            </a:pPr>
            <a:r>
              <a:rPr lang="en-US" sz="3200" dirty="0"/>
              <a:t> Nested if....else statement </a:t>
            </a:r>
          </a:p>
          <a:p>
            <a:pPr marL="1371600" lvl="2" indent="-514350">
              <a:buFont typeface="+mj-lt"/>
              <a:buAutoNum type="arabicPeriod"/>
            </a:pPr>
            <a:r>
              <a:rPr lang="en-US" sz="3200" dirty="0"/>
              <a:t> else if statement</a:t>
            </a:r>
            <a:br>
              <a:rPr lang="en-US" sz="2800" dirty="0"/>
            </a:br>
            <a:r>
              <a:rPr lang="en-US" sz="2800" dirty="0"/>
              <a:t> </a:t>
            </a:r>
            <a:endParaRPr lang="en-US" sz="2800" b="1" dirty="0">
              <a:solidFill>
                <a:schemeClr val="accent3">
                  <a:lumMod val="60000"/>
                  <a:lumOff val="40000"/>
                </a:schemeClr>
              </a:solidFill>
            </a:endParaRPr>
          </a:p>
        </p:txBody>
      </p:sp>
      <p:sp>
        <p:nvSpPr>
          <p:cNvPr id="4" name="Title 1">
            <a:extLst>
              <a:ext uri="{FF2B5EF4-FFF2-40B4-BE49-F238E27FC236}">
                <a16:creationId xmlns:a16="http://schemas.microsoft.com/office/drawing/2014/main" id="{DBD29AC7-7F7A-4EF4-B228-9D2C0C36A4D1}"/>
              </a:ext>
            </a:extLst>
          </p:cNvPr>
          <p:cNvSpPr txBox="1">
            <a:spLocks noGrp="1"/>
          </p:cNvSpPr>
          <p:nvPr>
            <p:ph type="title"/>
          </p:nvPr>
        </p:nvSpPr>
        <p:spPr>
          <a:xfrm>
            <a:off x="0" y="0"/>
            <a:ext cx="12192000" cy="1400175"/>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t">
            <a:noAutofit/>
          </a:bodyPr>
          <a:lstStyle>
            <a:lvl1pPr algn="l" defTabSz="457200" rtl="0" eaLnBrk="1" latinLnBrk="0" hangingPunct="1">
              <a:spcBef>
                <a:spcPct val="0"/>
              </a:spcBef>
              <a:buNone/>
              <a:defRPr sz="4200" b="0" i="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IN" sz="6000" b="1" dirty="0"/>
              <a:t>DECISION MAKING STRUCTURE</a:t>
            </a:r>
            <a:r>
              <a:rPr lang="en-US" sz="5400" b="1" dirty="0"/>
              <a:t> </a:t>
            </a:r>
            <a:endParaRPr lang="en-IN" sz="5400" b="1" dirty="0">
              <a:solidFill>
                <a:schemeClr val="bg2">
                  <a:lumMod val="25000"/>
                </a:schemeClr>
              </a:solidFill>
            </a:endParaRPr>
          </a:p>
        </p:txBody>
      </p:sp>
    </p:spTree>
    <p:extLst>
      <p:ext uri="{BB962C8B-B14F-4D97-AF65-F5344CB8AC3E}">
        <p14:creationId xmlns:p14="http://schemas.microsoft.com/office/powerpoint/2010/main" val="2947923344"/>
      </p:ext>
    </p:extLst>
  </p:cSld>
  <p:clrMapOvr>
    <a:masterClrMapping/>
  </p:clrMapOvr>
  <p:transition spd="slow">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37985-13CB-4ADC-833C-24308695EBB8}"/>
              </a:ext>
            </a:extLst>
          </p:cNvPr>
          <p:cNvSpPr>
            <a:spLocks noGrp="1"/>
          </p:cNvSpPr>
          <p:nvPr>
            <p:ph idx="1"/>
          </p:nvPr>
        </p:nvSpPr>
        <p:spPr>
          <a:xfrm>
            <a:off x="0" y="1400176"/>
            <a:ext cx="12192000" cy="5457824"/>
          </a:xfrm>
        </p:spPr>
        <p:txBody>
          <a:bodyPr>
            <a:normAutofit/>
          </a:bodyPr>
          <a:lstStyle/>
          <a:p>
            <a:pPr marL="514350" indent="-457200">
              <a:buFont typeface="Wingdings" panose="05000000000000000000" pitchFamily="2" charset="2"/>
              <a:buChar char="Ø"/>
            </a:pPr>
            <a:r>
              <a:rPr lang="en-US" sz="2800" dirty="0"/>
              <a:t> An iteration (or looping) is a sequence of one or more statements that are repeatedly executed until a condition is satisfied.</a:t>
            </a:r>
          </a:p>
          <a:p>
            <a:pPr marL="400050">
              <a:buFont typeface="Wingdings" panose="05000000000000000000" pitchFamily="2" charset="2"/>
              <a:buChar char="Ø"/>
            </a:pPr>
            <a:r>
              <a:rPr lang="en-US" sz="2400" dirty="0"/>
              <a:t> </a:t>
            </a:r>
            <a:r>
              <a:rPr lang="en-US" sz="2800" dirty="0"/>
              <a:t>These statements are also called as control flow statements. </a:t>
            </a:r>
          </a:p>
          <a:p>
            <a:pPr marL="400050">
              <a:buFont typeface="Wingdings" panose="05000000000000000000" pitchFamily="2" charset="2"/>
              <a:buChar char="q"/>
            </a:pPr>
            <a:endParaRPr lang="en-US" sz="3200" b="1" dirty="0">
              <a:solidFill>
                <a:srgbClr val="FFFF00"/>
              </a:solidFill>
            </a:endParaRPr>
          </a:p>
          <a:p>
            <a:pPr marL="400050">
              <a:buFont typeface="Wingdings" panose="05000000000000000000" pitchFamily="2" charset="2"/>
              <a:buChar char="q"/>
            </a:pPr>
            <a:r>
              <a:rPr lang="en-US" sz="3200" b="1" dirty="0">
                <a:solidFill>
                  <a:srgbClr val="FFFF00"/>
                </a:solidFill>
              </a:rPr>
              <a:t> C++ supports three types of iteration statements: </a:t>
            </a:r>
          </a:p>
          <a:p>
            <a:pPr marL="1314450" lvl="2" indent="-457200">
              <a:buAutoNum type="arabicPeriod"/>
            </a:pPr>
            <a:r>
              <a:rPr lang="en-US" sz="2800" dirty="0"/>
              <a:t>for statement </a:t>
            </a:r>
          </a:p>
          <a:p>
            <a:pPr marL="1314450" lvl="2" indent="-457200">
              <a:buAutoNum type="arabicPeriod"/>
            </a:pPr>
            <a:r>
              <a:rPr lang="en-US" sz="2800" dirty="0"/>
              <a:t>while statement </a:t>
            </a:r>
          </a:p>
          <a:p>
            <a:pPr marL="1314450" lvl="2" indent="-457200">
              <a:buAutoNum type="arabicPeriod"/>
            </a:pPr>
            <a:r>
              <a:rPr lang="en-US" sz="2800" dirty="0"/>
              <a:t>do-while statement</a:t>
            </a:r>
            <a:br>
              <a:rPr lang="en-US" sz="2400" dirty="0"/>
            </a:br>
            <a:r>
              <a:rPr lang="en-US" sz="2400" dirty="0"/>
              <a:t> </a:t>
            </a:r>
            <a:endParaRPr lang="en-US" sz="2400" b="1" dirty="0">
              <a:solidFill>
                <a:schemeClr val="accent3">
                  <a:lumMod val="60000"/>
                  <a:lumOff val="40000"/>
                </a:schemeClr>
              </a:solidFill>
            </a:endParaRPr>
          </a:p>
        </p:txBody>
      </p:sp>
      <p:sp>
        <p:nvSpPr>
          <p:cNvPr id="4" name="Title 1">
            <a:extLst>
              <a:ext uri="{FF2B5EF4-FFF2-40B4-BE49-F238E27FC236}">
                <a16:creationId xmlns:a16="http://schemas.microsoft.com/office/drawing/2014/main" id="{DBD29AC7-7F7A-4EF4-B228-9D2C0C36A4D1}"/>
              </a:ext>
            </a:extLst>
          </p:cNvPr>
          <p:cNvSpPr txBox="1">
            <a:spLocks noGrp="1"/>
          </p:cNvSpPr>
          <p:nvPr>
            <p:ph type="title"/>
          </p:nvPr>
        </p:nvSpPr>
        <p:spPr>
          <a:xfrm>
            <a:off x="0" y="0"/>
            <a:ext cx="12192000" cy="1400175"/>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t">
            <a:noAutofit/>
          </a:bodyPr>
          <a:lstStyle>
            <a:lvl1pPr algn="l" defTabSz="457200" rtl="0" eaLnBrk="1" latinLnBrk="0" hangingPunct="1">
              <a:spcBef>
                <a:spcPct val="0"/>
              </a:spcBef>
              <a:buNone/>
              <a:defRPr sz="4200" b="0" i="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IN" sz="4400" b="1" dirty="0"/>
              <a:t>LOOP / ITERATIVE / REPETITIVE STATEMENTS</a:t>
            </a:r>
            <a:r>
              <a:rPr lang="en-US" sz="5400" b="1" dirty="0"/>
              <a:t> </a:t>
            </a:r>
            <a:endParaRPr lang="en-IN" sz="5400" b="1" dirty="0">
              <a:solidFill>
                <a:schemeClr val="bg2">
                  <a:lumMod val="25000"/>
                </a:schemeClr>
              </a:solidFill>
            </a:endParaRPr>
          </a:p>
        </p:txBody>
      </p:sp>
    </p:spTree>
    <p:extLst>
      <p:ext uri="{BB962C8B-B14F-4D97-AF65-F5344CB8AC3E}">
        <p14:creationId xmlns:p14="http://schemas.microsoft.com/office/powerpoint/2010/main" val="235114038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37985-13CB-4ADC-833C-24308695EBB8}"/>
              </a:ext>
            </a:extLst>
          </p:cNvPr>
          <p:cNvSpPr>
            <a:spLocks noGrp="1"/>
          </p:cNvSpPr>
          <p:nvPr>
            <p:ph idx="1"/>
          </p:nvPr>
        </p:nvSpPr>
        <p:spPr>
          <a:xfrm>
            <a:off x="0" y="1400176"/>
            <a:ext cx="12192000" cy="5457824"/>
          </a:xfrm>
        </p:spPr>
        <p:txBody>
          <a:bodyPr>
            <a:normAutofit fontScale="77500" lnSpcReduction="20000"/>
          </a:bodyPr>
          <a:lstStyle/>
          <a:p>
            <a:pPr marL="514350" indent="-457200">
              <a:buFont typeface="Wingdings" panose="05000000000000000000" pitchFamily="2" charset="2"/>
              <a:buChar char="Ø"/>
            </a:pPr>
            <a:r>
              <a:rPr lang="en-US" sz="2800" dirty="0"/>
              <a:t>When the function is called, control is transferred to the first statement in the function body. </a:t>
            </a:r>
          </a:p>
          <a:p>
            <a:pPr marL="514350" indent="-457200">
              <a:buFont typeface="Wingdings" panose="05000000000000000000" pitchFamily="2" charset="2"/>
              <a:buChar char="Ø"/>
            </a:pPr>
            <a:r>
              <a:rPr lang="en-US" sz="2800" dirty="0"/>
              <a:t> The other statements in the function body are then executed and control returns to the main program when the closing brace is encountered.</a:t>
            </a:r>
          </a:p>
          <a:p>
            <a:pPr marL="514350" indent="-457200">
              <a:buFont typeface="Wingdings" panose="05000000000000000000" pitchFamily="2" charset="2"/>
              <a:buChar char="Ø"/>
            </a:pPr>
            <a:r>
              <a:rPr lang="en-IN" sz="2800" dirty="0"/>
              <a:t> Function Elements </a:t>
            </a:r>
          </a:p>
          <a:p>
            <a:pPr marL="571500" indent="-514350">
              <a:buAutoNum type="arabicPeriod"/>
            </a:pPr>
            <a:r>
              <a:rPr lang="en-IN" sz="2800" dirty="0"/>
              <a:t>Function Prototype / Declaration </a:t>
            </a:r>
          </a:p>
          <a:p>
            <a:pPr marL="571500" indent="-514350">
              <a:buAutoNum type="arabicPeriod"/>
            </a:pPr>
            <a:r>
              <a:rPr lang="en-IN" sz="2800" dirty="0"/>
              <a:t>Function Definition</a:t>
            </a:r>
          </a:p>
          <a:p>
            <a:pPr marL="571500" indent="-514350">
              <a:buAutoNum type="arabicPeriod"/>
            </a:pPr>
            <a:r>
              <a:rPr lang="en-IN" sz="2800" dirty="0"/>
              <a:t>Function Call </a:t>
            </a:r>
            <a:br>
              <a:rPr lang="en-IN" sz="2800" dirty="0"/>
            </a:br>
            <a:r>
              <a:rPr lang="en-IN" sz="2800" dirty="0"/>
              <a:t> </a:t>
            </a:r>
            <a:r>
              <a:rPr lang="en-US" sz="2800" b="1" dirty="0"/>
              <a:t> </a:t>
            </a:r>
            <a:endParaRPr lang="en-US" sz="2800" dirty="0"/>
          </a:p>
          <a:p>
            <a:pPr marL="57150" indent="0">
              <a:buNone/>
            </a:pPr>
            <a:r>
              <a:rPr lang="en-IN" sz="4000" b="1" u="sng" dirty="0">
                <a:solidFill>
                  <a:srgbClr val="FF0000"/>
                </a:solidFill>
                <a:effectLst>
                  <a:outerShdw blurRad="38100" dist="38100" dir="2700000" algn="tl">
                    <a:srgbClr val="000000">
                      <a:alpha val="43137"/>
                    </a:srgbClr>
                  </a:outerShdw>
                </a:effectLst>
              </a:rPr>
              <a:t>THE MAIN FUNCTIONS :</a:t>
            </a:r>
          </a:p>
          <a:p>
            <a:pPr marL="400050">
              <a:buFont typeface="Wingdings" panose="05000000000000000000" pitchFamily="2" charset="2"/>
              <a:buChar char="Ø"/>
            </a:pPr>
            <a:r>
              <a:rPr lang="en-US" sz="2000" dirty="0"/>
              <a:t> </a:t>
            </a:r>
            <a:r>
              <a:rPr lang="en-US" sz="2400" dirty="0"/>
              <a:t>In C++, the main() returns a value of type int to the operating system. </a:t>
            </a:r>
          </a:p>
          <a:p>
            <a:pPr marL="400050">
              <a:buFont typeface="Wingdings" panose="05000000000000000000" pitchFamily="2" charset="2"/>
              <a:buChar char="q"/>
            </a:pPr>
            <a:r>
              <a:rPr lang="en-US" sz="2000" dirty="0"/>
              <a:t> </a:t>
            </a:r>
            <a:r>
              <a:rPr lang="en-US" sz="2400" dirty="0"/>
              <a:t>C++. therefore, explicitly defines main() as matching one of the following prototypes :</a:t>
            </a:r>
          </a:p>
          <a:p>
            <a:pPr marL="857250" lvl="2" indent="0">
              <a:buNone/>
            </a:pPr>
            <a:r>
              <a:rPr lang="en-US" sz="2400" dirty="0"/>
              <a:t> int main() ; </a:t>
            </a:r>
          </a:p>
          <a:p>
            <a:pPr marL="857250" lvl="2" indent="0">
              <a:buNone/>
            </a:pPr>
            <a:r>
              <a:rPr lang="en-US" sz="2400" dirty="0"/>
              <a:t> int main(int </a:t>
            </a:r>
            <a:r>
              <a:rPr lang="en-US" sz="2400" dirty="0" err="1"/>
              <a:t>argc</a:t>
            </a:r>
            <a:r>
              <a:rPr lang="en-US" sz="2400" dirty="0"/>
              <a:t>, char * </a:t>
            </a:r>
            <a:r>
              <a:rPr lang="en-US" sz="2400" dirty="0" err="1"/>
              <a:t>argv</a:t>
            </a:r>
            <a:r>
              <a:rPr lang="en-US" sz="2400" dirty="0"/>
              <a:t>(1);			</a:t>
            </a:r>
            <a:br>
              <a:rPr lang="en-US" sz="2000" dirty="0"/>
            </a:br>
            <a:r>
              <a:rPr lang="en-US" sz="2000" dirty="0"/>
              <a:t> </a:t>
            </a:r>
            <a:endParaRPr lang="en-US" sz="2000" b="1" dirty="0">
              <a:solidFill>
                <a:schemeClr val="accent3">
                  <a:lumMod val="60000"/>
                  <a:lumOff val="40000"/>
                </a:schemeClr>
              </a:solidFill>
            </a:endParaRPr>
          </a:p>
        </p:txBody>
      </p:sp>
      <p:sp>
        <p:nvSpPr>
          <p:cNvPr id="4" name="Title 1">
            <a:extLst>
              <a:ext uri="{FF2B5EF4-FFF2-40B4-BE49-F238E27FC236}">
                <a16:creationId xmlns:a16="http://schemas.microsoft.com/office/drawing/2014/main" id="{DBD29AC7-7F7A-4EF4-B228-9D2C0C36A4D1}"/>
              </a:ext>
            </a:extLst>
          </p:cNvPr>
          <p:cNvSpPr txBox="1">
            <a:spLocks noGrp="1"/>
          </p:cNvSpPr>
          <p:nvPr>
            <p:ph type="title"/>
          </p:nvPr>
        </p:nvSpPr>
        <p:spPr>
          <a:xfrm>
            <a:off x="0" y="0"/>
            <a:ext cx="12192000" cy="1400175"/>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t">
            <a:noAutofit/>
          </a:bodyPr>
          <a:lstStyle>
            <a:lvl1pPr algn="l" defTabSz="457200" rtl="0" eaLnBrk="1" latinLnBrk="0" hangingPunct="1">
              <a:spcBef>
                <a:spcPct val="0"/>
              </a:spcBef>
              <a:buNone/>
              <a:defRPr sz="4200" b="0" i="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IN" sz="6000" b="1" dirty="0"/>
              <a:t>FUNCTIONS 	           </a:t>
            </a:r>
            <a:endParaRPr lang="en-IN" sz="1600" b="1" dirty="0">
              <a:solidFill>
                <a:schemeClr val="bg2">
                  <a:lumMod val="25000"/>
                </a:schemeClr>
              </a:solidFill>
            </a:endParaRPr>
          </a:p>
        </p:txBody>
      </p:sp>
    </p:spTree>
    <p:extLst>
      <p:ext uri="{BB962C8B-B14F-4D97-AF65-F5344CB8AC3E}">
        <p14:creationId xmlns:p14="http://schemas.microsoft.com/office/powerpoint/2010/main" val="24456361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6572-40C0-4940-BAE1-765CAFF43AA3}"/>
              </a:ext>
            </a:extLst>
          </p:cNvPr>
          <p:cNvSpPr>
            <a:spLocks noGrp="1"/>
          </p:cNvSpPr>
          <p:nvPr>
            <p:ph type="title"/>
          </p:nvPr>
        </p:nvSpPr>
        <p:spPr>
          <a:xfrm>
            <a:off x="0" y="0"/>
            <a:ext cx="12192000" cy="1400530"/>
          </a:xfrm>
        </p:spPr>
        <p:style>
          <a:lnRef idx="1">
            <a:schemeClr val="accent4"/>
          </a:lnRef>
          <a:fillRef idx="2">
            <a:schemeClr val="accent4"/>
          </a:fillRef>
          <a:effectRef idx="1">
            <a:schemeClr val="accent4"/>
          </a:effectRef>
          <a:fontRef idx="minor">
            <a:schemeClr val="dk1"/>
          </a:fontRef>
        </p:style>
        <p:txBody>
          <a:bodyPr/>
          <a:lstStyle/>
          <a:p>
            <a:r>
              <a:rPr lang="en-US" b="1" dirty="0">
                <a:solidFill>
                  <a:schemeClr val="bg2">
                    <a:lumMod val="25000"/>
                  </a:schemeClr>
                </a:solidFill>
              </a:rPr>
              <a:t>BASIC CONCEPTS OF OBJECT-ORIENTED PROGRAMMING</a:t>
            </a:r>
            <a:endParaRPr lang="en-IN" b="1" dirty="0">
              <a:solidFill>
                <a:schemeClr val="bg2">
                  <a:lumMod val="25000"/>
                </a:schemeClr>
              </a:solidFill>
            </a:endParaRPr>
          </a:p>
        </p:txBody>
      </p:sp>
      <p:sp>
        <p:nvSpPr>
          <p:cNvPr id="3" name="Content Placeholder 2">
            <a:extLst>
              <a:ext uri="{FF2B5EF4-FFF2-40B4-BE49-F238E27FC236}">
                <a16:creationId xmlns:a16="http://schemas.microsoft.com/office/drawing/2014/main" id="{235FD03F-99C9-4294-866C-6A6C054E7AB3}"/>
              </a:ext>
            </a:extLst>
          </p:cNvPr>
          <p:cNvSpPr>
            <a:spLocks noGrp="1"/>
          </p:cNvSpPr>
          <p:nvPr>
            <p:ph idx="1"/>
          </p:nvPr>
        </p:nvSpPr>
        <p:spPr>
          <a:xfrm>
            <a:off x="0" y="1400531"/>
            <a:ext cx="12192000" cy="5457470"/>
          </a:xfrm>
        </p:spPr>
        <p:txBody>
          <a:bodyPr/>
          <a:lstStyle/>
          <a:p>
            <a:pPr marL="0" indent="0">
              <a:buNone/>
            </a:pPr>
            <a:r>
              <a:rPr lang="en-IN" dirty="0"/>
              <a:t>These include:  </a:t>
            </a:r>
          </a:p>
          <a:p>
            <a:pPr>
              <a:buFont typeface="Wingdings" panose="05000000000000000000" pitchFamily="2" charset="2"/>
              <a:buChar char="Ø"/>
            </a:pPr>
            <a:r>
              <a:rPr lang="en-IN" dirty="0"/>
              <a:t>Objects </a:t>
            </a:r>
          </a:p>
          <a:p>
            <a:pPr>
              <a:buFont typeface="Wingdings" panose="05000000000000000000" pitchFamily="2" charset="2"/>
              <a:buChar char="Ø"/>
            </a:pPr>
            <a:r>
              <a:rPr lang="en-IN" dirty="0"/>
              <a:t>Classes </a:t>
            </a:r>
          </a:p>
          <a:p>
            <a:pPr>
              <a:buFont typeface="Wingdings" panose="05000000000000000000" pitchFamily="2" charset="2"/>
              <a:buChar char="Ø"/>
            </a:pPr>
            <a:r>
              <a:rPr lang="en-IN" dirty="0"/>
              <a:t>Data abstraction and encapsulation </a:t>
            </a:r>
          </a:p>
          <a:p>
            <a:pPr>
              <a:buFont typeface="Wingdings" panose="05000000000000000000" pitchFamily="2" charset="2"/>
              <a:buChar char="Ø"/>
            </a:pPr>
            <a:r>
              <a:rPr lang="en-IN" dirty="0"/>
              <a:t>Inheritance </a:t>
            </a:r>
          </a:p>
          <a:p>
            <a:pPr>
              <a:buFont typeface="Wingdings" panose="05000000000000000000" pitchFamily="2" charset="2"/>
              <a:buChar char="Ø"/>
            </a:pPr>
            <a:r>
              <a:rPr lang="en-IN" dirty="0"/>
              <a:t>Polymorphism  </a:t>
            </a:r>
          </a:p>
          <a:p>
            <a:pPr>
              <a:buFont typeface="Wingdings" panose="05000000000000000000" pitchFamily="2" charset="2"/>
              <a:buChar char="Ø"/>
            </a:pPr>
            <a:r>
              <a:rPr lang="en-IN" dirty="0"/>
              <a:t>Dynamic binding </a:t>
            </a:r>
          </a:p>
          <a:p>
            <a:pPr>
              <a:buFont typeface="Wingdings" panose="05000000000000000000" pitchFamily="2" charset="2"/>
              <a:buChar char="Ø"/>
            </a:pPr>
            <a:r>
              <a:rPr lang="en-IN" dirty="0"/>
              <a:t>Message passing BASIC CONCEPTS OF OBJECT-ORIENTED PROGRAMMIN</a:t>
            </a:r>
          </a:p>
        </p:txBody>
      </p:sp>
    </p:spTree>
    <p:extLst>
      <p:ext uri="{BB962C8B-B14F-4D97-AF65-F5344CB8AC3E}">
        <p14:creationId xmlns:p14="http://schemas.microsoft.com/office/powerpoint/2010/main" val="4277873392"/>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37985-13CB-4ADC-833C-24308695EBB8}"/>
              </a:ext>
            </a:extLst>
          </p:cNvPr>
          <p:cNvSpPr>
            <a:spLocks noGrp="1"/>
          </p:cNvSpPr>
          <p:nvPr>
            <p:ph idx="1"/>
          </p:nvPr>
        </p:nvSpPr>
        <p:spPr>
          <a:xfrm>
            <a:off x="0" y="1400176"/>
            <a:ext cx="12192000" cy="5457824"/>
          </a:xfrm>
        </p:spPr>
        <p:txBody>
          <a:bodyPr>
            <a:normAutofit fontScale="92500" lnSpcReduction="10000"/>
          </a:bodyPr>
          <a:lstStyle/>
          <a:p>
            <a:pPr marL="400050">
              <a:buFont typeface="Wingdings" panose="05000000000000000000" pitchFamily="2" charset="2"/>
              <a:buChar char="Ø"/>
            </a:pPr>
            <a:r>
              <a:rPr lang="en-US" sz="2600" dirty="0"/>
              <a:t>The prototype describes the function interface to the compiler by giving details such as the number and type of arguments and the type of return values.</a:t>
            </a:r>
          </a:p>
          <a:p>
            <a:pPr marL="400050">
              <a:buFont typeface="Wingdings" panose="05000000000000000000" pitchFamily="2" charset="2"/>
              <a:buChar char="Ø"/>
            </a:pPr>
            <a:r>
              <a:rPr lang="en-US" sz="2600" dirty="0"/>
              <a:t>When a function is called, the compiler uses the template to ensure that proper arguments are passed, and the return value is treated correctly.</a:t>
            </a:r>
          </a:p>
          <a:p>
            <a:pPr marL="514350" indent="-457200">
              <a:buFont typeface="Wingdings" panose="05000000000000000000" pitchFamily="2" charset="2"/>
              <a:buChar char="v"/>
            </a:pPr>
            <a:r>
              <a:rPr lang="en-US" sz="2600" dirty="0"/>
              <a:t>Function prototype is a declaration statement in the calling program and is of the following form:</a:t>
            </a:r>
          </a:p>
          <a:p>
            <a:pPr marL="1657350" lvl="3" indent="-342900">
              <a:buFont typeface="Wingdings" panose="05000000000000000000" pitchFamily="2" charset="2"/>
              <a:buChar char="§"/>
            </a:pPr>
            <a:r>
              <a:rPr lang="en-US" sz="2600" dirty="0"/>
              <a:t>type function-name (argument-list);</a:t>
            </a:r>
          </a:p>
          <a:p>
            <a:pPr marL="400050">
              <a:buFont typeface="Wingdings" panose="05000000000000000000" pitchFamily="2" charset="2"/>
              <a:buChar char="Ø"/>
            </a:pPr>
            <a:r>
              <a:rPr lang="en-US" sz="2600" dirty="0"/>
              <a:t> In the function definition, argument names are required because the arguments must be referenced inside the function. </a:t>
            </a:r>
          </a:p>
          <a:p>
            <a:pPr marL="57150" indent="0">
              <a:buNone/>
            </a:pPr>
            <a:r>
              <a:rPr lang="en-US" sz="2600" dirty="0"/>
              <a:t>	</a:t>
            </a:r>
            <a:r>
              <a:rPr lang="en-US" sz="2600" b="1" dirty="0">
                <a:solidFill>
                  <a:schemeClr val="bg1"/>
                </a:solidFill>
              </a:rPr>
              <a:t>Example:</a:t>
            </a:r>
          </a:p>
          <a:p>
            <a:pPr marL="57150" indent="0">
              <a:buNone/>
            </a:pPr>
            <a:r>
              <a:rPr lang="en-US" sz="2600" dirty="0"/>
              <a:t>	 float volume(int </a:t>
            </a:r>
            <a:r>
              <a:rPr lang="en-US" sz="2600" dirty="0" err="1"/>
              <a:t>a,float</a:t>
            </a:r>
            <a:r>
              <a:rPr lang="en-US" sz="2600" dirty="0"/>
              <a:t> </a:t>
            </a:r>
            <a:r>
              <a:rPr lang="en-US" sz="2600" dirty="0" err="1"/>
              <a:t>b,float</a:t>
            </a:r>
            <a:r>
              <a:rPr lang="en-US" sz="2600" dirty="0"/>
              <a:t> c) { float v = a*b*c; }</a:t>
            </a:r>
            <a:br>
              <a:rPr lang="en-US" sz="2600" dirty="0"/>
            </a:br>
            <a:r>
              <a:rPr lang="en-US" sz="2600" dirty="0"/>
              <a:t> </a:t>
            </a:r>
            <a:endParaRPr lang="en-US" sz="2600" b="1" dirty="0">
              <a:solidFill>
                <a:schemeClr val="accent3">
                  <a:lumMod val="60000"/>
                  <a:lumOff val="40000"/>
                </a:schemeClr>
              </a:solidFill>
            </a:endParaRPr>
          </a:p>
        </p:txBody>
      </p:sp>
      <p:sp>
        <p:nvSpPr>
          <p:cNvPr id="4" name="Title 1">
            <a:extLst>
              <a:ext uri="{FF2B5EF4-FFF2-40B4-BE49-F238E27FC236}">
                <a16:creationId xmlns:a16="http://schemas.microsoft.com/office/drawing/2014/main" id="{DBD29AC7-7F7A-4EF4-B228-9D2C0C36A4D1}"/>
              </a:ext>
            </a:extLst>
          </p:cNvPr>
          <p:cNvSpPr txBox="1">
            <a:spLocks noGrp="1"/>
          </p:cNvSpPr>
          <p:nvPr>
            <p:ph type="title"/>
          </p:nvPr>
        </p:nvSpPr>
        <p:spPr>
          <a:xfrm>
            <a:off x="0" y="0"/>
            <a:ext cx="12192000" cy="1400175"/>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t">
            <a:noAutofit/>
          </a:bodyPr>
          <a:lstStyle>
            <a:lvl1pPr algn="l" defTabSz="457200" rtl="0" eaLnBrk="1" latinLnBrk="0" hangingPunct="1">
              <a:spcBef>
                <a:spcPct val="0"/>
              </a:spcBef>
              <a:buNone/>
              <a:defRPr sz="4200" b="0" i="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IN" sz="6000" b="1" dirty="0"/>
              <a:t>FUNCTION PROTOTYPING</a:t>
            </a:r>
            <a:r>
              <a:rPr lang="en-US" sz="6000" b="1" dirty="0"/>
              <a:t> </a:t>
            </a:r>
            <a:endParaRPr lang="en-IN" sz="6000" b="1" dirty="0">
              <a:solidFill>
                <a:schemeClr val="bg2">
                  <a:lumMod val="25000"/>
                </a:schemeClr>
              </a:solidFill>
            </a:endParaRPr>
          </a:p>
        </p:txBody>
      </p:sp>
    </p:spTree>
    <p:extLst>
      <p:ext uri="{BB962C8B-B14F-4D97-AF65-F5344CB8AC3E}">
        <p14:creationId xmlns:p14="http://schemas.microsoft.com/office/powerpoint/2010/main" val="41235908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37985-13CB-4ADC-833C-24308695EBB8}"/>
              </a:ext>
            </a:extLst>
          </p:cNvPr>
          <p:cNvSpPr>
            <a:spLocks noGrp="1"/>
          </p:cNvSpPr>
          <p:nvPr>
            <p:ph idx="1"/>
          </p:nvPr>
        </p:nvSpPr>
        <p:spPr>
          <a:xfrm>
            <a:off x="0" y="1400176"/>
            <a:ext cx="12192000" cy="5457824"/>
          </a:xfrm>
        </p:spPr>
        <p:txBody>
          <a:bodyPr>
            <a:normAutofit fontScale="92500" lnSpcReduction="20000"/>
          </a:bodyPr>
          <a:lstStyle/>
          <a:p>
            <a:pPr marL="400050">
              <a:buFont typeface="Wingdings" panose="05000000000000000000" pitchFamily="2" charset="2"/>
              <a:buChar char="Ø"/>
            </a:pPr>
            <a:r>
              <a:rPr lang="en-US" sz="2400" dirty="0"/>
              <a:t>In traditional C, a function call passes arguments by value. The called function creates a new set of variables and copies the values of arguments into them.</a:t>
            </a:r>
          </a:p>
          <a:p>
            <a:pPr marL="400050">
              <a:buFont typeface="Wingdings" panose="05000000000000000000" pitchFamily="2" charset="2"/>
              <a:buChar char="Ø"/>
            </a:pPr>
            <a:r>
              <a:rPr lang="en-US" sz="2600" dirty="0"/>
              <a:t> </a:t>
            </a:r>
            <a:r>
              <a:rPr lang="en-US" sz="2400" dirty="0"/>
              <a:t>When we pass arguments by reference, the 'formal' arguments in the called function become aliases to the 'actual' arguments in the calling function. </a:t>
            </a:r>
          </a:p>
          <a:p>
            <a:pPr marL="400050">
              <a:buFont typeface="Wingdings" panose="05000000000000000000" pitchFamily="2" charset="2"/>
              <a:buChar char="Ø"/>
            </a:pPr>
            <a:r>
              <a:rPr lang="en-US" sz="2400" dirty="0"/>
              <a:t> This means that when the function is working with its own arguments, it is actually working on the original data.</a:t>
            </a:r>
          </a:p>
          <a:p>
            <a:pPr marL="400050">
              <a:buFont typeface="Wingdings" panose="05000000000000000000" pitchFamily="2" charset="2"/>
              <a:buChar char="Ø"/>
            </a:pPr>
            <a:r>
              <a:rPr lang="en-US" sz="2400" b="1" u="sng" dirty="0">
                <a:solidFill>
                  <a:srgbClr val="FFFF00"/>
                </a:solidFill>
              </a:rPr>
              <a:t>Consider the following function:</a:t>
            </a:r>
          </a:p>
          <a:p>
            <a:pPr marL="57150" indent="0">
              <a:buNone/>
            </a:pPr>
            <a:r>
              <a:rPr lang="en-US" sz="2400" dirty="0"/>
              <a:t>	 void swap(int &amp;a, int &amp;b) // a and b are reference variables</a:t>
            </a:r>
          </a:p>
          <a:p>
            <a:pPr marL="857250" lvl="2" indent="0">
              <a:buNone/>
            </a:pPr>
            <a:r>
              <a:rPr lang="en-US" sz="2000" dirty="0"/>
              <a:t>{</a:t>
            </a:r>
          </a:p>
          <a:p>
            <a:pPr marL="857250" lvl="2" indent="0">
              <a:buNone/>
            </a:pPr>
            <a:r>
              <a:rPr lang="en-US" sz="2000" dirty="0"/>
              <a:t>int t = a; // Dynamic initialization </a:t>
            </a:r>
          </a:p>
          <a:p>
            <a:pPr marL="857250" lvl="2" indent="0">
              <a:buNone/>
            </a:pPr>
            <a:r>
              <a:rPr lang="en-US" sz="2000" dirty="0"/>
              <a:t>a = b; </a:t>
            </a:r>
          </a:p>
          <a:p>
            <a:pPr marL="857250" lvl="2" indent="0">
              <a:buNone/>
            </a:pPr>
            <a:r>
              <a:rPr lang="en-US" sz="2000" dirty="0"/>
              <a:t>b = t; </a:t>
            </a:r>
          </a:p>
          <a:p>
            <a:pPr marL="857250" lvl="2" indent="0">
              <a:buNone/>
            </a:pPr>
            <a:r>
              <a:rPr lang="en-US" sz="2000" dirty="0"/>
              <a:t>} </a:t>
            </a:r>
          </a:p>
          <a:p>
            <a:pPr marL="400050">
              <a:buFont typeface="Wingdings" panose="05000000000000000000" pitchFamily="2" charset="2"/>
              <a:buChar char="Ø"/>
            </a:pPr>
            <a:r>
              <a:rPr lang="en-US" sz="2400" dirty="0"/>
              <a:t> Now, if m and n are two integer variables, then the function call :</a:t>
            </a:r>
          </a:p>
          <a:p>
            <a:pPr marL="57150" indent="0">
              <a:buNone/>
            </a:pPr>
            <a:r>
              <a:rPr lang="en-US" sz="2400" dirty="0"/>
              <a:t>		swap(m, n) ;</a:t>
            </a:r>
            <a:endParaRPr lang="en-US" sz="2600" b="1" dirty="0">
              <a:solidFill>
                <a:schemeClr val="accent3">
                  <a:lumMod val="60000"/>
                  <a:lumOff val="40000"/>
                </a:schemeClr>
              </a:solidFill>
            </a:endParaRPr>
          </a:p>
        </p:txBody>
      </p:sp>
      <p:sp>
        <p:nvSpPr>
          <p:cNvPr id="4" name="Title 1">
            <a:extLst>
              <a:ext uri="{FF2B5EF4-FFF2-40B4-BE49-F238E27FC236}">
                <a16:creationId xmlns:a16="http://schemas.microsoft.com/office/drawing/2014/main" id="{DBD29AC7-7F7A-4EF4-B228-9D2C0C36A4D1}"/>
              </a:ext>
            </a:extLst>
          </p:cNvPr>
          <p:cNvSpPr txBox="1">
            <a:spLocks noGrp="1"/>
          </p:cNvSpPr>
          <p:nvPr>
            <p:ph type="title"/>
          </p:nvPr>
        </p:nvSpPr>
        <p:spPr>
          <a:xfrm>
            <a:off x="0" y="0"/>
            <a:ext cx="12192000" cy="1400175"/>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t">
            <a:noAutofit/>
          </a:bodyPr>
          <a:lstStyle>
            <a:lvl1pPr algn="l" defTabSz="457200" rtl="0" eaLnBrk="1" latinLnBrk="0" hangingPunct="1">
              <a:spcBef>
                <a:spcPct val="0"/>
              </a:spcBef>
              <a:buNone/>
              <a:defRPr sz="4200" b="0" i="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US" sz="6000" b="1" dirty="0"/>
              <a:t> </a:t>
            </a:r>
            <a:r>
              <a:rPr lang="en-IN" sz="4800" b="1" dirty="0"/>
              <a:t>CALL BY REFERENCE</a:t>
            </a:r>
            <a:endParaRPr lang="en-IN" sz="4800" b="1" dirty="0">
              <a:solidFill>
                <a:schemeClr val="bg2">
                  <a:lumMod val="25000"/>
                </a:schemeClr>
              </a:solidFill>
            </a:endParaRPr>
          </a:p>
        </p:txBody>
      </p:sp>
    </p:spTree>
    <p:extLst>
      <p:ext uri="{BB962C8B-B14F-4D97-AF65-F5344CB8AC3E}">
        <p14:creationId xmlns:p14="http://schemas.microsoft.com/office/powerpoint/2010/main" val="24612301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37985-13CB-4ADC-833C-24308695EBB8}"/>
              </a:ext>
            </a:extLst>
          </p:cNvPr>
          <p:cNvSpPr>
            <a:spLocks noGrp="1"/>
          </p:cNvSpPr>
          <p:nvPr>
            <p:ph idx="1"/>
          </p:nvPr>
        </p:nvSpPr>
        <p:spPr>
          <a:xfrm>
            <a:off x="0" y="1400176"/>
            <a:ext cx="12192000" cy="5457824"/>
          </a:xfrm>
        </p:spPr>
        <p:txBody>
          <a:bodyPr>
            <a:noAutofit/>
          </a:bodyPr>
          <a:lstStyle/>
          <a:p>
            <a:pPr marL="400050">
              <a:buFont typeface="Wingdings" panose="05000000000000000000" pitchFamily="2" charset="2"/>
              <a:buChar char="Ø"/>
            </a:pPr>
            <a:r>
              <a:rPr lang="en-US" sz="2100" dirty="0"/>
              <a:t>A function can also return a reference. Consider the following function:</a:t>
            </a:r>
          </a:p>
          <a:p>
            <a:pPr marL="857250" lvl="2" indent="0">
              <a:buNone/>
            </a:pPr>
            <a:r>
              <a:rPr lang="en-US" sz="2100" dirty="0"/>
              <a:t> int &amp; max (int &amp;x, int &amp;y)</a:t>
            </a:r>
          </a:p>
          <a:p>
            <a:pPr marL="857250" lvl="2" indent="0">
              <a:buNone/>
            </a:pPr>
            <a:r>
              <a:rPr lang="en-US" sz="2100" dirty="0"/>
              <a:t> {</a:t>
            </a:r>
          </a:p>
          <a:p>
            <a:pPr marL="857250" lvl="2" indent="0">
              <a:buNone/>
            </a:pPr>
            <a:r>
              <a:rPr lang="en-US" sz="2100" dirty="0"/>
              <a:t> if (x &gt; y)</a:t>
            </a:r>
          </a:p>
          <a:p>
            <a:pPr marL="857250" lvl="2" indent="0">
              <a:buNone/>
            </a:pPr>
            <a:r>
              <a:rPr lang="en-US" sz="2100" dirty="0"/>
              <a:t> return x; </a:t>
            </a:r>
          </a:p>
          <a:p>
            <a:pPr marL="857250" lvl="2" indent="0">
              <a:buNone/>
            </a:pPr>
            <a:r>
              <a:rPr lang="en-US" sz="2100" dirty="0"/>
              <a:t>else</a:t>
            </a:r>
          </a:p>
          <a:p>
            <a:pPr marL="857250" lvl="2" indent="0">
              <a:buNone/>
            </a:pPr>
            <a:r>
              <a:rPr lang="en-US" sz="2100" dirty="0"/>
              <a:t> return y;</a:t>
            </a:r>
          </a:p>
          <a:p>
            <a:pPr marL="857250" lvl="2" indent="0">
              <a:buNone/>
            </a:pPr>
            <a:r>
              <a:rPr lang="en-US" sz="2100" dirty="0"/>
              <a:t>} </a:t>
            </a:r>
          </a:p>
          <a:p>
            <a:pPr marL="400050">
              <a:buFont typeface="Wingdings" panose="05000000000000000000" pitchFamily="2" charset="2"/>
              <a:buChar char="Ø"/>
            </a:pPr>
            <a:r>
              <a:rPr lang="en-US" sz="2100" dirty="0"/>
              <a:t> Since the return type of max() is int &amp;, the function returns reference to x or y (and not the values).</a:t>
            </a:r>
          </a:p>
          <a:p>
            <a:pPr marL="400050">
              <a:buFont typeface="Wingdings" panose="05000000000000000000" pitchFamily="2" charset="2"/>
              <a:buChar char="Ø"/>
            </a:pPr>
            <a:r>
              <a:rPr lang="en-US" sz="2100" dirty="0"/>
              <a:t>This means that this function call can appear on the left-hand side of an assignment statement. That is, the statement max(</a:t>
            </a:r>
            <a:r>
              <a:rPr lang="en-US" sz="2100" dirty="0" err="1"/>
              <a:t>a,b</a:t>
            </a:r>
            <a:r>
              <a:rPr lang="en-US" sz="2100" dirty="0"/>
              <a:t>) = -1; is legal and assigns —1 to a if it is larger, otherwise —1 to b.</a:t>
            </a:r>
          </a:p>
        </p:txBody>
      </p:sp>
      <p:sp>
        <p:nvSpPr>
          <p:cNvPr id="4" name="Title 1">
            <a:extLst>
              <a:ext uri="{FF2B5EF4-FFF2-40B4-BE49-F238E27FC236}">
                <a16:creationId xmlns:a16="http://schemas.microsoft.com/office/drawing/2014/main" id="{DBD29AC7-7F7A-4EF4-B228-9D2C0C36A4D1}"/>
              </a:ext>
            </a:extLst>
          </p:cNvPr>
          <p:cNvSpPr txBox="1">
            <a:spLocks noGrp="1"/>
          </p:cNvSpPr>
          <p:nvPr>
            <p:ph type="title"/>
          </p:nvPr>
        </p:nvSpPr>
        <p:spPr>
          <a:xfrm>
            <a:off x="-47348" y="1"/>
            <a:ext cx="12192000" cy="1400175"/>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t">
            <a:noAutofit/>
          </a:bodyPr>
          <a:lstStyle>
            <a:lvl1pPr algn="l" defTabSz="457200" rtl="0" eaLnBrk="1" latinLnBrk="0" hangingPunct="1">
              <a:spcBef>
                <a:spcPct val="0"/>
              </a:spcBef>
              <a:buNone/>
              <a:defRPr sz="4200" b="0" i="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US" sz="6000" b="1" dirty="0"/>
              <a:t> </a:t>
            </a:r>
            <a:r>
              <a:rPr lang="en-IN" sz="4400" b="1" dirty="0"/>
              <a:t>RETURN BY REFERENCE</a:t>
            </a:r>
            <a:endParaRPr lang="en-IN" sz="4400" b="1" dirty="0">
              <a:solidFill>
                <a:schemeClr val="bg2">
                  <a:lumMod val="25000"/>
                </a:schemeClr>
              </a:solidFill>
            </a:endParaRPr>
          </a:p>
        </p:txBody>
      </p:sp>
    </p:spTree>
    <p:extLst>
      <p:ext uri="{BB962C8B-B14F-4D97-AF65-F5344CB8AC3E}">
        <p14:creationId xmlns:p14="http://schemas.microsoft.com/office/powerpoint/2010/main" val="425198812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37985-13CB-4ADC-833C-24308695EBB8}"/>
              </a:ext>
            </a:extLst>
          </p:cNvPr>
          <p:cNvSpPr>
            <a:spLocks noGrp="1"/>
          </p:cNvSpPr>
          <p:nvPr>
            <p:ph idx="1"/>
          </p:nvPr>
        </p:nvSpPr>
        <p:spPr>
          <a:xfrm>
            <a:off x="0" y="1400176"/>
            <a:ext cx="12192000" cy="5457824"/>
          </a:xfrm>
        </p:spPr>
        <p:txBody>
          <a:bodyPr>
            <a:noAutofit/>
          </a:bodyPr>
          <a:lstStyle/>
          <a:p>
            <a:pPr marL="400050">
              <a:buFont typeface="Wingdings" panose="05000000000000000000" pitchFamily="2" charset="2"/>
              <a:buChar char="Ø"/>
            </a:pPr>
            <a:r>
              <a:rPr lang="en-US" sz="2400" dirty="0"/>
              <a:t> However, every time a function is called, it takes a lot of extra time in executing a series of instructions for tasks such as jumping to the function, saving registers, pushing arguments into the stack, and returning to the calling function. </a:t>
            </a:r>
          </a:p>
          <a:p>
            <a:pPr marL="400050">
              <a:buFont typeface="Wingdings" panose="05000000000000000000" pitchFamily="2" charset="2"/>
              <a:buChar char="Ø"/>
            </a:pPr>
            <a:r>
              <a:rPr lang="en-US" sz="2400" dirty="0"/>
              <a:t>When a function is small, a substantial percentage of execution time may be spent in such overheads</a:t>
            </a:r>
            <a:r>
              <a:rPr lang="en-US" sz="2000" dirty="0"/>
              <a:t>.</a:t>
            </a:r>
          </a:p>
          <a:p>
            <a:pPr marL="400050">
              <a:buFont typeface="Wingdings" panose="05000000000000000000" pitchFamily="2" charset="2"/>
              <a:buChar char="v"/>
            </a:pPr>
            <a:r>
              <a:rPr lang="en-US" sz="2400" b="1" dirty="0">
                <a:solidFill>
                  <a:schemeClr val="bg1"/>
                </a:solidFill>
              </a:rPr>
              <a:t>Example:</a:t>
            </a:r>
          </a:p>
          <a:p>
            <a:pPr marL="1314450" lvl="3" indent="0">
              <a:buNone/>
            </a:pPr>
            <a:r>
              <a:rPr lang="en-US" sz="2400" dirty="0"/>
              <a:t> inline double cube(double a)</a:t>
            </a:r>
          </a:p>
          <a:p>
            <a:pPr marL="1314450" lvl="3" indent="0">
              <a:buNone/>
            </a:pPr>
            <a:r>
              <a:rPr lang="en-US" sz="2400" dirty="0"/>
              <a:t> { </a:t>
            </a:r>
          </a:p>
          <a:p>
            <a:pPr marL="1314450" lvl="3" indent="0">
              <a:buNone/>
            </a:pPr>
            <a:r>
              <a:rPr lang="en-US" sz="2400" dirty="0"/>
              <a:t>return (a*a*a) ;</a:t>
            </a:r>
          </a:p>
          <a:p>
            <a:pPr marL="1314450" lvl="3" indent="0">
              <a:buNone/>
            </a:pPr>
            <a:r>
              <a:rPr lang="en-US" sz="2400" dirty="0"/>
              <a:t> }</a:t>
            </a:r>
          </a:p>
          <a:p>
            <a:pPr marL="400050">
              <a:buFont typeface="Wingdings" panose="05000000000000000000" pitchFamily="2" charset="2"/>
              <a:buChar char="Ø"/>
            </a:pPr>
            <a:endParaRPr lang="en-US" sz="2100" dirty="0"/>
          </a:p>
        </p:txBody>
      </p:sp>
      <p:sp>
        <p:nvSpPr>
          <p:cNvPr id="4" name="Title 1">
            <a:extLst>
              <a:ext uri="{FF2B5EF4-FFF2-40B4-BE49-F238E27FC236}">
                <a16:creationId xmlns:a16="http://schemas.microsoft.com/office/drawing/2014/main" id="{DBD29AC7-7F7A-4EF4-B228-9D2C0C36A4D1}"/>
              </a:ext>
            </a:extLst>
          </p:cNvPr>
          <p:cNvSpPr txBox="1">
            <a:spLocks noGrp="1"/>
          </p:cNvSpPr>
          <p:nvPr>
            <p:ph type="title"/>
          </p:nvPr>
        </p:nvSpPr>
        <p:spPr>
          <a:xfrm>
            <a:off x="-47348" y="1"/>
            <a:ext cx="12192000" cy="1400175"/>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t">
            <a:noAutofit/>
          </a:bodyPr>
          <a:lstStyle>
            <a:lvl1pPr algn="l" defTabSz="457200" rtl="0" eaLnBrk="1" latinLnBrk="0" hangingPunct="1">
              <a:spcBef>
                <a:spcPct val="0"/>
              </a:spcBef>
              <a:buNone/>
              <a:defRPr sz="4200" b="0" i="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US" sz="6000" b="1" dirty="0"/>
              <a:t> </a:t>
            </a:r>
            <a:r>
              <a:rPr lang="en-IN" sz="6000" b="1" dirty="0"/>
              <a:t>INLINE FUNCTIONS</a:t>
            </a:r>
            <a:endParaRPr lang="en-IN" sz="6000" b="1" dirty="0">
              <a:solidFill>
                <a:schemeClr val="bg2">
                  <a:lumMod val="25000"/>
                </a:schemeClr>
              </a:solidFill>
            </a:endParaRPr>
          </a:p>
        </p:txBody>
      </p:sp>
    </p:spTree>
    <p:extLst>
      <p:ext uri="{BB962C8B-B14F-4D97-AF65-F5344CB8AC3E}">
        <p14:creationId xmlns:p14="http://schemas.microsoft.com/office/powerpoint/2010/main" val="234482505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37985-13CB-4ADC-833C-24308695EBB8}"/>
              </a:ext>
            </a:extLst>
          </p:cNvPr>
          <p:cNvSpPr>
            <a:spLocks noGrp="1"/>
          </p:cNvSpPr>
          <p:nvPr>
            <p:ph idx="1"/>
          </p:nvPr>
        </p:nvSpPr>
        <p:spPr>
          <a:xfrm>
            <a:off x="0" y="1400175"/>
            <a:ext cx="12192000" cy="5457824"/>
          </a:xfrm>
        </p:spPr>
        <p:txBody>
          <a:bodyPr>
            <a:noAutofit/>
          </a:bodyPr>
          <a:lstStyle/>
          <a:p>
            <a:pPr marL="628650" indent="-571500">
              <a:buFont typeface="Wingdings" panose="05000000000000000000" pitchFamily="2" charset="2"/>
              <a:buChar char="Ø"/>
            </a:pPr>
            <a:r>
              <a:rPr lang="en-US" sz="3600" dirty="0"/>
              <a:t>Function overloading is a feature in C++ where two or more functions can have the same name but different parameters.</a:t>
            </a:r>
          </a:p>
          <a:p>
            <a:pPr marL="628650" indent="-571500">
              <a:buFont typeface="Wingdings" panose="05000000000000000000" pitchFamily="2" charset="2"/>
              <a:buChar char="Ø"/>
            </a:pPr>
            <a:r>
              <a:rPr lang="en-US" sz="3600" dirty="0"/>
              <a:t> Function overloading can be considered as an example of polymorphism feature in C++.</a:t>
            </a:r>
          </a:p>
          <a:p>
            <a:pPr marL="57150" indent="0">
              <a:buNone/>
            </a:pPr>
            <a:endParaRPr lang="en-US" sz="3600" dirty="0"/>
          </a:p>
          <a:p>
            <a:pPr marL="57150" indent="0" algn="ctr">
              <a:buNone/>
            </a:pPr>
            <a:endParaRPr lang="en-US" sz="3600" b="1" dirty="0">
              <a:effectLst>
                <a:outerShdw blurRad="38100" dist="38100" dir="2700000" algn="tl">
                  <a:srgbClr val="000000">
                    <a:alpha val="43137"/>
                  </a:srgbClr>
                </a:outerShdw>
              </a:effectLst>
            </a:endParaRPr>
          </a:p>
        </p:txBody>
      </p:sp>
      <p:sp>
        <p:nvSpPr>
          <p:cNvPr id="4" name="Title 1">
            <a:extLst>
              <a:ext uri="{FF2B5EF4-FFF2-40B4-BE49-F238E27FC236}">
                <a16:creationId xmlns:a16="http://schemas.microsoft.com/office/drawing/2014/main" id="{DBD29AC7-7F7A-4EF4-B228-9D2C0C36A4D1}"/>
              </a:ext>
            </a:extLst>
          </p:cNvPr>
          <p:cNvSpPr txBox="1">
            <a:spLocks noGrp="1"/>
          </p:cNvSpPr>
          <p:nvPr>
            <p:ph type="title"/>
          </p:nvPr>
        </p:nvSpPr>
        <p:spPr>
          <a:xfrm>
            <a:off x="0" y="-115408"/>
            <a:ext cx="12192000" cy="1400175"/>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t">
            <a:noAutofit/>
          </a:bodyPr>
          <a:lstStyle>
            <a:lvl1pPr algn="l" defTabSz="457200" rtl="0" eaLnBrk="1" latinLnBrk="0" hangingPunct="1">
              <a:spcBef>
                <a:spcPct val="0"/>
              </a:spcBef>
              <a:buNone/>
              <a:defRPr sz="4200" b="0" i="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US" sz="6000" b="1" dirty="0"/>
              <a:t> </a:t>
            </a:r>
            <a:r>
              <a:rPr lang="en-IN" sz="4800" b="1" dirty="0"/>
              <a:t>FUNCTION OVERLOADING</a:t>
            </a:r>
            <a:br>
              <a:rPr lang="en-IN" sz="4800" b="1" dirty="0"/>
            </a:br>
            <a:r>
              <a:rPr lang="en-IN" sz="2400" b="1" u="sng" dirty="0">
                <a:solidFill>
                  <a:srgbClr val="FF0000"/>
                </a:solidFill>
                <a:effectLst>
                  <a:outerShdw blurRad="38100" dist="38100" dir="2700000" algn="tl">
                    <a:srgbClr val="000000">
                      <a:alpha val="43137"/>
                    </a:srgbClr>
                  </a:outerShdw>
                </a:effectLst>
              </a:rPr>
              <a:t>IMP</a:t>
            </a:r>
          </a:p>
        </p:txBody>
      </p:sp>
      <p:sp>
        <p:nvSpPr>
          <p:cNvPr id="2" name="Rectangle 1">
            <a:extLst>
              <a:ext uri="{FF2B5EF4-FFF2-40B4-BE49-F238E27FC236}">
                <a16:creationId xmlns:a16="http://schemas.microsoft.com/office/drawing/2014/main" id="{E3C4B392-AAED-4FF7-8012-B4A489E71894}"/>
              </a:ext>
            </a:extLst>
          </p:cNvPr>
          <p:cNvSpPr/>
          <p:nvPr/>
        </p:nvSpPr>
        <p:spPr>
          <a:xfrm>
            <a:off x="4221127" y="5457825"/>
            <a:ext cx="3749745" cy="1200329"/>
          </a:xfrm>
          <a:prstGeom prst="rect">
            <a:avLst/>
          </a:prstGeom>
        </p:spPr>
        <p:style>
          <a:lnRef idx="1">
            <a:schemeClr val="accent2"/>
          </a:lnRef>
          <a:fillRef idx="2">
            <a:schemeClr val="accent2"/>
          </a:fillRef>
          <a:effectRef idx="1">
            <a:schemeClr val="accent2"/>
          </a:effectRef>
          <a:fontRef idx="minor">
            <a:schemeClr val="dk1"/>
          </a:fontRef>
        </p:style>
        <p:txBody>
          <a:bodyPr wrap="none" lIns="91440" tIns="45720" rIns="91440" bIns="45720">
            <a:spAutoFit/>
          </a:bodyPr>
          <a:lstStyle/>
          <a:p>
            <a:pPr algn="ctr"/>
            <a:r>
              <a:rPr lang="en-US"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THE END</a:t>
            </a:r>
            <a:endParaRPr lang="en-IN"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6172178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D163FC-687B-40E0-81FB-B9531630FC10}"/>
              </a:ext>
            </a:extLst>
          </p:cNvPr>
          <p:cNvSpPr txBox="1">
            <a:spLocks/>
          </p:cNvSpPr>
          <p:nvPr/>
        </p:nvSpPr>
        <p:spPr>
          <a:xfrm>
            <a:off x="0" y="0"/>
            <a:ext cx="12192000" cy="1400530"/>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t">
            <a:noAutofit/>
          </a:bodyPr>
          <a:lstStyle>
            <a:lvl1pPr algn="l" defTabSz="457200" rtl="0" eaLnBrk="1" latinLnBrk="0" hangingPunct="1">
              <a:spcBef>
                <a:spcPct val="0"/>
              </a:spcBef>
              <a:buNone/>
              <a:defRPr sz="4200" b="0" i="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IN" sz="6600" b="1" dirty="0"/>
              <a:t>WHAT IS C++</a:t>
            </a:r>
            <a:endParaRPr lang="en-IN" sz="6600" b="1" dirty="0">
              <a:solidFill>
                <a:schemeClr val="bg2">
                  <a:lumMod val="25000"/>
                </a:schemeClr>
              </a:solidFill>
            </a:endParaRPr>
          </a:p>
        </p:txBody>
      </p:sp>
      <p:sp>
        <p:nvSpPr>
          <p:cNvPr id="5" name="Content Placeholder 2">
            <a:extLst>
              <a:ext uri="{FF2B5EF4-FFF2-40B4-BE49-F238E27FC236}">
                <a16:creationId xmlns:a16="http://schemas.microsoft.com/office/drawing/2014/main" id="{FBBC9247-C744-4FFF-9BF0-808560C1C266}"/>
              </a:ext>
            </a:extLst>
          </p:cNvPr>
          <p:cNvSpPr>
            <a:spLocks noGrp="1"/>
          </p:cNvSpPr>
          <p:nvPr>
            <p:ph idx="1"/>
          </p:nvPr>
        </p:nvSpPr>
        <p:spPr>
          <a:xfrm>
            <a:off x="0" y="1400531"/>
            <a:ext cx="12192000" cy="5457470"/>
          </a:xfrm>
        </p:spPr>
        <p:txBody>
          <a:bodyPr>
            <a:normAutofit/>
          </a:bodyPr>
          <a:lstStyle/>
          <a:p>
            <a:pPr>
              <a:buFont typeface="Wingdings" panose="05000000000000000000" pitchFamily="2" charset="2"/>
              <a:buChar char="Ø"/>
            </a:pPr>
            <a:r>
              <a:rPr lang="en-US" sz="3200" dirty="0"/>
              <a:t> C++ is an object-oriented programming language. </a:t>
            </a:r>
          </a:p>
          <a:p>
            <a:pPr>
              <a:buFont typeface="Wingdings" panose="05000000000000000000" pitchFamily="2" charset="2"/>
              <a:buChar char="Ø"/>
            </a:pPr>
            <a:endParaRPr lang="en-US" sz="3200" dirty="0"/>
          </a:p>
          <a:p>
            <a:pPr>
              <a:buFont typeface="Wingdings" panose="05000000000000000000" pitchFamily="2" charset="2"/>
              <a:buChar char="Ø"/>
            </a:pPr>
            <a:r>
              <a:rPr lang="en-US" sz="3200" dirty="0"/>
              <a:t> It was developed by Bjarne </a:t>
            </a:r>
            <a:r>
              <a:rPr lang="en-US" sz="3200" dirty="0" err="1"/>
              <a:t>Stroustrup</a:t>
            </a:r>
            <a:r>
              <a:rPr lang="en-US" sz="3200" dirty="0"/>
              <a:t> at AT&amp;T Bell Laboratories in Murray Hill, New Jersey, USA, in the early 1980’s. </a:t>
            </a:r>
          </a:p>
          <a:p>
            <a:pPr>
              <a:buFont typeface="Wingdings" panose="05000000000000000000" pitchFamily="2" charset="2"/>
              <a:buChar char="Ø"/>
            </a:pPr>
            <a:endParaRPr lang="en-US" sz="3200" dirty="0"/>
          </a:p>
          <a:p>
            <a:pPr>
              <a:buFont typeface="Wingdings" panose="05000000000000000000" pitchFamily="2" charset="2"/>
              <a:buChar char="Ø"/>
            </a:pPr>
            <a:r>
              <a:rPr lang="en-US" sz="3200" dirty="0"/>
              <a:t> C++ is an extension of C with a major addition of the Class construct feature.</a:t>
            </a:r>
            <a:endParaRPr lang="en-IN" sz="3600" dirty="0"/>
          </a:p>
        </p:txBody>
      </p:sp>
    </p:spTree>
    <p:extLst>
      <p:ext uri="{BB962C8B-B14F-4D97-AF65-F5344CB8AC3E}">
        <p14:creationId xmlns:p14="http://schemas.microsoft.com/office/powerpoint/2010/main" val="2563736187"/>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296FA31-AC94-4787-B48A-628461B6A744}"/>
              </a:ext>
            </a:extLst>
          </p:cNvPr>
          <p:cNvSpPr txBox="1">
            <a:spLocks noGrp="1"/>
          </p:cNvSpPr>
          <p:nvPr>
            <p:ph type="title"/>
          </p:nvPr>
        </p:nvSpPr>
        <p:spPr>
          <a:xfrm>
            <a:off x="1" y="0"/>
            <a:ext cx="12191999" cy="1400175"/>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t">
            <a:noAutofit/>
          </a:bodyPr>
          <a:lstStyle>
            <a:lvl1pPr algn="l" defTabSz="457200" rtl="0" eaLnBrk="1" latinLnBrk="0" hangingPunct="1">
              <a:spcBef>
                <a:spcPct val="0"/>
              </a:spcBef>
              <a:buNone/>
              <a:defRPr sz="4200" b="0" i="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IN" sz="5400" b="1" i="0" u="none" strike="noStrike" baseline="0" dirty="0">
                <a:solidFill>
                  <a:srgbClr val="000000"/>
                </a:solidFill>
                <a:latin typeface="Gill Sans MT" panose="020B0502020104020203" pitchFamily="34" charset="0"/>
              </a:rPr>
              <a:t>STRUCTURE OF C++ PROGRAMM</a:t>
            </a:r>
            <a:br>
              <a:rPr lang="en-IN" sz="1800" b="0" i="0" u="none" strike="noStrike" baseline="0" dirty="0">
                <a:solidFill>
                  <a:srgbClr val="000000"/>
                </a:solidFill>
                <a:latin typeface="Gill Sans MT" panose="020B0502020104020203" pitchFamily="34" charset="0"/>
              </a:rPr>
            </a:br>
            <a:br>
              <a:rPr lang="en-IN" sz="1800" b="0" i="0" u="none" strike="noStrike" baseline="0" dirty="0">
                <a:solidFill>
                  <a:srgbClr val="000000"/>
                </a:solidFill>
                <a:latin typeface="Wingdings 2" panose="05020102010507070707" pitchFamily="18" charset="2"/>
              </a:rPr>
            </a:br>
            <a:r>
              <a:rPr lang="en-IN" sz="1800" b="0" i="0" u="none" strike="noStrike" baseline="0" dirty="0">
                <a:solidFill>
                  <a:srgbClr val="000000"/>
                </a:solidFill>
                <a:latin typeface="Wingdings 2" panose="05020102010507070707" pitchFamily="18" charset="2"/>
              </a:rPr>
              <a:t> </a:t>
            </a:r>
            <a:endParaRPr lang="en-IN" sz="6600" b="1" dirty="0">
              <a:solidFill>
                <a:schemeClr val="bg2">
                  <a:lumMod val="25000"/>
                </a:schemeClr>
              </a:solidFill>
            </a:endParaRPr>
          </a:p>
        </p:txBody>
      </p:sp>
      <p:graphicFrame>
        <p:nvGraphicFramePr>
          <p:cNvPr id="13" name="Table 13">
            <a:extLst>
              <a:ext uri="{FF2B5EF4-FFF2-40B4-BE49-F238E27FC236}">
                <a16:creationId xmlns:a16="http://schemas.microsoft.com/office/drawing/2014/main" id="{268E74E4-CB68-4E09-AA7C-CC8387F296F4}"/>
              </a:ext>
            </a:extLst>
          </p:cNvPr>
          <p:cNvGraphicFramePr>
            <a:graphicFrameLocks noGrp="1"/>
          </p:cNvGraphicFramePr>
          <p:nvPr>
            <p:ph idx="1"/>
            <p:extLst>
              <p:ext uri="{D42A27DB-BD31-4B8C-83A1-F6EECF244321}">
                <p14:modId xmlns:p14="http://schemas.microsoft.com/office/powerpoint/2010/main" val="1081594565"/>
              </p:ext>
            </p:extLst>
          </p:nvPr>
        </p:nvGraphicFramePr>
        <p:xfrm>
          <a:off x="1103312" y="2052638"/>
          <a:ext cx="9541013" cy="4562520"/>
        </p:xfrm>
        <a:graphic>
          <a:graphicData uri="http://schemas.openxmlformats.org/drawingml/2006/table">
            <a:tbl>
              <a:tblPr firstRow="1" bandRow="1">
                <a:tableStyleId>{5C22544A-7EE6-4342-B048-85BDC9FD1C3A}</a:tableStyleId>
              </a:tblPr>
              <a:tblGrid>
                <a:gridCol w="9541013">
                  <a:extLst>
                    <a:ext uri="{9D8B030D-6E8A-4147-A177-3AD203B41FA5}">
                      <a16:colId xmlns:a16="http://schemas.microsoft.com/office/drawing/2014/main" val="2488085447"/>
                    </a:ext>
                  </a:extLst>
                </a:gridCol>
              </a:tblGrid>
              <a:tr h="912504">
                <a:tc>
                  <a:txBody>
                    <a:bodyPr/>
                    <a:lstStyle/>
                    <a:p>
                      <a:pPr algn="ctr"/>
                      <a:r>
                        <a:rPr lang="en-IN" sz="3600" b="1" i="0" u="none" strike="noStrike" baseline="0" dirty="0">
                          <a:solidFill>
                            <a:srgbClr val="000000"/>
                          </a:solidFill>
                          <a:latin typeface="Gill Sans MT" panose="020B0502020104020203" pitchFamily="34" charset="0"/>
                        </a:rPr>
                        <a:t>STRUCTURE OF C++ PROGRAMM</a:t>
                      </a:r>
                      <a:endParaRPr lang="en-IN" sz="3600" dirty="0"/>
                    </a:p>
                  </a:txBody>
                  <a:tcPr/>
                </a:tc>
                <a:extLst>
                  <a:ext uri="{0D108BD9-81ED-4DB2-BD59-A6C34878D82A}">
                    <a16:rowId xmlns:a16="http://schemas.microsoft.com/office/drawing/2014/main" val="3019640684"/>
                  </a:ext>
                </a:extLst>
              </a:tr>
              <a:tr h="912504">
                <a:tc>
                  <a:txBody>
                    <a:bodyPr/>
                    <a:lstStyle/>
                    <a:p>
                      <a:pPr marL="571500" indent="-571500" algn="l">
                        <a:buFont typeface="Wingdings" panose="05000000000000000000" pitchFamily="2" charset="2"/>
                        <a:buChar char="Ø"/>
                      </a:pPr>
                      <a:r>
                        <a:rPr lang="en-US" sz="3600" dirty="0"/>
                        <a:t>Include file</a:t>
                      </a:r>
                      <a:endParaRPr lang="en-IN" sz="3600" dirty="0"/>
                    </a:p>
                  </a:txBody>
                  <a:tcPr/>
                </a:tc>
                <a:extLst>
                  <a:ext uri="{0D108BD9-81ED-4DB2-BD59-A6C34878D82A}">
                    <a16:rowId xmlns:a16="http://schemas.microsoft.com/office/drawing/2014/main" val="659599841"/>
                  </a:ext>
                </a:extLst>
              </a:tr>
              <a:tr h="912504">
                <a:tc>
                  <a:txBody>
                    <a:bodyPr/>
                    <a:lstStyle/>
                    <a:p>
                      <a:pPr marL="571500" indent="-571500" algn="l">
                        <a:buFont typeface="Wingdings" panose="05000000000000000000" pitchFamily="2" charset="2"/>
                        <a:buChar char="Ø"/>
                      </a:pPr>
                      <a:r>
                        <a:rPr lang="en-US" sz="3600" dirty="0"/>
                        <a:t>Class definition</a:t>
                      </a:r>
                      <a:endParaRPr lang="en-IN" sz="3600" dirty="0"/>
                    </a:p>
                  </a:txBody>
                  <a:tcPr/>
                </a:tc>
                <a:extLst>
                  <a:ext uri="{0D108BD9-81ED-4DB2-BD59-A6C34878D82A}">
                    <a16:rowId xmlns:a16="http://schemas.microsoft.com/office/drawing/2014/main" val="3591145736"/>
                  </a:ext>
                </a:extLst>
              </a:tr>
              <a:tr h="912504">
                <a:tc>
                  <a:txBody>
                    <a:bodyPr/>
                    <a:lstStyle/>
                    <a:p>
                      <a:pPr marL="571500" indent="-571500" algn="l">
                        <a:buFont typeface="Wingdings" panose="05000000000000000000" pitchFamily="2" charset="2"/>
                        <a:buChar char="Ø"/>
                      </a:pPr>
                      <a:r>
                        <a:rPr lang="en-US" sz="3600" dirty="0"/>
                        <a:t>Class function definition</a:t>
                      </a:r>
                    </a:p>
                  </a:txBody>
                  <a:tcPr/>
                </a:tc>
                <a:extLst>
                  <a:ext uri="{0D108BD9-81ED-4DB2-BD59-A6C34878D82A}">
                    <a16:rowId xmlns:a16="http://schemas.microsoft.com/office/drawing/2014/main" val="223235897"/>
                  </a:ext>
                </a:extLst>
              </a:tr>
              <a:tr h="912504">
                <a:tc>
                  <a:txBody>
                    <a:bodyPr/>
                    <a:lstStyle/>
                    <a:p>
                      <a:pPr marL="571500" indent="-571500" algn="l">
                        <a:buFont typeface="Wingdings" panose="05000000000000000000" pitchFamily="2" charset="2"/>
                        <a:buChar char="Ø"/>
                      </a:pPr>
                      <a:r>
                        <a:rPr lang="en-US" sz="3600" dirty="0"/>
                        <a:t>Main function program</a:t>
                      </a:r>
                      <a:endParaRPr lang="en-IN" sz="3600" dirty="0"/>
                    </a:p>
                  </a:txBody>
                  <a:tcPr/>
                </a:tc>
                <a:extLst>
                  <a:ext uri="{0D108BD9-81ED-4DB2-BD59-A6C34878D82A}">
                    <a16:rowId xmlns:a16="http://schemas.microsoft.com/office/drawing/2014/main" val="3066523011"/>
                  </a:ext>
                </a:extLst>
              </a:tr>
            </a:tbl>
          </a:graphicData>
        </a:graphic>
      </p:graphicFrame>
    </p:spTree>
    <p:extLst>
      <p:ext uri="{BB962C8B-B14F-4D97-AF65-F5344CB8AC3E}">
        <p14:creationId xmlns:p14="http://schemas.microsoft.com/office/powerpoint/2010/main" val="150850627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37985-13CB-4ADC-833C-24308695EBB8}"/>
              </a:ext>
            </a:extLst>
          </p:cNvPr>
          <p:cNvSpPr>
            <a:spLocks noGrp="1"/>
          </p:cNvSpPr>
          <p:nvPr>
            <p:ph idx="1"/>
          </p:nvPr>
        </p:nvSpPr>
        <p:spPr>
          <a:xfrm>
            <a:off x="0" y="1400176"/>
            <a:ext cx="12268940" cy="5457824"/>
          </a:xfrm>
        </p:spPr>
        <p:txBody>
          <a:bodyPr>
            <a:normAutofit/>
          </a:bodyPr>
          <a:lstStyle/>
          <a:p>
            <a:pPr algn="l"/>
            <a:endParaRPr lang="en-IN" sz="1800" b="0" i="0" u="none" strike="noStrike" baseline="0" dirty="0">
              <a:solidFill>
                <a:srgbClr val="000000"/>
              </a:solidFill>
              <a:latin typeface="Gill Sans MT" panose="020B0502020104020203" pitchFamily="34" charset="0"/>
            </a:endParaRPr>
          </a:p>
          <a:p>
            <a:r>
              <a:rPr lang="en-US" sz="2800" b="1" i="0" u="none" strike="noStrike" baseline="0" dirty="0">
                <a:latin typeface="Gill Sans MT" panose="020B0502020104020203" pitchFamily="34" charset="0"/>
              </a:rPr>
              <a:t>A token is the smallest element of a program that is meaningful to the compiler. Tokens can be classified as follows:</a:t>
            </a:r>
          </a:p>
          <a:p>
            <a:pPr marL="0" indent="0" algn="l">
              <a:buNone/>
            </a:pPr>
            <a:endParaRPr lang="en-IN" sz="1800" b="0" i="0" u="none" strike="noStrike" baseline="0" dirty="0">
              <a:solidFill>
                <a:srgbClr val="000000"/>
              </a:solidFill>
              <a:latin typeface="Gill Sans MT" panose="020B0502020104020203" pitchFamily="34" charset="0"/>
            </a:endParaRPr>
          </a:p>
          <a:p>
            <a:pPr>
              <a:buFont typeface="Wingdings" panose="05000000000000000000" pitchFamily="2" charset="2"/>
              <a:buChar char="Ø"/>
            </a:pPr>
            <a:r>
              <a:rPr lang="en-IN" sz="3200" u="none" strike="noStrike" baseline="0" dirty="0">
                <a:latin typeface="Gill Sans MT" panose="020B0502020104020203" pitchFamily="34" charset="0"/>
              </a:rPr>
              <a:t>Keywords</a:t>
            </a:r>
          </a:p>
          <a:p>
            <a:pPr>
              <a:buFont typeface="Wingdings" panose="05000000000000000000" pitchFamily="2" charset="2"/>
              <a:buChar char="Ø"/>
            </a:pPr>
            <a:r>
              <a:rPr lang="en-IN" sz="3200" u="none" strike="noStrike" baseline="0" dirty="0">
                <a:latin typeface="Gill Sans MT" panose="020B0502020104020203" pitchFamily="34" charset="0"/>
              </a:rPr>
              <a:t>Identifiers</a:t>
            </a:r>
          </a:p>
          <a:p>
            <a:pPr>
              <a:buFont typeface="Wingdings" panose="05000000000000000000" pitchFamily="2" charset="2"/>
              <a:buChar char="Ø"/>
            </a:pPr>
            <a:r>
              <a:rPr lang="en-IN" sz="3200" u="none" strike="noStrike" baseline="0" dirty="0">
                <a:latin typeface="Gill Sans MT" panose="020B0502020104020203" pitchFamily="34" charset="0"/>
              </a:rPr>
              <a:t>Constants</a:t>
            </a:r>
          </a:p>
          <a:p>
            <a:pPr>
              <a:buFont typeface="Wingdings" panose="05000000000000000000" pitchFamily="2" charset="2"/>
              <a:buChar char="Ø"/>
            </a:pPr>
            <a:r>
              <a:rPr lang="en-IN" sz="3200" u="none" strike="noStrike" baseline="0" dirty="0">
                <a:latin typeface="Gill Sans MT" panose="020B0502020104020203" pitchFamily="34" charset="0"/>
              </a:rPr>
              <a:t>Strings</a:t>
            </a:r>
          </a:p>
          <a:p>
            <a:pPr>
              <a:buFont typeface="Wingdings" panose="05000000000000000000" pitchFamily="2" charset="2"/>
              <a:buChar char="Ø"/>
            </a:pPr>
            <a:r>
              <a:rPr lang="en-IN" sz="3200" u="none" strike="noStrike" baseline="0" dirty="0">
                <a:latin typeface="Gill Sans MT" panose="020B0502020104020203" pitchFamily="34" charset="0"/>
              </a:rPr>
              <a:t>Special Symbols</a:t>
            </a:r>
          </a:p>
          <a:p>
            <a:pPr>
              <a:buFont typeface="Wingdings" panose="05000000000000000000" pitchFamily="2" charset="2"/>
              <a:buChar char="Ø"/>
            </a:pPr>
            <a:r>
              <a:rPr lang="en-IN" sz="3200" u="none" strike="noStrike" baseline="0" dirty="0">
                <a:latin typeface="Gill Sans MT" panose="020B0502020104020203" pitchFamily="34" charset="0"/>
              </a:rPr>
              <a:t>Operators</a:t>
            </a:r>
          </a:p>
          <a:p>
            <a:pPr marL="0" indent="0">
              <a:buNone/>
            </a:pPr>
            <a:endParaRPr lang="en-IN" dirty="0"/>
          </a:p>
        </p:txBody>
      </p:sp>
      <p:sp>
        <p:nvSpPr>
          <p:cNvPr id="4" name="Title 1">
            <a:extLst>
              <a:ext uri="{FF2B5EF4-FFF2-40B4-BE49-F238E27FC236}">
                <a16:creationId xmlns:a16="http://schemas.microsoft.com/office/drawing/2014/main" id="{DBD29AC7-7F7A-4EF4-B228-9D2C0C36A4D1}"/>
              </a:ext>
            </a:extLst>
          </p:cNvPr>
          <p:cNvSpPr txBox="1">
            <a:spLocks noGrp="1"/>
          </p:cNvSpPr>
          <p:nvPr>
            <p:ph type="title"/>
          </p:nvPr>
        </p:nvSpPr>
        <p:spPr>
          <a:xfrm>
            <a:off x="1" y="0"/>
            <a:ext cx="12191999" cy="1400175"/>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t">
            <a:noAutofit/>
          </a:bodyPr>
          <a:lstStyle>
            <a:lvl1pPr algn="l" defTabSz="457200" rtl="0" eaLnBrk="1" latinLnBrk="0" hangingPunct="1">
              <a:spcBef>
                <a:spcPct val="0"/>
              </a:spcBef>
              <a:buNone/>
              <a:defRPr sz="4200" b="0" i="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IN" sz="6600" b="1" i="0" u="none" strike="noStrike" baseline="0" dirty="0">
                <a:solidFill>
                  <a:srgbClr val="000000"/>
                </a:solidFill>
                <a:latin typeface="Gill Sans MT" panose="020B0502020104020203" pitchFamily="34" charset="0"/>
              </a:rPr>
              <a:t>TOKEN</a:t>
            </a:r>
            <a:endParaRPr lang="en-IN" sz="6600" b="1" dirty="0">
              <a:solidFill>
                <a:schemeClr val="bg2">
                  <a:lumMod val="25000"/>
                </a:schemeClr>
              </a:solidFill>
            </a:endParaRPr>
          </a:p>
        </p:txBody>
      </p:sp>
    </p:spTree>
    <p:extLst>
      <p:ext uri="{BB962C8B-B14F-4D97-AF65-F5344CB8AC3E}">
        <p14:creationId xmlns:p14="http://schemas.microsoft.com/office/powerpoint/2010/main" val="15876471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37985-13CB-4ADC-833C-24308695EBB8}"/>
              </a:ext>
            </a:extLst>
          </p:cNvPr>
          <p:cNvSpPr>
            <a:spLocks noGrp="1"/>
          </p:cNvSpPr>
          <p:nvPr>
            <p:ph idx="1"/>
          </p:nvPr>
        </p:nvSpPr>
        <p:spPr>
          <a:xfrm>
            <a:off x="0" y="1400176"/>
            <a:ext cx="12192000" cy="5457824"/>
          </a:xfrm>
        </p:spPr>
        <p:txBody>
          <a:bodyPr>
            <a:normAutofit fontScale="92500" lnSpcReduction="20000"/>
          </a:bodyPr>
          <a:lstStyle/>
          <a:p>
            <a:pPr algn="l"/>
            <a:endParaRPr lang="en-IN" sz="1800" b="0" i="0" u="none" strike="noStrike" baseline="0" dirty="0">
              <a:solidFill>
                <a:srgbClr val="000000"/>
              </a:solidFill>
              <a:latin typeface="Gill Sans MT" panose="020B0502020104020203" pitchFamily="34" charset="0"/>
            </a:endParaRPr>
          </a:p>
          <a:p>
            <a:pPr>
              <a:buFont typeface="Wingdings" panose="05000000000000000000" pitchFamily="2" charset="2"/>
              <a:buChar char="Ø"/>
            </a:pPr>
            <a:r>
              <a:rPr lang="en-US" sz="2800" dirty="0"/>
              <a:t>The following special symbols are used for some special meaning and thus, cannot be used for some other purpose.</a:t>
            </a:r>
          </a:p>
          <a:p>
            <a:pPr marL="0" indent="0">
              <a:buNone/>
            </a:pPr>
            <a:r>
              <a:rPr lang="en-US" sz="2800" b="1" dirty="0" err="1">
                <a:solidFill>
                  <a:schemeClr val="bg1"/>
                </a:solidFill>
              </a:rPr>
              <a:t>Exampal</a:t>
            </a:r>
            <a:r>
              <a:rPr lang="en-US" sz="2800" b="1" dirty="0">
                <a:solidFill>
                  <a:schemeClr val="bg1"/>
                </a:solidFill>
              </a:rPr>
              <a:t>:- </a:t>
            </a:r>
            <a:r>
              <a:rPr lang="en-US" sz="2800" dirty="0"/>
              <a:t>[] () {}, ; * = # </a:t>
            </a:r>
          </a:p>
          <a:p>
            <a:pPr>
              <a:buFont typeface="Wingdings" panose="05000000000000000000" pitchFamily="2" charset="2"/>
              <a:buChar char="Ø"/>
            </a:pPr>
            <a:r>
              <a:rPr lang="en-US" sz="2800" dirty="0"/>
              <a:t> </a:t>
            </a:r>
            <a:r>
              <a:rPr lang="en-US" sz="2800" b="1" u="sng" dirty="0">
                <a:solidFill>
                  <a:srgbClr val="FFFF00"/>
                </a:solidFill>
              </a:rPr>
              <a:t>Brackets[]: </a:t>
            </a:r>
          </a:p>
          <a:p>
            <a:pPr marL="0" indent="0">
              <a:buNone/>
            </a:pPr>
            <a:r>
              <a:rPr lang="en-US" sz="2800" dirty="0"/>
              <a:t>Opening and closing brackets are used as array element reference.</a:t>
            </a:r>
          </a:p>
          <a:p>
            <a:pPr marL="0" indent="0">
              <a:buNone/>
            </a:pPr>
            <a:r>
              <a:rPr lang="en-US" sz="2800" dirty="0"/>
              <a:t> These indicate single and multidimensional subscripts. </a:t>
            </a:r>
          </a:p>
          <a:p>
            <a:pPr>
              <a:buFont typeface="Wingdings" panose="05000000000000000000" pitchFamily="2" charset="2"/>
              <a:buChar char="Ø"/>
            </a:pPr>
            <a:r>
              <a:rPr lang="en-US" sz="2800" dirty="0"/>
              <a:t> </a:t>
            </a:r>
            <a:r>
              <a:rPr lang="en-US" sz="2800" b="1" u="sng" dirty="0">
                <a:solidFill>
                  <a:srgbClr val="FFFF00"/>
                </a:solidFill>
              </a:rPr>
              <a:t>Parentheses(): </a:t>
            </a:r>
          </a:p>
          <a:p>
            <a:pPr marL="0" indent="0">
              <a:buNone/>
            </a:pPr>
            <a:r>
              <a:rPr lang="en-US" sz="2800" dirty="0"/>
              <a:t>These special symbols are used to indicate function calls and function parameters. </a:t>
            </a:r>
          </a:p>
          <a:p>
            <a:pPr>
              <a:buFont typeface="Wingdings" panose="05000000000000000000" pitchFamily="2" charset="2"/>
              <a:buChar char="Ø"/>
            </a:pPr>
            <a:r>
              <a:rPr lang="en-US" sz="2800" b="1" u="sng" dirty="0">
                <a:solidFill>
                  <a:srgbClr val="FFFF00"/>
                </a:solidFill>
              </a:rPr>
              <a:t>Braces{}: </a:t>
            </a:r>
          </a:p>
          <a:p>
            <a:pPr marL="0" indent="0">
              <a:buNone/>
            </a:pPr>
            <a:r>
              <a:rPr lang="en-US" sz="2800" dirty="0"/>
              <a:t> These opening and ending curly braces marks the start and end of a block of code containing more than one executable statement. </a:t>
            </a:r>
            <a:endParaRPr lang="en-IN" sz="2800" b="0" i="0" u="none" strike="noStrike" baseline="0" dirty="0">
              <a:latin typeface="Gill Sans MT" panose="020B0502020104020203" pitchFamily="34" charset="0"/>
            </a:endParaRPr>
          </a:p>
        </p:txBody>
      </p:sp>
      <p:sp>
        <p:nvSpPr>
          <p:cNvPr id="4" name="Title 1">
            <a:extLst>
              <a:ext uri="{FF2B5EF4-FFF2-40B4-BE49-F238E27FC236}">
                <a16:creationId xmlns:a16="http://schemas.microsoft.com/office/drawing/2014/main" id="{DBD29AC7-7F7A-4EF4-B228-9D2C0C36A4D1}"/>
              </a:ext>
            </a:extLst>
          </p:cNvPr>
          <p:cNvSpPr txBox="1">
            <a:spLocks noGrp="1"/>
          </p:cNvSpPr>
          <p:nvPr>
            <p:ph type="title"/>
          </p:nvPr>
        </p:nvSpPr>
        <p:spPr>
          <a:xfrm>
            <a:off x="1" y="0"/>
            <a:ext cx="12192000" cy="1400175"/>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t">
            <a:noAutofit/>
          </a:bodyPr>
          <a:lstStyle>
            <a:lvl1pPr algn="l" defTabSz="457200" rtl="0" eaLnBrk="1" latinLnBrk="0" hangingPunct="1">
              <a:spcBef>
                <a:spcPct val="0"/>
              </a:spcBef>
              <a:buNone/>
              <a:defRPr sz="4200" b="0" i="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IN" sz="5400" b="1" i="0" u="none" strike="noStrike" baseline="0" dirty="0">
                <a:solidFill>
                  <a:srgbClr val="000000"/>
                </a:solidFill>
                <a:latin typeface="Gill Sans MT" panose="020B0502020104020203" pitchFamily="34" charset="0"/>
              </a:rPr>
              <a:t>SPECIAL SYMBOLS</a:t>
            </a:r>
            <a:br>
              <a:rPr lang="en-IN" sz="1800" b="0" i="0" u="none" strike="noStrike" baseline="0" dirty="0">
                <a:solidFill>
                  <a:srgbClr val="000000"/>
                </a:solidFill>
                <a:latin typeface="Gill Sans MT" panose="020B0502020104020203" pitchFamily="34" charset="0"/>
              </a:rPr>
            </a:br>
            <a:br>
              <a:rPr lang="en-IN" sz="1800" b="0" i="0" u="none" strike="noStrike" baseline="0" dirty="0">
                <a:solidFill>
                  <a:srgbClr val="000000"/>
                </a:solidFill>
                <a:latin typeface="Wingdings 2" panose="05020102010507070707" pitchFamily="18" charset="2"/>
              </a:rPr>
            </a:br>
            <a:endParaRPr lang="en-IN" sz="6600" b="1" dirty="0">
              <a:solidFill>
                <a:schemeClr val="bg2">
                  <a:lumMod val="25000"/>
                </a:schemeClr>
              </a:solidFill>
            </a:endParaRPr>
          </a:p>
        </p:txBody>
      </p:sp>
    </p:spTree>
    <p:extLst>
      <p:ext uri="{BB962C8B-B14F-4D97-AF65-F5344CB8AC3E}">
        <p14:creationId xmlns:p14="http://schemas.microsoft.com/office/powerpoint/2010/main" val="34945739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37985-13CB-4ADC-833C-24308695EBB8}"/>
              </a:ext>
            </a:extLst>
          </p:cNvPr>
          <p:cNvSpPr>
            <a:spLocks noGrp="1"/>
          </p:cNvSpPr>
          <p:nvPr>
            <p:ph idx="1"/>
          </p:nvPr>
        </p:nvSpPr>
        <p:spPr>
          <a:xfrm>
            <a:off x="0" y="1400176"/>
            <a:ext cx="12192000" cy="5457824"/>
          </a:xfrm>
        </p:spPr>
        <p:txBody>
          <a:bodyPr>
            <a:normAutofit lnSpcReduction="10000"/>
          </a:bodyPr>
          <a:lstStyle/>
          <a:p>
            <a:pPr algn="l">
              <a:buFont typeface="Wingdings" panose="05000000000000000000" pitchFamily="2" charset="2"/>
              <a:buChar char="Ø"/>
            </a:pPr>
            <a:r>
              <a:rPr lang="en-US" sz="2400" dirty="0"/>
              <a:t> </a:t>
            </a:r>
            <a:r>
              <a:rPr lang="en-US" sz="2400" b="1" u="sng" dirty="0">
                <a:solidFill>
                  <a:srgbClr val="FFFF00"/>
                </a:solidFill>
              </a:rPr>
              <a:t>comma (,):</a:t>
            </a:r>
            <a:r>
              <a:rPr lang="en-US" sz="2400" dirty="0"/>
              <a:t> </a:t>
            </a:r>
          </a:p>
          <a:p>
            <a:pPr marL="0" indent="0" algn="l">
              <a:buNone/>
            </a:pPr>
            <a:r>
              <a:rPr lang="en-US" sz="2400" dirty="0"/>
              <a:t> It is used to separate more than one statements like for separating parameters in function calls. </a:t>
            </a:r>
          </a:p>
          <a:p>
            <a:pPr algn="l">
              <a:buFont typeface="Wingdings" panose="05000000000000000000" pitchFamily="2" charset="2"/>
              <a:buChar char="Ø"/>
            </a:pPr>
            <a:r>
              <a:rPr lang="en-US" sz="2400" dirty="0"/>
              <a:t> </a:t>
            </a:r>
            <a:r>
              <a:rPr lang="en-US" sz="2400" b="1" u="sng" dirty="0">
                <a:solidFill>
                  <a:srgbClr val="FFFF00"/>
                </a:solidFill>
              </a:rPr>
              <a:t>semi colon : </a:t>
            </a:r>
          </a:p>
          <a:p>
            <a:pPr marL="0" indent="0" algn="l">
              <a:buNone/>
            </a:pPr>
            <a:r>
              <a:rPr lang="en-US" sz="2400" dirty="0"/>
              <a:t>It is an operator that essentially invokes something called an initialization list. </a:t>
            </a:r>
          </a:p>
          <a:p>
            <a:pPr algn="l">
              <a:buFont typeface="Wingdings" panose="05000000000000000000" pitchFamily="2" charset="2"/>
              <a:buChar char="Ø"/>
            </a:pPr>
            <a:r>
              <a:rPr lang="en-US" sz="2400" dirty="0"/>
              <a:t> </a:t>
            </a:r>
            <a:r>
              <a:rPr lang="en-US" sz="2400" b="1" u="sng" dirty="0" err="1">
                <a:solidFill>
                  <a:srgbClr val="FFFF00"/>
                </a:solidFill>
              </a:rPr>
              <a:t>asterick</a:t>
            </a:r>
            <a:r>
              <a:rPr lang="en-US" sz="2400" b="1" u="sng" dirty="0">
                <a:solidFill>
                  <a:srgbClr val="FFFF00"/>
                </a:solidFill>
              </a:rPr>
              <a:t> (*): </a:t>
            </a:r>
          </a:p>
          <a:p>
            <a:pPr marL="0" indent="0" algn="l">
              <a:buNone/>
            </a:pPr>
            <a:r>
              <a:rPr lang="en-US" sz="2400" dirty="0"/>
              <a:t>It is used to create pointer variable. </a:t>
            </a:r>
          </a:p>
          <a:p>
            <a:pPr algn="l">
              <a:buFont typeface="Wingdings" panose="05000000000000000000" pitchFamily="2" charset="2"/>
              <a:buChar char="Ø"/>
            </a:pPr>
            <a:r>
              <a:rPr lang="en-US" sz="2400" dirty="0"/>
              <a:t> </a:t>
            </a:r>
            <a:r>
              <a:rPr lang="en-US" sz="2400" b="1" u="sng" dirty="0">
                <a:solidFill>
                  <a:srgbClr val="FFFF00"/>
                </a:solidFill>
              </a:rPr>
              <a:t>assignment operator:</a:t>
            </a:r>
          </a:p>
          <a:p>
            <a:pPr marL="0" indent="0" algn="l">
              <a:buNone/>
            </a:pPr>
            <a:r>
              <a:rPr lang="en-US" sz="2400" dirty="0"/>
              <a:t>It is used to assign values. </a:t>
            </a:r>
          </a:p>
          <a:p>
            <a:pPr algn="l">
              <a:buFont typeface="Wingdings" panose="05000000000000000000" pitchFamily="2" charset="2"/>
              <a:buChar char="Ø"/>
            </a:pPr>
            <a:r>
              <a:rPr lang="en-US" sz="2400" dirty="0"/>
              <a:t> </a:t>
            </a:r>
            <a:r>
              <a:rPr lang="en-US" sz="2400" b="1" u="sng" dirty="0">
                <a:solidFill>
                  <a:srgbClr val="FFFF00"/>
                </a:solidFill>
              </a:rPr>
              <a:t>pre processor(#): </a:t>
            </a:r>
          </a:p>
          <a:p>
            <a:pPr marL="0" indent="0" algn="l">
              <a:buNone/>
            </a:pPr>
            <a:r>
              <a:rPr lang="en-US" sz="2400" dirty="0"/>
              <a:t>The preprocessor is a macro processor that is used automatically by the compiler to transform your program before actual compilation</a:t>
            </a:r>
            <a:endParaRPr lang="en-IN" sz="2800" b="0" i="0" u="none" strike="noStrike" baseline="0" dirty="0">
              <a:latin typeface="Gill Sans MT" panose="020B0502020104020203" pitchFamily="34" charset="0"/>
            </a:endParaRPr>
          </a:p>
        </p:txBody>
      </p:sp>
      <p:sp>
        <p:nvSpPr>
          <p:cNvPr id="4" name="Title 1">
            <a:extLst>
              <a:ext uri="{FF2B5EF4-FFF2-40B4-BE49-F238E27FC236}">
                <a16:creationId xmlns:a16="http://schemas.microsoft.com/office/drawing/2014/main" id="{DBD29AC7-7F7A-4EF4-B228-9D2C0C36A4D1}"/>
              </a:ext>
            </a:extLst>
          </p:cNvPr>
          <p:cNvSpPr txBox="1">
            <a:spLocks noGrp="1"/>
          </p:cNvSpPr>
          <p:nvPr>
            <p:ph type="title"/>
          </p:nvPr>
        </p:nvSpPr>
        <p:spPr>
          <a:xfrm>
            <a:off x="1" y="0"/>
            <a:ext cx="12192000" cy="1400175"/>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t">
            <a:noAutofit/>
          </a:bodyPr>
          <a:lstStyle>
            <a:lvl1pPr algn="l" defTabSz="457200" rtl="0" eaLnBrk="1" latinLnBrk="0" hangingPunct="1">
              <a:spcBef>
                <a:spcPct val="0"/>
              </a:spcBef>
              <a:buNone/>
              <a:defRPr sz="4200" b="0" i="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IN" sz="5400" b="1" i="0" u="none" strike="noStrike" baseline="0" dirty="0">
                <a:solidFill>
                  <a:srgbClr val="000000"/>
                </a:solidFill>
                <a:latin typeface="Gill Sans MT" panose="020B0502020104020203" pitchFamily="34" charset="0"/>
              </a:rPr>
              <a:t>SPECIAL SYMBOLS</a:t>
            </a:r>
            <a:br>
              <a:rPr lang="en-IN" sz="1800" b="0" i="0" u="none" strike="noStrike" baseline="0" dirty="0">
                <a:solidFill>
                  <a:srgbClr val="000000"/>
                </a:solidFill>
                <a:latin typeface="Gill Sans MT" panose="020B0502020104020203" pitchFamily="34" charset="0"/>
              </a:rPr>
            </a:br>
            <a:br>
              <a:rPr lang="en-IN" sz="1800" b="0" i="0" u="none" strike="noStrike" baseline="0" dirty="0">
                <a:solidFill>
                  <a:srgbClr val="000000"/>
                </a:solidFill>
                <a:latin typeface="Wingdings 2" panose="05020102010507070707" pitchFamily="18" charset="2"/>
              </a:rPr>
            </a:br>
            <a:endParaRPr lang="en-IN" sz="6600" b="1" dirty="0">
              <a:solidFill>
                <a:schemeClr val="bg2">
                  <a:lumMod val="25000"/>
                </a:schemeClr>
              </a:solidFill>
            </a:endParaRPr>
          </a:p>
        </p:txBody>
      </p:sp>
    </p:spTree>
    <p:extLst>
      <p:ext uri="{BB962C8B-B14F-4D97-AF65-F5344CB8AC3E}">
        <p14:creationId xmlns:p14="http://schemas.microsoft.com/office/powerpoint/2010/main" val="6844231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37985-13CB-4ADC-833C-24308695EBB8}"/>
              </a:ext>
            </a:extLst>
          </p:cNvPr>
          <p:cNvSpPr>
            <a:spLocks noGrp="1"/>
          </p:cNvSpPr>
          <p:nvPr>
            <p:ph idx="1"/>
          </p:nvPr>
        </p:nvSpPr>
        <p:spPr>
          <a:xfrm>
            <a:off x="0" y="1400176"/>
            <a:ext cx="12192000" cy="5457824"/>
          </a:xfrm>
        </p:spPr>
        <p:txBody>
          <a:bodyPr>
            <a:normAutofit/>
          </a:bodyPr>
          <a:lstStyle/>
          <a:p>
            <a:pPr marL="742950" indent="-742950" algn="l">
              <a:buFont typeface="+mj-lt"/>
              <a:buAutoNum type="arabicPeriod"/>
            </a:pPr>
            <a:r>
              <a:rPr lang="en-IN" sz="3600" b="1" dirty="0">
                <a:solidFill>
                  <a:srgbClr val="FF0000"/>
                </a:solidFill>
              </a:rPr>
              <a:t> Unary Operator:</a:t>
            </a:r>
          </a:p>
          <a:p>
            <a:pPr marL="742950" indent="-742950" algn="l">
              <a:buFont typeface="+mj-lt"/>
              <a:buAutoNum type="arabicPeriod"/>
            </a:pPr>
            <a:r>
              <a:rPr lang="en-IN" sz="3600" b="1" dirty="0">
                <a:solidFill>
                  <a:srgbClr val="FF0000"/>
                </a:solidFill>
              </a:rPr>
              <a:t> </a:t>
            </a:r>
            <a:r>
              <a:rPr lang="en-IN" sz="3200" b="1" dirty="0">
                <a:solidFill>
                  <a:srgbClr val="FF0000"/>
                </a:solidFill>
              </a:rPr>
              <a:t>Binary Operators:</a:t>
            </a:r>
          </a:p>
          <a:p>
            <a:pPr lvl="2">
              <a:buFont typeface="Wingdings" panose="05000000000000000000" pitchFamily="2" charset="2"/>
              <a:buChar char="Ø"/>
            </a:pPr>
            <a:r>
              <a:rPr lang="en-IN" sz="2800" dirty="0">
                <a:solidFill>
                  <a:srgbClr val="00B0F0"/>
                </a:solidFill>
              </a:rPr>
              <a:t>Arithmetic operators (+,-,*,/,%) </a:t>
            </a:r>
          </a:p>
          <a:p>
            <a:pPr lvl="2">
              <a:buFont typeface="Wingdings" panose="05000000000000000000" pitchFamily="2" charset="2"/>
              <a:buChar char="Ø"/>
            </a:pPr>
            <a:r>
              <a:rPr lang="en-IN" sz="2800" dirty="0">
                <a:solidFill>
                  <a:srgbClr val="00B0F0"/>
                </a:solidFill>
              </a:rPr>
              <a:t>Relational Operators (,&lt;=,&gt;=,==,!=) </a:t>
            </a:r>
          </a:p>
          <a:p>
            <a:pPr lvl="2">
              <a:buFont typeface="Wingdings" panose="05000000000000000000" pitchFamily="2" charset="2"/>
              <a:buChar char="Ø"/>
            </a:pPr>
            <a:r>
              <a:rPr lang="en-IN" sz="2800" dirty="0">
                <a:solidFill>
                  <a:srgbClr val="00B0F0"/>
                </a:solidFill>
              </a:rPr>
              <a:t>Logical Operators ( &amp;&amp;, ||, !) </a:t>
            </a:r>
          </a:p>
          <a:p>
            <a:pPr lvl="2">
              <a:buFont typeface="Wingdings" panose="05000000000000000000" pitchFamily="2" charset="2"/>
              <a:buChar char="Ø"/>
            </a:pPr>
            <a:r>
              <a:rPr lang="en-IN" sz="2800" dirty="0">
                <a:solidFill>
                  <a:srgbClr val="00B0F0"/>
                </a:solidFill>
              </a:rPr>
              <a:t>Assignment Operators (=, +=, -=, *=, /=, %=) </a:t>
            </a:r>
          </a:p>
          <a:p>
            <a:pPr lvl="2">
              <a:buFont typeface="Wingdings" panose="05000000000000000000" pitchFamily="2" charset="2"/>
              <a:buChar char="Ø"/>
            </a:pPr>
            <a:r>
              <a:rPr lang="en-IN" sz="2800" dirty="0">
                <a:solidFill>
                  <a:srgbClr val="00B0F0"/>
                </a:solidFill>
              </a:rPr>
              <a:t>Bitwise Operators ( &amp;, |, ^, &lt;&gt;, ~)</a:t>
            </a:r>
          </a:p>
          <a:p>
            <a:pPr marL="0" indent="0" algn="l">
              <a:buNone/>
            </a:pPr>
            <a:r>
              <a:rPr lang="en-IN" sz="2800" b="1" dirty="0">
                <a:solidFill>
                  <a:schemeClr val="bg2">
                    <a:lumMod val="40000"/>
                    <a:lumOff val="60000"/>
                  </a:schemeClr>
                </a:solidFill>
              </a:rPr>
              <a:t>3.</a:t>
            </a:r>
            <a:r>
              <a:rPr lang="en-IN" sz="3200" b="1" dirty="0">
                <a:solidFill>
                  <a:srgbClr val="FF0000"/>
                </a:solidFill>
              </a:rPr>
              <a:t>    Ternary (Conditional) Operators</a:t>
            </a:r>
            <a:r>
              <a:rPr lang="en-IN" sz="3200" b="1" dirty="0">
                <a:solidFill>
                  <a:srgbClr val="FF0000"/>
                </a:solidFill>
                <a:sym typeface="Wingdings" panose="05000000000000000000" pitchFamily="2" charset="2"/>
              </a:rPr>
              <a:t>(?:)</a:t>
            </a:r>
            <a:endParaRPr lang="en-IN" sz="3600" b="1" i="0" u="none" strike="noStrike" baseline="0" dirty="0">
              <a:solidFill>
                <a:srgbClr val="FF0000"/>
              </a:solidFill>
              <a:latin typeface="Gill Sans MT" panose="020B0502020104020203" pitchFamily="34" charset="0"/>
            </a:endParaRPr>
          </a:p>
        </p:txBody>
      </p:sp>
      <p:sp>
        <p:nvSpPr>
          <p:cNvPr id="4" name="Title 1">
            <a:extLst>
              <a:ext uri="{FF2B5EF4-FFF2-40B4-BE49-F238E27FC236}">
                <a16:creationId xmlns:a16="http://schemas.microsoft.com/office/drawing/2014/main" id="{DBD29AC7-7F7A-4EF4-B228-9D2C0C36A4D1}"/>
              </a:ext>
            </a:extLst>
          </p:cNvPr>
          <p:cNvSpPr txBox="1">
            <a:spLocks noGrp="1"/>
          </p:cNvSpPr>
          <p:nvPr>
            <p:ph type="title"/>
          </p:nvPr>
        </p:nvSpPr>
        <p:spPr>
          <a:xfrm>
            <a:off x="0" y="0"/>
            <a:ext cx="12192000" cy="1400175"/>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t">
            <a:noAutofit/>
          </a:bodyPr>
          <a:lstStyle>
            <a:lvl1pPr algn="l" defTabSz="457200" rtl="0" eaLnBrk="1" latinLnBrk="0" hangingPunct="1">
              <a:spcBef>
                <a:spcPct val="0"/>
              </a:spcBef>
              <a:buNone/>
              <a:defRPr sz="4200" b="0" i="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IN" sz="6600" b="1" dirty="0"/>
              <a:t>OPERATORS</a:t>
            </a:r>
            <a:br>
              <a:rPr lang="en-IN" sz="1800" b="0" i="0" u="none" strike="noStrike" baseline="0" dirty="0">
                <a:solidFill>
                  <a:srgbClr val="000000"/>
                </a:solidFill>
                <a:latin typeface="Gill Sans MT" panose="020B0502020104020203" pitchFamily="34" charset="0"/>
              </a:rPr>
            </a:br>
            <a:br>
              <a:rPr lang="en-IN" sz="1800" b="0" i="0" u="none" strike="noStrike" baseline="0" dirty="0">
                <a:solidFill>
                  <a:srgbClr val="000000"/>
                </a:solidFill>
                <a:latin typeface="Wingdings 2" panose="05020102010507070707" pitchFamily="18" charset="2"/>
              </a:rPr>
            </a:br>
            <a:endParaRPr lang="en-IN" sz="6600" b="1" dirty="0">
              <a:solidFill>
                <a:schemeClr val="bg2">
                  <a:lumMod val="25000"/>
                </a:schemeClr>
              </a:solidFill>
            </a:endParaRPr>
          </a:p>
        </p:txBody>
      </p:sp>
    </p:spTree>
    <p:extLst>
      <p:ext uri="{BB962C8B-B14F-4D97-AF65-F5344CB8AC3E}">
        <p14:creationId xmlns:p14="http://schemas.microsoft.com/office/powerpoint/2010/main" val="3628483701"/>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D29AC7-7F7A-4EF4-B228-9D2C0C36A4D1}"/>
              </a:ext>
            </a:extLst>
          </p:cNvPr>
          <p:cNvSpPr txBox="1">
            <a:spLocks noGrp="1"/>
          </p:cNvSpPr>
          <p:nvPr>
            <p:ph type="title"/>
          </p:nvPr>
        </p:nvSpPr>
        <p:spPr>
          <a:xfrm>
            <a:off x="0" y="1"/>
            <a:ext cx="12192000" cy="1400175"/>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t">
            <a:noAutofit/>
          </a:bodyPr>
          <a:lstStyle>
            <a:lvl1pPr algn="l" defTabSz="457200" rtl="0" eaLnBrk="1" latinLnBrk="0" hangingPunct="1">
              <a:spcBef>
                <a:spcPct val="0"/>
              </a:spcBef>
              <a:buNone/>
              <a:defRPr sz="4200" b="0" i="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IN" sz="6000" b="1" dirty="0"/>
              <a:t>DATA TYPES IN C++ </a:t>
            </a:r>
            <a:br>
              <a:rPr lang="en-IN" sz="1800" b="0" i="0" u="none" strike="noStrike" baseline="0" dirty="0">
                <a:solidFill>
                  <a:srgbClr val="000000"/>
                </a:solidFill>
                <a:latin typeface="Wingdings 2" panose="05020102010507070707" pitchFamily="18" charset="2"/>
              </a:rPr>
            </a:br>
            <a:endParaRPr lang="en-IN" sz="6600" b="1" dirty="0">
              <a:solidFill>
                <a:schemeClr val="bg2">
                  <a:lumMod val="25000"/>
                </a:schemeClr>
              </a:solidFill>
            </a:endParaRPr>
          </a:p>
        </p:txBody>
      </p:sp>
      <p:sp>
        <p:nvSpPr>
          <p:cNvPr id="24" name="Rectangle 23">
            <a:extLst>
              <a:ext uri="{FF2B5EF4-FFF2-40B4-BE49-F238E27FC236}">
                <a16:creationId xmlns:a16="http://schemas.microsoft.com/office/drawing/2014/main" id="{A8F4653E-55E1-4002-B544-B26AD2586608}"/>
              </a:ext>
            </a:extLst>
          </p:cNvPr>
          <p:cNvSpPr/>
          <p:nvPr/>
        </p:nvSpPr>
        <p:spPr>
          <a:xfrm>
            <a:off x="4043301" y="1524001"/>
            <a:ext cx="3090923" cy="657225"/>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 data types</a:t>
            </a:r>
            <a:endParaRPr lang="en-IN" sz="3200" u="sng" dirty="0"/>
          </a:p>
        </p:txBody>
      </p:sp>
      <p:graphicFrame>
        <p:nvGraphicFramePr>
          <p:cNvPr id="26" name="Table 26">
            <a:extLst>
              <a:ext uri="{FF2B5EF4-FFF2-40B4-BE49-F238E27FC236}">
                <a16:creationId xmlns:a16="http://schemas.microsoft.com/office/drawing/2014/main" id="{AE855613-62DA-40A1-8181-5A61A2BFEE66}"/>
              </a:ext>
            </a:extLst>
          </p:cNvPr>
          <p:cNvGraphicFramePr>
            <a:graphicFrameLocks noGrp="1"/>
          </p:cNvGraphicFramePr>
          <p:nvPr>
            <p:extLst>
              <p:ext uri="{D42A27DB-BD31-4B8C-83A1-F6EECF244321}">
                <p14:modId xmlns:p14="http://schemas.microsoft.com/office/powerpoint/2010/main" val="2632635946"/>
              </p:ext>
            </p:extLst>
          </p:nvPr>
        </p:nvGraphicFramePr>
        <p:xfrm>
          <a:off x="946150" y="2958041"/>
          <a:ext cx="2206625" cy="370840"/>
        </p:xfrm>
        <a:graphic>
          <a:graphicData uri="http://schemas.openxmlformats.org/drawingml/2006/table">
            <a:tbl>
              <a:tblPr firstRow="1" bandRow="1">
                <a:tableStyleId>{5C22544A-7EE6-4342-B048-85BDC9FD1C3A}</a:tableStyleId>
              </a:tblPr>
              <a:tblGrid>
                <a:gridCol w="2206625">
                  <a:extLst>
                    <a:ext uri="{9D8B030D-6E8A-4147-A177-3AD203B41FA5}">
                      <a16:colId xmlns:a16="http://schemas.microsoft.com/office/drawing/2014/main" val="3950136358"/>
                    </a:ext>
                  </a:extLst>
                </a:gridCol>
              </a:tblGrid>
              <a:tr h="370840">
                <a:tc>
                  <a:txBody>
                    <a:bodyPr/>
                    <a:lstStyle/>
                    <a:p>
                      <a:r>
                        <a:rPr lang="en-US" dirty="0"/>
                        <a:t>Derived data type</a:t>
                      </a:r>
                      <a:endParaRPr lang="en-IN" dirty="0"/>
                    </a:p>
                  </a:txBody>
                  <a:tcPr/>
                </a:tc>
                <a:extLst>
                  <a:ext uri="{0D108BD9-81ED-4DB2-BD59-A6C34878D82A}">
                    <a16:rowId xmlns:a16="http://schemas.microsoft.com/office/drawing/2014/main" val="575281326"/>
                  </a:ext>
                </a:extLst>
              </a:tr>
            </a:tbl>
          </a:graphicData>
        </a:graphic>
      </p:graphicFrame>
      <p:sp>
        <p:nvSpPr>
          <p:cNvPr id="27" name="Rectangle 26">
            <a:extLst>
              <a:ext uri="{FF2B5EF4-FFF2-40B4-BE49-F238E27FC236}">
                <a16:creationId xmlns:a16="http://schemas.microsoft.com/office/drawing/2014/main" id="{73E230B0-7D6A-4A4D-A2C8-2418E3FAED4B}"/>
              </a:ext>
            </a:extLst>
          </p:cNvPr>
          <p:cNvSpPr/>
          <p:nvPr/>
        </p:nvSpPr>
        <p:spPr>
          <a:xfrm>
            <a:off x="946150" y="3328881"/>
            <a:ext cx="2206625" cy="105261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Pointers</a:t>
            </a:r>
          </a:p>
          <a:p>
            <a:pPr algn="ctr"/>
            <a:r>
              <a:rPr lang="en-US" dirty="0"/>
              <a:t>Functions</a:t>
            </a:r>
          </a:p>
          <a:p>
            <a:pPr algn="ctr"/>
            <a:r>
              <a:rPr lang="en-US" dirty="0"/>
              <a:t>Arrays</a:t>
            </a:r>
          </a:p>
        </p:txBody>
      </p:sp>
      <p:cxnSp>
        <p:nvCxnSpPr>
          <p:cNvPr id="31" name="Connector: Elbow 30">
            <a:extLst>
              <a:ext uri="{FF2B5EF4-FFF2-40B4-BE49-F238E27FC236}">
                <a16:creationId xmlns:a16="http://schemas.microsoft.com/office/drawing/2014/main" id="{0DBD6895-828A-42AE-A6F4-43F3038E7E9A}"/>
              </a:ext>
            </a:extLst>
          </p:cNvPr>
          <p:cNvCxnSpPr>
            <a:cxnSpLocks/>
            <a:stCxn id="24" idx="1"/>
            <a:endCxn id="26" idx="0"/>
          </p:cNvCxnSpPr>
          <p:nvPr/>
        </p:nvCxnSpPr>
        <p:spPr>
          <a:xfrm rot="10800000" flipV="1">
            <a:off x="2049463" y="1852613"/>
            <a:ext cx="1993839" cy="1105427"/>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graphicFrame>
        <p:nvGraphicFramePr>
          <p:cNvPr id="34" name="Table 34">
            <a:extLst>
              <a:ext uri="{FF2B5EF4-FFF2-40B4-BE49-F238E27FC236}">
                <a16:creationId xmlns:a16="http://schemas.microsoft.com/office/drawing/2014/main" id="{2973A2BA-1BB1-4265-B66C-B15171D47B2A}"/>
              </a:ext>
            </a:extLst>
          </p:cNvPr>
          <p:cNvGraphicFramePr>
            <a:graphicFrameLocks noGrp="1"/>
          </p:cNvGraphicFramePr>
          <p:nvPr>
            <p:extLst>
              <p:ext uri="{D42A27DB-BD31-4B8C-83A1-F6EECF244321}">
                <p14:modId xmlns:p14="http://schemas.microsoft.com/office/powerpoint/2010/main" val="986143730"/>
              </p:ext>
            </p:extLst>
          </p:nvPr>
        </p:nvGraphicFramePr>
        <p:xfrm>
          <a:off x="4485449" y="2925232"/>
          <a:ext cx="2206625" cy="370840"/>
        </p:xfrm>
        <a:graphic>
          <a:graphicData uri="http://schemas.openxmlformats.org/drawingml/2006/table">
            <a:tbl>
              <a:tblPr firstRow="1" bandRow="1">
                <a:tableStyleId>{5C22544A-7EE6-4342-B048-85BDC9FD1C3A}</a:tableStyleId>
              </a:tblPr>
              <a:tblGrid>
                <a:gridCol w="2206625">
                  <a:extLst>
                    <a:ext uri="{9D8B030D-6E8A-4147-A177-3AD203B41FA5}">
                      <a16:colId xmlns:a16="http://schemas.microsoft.com/office/drawing/2014/main" val="2332723463"/>
                    </a:ext>
                  </a:extLst>
                </a:gridCol>
              </a:tblGrid>
              <a:tr h="370840">
                <a:tc>
                  <a:txBody>
                    <a:bodyPr/>
                    <a:lstStyle/>
                    <a:p>
                      <a:r>
                        <a:rPr lang="en-US" dirty="0"/>
                        <a:t>Primary data type</a:t>
                      </a:r>
                      <a:endParaRPr lang="en-IN" dirty="0"/>
                    </a:p>
                  </a:txBody>
                  <a:tcPr/>
                </a:tc>
                <a:extLst>
                  <a:ext uri="{0D108BD9-81ED-4DB2-BD59-A6C34878D82A}">
                    <a16:rowId xmlns:a16="http://schemas.microsoft.com/office/drawing/2014/main" val="1166861757"/>
                  </a:ext>
                </a:extLst>
              </a:tr>
            </a:tbl>
          </a:graphicData>
        </a:graphic>
      </p:graphicFrame>
      <p:cxnSp>
        <p:nvCxnSpPr>
          <p:cNvPr id="40" name="Straight Arrow Connector 39">
            <a:extLst>
              <a:ext uri="{FF2B5EF4-FFF2-40B4-BE49-F238E27FC236}">
                <a16:creationId xmlns:a16="http://schemas.microsoft.com/office/drawing/2014/main" id="{9E6DDCC7-4F74-49C1-A644-4A652752151F}"/>
              </a:ext>
            </a:extLst>
          </p:cNvPr>
          <p:cNvCxnSpPr>
            <a:stCxn id="24" idx="2"/>
            <a:endCxn id="34" idx="0"/>
          </p:cNvCxnSpPr>
          <p:nvPr/>
        </p:nvCxnSpPr>
        <p:spPr>
          <a:xfrm flipH="1">
            <a:off x="5588761" y="2181226"/>
            <a:ext cx="2" cy="744006"/>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graphicFrame>
        <p:nvGraphicFramePr>
          <p:cNvPr id="43" name="Table 43">
            <a:extLst>
              <a:ext uri="{FF2B5EF4-FFF2-40B4-BE49-F238E27FC236}">
                <a16:creationId xmlns:a16="http://schemas.microsoft.com/office/drawing/2014/main" id="{84DE917A-EFA5-4230-950A-EE6DE848C40C}"/>
              </a:ext>
            </a:extLst>
          </p:cNvPr>
          <p:cNvGraphicFramePr>
            <a:graphicFrameLocks noGrp="1"/>
          </p:cNvGraphicFramePr>
          <p:nvPr>
            <p:extLst>
              <p:ext uri="{D42A27DB-BD31-4B8C-83A1-F6EECF244321}">
                <p14:modId xmlns:p14="http://schemas.microsoft.com/office/powerpoint/2010/main" val="3180131788"/>
              </p:ext>
            </p:extLst>
          </p:nvPr>
        </p:nvGraphicFramePr>
        <p:xfrm>
          <a:off x="8797101" y="2958041"/>
          <a:ext cx="2881374" cy="365760"/>
        </p:xfrm>
        <a:graphic>
          <a:graphicData uri="http://schemas.openxmlformats.org/drawingml/2006/table">
            <a:tbl>
              <a:tblPr firstRow="1" bandRow="1">
                <a:tableStyleId>{5C22544A-7EE6-4342-B048-85BDC9FD1C3A}</a:tableStyleId>
              </a:tblPr>
              <a:tblGrid>
                <a:gridCol w="2881374">
                  <a:extLst>
                    <a:ext uri="{9D8B030D-6E8A-4147-A177-3AD203B41FA5}">
                      <a16:colId xmlns:a16="http://schemas.microsoft.com/office/drawing/2014/main" val="326265456"/>
                    </a:ext>
                  </a:extLst>
                </a:gridCol>
              </a:tblGrid>
              <a:tr h="271991">
                <a:tc>
                  <a:txBody>
                    <a:bodyPr/>
                    <a:lstStyle/>
                    <a:p>
                      <a:r>
                        <a:rPr lang="en-US" dirty="0"/>
                        <a:t>User defined data </a:t>
                      </a:r>
                      <a:r>
                        <a:rPr lang="en-US" dirty="0" err="1"/>
                        <a:t>tyape</a:t>
                      </a:r>
                      <a:endParaRPr lang="en-IN" dirty="0"/>
                    </a:p>
                  </a:txBody>
                  <a:tcPr/>
                </a:tc>
                <a:extLst>
                  <a:ext uri="{0D108BD9-81ED-4DB2-BD59-A6C34878D82A}">
                    <a16:rowId xmlns:a16="http://schemas.microsoft.com/office/drawing/2014/main" val="2154185701"/>
                  </a:ext>
                </a:extLst>
              </a:tr>
            </a:tbl>
          </a:graphicData>
        </a:graphic>
      </p:graphicFrame>
      <p:cxnSp>
        <p:nvCxnSpPr>
          <p:cNvPr id="45" name="Connector: Elbow 44">
            <a:extLst>
              <a:ext uri="{FF2B5EF4-FFF2-40B4-BE49-F238E27FC236}">
                <a16:creationId xmlns:a16="http://schemas.microsoft.com/office/drawing/2014/main" id="{53045B1E-B4D6-4446-8E9E-FE6E486CA3AC}"/>
              </a:ext>
            </a:extLst>
          </p:cNvPr>
          <p:cNvCxnSpPr>
            <a:stCxn id="24" idx="3"/>
            <a:endCxn id="43" idx="0"/>
          </p:cNvCxnSpPr>
          <p:nvPr/>
        </p:nvCxnSpPr>
        <p:spPr>
          <a:xfrm>
            <a:off x="7134224" y="1852614"/>
            <a:ext cx="3103564" cy="1105427"/>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8E1E35DA-D4A8-413F-A0AF-C9DE6F628AE1}"/>
              </a:ext>
            </a:extLst>
          </p:cNvPr>
          <p:cNvSpPr/>
          <p:nvPr/>
        </p:nvSpPr>
        <p:spPr>
          <a:xfrm>
            <a:off x="8797101" y="3323801"/>
            <a:ext cx="2881374" cy="14001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Structure</a:t>
            </a:r>
          </a:p>
          <a:p>
            <a:pPr algn="ctr"/>
            <a:r>
              <a:rPr lang="en-US" dirty="0"/>
              <a:t>Union</a:t>
            </a:r>
          </a:p>
          <a:p>
            <a:pPr algn="ctr"/>
            <a:r>
              <a:rPr lang="en-US" dirty="0"/>
              <a:t>Enumeration</a:t>
            </a:r>
          </a:p>
          <a:p>
            <a:pPr algn="ctr"/>
            <a:r>
              <a:rPr lang="en-US" dirty="0"/>
              <a:t>Typedef</a:t>
            </a:r>
            <a:endParaRPr lang="en-IN" dirty="0"/>
          </a:p>
        </p:txBody>
      </p:sp>
      <p:graphicFrame>
        <p:nvGraphicFramePr>
          <p:cNvPr id="47" name="Table 47">
            <a:extLst>
              <a:ext uri="{FF2B5EF4-FFF2-40B4-BE49-F238E27FC236}">
                <a16:creationId xmlns:a16="http://schemas.microsoft.com/office/drawing/2014/main" id="{BD5F0997-4F27-4935-AE58-7F55E4B690A0}"/>
              </a:ext>
            </a:extLst>
          </p:cNvPr>
          <p:cNvGraphicFramePr>
            <a:graphicFrameLocks noGrp="1"/>
          </p:cNvGraphicFramePr>
          <p:nvPr>
            <p:extLst>
              <p:ext uri="{D42A27DB-BD31-4B8C-83A1-F6EECF244321}">
                <p14:modId xmlns:p14="http://schemas.microsoft.com/office/powerpoint/2010/main" val="3859793294"/>
              </p:ext>
            </p:extLst>
          </p:nvPr>
        </p:nvGraphicFramePr>
        <p:xfrm>
          <a:off x="327025" y="5338235"/>
          <a:ext cx="2368550" cy="370840"/>
        </p:xfrm>
        <a:graphic>
          <a:graphicData uri="http://schemas.openxmlformats.org/drawingml/2006/table">
            <a:tbl>
              <a:tblPr firstRow="1" bandRow="1">
                <a:tableStyleId>{5C22544A-7EE6-4342-B048-85BDC9FD1C3A}</a:tableStyleId>
              </a:tblPr>
              <a:tblGrid>
                <a:gridCol w="2368550">
                  <a:extLst>
                    <a:ext uri="{9D8B030D-6E8A-4147-A177-3AD203B41FA5}">
                      <a16:colId xmlns:a16="http://schemas.microsoft.com/office/drawing/2014/main" val="329988659"/>
                    </a:ext>
                  </a:extLst>
                </a:gridCol>
              </a:tblGrid>
              <a:tr h="370840">
                <a:tc>
                  <a:txBody>
                    <a:bodyPr/>
                    <a:lstStyle/>
                    <a:p>
                      <a:r>
                        <a:rPr lang="en-US" dirty="0">
                          <a:solidFill>
                            <a:srgbClr val="FF0000"/>
                          </a:solidFill>
                        </a:rPr>
                        <a:t>Integral data type</a:t>
                      </a:r>
                      <a:endParaRPr lang="en-IN" dirty="0">
                        <a:solidFill>
                          <a:srgbClr val="FF0000"/>
                        </a:solidFill>
                      </a:endParaRPr>
                    </a:p>
                  </a:txBody>
                  <a:tcPr>
                    <a:solidFill>
                      <a:srgbClr val="00B0F0"/>
                    </a:solidFill>
                  </a:tcPr>
                </a:tc>
                <a:extLst>
                  <a:ext uri="{0D108BD9-81ED-4DB2-BD59-A6C34878D82A}">
                    <a16:rowId xmlns:a16="http://schemas.microsoft.com/office/drawing/2014/main" val="1326849720"/>
                  </a:ext>
                </a:extLst>
              </a:tr>
            </a:tbl>
          </a:graphicData>
        </a:graphic>
      </p:graphicFrame>
      <p:sp>
        <p:nvSpPr>
          <p:cNvPr id="48" name="Rectangle 47">
            <a:extLst>
              <a:ext uri="{FF2B5EF4-FFF2-40B4-BE49-F238E27FC236}">
                <a16:creationId xmlns:a16="http://schemas.microsoft.com/office/drawing/2014/main" id="{2E5BF310-3385-4186-BC0F-D5BC8552384C}"/>
              </a:ext>
            </a:extLst>
          </p:cNvPr>
          <p:cNvSpPr/>
          <p:nvPr/>
        </p:nvSpPr>
        <p:spPr>
          <a:xfrm>
            <a:off x="304800" y="5709075"/>
            <a:ext cx="2381250" cy="8727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Int</a:t>
            </a:r>
          </a:p>
          <a:p>
            <a:pPr algn="ctr"/>
            <a:r>
              <a:rPr lang="en-US" dirty="0"/>
              <a:t>char</a:t>
            </a:r>
            <a:endParaRPr lang="en-IN" dirty="0"/>
          </a:p>
        </p:txBody>
      </p:sp>
      <p:graphicFrame>
        <p:nvGraphicFramePr>
          <p:cNvPr id="49" name="Table 49">
            <a:extLst>
              <a:ext uri="{FF2B5EF4-FFF2-40B4-BE49-F238E27FC236}">
                <a16:creationId xmlns:a16="http://schemas.microsoft.com/office/drawing/2014/main" id="{AE108402-B573-4ED8-B55B-66F157EEE138}"/>
              </a:ext>
            </a:extLst>
          </p:cNvPr>
          <p:cNvGraphicFramePr>
            <a:graphicFrameLocks noGrp="1"/>
          </p:cNvGraphicFramePr>
          <p:nvPr>
            <p:extLst>
              <p:ext uri="{D42A27DB-BD31-4B8C-83A1-F6EECF244321}">
                <p14:modId xmlns:p14="http://schemas.microsoft.com/office/powerpoint/2010/main" val="1327138586"/>
              </p:ext>
            </p:extLst>
          </p:nvPr>
        </p:nvGraphicFramePr>
        <p:xfrm>
          <a:off x="4043301" y="5343526"/>
          <a:ext cx="3090923" cy="370840"/>
        </p:xfrm>
        <a:graphic>
          <a:graphicData uri="http://schemas.openxmlformats.org/drawingml/2006/table">
            <a:tbl>
              <a:tblPr firstRow="1" bandRow="1">
                <a:tableStyleId>{5C22544A-7EE6-4342-B048-85BDC9FD1C3A}</a:tableStyleId>
              </a:tblPr>
              <a:tblGrid>
                <a:gridCol w="3090923">
                  <a:extLst>
                    <a:ext uri="{9D8B030D-6E8A-4147-A177-3AD203B41FA5}">
                      <a16:colId xmlns:a16="http://schemas.microsoft.com/office/drawing/2014/main" val="218254031"/>
                    </a:ext>
                  </a:extLst>
                </a:gridCol>
              </a:tblGrid>
              <a:tr h="370840">
                <a:tc>
                  <a:txBody>
                    <a:bodyPr/>
                    <a:lstStyle/>
                    <a:p>
                      <a:pPr algn="ctr"/>
                      <a:r>
                        <a:rPr lang="en-US" dirty="0">
                          <a:solidFill>
                            <a:srgbClr val="FF0000"/>
                          </a:solidFill>
                        </a:rPr>
                        <a:t>void</a:t>
                      </a:r>
                      <a:endParaRPr lang="en-IN" dirty="0">
                        <a:solidFill>
                          <a:srgbClr val="FF0000"/>
                        </a:solidFill>
                      </a:endParaRPr>
                    </a:p>
                  </a:txBody>
                  <a:tcPr>
                    <a:solidFill>
                      <a:srgbClr val="00B0F0"/>
                    </a:solidFill>
                  </a:tcPr>
                </a:tc>
                <a:extLst>
                  <a:ext uri="{0D108BD9-81ED-4DB2-BD59-A6C34878D82A}">
                    <a16:rowId xmlns:a16="http://schemas.microsoft.com/office/drawing/2014/main" val="1059849381"/>
                  </a:ext>
                </a:extLst>
              </a:tr>
            </a:tbl>
          </a:graphicData>
        </a:graphic>
      </p:graphicFrame>
      <p:graphicFrame>
        <p:nvGraphicFramePr>
          <p:cNvPr id="50" name="Table 50">
            <a:extLst>
              <a:ext uri="{FF2B5EF4-FFF2-40B4-BE49-F238E27FC236}">
                <a16:creationId xmlns:a16="http://schemas.microsoft.com/office/drawing/2014/main" id="{64794BEC-9BF6-4C61-996C-2A9154A2AE04}"/>
              </a:ext>
            </a:extLst>
          </p:cNvPr>
          <p:cNvGraphicFramePr>
            <a:graphicFrameLocks noGrp="1"/>
          </p:cNvGraphicFramePr>
          <p:nvPr>
            <p:extLst>
              <p:ext uri="{D42A27DB-BD31-4B8C-83A1-F6EECF244321}">
                <p14:modId xmlns:p14="http://schemas.microsoft.com/office/powerpoint/2010/main" val="2137083092"/>
              </p:ext>
            </p:extLst>
          </p:nvPr>
        </p:nvGraphicFramePr>
        <p:xfrm>
          <a:off x="8667751" y="5338447"/>
          <a:ext cx="3197224" cy="370840"/>
        </p:xfrm>
        <a:graphic>
          <a:graphicData uri="http://schemas.openxmlformats.org/drawingml/2006/table">
            <a:tbl>
              <a:tblPr firstRow="1" bandRow="1">
                <a:tableStyleId>{5C22544A-7EE6-4342-B048-85BDC9FD1C3A}</a:tableStyleId>
              </a:tblPr>
              <a:tblGrid>
                <a:gridCol w="3197224">
                  <a:extLst>
                    <a:ext uri="{9D8B030D-6E8A-4147-A177-3AD203B41FA5}">
                      <a16:colId xmlns:a16="http://schemas.microsoft.com/office/drawing/2014/main" val="2364028024"/>
                    </a:ext>
                  </a:extLst>
                </a:gridCol>
              </a:tblGrid>
              <a:tr h="370840">
                <a:tc>
                  <a:txBody>
                    <a:bodyPr/>
                    <a:lstStyle/>
                    <a:p>
                      <a:pPr algn="ctr"/>
                      <a:r>
                        <a:rPr lang="en-US" dirty="0">
                          <a:solidFill>
                            <a:srgbClr val="FF0000"/>
                          </a:solidFill>
                        </a:rPr>
                        <a:t>Floating-pointer data type</a:t>
                      </a:r>
                      <a:endParaRPr lang="en-IN" dirty="0">
                        <a:solidFill>
                          <a:srgbClr val="FF0000"/>
                        </a:solidFill>
                      </a:endParaRPr>
                    </a:p>
                  </a:txBody>
                  <a:tcPr>
                    <a:solidFill>
                      <a:srgbClr val="00B0F0"/>
                    </a:solidFill>
                  </a:tcPr>
                </a:tc>
                <a:extLst>
                  <a:ext uri="{0D108BD9-81ED-4DB2-BD59-A6C34878D82A}">
                    <a16:rowId xmlns:a16="http://schemas.microsoft.com/office/drawing/2014/main" val="1786170393"/>
                  </a:ext>
                </a:extLst>
              </a:tr>
            </a:tbl>
          </a:graphicData>
        </a:graphic>
      </p:graphicFrame>
      <p:sp>
        <p:nvSpPr>
          <p:cNvPr id="51" name="Rectangle 50">
            <a:extLst>
              <a:ext uri="{FF2B5EF4-FFF2-40B4-BE49-F238E27FC236}">
                <a16:creationId xmlns:a16="http://schemas.microsoft.com/office/drawing/2014/main" id="{901260DE-A51D-4E7D-AF6F-54B5234851F9}"/>
              </a:ext>
            </a:extLst>
          </p:cNvPr>
          <p:cNvSpPr/>
          <p:nvPr/>
        </p:nvSpPr>
        <p:spPr>
          <a:xfrm>
            <a:off x="8655111" y="5714366"/>
            <a:ext cx="3197223" cy="86740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Float</a:t>
            </a:r>
          </a:p>
          <a:p>
            <a:pPr algn="ctr"/>
            <a:r>
              <a:rPr lang="en-US" dirty="0"/>
              <a:t>double</a:t>
            </a:r>
            <a:endParaRPr lang="en-IN" dirty="0"/>
          </a:p>
        </p:txBody>
      </p:sp>
      <p:cxnSp>
        <p:nvCxnSpPr>
          <p:cNvPr id="53" name="Straight Connector 52">
            <a:extLst>
              <a:ext uri="{FF2B5EF4-FFF2-40B4-BE49-F238E27FC236}">
                <a16:creationId xmlns:a16="http://schemas.microsoft.com/office/drawing/2014/main" id="{EF5FC834-1EB4-4F90-AAD1-D2FA948B2194}"/>
              </a:ext>
            </a:extLst>
          </p:cNvPr>
          <p:cNvCxnSpPr/>
          <p:nvPr/>
        </p:nvCxnSpPr>
        <p:spPr>
          <a:xfrm>
            <a:off x="5588761" y="3296072"/>
            <a:ext cx="0" cy="1793665"/>
          </a:xfrm>
          <a:prstGeom prst="line">
            <a:avLst/>
          </a:prstGeom>
        </p:spPr>
        <p:style>
          <a:lnRef idx="3">
            <a:schemeClr val="accent3"/>
          </a:lnRef>
          <a:fillRef idx="0">
            <a:schemeClr val="accent3"/>
          </a:fillRef>
          <a:effectRef idx="2">
            <a:schemeClr val="accent3"/>
          </a:effectRef>
          <a:fontRef idx="minor">
            <a:schemeClr val="tx1"/>
          </a:fontRef>
        </p:style>
      </p:cxnSp>
      <p:cxnSp>
        <p:nvCxnSpPr>
          <p:cNvPr id="55" name="Connector: Elbow 54">
            <a:extLst>
              <a:ext uri="{FF2B5EF4-FFF2-40B4-BE49-F238E27FC236}">
                <a16:creationId xmlns:a16="http://schemas.microsoft.com/office/drawing/2014/main" id="{9AA24F00-ED05-48EF-ADFD-1B0F05D8EEC5}"/>
              </a:ext>
            </a:extLst>
          </p:cNvPr>
          <p:cNvCxnSpPr>
            <a:cxnSpLocks/>
            <a:endCxn id="49" idx="0"/>
          </p:cNvCxnSpPr>
          <p:nvPr/>
        </p:nvCxnSpPr>
        <p:spPr>
          <a:xfrm rot="5400000">
            <a:off x="5278990" y="5033751"/>
            <a:ext cx="619547" cy="2"/>
          </a:xfrm>
          <a:prstGeom prst="bentConnector3">
            <a:avLst>
              <a:gd name="adj1" fmla="val 39238"/>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59" name="Connector: Elbow 58">
            <a:extLst>
              <a:ext uri="{FF2B5EF4-FFF2-40B4-BE49-F238E27FC236}">
                <a16:creationId xmlns:a16="http://schemas.microsoft.com/office/drawing/2014/main" id="{A76A6200-CED0-4C1E-9D44-8C210541B3ED}"/>
              </a:ext>
            </a:extLst>
          </p:cNvPr>
          <p:cNvCxnSpPr>
            <a:endCxn id="50" idx="0"/>
          </p:cNvCxnSpPr>
          <p:nvPr/>
        </p:nvCxnSpPr>
        <p:spPr>
          <a:xfrm>
            <a:off x="5588761" y="4953000"/>
            <a:ext cx="4677602" cy="385447"/>
          </a:xfrm>
          <a:prstGeom prst="bentConnector2">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63" name="Connector: Elbow 62">
            <a:extLst>
              <a:ext uri="{FF2B5EF4-FFF2-40B4-BE49-F238E27FC236}">
                <a16:creationId xmlns:a16="http://schemas.microsoft.com/office/drawing/2014/main" id="{207419E9-6067-470F-995A-391E2529D21C}"/>
              </a:ext>
            </a:extLst>
          </p:cNvPr>
          <p:cNvCxnSpPr>
            <a:endCxn id="47" idx="0"/>
          </p:cNvCxnSpPr>
          <p:nvPr/>
        </p:nvCxnSpPr>
        <p:spPr>
          <a:xfrm rot="10800000" flipV="1">
            <a:off x="1511301" y="4952999"/>
            <a:ext cx="4077461" cy="385235"/>
          </a:xfrm>
          <a:prstGeom prst="bentConnector2">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7703359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331</TotalTime>
  <Words>1732</Words>
  <Application>Microsoft Office PowerPoint</Application>
  <PresentationFormat>Widescreen</PresentationFormat>
  <Paragraphs>220</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Century Gothic</vt:lpstr>
      <vt:lpstr>Gill Sans MT</vt:lpstr>
      <vt:lpstr>Wingdings</vt:lpstr>
      <vt:lpstr>Wingdings 2</vt:lpstr>
      <vt:lpstr>Wingdings 3</vt:lpstr>
      <vt:lpstr>Ion</vt:lpstr>
      <vt:lpstr> Object-oriented programming (oop)</vt:lpstr>
      <vt:lpstr>BASIC CONCEPTS OF OBJECT-ORIENTED PROGRAMMING</vt:lpstr>
      <vt:lpstr>PowerPoint Presentation</vt:lpstr>
      <vt:lpstr>STRUCTURE OF C++ PROGRAMM   </vt:lpstr>
      <vt:lpstr>TOKEN</vt:lpstr>
      <vt:lpstr>SPECIAL SYMBOLS  </vt:lpstr>
      <vt:lpstr>SPECIAL SYMBOLS  </vt:lpstr>
      <vt:lpstr>OPERATORS  </vt:lpstr>
      <vt:lpstr>DATA TYPES IN C++  </vt:lpstr>
      <vt:lpstr>EXPRESSIONS</vt:lpstr>
      <vt:lpstr>EXPRESSIONS</vt:lpstr>
      <vt:lpstr>EXPRESSIONS</vt:lpstr>
      <vt:lpstr>EXPRESSIONS</vt:lpstr>
      <vt:lpstr>EXPRESSIONS</vt:lpstr>
      <vt:lpstr>CONTROL STRUCTURES</vt:lpstr>
      <vt:lpstr>SELECTION STRUCTURE </vt:lpstr>
      <vt:lpstr>DECISION MAKING STRUCTURE </vt:lpstr>
      <vt:lpstr>LOOP / ITERATIVE / REPETITIVE STATEMENTS </vt:lpstr>
      <vt:lpstr>FUNCTIONS             </vt:lpstr>
      <vt:lpstr>FUNCTION PROTOTYPING </vt:lpstr>
      <vt:lpstr> CALL BY REFERENCE</vt:lpstr>
      <vt:lpstr> RETURN BY REFERENCE</vt:lpstr>
      <vt:lpstr> INLINE FUNCTIONS</vt:lpstr>
      <vt:lpstr> FUNCTION OVERLOADING IMP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Object-oriented programming (oop)</dc:title>
  <dc:creator>Jenish Thummar</dc:creator>
  <cp:lastModifiedBy>Jenish Thummar</cp:lastModifiedBy>
  <cp:revision>38</cp:revision>
  <dcterms:created xsi:type="dcterms:W3CDTF">2021-10-02T03:27:12Z</dcterms:created>
  <dcterms:modified xsi:type="dcterms:W3CDTF">2021-10-02T11:53:00Z</dcterms:modified>
</cp:coreProperties>
</file>