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9" r:id="rId7"/>
    <p:sldId id="280" r:id="rId8"/>
    <p:sldId id="281" r:id="rId9"/>
    <p:sldId id="262" r:id="rId10"/>
    <p:sldId id="261" r:id="rId11"/>
    <p:sldId id="263" r:id="rId12"/>
    <p:sldId id="277" r:id="rId13"/>
    <p:sldId id="267" r:id="rId14"/>
    <p:sldId id="273" r:id="rId15"/>
    <p:sldId id="285" r:id="rId16"/>
    <p:sldId id="286" r:id="rId17"/>
    <p:sldId id="287" r:id="rId18"/>
    <p:sldId id="288" r:id="rId19"/>
    <p:sldId id="290" r:id="rId20"/>
    <p:sldId id="291" r:id="rId21"/>
    <p:sldId id="289" r:id="rId22"/>
    <p:sldId id="292" r:id="rId23"/>
    <p:sldId id="293" r:id="rId24"/>
    <p:sldId id="294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D6CEC5-15EF-4BBD-B93C-796170B78701}">
          <p14:sldIdLst>
            <p14:sldId id="256"/>
            <p14:sldId id="257"/>
            <p14:sldId id="258"/>
            <p14:sldId id="259"/>
            <p14:sldId id="260"/>
            <p14:sldId id="279"/>
            <p14:sldId id="280"/>
            <p14:sldId id="281"/>
            <p14:sldId id="262"/>
            <p14:sldId id="261"/>
            <p14:sldId id="263"/>
            <p14:sldId id="277"/>
            <p14:sldId id="267"/>
            <p14:sldId id="273"/>
            <p14:sldId id="285"/>
            <p14:sldId id="286"/>
            <p14:sldId id="287"/>
            <p14:sldId id="288"/>
            <p14:sldId id="290"/>
            <p14:sldId id="291"/>
            <p14:sldId id="289"/>
            <p14:sldId id="292"/>
            <p14:sldId id="293"/>
            <p14:sldId id="294"/>
          </p14:sldIdLst>
        </p14:section>
        <p14:section name="Untitled Section" id="{5C0BF625-72B1-4CE7-9696-F346CED2F2BD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xmlns="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8933A-2D83-4136-B42C-52B97554D69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6DB0-46C9-4F5C-8943-EAE1AB397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70DB-AA3D-4CE0-8706-A6FCE938A755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3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EE5E-5EEF-45DE-BBBA-F28E19406E7D}" type="datetime1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0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9E4-F8D2-421D-8CB8-35041DC66248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19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EF19-54EE-430E-B66B-E48F942546A4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1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25AA-B257-49E1-BADE-9C1B849992BD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42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34A9-F752-4E97-A296-9AA52EA6E0FB}" type="datetime1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938F-DCE5-45A0-B2A8-2194E49E5915}" type="datetime1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4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3375-12BA-4D9D-9AAD-415999D2E912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50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E6EC-874E-4F3D-B318-ECC0EEF0E90F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00FC-994F-480A-983C-1FEE5D9181C8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346-789E-4B7F-8AF1-50797ABA3027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5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8CBF-7002-4A59-8637-EADFB0E5A66E}" type="datetime1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0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3A17-B09D-4052-ADB8-B0E5A9634D1C}" type="datetime1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2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29BC-FD53-492C-9167-BA81A3F30AED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B606-69F7-4481-A4DF-FBD22EE8746F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E2E9-9ED1-40AE-B258-353E7531AB07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68A3-0618-481D-8830-5536789DCAA2}" type="datetime1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9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67851D-104D-43FE-9B51-91E27E29BDDC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BACE-D4D0-4C15-BBC8-11888627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70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B3465-1249-42C8-816F-636A043F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287" y="1592933"/>
            <a:ext cx="9004889" cy="1645920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i="1" dirty="0" smtClean="0"/>
              <a:t>Alumni Association Management System</a:t>
            </a:r>
            <a:endParaRPr lang="en-IN" sz="32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BB8A75-5AC5-48B4-A61F-74345EC1D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3870" y="3635644"/>
            <a:ext cx="6801612" cy="1239894"/>
          </a:xfrm>
        </p:spPr>
        <p:txBody>
          <a:bodyPr>
            <a:normAutofit fontScale="92500"/>
          </a:bodyPr>
          <a:lstStyle/>
          <a:p>
            <a:r>
              <a:rPr lang="en-IN" dirty="0"/>
              <a:t>MINI PROJECT</a:t>
            </a:r>
          </a:p>
          <a:p>
            <a:pPr algn="l"/>
            <a:r>
              <a:rPr lang="en-IN" dirty="0"/>
              <a:t>Department of MCA, MES College of Engineering</a:t>
            </a:r>
          </a:p>
          <a:p>
            <a:pPr algn="l"/>
            <a:r>
              <a:rPr lang="en-IN" dirty="0"/>
              <a:t>KUTTIPPURAM,2022</a:t>
            </a:r>
          </a:p>
        </p:txBody>
      </p:sp>
    </p:spTree>
    <p:extLst>
      <p:ext uri="{BB962C8B-B14F-4D97-AF65-F5344CB8AC3E}">
        <p14:creationId xmlns:p14="http://schemas.microsoft.com/office/powerpoint/2010/main" val="393198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7513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USER STORY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21743"/>
              </p:ext>
            </p:extLst>
          </p:nvPr>
        </p:nvGraphicFramePr>
        <p:xfrm>
          <a:off x="1341142" y="875362"/>
          <a:ext cx="8158458" cy="5229383"/>
        </p:xfrm>
        <a:graphic>
          <a:graphicData uri="http://schemas.openxmlformats.org/drawingml/2006/table">
            <a:tbl>
              <a:tblPr/>
              <a:tblGrid>
                <a:gridCol w="1186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72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50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3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3468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sng" strike="noStrike" cap="none" dirty="0">
                        <a:solidFill>
                          <a:srgbClr val="FFFFFF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67945" marR="0" lvl="0" indent="0" algn="ctr" rtl="0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sng" strike="noStrike" cap="none" dirty="0" err="1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UserStory</a:t>
                      </a:r>
                      <a:r>
                        <a:rPr lang="en-IN" sz="1400" b="1" u="sng" strike="noStrike" cap="none" dirty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ID</a:t>
                      </a:r>
                      <a:endParaRPr sz="1400" u="sng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8580" marR="0" lvl="0" indent="0" algn="ctr" rtl="0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sng" strike="noStrike" cap="none">
                        <a:solidFill>
                          <a:srgbClr val="FFFFFF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68580" marR="0" lvl="0" indent="0" algn="ctr" rtl="0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sng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As a &lt;type of user&gt;</a:t>
                      </a:r>
                      <a:endParaRPr sz="1400" u="sng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sng" strike="noStrike" cap="none">
                        <a:solidFill>
                          <a:srgbClr val="FFFFFF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67945" marR="0" lvl="0" indent="0" algn="ctr" rtl="0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sng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 want to</a:t>
                      </a:r>
                      <a:endParaRPr sz="1400" u="sng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sng" strike="noStrike" cap="none" dirty="0">
                        <a:solidFill>
                          <a:srgbClr val="FFFFFF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67945" marR="0" lvl="0" indent="0" algn="ctr" rtl="0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sng" strike="noStrike" cap="none" dirty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So that I can</a:t>
                      </a:r>
                      <a:endParaRPr sz="1400" u="sng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8580" marR="0" lvl="0" indent="0" algn="ctr" rtl="0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Admin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login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login successful with correct username and password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2486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858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Admin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 College News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Inform others about the news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068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858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Admin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 / Edit Alumni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 all registered users and edit/delete them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97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715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Admin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View/Add gallery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 and add photos to gallery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97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715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Admin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 feedback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 feedback  from Alumni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884173"/>
                  </a:ext>
                </a:extLst>
              </a:tr>
              <a:tr h="226252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715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Admin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View/Add Events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 and add events 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068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7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715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Alumni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Register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Access the profile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485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8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715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Alumni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Login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100" b="1" i="0" u="none" strike="noStrike" cap="none" dirty="0">
                          <a:solidFill>
                            <a:schemeClr val="tx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Login successful with correct username and password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1101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715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Alumni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Browse Alumni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Search users based on regions or passout year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6628998"/>
                  </a:ext>
                </a:extLst>
              </a:tr>
              <a:tr h="265216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7155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Alumni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View/Add Events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96520" marR="0" lvl="0" indent="0" algn="ctr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 and add events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35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  11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 Alumni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 View/Add gallery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 panose="02020603050405020304"/>
                        <a:buNone/>
                      </a:pPr>
                      <a:r>
                        <a:rPr lang="en-IN" sz="11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  </a:t>
                      </a: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View and add photos to gallery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350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  12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 Alumni 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 panose="02020603050405020304"/>
                        <a:buNone/>
                      </a:pPr>
                      <a:r>
                        <a:rPr lang="en-IN" sz="11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  </a:t>
                      </a: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 feedback</a:t>
                      </a: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  </a:t>
                      </a:r>
                      <a:r>
                        <a:rPr lang="en-IN" sz="11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 feedback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5798157"/>
                  </a:ext>
                </a:extLst>
              </a:tr>
              <a:tr h="351808"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  13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 Alumni 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   View College News</a:t>
                      </a:r>
                      <a:endParaRPr sz="1100" b="1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 </a:t>
                      </a:r>
                      <a:r>
                        <a:rPr lang="en-IN" sz="1100" b="1" u="none" strike="noStrike" cap="none" dirty="0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Know about the current programs</a:t>
                      </a:r>
                      <a:r>
                        <a:rPr lang="en-IN" sz="1100" b="1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</a:t>
                      </a:r>
                      <a:endParaRPr sz="1100" b="1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55675" marR="55675" marT="27825" marB="278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8917398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129C0A-18B8-04DC-44C6-C20FA7EB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0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22031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PROJECT PLAN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5787C1-FF90-9B90-02B5-BCDE2A88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FDC52066-3E70-8E26-E1E5-0FD37FA2B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80134"/>
              </p:ext>
            </p:extLst>
          </p:nvPr>
        </p:nvGraphicFramePr>
        <p:xfrm>
          <a:off x="942680" y="1233021"/>
          <a:ext cx="9509858" cy="52766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8015">
                  <a:extLst>
                    <a:ext uri="{9D8B030D-6E8A-4147-A177-3AD203B41FA5}">
                      <a16:colId xmlns:a16="http://schemas.microsoft.com/office/drawing/2014/main" xmlns="" val="2655246932"/>
                    </a:ext>
                  </a:extLst>
                </a:gridCol>
                <a:gridCol w="1409639">
                  <a:extLst>
                    <a:ext uri="{9D8B030D-6E8A-4147-A177-3AD203B41FA5}">
                      <a16:colId xmlns:a16="http://schemas.microsoft.com/office/drawing/2014/main" xmlns="" val="2522691548"/>
                    </a:ext>
                  </a:extLst>
                </a:gridCol>
                <a:gridCol w="1781997">
                  <a:extLst>
                    <a:ext uri="{9D8B030D-6E8A-4147-A177-3AD203B41FA5}">
                      <a16:colId xmlns:a16="http://schemas.microsoft.com/office/drawing/2014/main" xmlns="" val="2662093533"/>
                    </a:ext>
                  </a:extLst>
                </a:gridCol>
                <a:gridCol w="1662311">
                  <a:extLst>
                    <a:ext uri="{9D8B030D-6E8A-4147-A177-3AD203B41FA5}">
                      <a16:colId xmlns:a16="http://schemas.microsoft.com/office/drawing/2014/main" xmlns="" val="1263789744"/>
                    </a:ext>
                  </a:extLst>
                </a:gridCol>
                <a:gridCol w="1396341">
                  <a:extLst>
                    <a:ext uri="{9D8B030D-6E8A-4147-A177-3AD203B41FA5}">
                      <a16:colId xmlns:a16="http://schemas.microsoft.com/office/drawing/2014/main" xmlns="" val="3063955606"/>
                    </a:ext>
                  </a:extLst>
                </a:gridCol>
                <a:gridCol w="2121555">
                  <a:extLst>
                    <a:ext uri="{9D8B030D-6E8A-4147-A177-3AD203B41FA5}">
                      <a16:colId xmlns:a16="http://schemas.microsoft.com/office/drawing/2014/main" xmlns="" val="1997563775"/>
                    </a:ext>
                  </a:extLst>
                </a:gridCol>
              </a:tblGrid>
              <a:tr h="45064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9106507"/>
                  </a:ext>
                </a:extLst>
              </a:tr>
              <a:tr h="572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1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16/08/22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14/09/22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05328943"/>
                  </a:ext>
                </a:extLst>
              </a:tr>
              <a:tr h="456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578570"/>
                  </a:ext>
                </a:extLst>
              </a:tr>
              <a:tr h="456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8149516"/>
                  </a:ext>
                </a:extLst>
              </a:tr>
              <a:tr h="7503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3351641"/>
                  </a:ext>
                </a:extLst>
              </a:tr>
              <a:tr h="450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2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15/09/22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12/10/22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65274593"/>
                  </a:ext>
                </a:extLst>
              </a:tr>
              <a:tr h="450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7884745"/>
                  </a:ext>
                </a:extLst>
              </a:tr>
              <a:tr h="450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4601155"/>
                  </a:ext>
                </a:extLst>
              </a:tr>
              <a:tr h="525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7408818"/>
                  </a:ext>
                </a:extLst>
              </a:tr>
              <a:tr h="5226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563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87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8923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PROJECT PLAN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5787C1-FF90-9B90-02B5-BCDE2A88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12</a:t>
            </a:fld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F1B95275-18ED-A9DA-ADC9-A09FEC19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69120"/>
              </p:ext>
            </p:extLst>
          </p:nvPr>
        </p:nvGraphicFramePr>
        <p:xfrm>
          <a:off x="612742" y="1267862"/>
          <a:ext cx="11040601" cy="29918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4334">
                  <a:extLst>
                    <a:ext uri="{9D8B030D-6E8A-4147-A177-3AD203B41FA5}">
                      <a16:colId xmlns:a16="http://schemas.microsoft.com/office/drawing/2014/main" xmlns="" val="507890503"/>
                    </a:ext>
                  </a:extLst>
                </a:gridCol>
                <a:gridCol w="1935111">
                  <a:extLst>
                    <a:ext uri="{9D8B030D-6E8A-4147-A177-3AD203B41FA5}">
                      <a16:colId xmlns:a16="http://schemas.microsoft.com/office/drawing/2014/main" xmlns="" val="3071699977"/>
                    </a:ext>
                  </a:extLst>
                </a:gridCol>
                <a:gridCol w="1775289">
                  <a:extLst>
                    <a:ext uri="{9D8B030D-6E8A-4147-A177-3AD203B41FA5}">
                      <a16:colId xmlns:a16="http://schemas.microsoft.com/office/drawing/2014/main" xmlns="" val="437610248"/>
                    </a:ext>
                  </a:extLst>
                </a:gridCol>
                <a:gridCol w="1775289">
                  <a:extLst>
                    <a:ext uri="{9D8B030D-6E8A-4147-A177-3AD203B41FA5}">
                      <a16:colId xmlns:a16="http://schemas.microsoft.com/office/drawing/2014/main" xmlns="" val="2447670312"/>
                    </a:ext>
                  </a:extLst>
                </a:gridCol>
                <a:gridCol w="1775289">
                  <a:extLst>
                    <a:ext uri="{9D8B030D-6E8A-4147-A177-3AD203B41FA5}">
                      <a16:colId xmlns:a16="http://schemas.microsoft.com/office/drawing/2014/main" xmlns="" val="3310954048"/>
                    </a:ext>
                  </a:extLst>
                </a:gridCol>
                <a:gridCol w="1775289">
                  <a:extLst>
                    <a:ext uri="{9D8B030D-6E8A-4147-A177-3AD203B41FA5}">
                      <a16:colId xmlns:a16="http://schemas.microsoft.com/office/drawing/2014/main" xmlns="" val="3608703846"/>
                    </a:ext>
                  </a:extLst>
                </a:gridCol>
              </a:tblGrid>
              <a:tr h="494688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7372554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3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13/10/22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16/11/22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81940238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916832"/>
                  </a:ext>
                </a:extLst>
              </a:tr>
              <a:tr h="4977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3601378"/>
                  </a:ext>
                </a:extLst>
              </a:tr>
              <a:tr h="494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3594643"/>
                  </a:ext>
                </a:extLst>
              </a:tr>
              <a:tr h="501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750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74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1"/>
                </a:solidFill>
              </a:rPr>
              <a:t>SPRINT : 1PLAN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26150"/>
              </p:ext>
            </p:extLst>
          </p:nvPr>
        </p:nvGraphicFramePr>
        <p:xfrm>
          <a:off x="1395166" y="1152364"/>
          <a:ext cx="8742061" cy="50763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8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5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52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47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83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79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92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5524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06061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16/08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17/08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18/08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19/08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20/08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860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1 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011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16/08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321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17/08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2233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19/08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6083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20/08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8D020C3-CC92-3681-72F0-99D45A1B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5760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SPRINT : 1PLAN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6671"/>
              </p:ext>
            </p:extLst>
          </p:nvPr>
        </p:nvGraphicFramePr>
        <p:xfrm>
          <a:off x="1340072" y="1406441"/>
          <a:ext cx="9285888" cy="5025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8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5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09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14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8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57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652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8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226618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20/08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22/08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23/08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24/08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25/08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20/08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22/08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23/08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25/08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0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6932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SPRINT : 1PLAN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32758"/>
              </p:ext>
            </p:extLst>
          </p:nvPr>
        </p:nvGraphicFramePr>
        <p:xfrm>
          <a:off x="1340072" y="1374909"/>
          <a:ext cx="9128232" cy="5025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62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1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69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30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50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94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761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226618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25/08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26/08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27/08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29/08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25/08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26/08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27/08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29/08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6932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SPRINT : 1PLAN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40102"/>
              </p:ext>
            </p:extLst>
          </p:nvPr>
        </p:nvGraphicFramePr>
        <p:xfrm>
          <a:off x="1340072" y="1406441"/>
          <a:ext cx="9285888" cy="5025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9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4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5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81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72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98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81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18156">
                  <a:extLst>
                    <a:ext uri="{9D8B030D-6E8A-4147-A177-3AD203B41FA5}">
                      <a16:colId xmlns:a16="http://schemas.microsoft.com/office/drawing/2014/main" xmlns="" val="1769158325"/>
                    </a:ext>
                  </a:extLst>
                </a:gridCol>
              </a:tblGrid>
              <a:tr h="1226618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30/08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31/08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01/09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02/09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03/09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6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04/09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30/08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31/08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02/09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04/09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3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7112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1"/>
                </a:solidFill>
              </a:rPr>
              <a:t>SPRINT : 1PLAN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90058"/>
              </p:ext>
            </p:extLst>
          </p:nvPr>
        </p:nvGraphicFramePr>
        <p:xfrm>
          <a:off x="1001261" y="1006929"/>
          <a:ext cx="9159766" cy="5548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3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28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87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67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39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25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067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022704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30/08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31/08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01/09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02/09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03/09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05/09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06/09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12/09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14/09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951151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0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10712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SPRINT : 2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17532"/>
              </p:ext>
            </p:extLst>
          </p:nvPr>
        </p:nvGraphicFramePr>
        <p:xfrm>
          <a:off x="1340071" y="1406441"/>
          <a:ext cx="9143997" cy="5025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9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3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9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5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69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13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78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226618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16/09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17/09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18/09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19/09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16/09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17/09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19/09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20/09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4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10712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SPRINT : 2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39042"/>
              </p:ext>
            </p:extLst>
          </p:nvPr>
        </p:nvGraphicFramePr>
        <p:xfrm>
          <a:off x="1340072" y="1406441"/>
          <a:ext cx="9238589" cy="5025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77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59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56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73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86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27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904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226618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20/09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22/09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23/09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24/09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20/09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22/09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23/09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24/09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3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767AC5-F59B-44FD-AA9F-C913DE3333DF}"/>
              </a:ext>
            </a:extLst>
          </p:cNvPr>
          <p:cNvSpPr txBox="1"/>
          <p:nvPr/>
        </p:nvSpPr>
        <p:spPr>
          <a:xfrm>
            <a:off x="865414" y="1077686"/>
            <a:ext cx="102035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u="sng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en-IN" u="sng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r>
              <a:rPr lang="en-IN" u="sng" dirty="0">
                <a:solidFill>
                  <a:schemeClr val="bg1"/>
                </a:solidFill>
                <a:latin typeface="Arial Nova" panose="020B0504020202020204" pitchFamily="34" charset="0"/>
              </a:rPr>
              <a:t>PREPARED BY </a:t>
            </a:r>
          </a:p>
          <a:p>
            <a:pPr algn="ctr"/>
            <a:endParaRPr lang="en-IN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JENIYA MAJEED T</a:t>
            </a:r>
            <a:r>
              <a:rPr lang="en-IN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  </a:t>
            </a: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(</a:t>
            </a:r>
            <a:r>
              <a:rPr lang="en-IN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MES21MCA-2020)</a:t>
            </a:r>
            <a:endParaRPr lang="en-IN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r>
              <a:rPr lang="en-IN" u="sng" dirty="0">
                <a:solidFill>
                  <a:schemeClr val="bg1"/>
                </a:solidFill>
                <a:latin typeface="Arial Nova" panose="020B0504020202020204" pitchFamily="34" charset="0"/>
              </a:rPr>
              <a:t>GUIDED BY</a:t>
            </a:r>
          </a:p>
          <a:p>
            <a:pPr algn="ctr"/>
            <a:endParaRPr lang="en-IN" u="sng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MR . NOWSHAD CV</a:t>
            </a:r>
            <a:endParaRPr lang="en-IN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1600" dirty="0">
                <a:solidFill>
                  <a:schemeClr val="bg1"/>
                </a:solidFill>
                <a:latin typeface="Arial Nova" panose="020B0504020202020204" pitchFamily="34" charset="0"/>
              </a:rPr>
              <a:t>ASSISTANT PROFESSOR</a:t>
            </a:r>
          </a:p>
          <a:p>
            <a:pPr algn="ctr">
              <a:lnSpc>
                <a:spcPct val="150000"/>
              </a:lnSpc>
            </a:pPr>
            <a:r>
              <a:rPr lang="en-IN" sz="1600" dirty="0">
                <a:solidFill>
                  <a:schemeClr val="bg1"/>
                </a:solidFill>
                <a:latin typeface="Arial Nova" panose="020B0504020202020204" pitchFamily="34" charset="0"/>
              </a:rPr>
              <a:t>MASTER OF COMPUTER APPLICATIONS</a:t>
            </a:r>
          </a:p>
          <a:p>
            <a:pPr algn="ctr">
              <a:lnSpc>
                <a:spcPct val="150000"/>
              </a:lnSpc>
            </a:pPr>
            <a:r>
              <a:rPr lang="en-IN" sz="1600" dirty="0">
                <a:solidFill>
                  <a:schemeClr val="bg1"/>
                </a:solidFill>
                <a:latin typeface="Arial Nova" panose="020B0504020202020204" pitchFamily="34" charset="0"/>
              </a:rPr>
              <a:t>MES COLLEGE OF ENGINEERING , KUTTIPPURAM</a:t>
            </a:r>
          </a:p>
          <a:p>
            <a:pPr algn="ctr"/>
            <a:endParaRPr lang="en-IN" dirty="0">
              <a:latin typeface="Arial Nova" panose="020B05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054CED-FE02-54CD-3D3B-AD5FACB0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8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2243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SPRINT : 2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73693"/>
              </p:ext>
            </p:extLst>
          </p:nvPr>
        </p:nvGraphicFramePr>
        <p:xfrm>
          <a:off x="1340072" y="1406441"/>
          <a:ext cx="9159762" cy="5025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2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54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22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1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89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32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80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226618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26/09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27/09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28/09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03/10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26/03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27/09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28/09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03/10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74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81051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SPRINT : 2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92159"/>
              </p:ext>
            </p:extLst>
          </p:nvPr>
        </p:nvGraphicFramePr>
        <p:xfrm>
          <a:off x="1340072" y="1264551"/>
          <a:ext cx="9012468" cy="53388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5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7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2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65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55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12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63794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20/09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22/09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23/09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24/09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791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06/10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08/10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12/10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732594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6932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SPRINT : 3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0980"/>
              </p:ext>
            </p:extLst>
          </p:nvPr>
        </p:nvGraphicFramePr>
        <p:xfrm>
          <a:off x="1340072" y="1406441"/>
          <a:ext cx="8781389" cy="5025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9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9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0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22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19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79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7917">
                  <a:extLst>
                    <a:ext uri="{9D8B030D-6E8A-4147-A177-3AD203B41FA5}">
                      <a16:colId xmlns:a16="http://schemas.microsoft.com/office/drawing/2014/main" xmlns="" val="2468567686"/>
                    </a:ext>
                  </a:extLst>
                </a:gridCol>
              </a:tblGrid>
              <a:tr h="1226618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13/10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14/10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17/10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19/10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20/10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13/10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17/10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19/10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20/10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6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5760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SPRINT : 3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99343"/>
              </p:ext>
            </p:extLst>
          </p:nvPr>
        </p:nvGraphicFramePr>
        <p:xfrm>
          <a:off x="1103589" y="1359144"/>
          <a:ext cx="8655267" cy="5025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5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3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30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70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43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5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90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9053">
                  <a:extLst>
                    <a:ext uri="{9D8B030D-6E8A-4147-A177-3AD203B41FA5}">
                      <a16:colId xmlns:a16="http://schemas.microsoft.com/office/drawing/2014/main" xmlns="" val="2266290664"/>
                    </a:ext>
                  </a:extLst>
                </a:gridCol>
                <a:gridCol w="849053">
                  <a:extLst>
                    <a:ext uri="{9D8B030D-6E8A-4147-A177-3AD203B41FA5}">
                      <a16:colId xmlns:a16="http://schemas.microsoft.com/office/drawing/2014/main" xmlns="" val="2088136777"/>
                    </a:ext>
                  </a:extLst>
                </a:gridCol>
              </a:tblGrid>
              <a:tr h="1226618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21/10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22/10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25/10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26/10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27/10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6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31/10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21/10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25/10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27/10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31/10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0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97"/>
            <a:ext cx="12192000" cy="45760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200" dirty="0">
                <a:solidFill>
                  <a:schemeClr val="accent1"/>
                </a:solidFill>
              </a:rPr>
              <a:t>SPRINT : 3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62696"/>
              </p:ext>
            </p:extLst>
          </p:nvPr>
        </p:nvGraphicFramePr>
        <p:xfrm>
          <a:off x="835571" y="947985"/>
          <a:ext cx="9280486" cy="575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27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27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8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95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9508">
                  <a:extLst>
                    <a:ext uri="{9D8B030D-6E8A-4147-A177-3AD203B41FA5}">
                      <a16:colId xmlns:a16="http://schemas.microsoft.com/office/drawing/2014/main" xmlns="" val="3614946629"/>
                    </a:ext>
                  </a:extLst>
                </a:gridCol>
                <a:gridCol w="769508">
                  <a:extLst>
                    <a:ext uri="{9D8B030D-6E8A-4147-A177-3AD203B41FA5}">
                      <a16:colId xmlns:a16="http://schemas.microsoft.com/office/drawing/2014/main" xmlns="" val="1279042734"/>
                    </a:ext>
                  </a:extLst>
                </a:gridCol>
                <a:gridCol w="769508">
                  <a:extLst>
                    <a:ext uri="{9D8B030D-6E8A-4147-A177-3AD203B41FA5}">
                      <a16:colId xmlns:a16="http://schemas.microsoft.com/office/drawing/2014/main" xmlns="" val="2116400120"/>
                    </a:ext>
                  </a:extLst>
                </a:gridCol>
                <a:gridCol w="789378">
                  <a:extLst>
                    <a:ext uri="{9D8B030D-6E8A-4147-A177-3AD203B41FA5}">
                      <a16:colId xmlns:a16="http://schemas.microsoft.com/office/drawing/2014/main" xmlns="" val="3749408274"/>
                    </a:ext>
                  </a:extLst>
                </a:gridCol>
              </a:tblGrid>
              <a:tr h="1226618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Backlog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Completion Date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Original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  <a:p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1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02/11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03/11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05/11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  <a:p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08/11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5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03/11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6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12/11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7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14/11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 8</a:t>
                      </a:r>
                    </a:p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15/11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6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Story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IN" sz="11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HRS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6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Form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02/11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56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Table Design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04/11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1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Coding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09/11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16/11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91861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F73E196-7037-962D-B318-CDDAB7FB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3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824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DEVELOPING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8634" y="1371600"/>
            <a:ext cx="10294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HARDWARE SPECIFICATION</a:t>
            </a:r>
          </a:p>
          <a:p>
            <a:endParaRPr lang="en-IN" u="sng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Processor 		:      </a:t>
            </a:r>
            <a:r>
              <a:rPr lang="en-US" dirty="0">
                <a:solidFill>
                  <a:schemeClr val="bg1"/>
                </a:solidFill>
              </a:rPr>
              <a:t>11th Gen Intel(R) Core(TM) i5-1135G7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Hard Disk			:	1 TB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RAM				:	8.00 GB or above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u="sng" dirty="0">
                <a:solidFill>
                  <a:schemeClr val="bg1"/>
                </a:solidFill>
              </a:rPr>
              <a:t>SOFTWARE SPECIFICATION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Operating System   	:	Windows 11pro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Front End 			:	HTML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Coding Language	:	Python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Framework			:	Django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Back End			       : 	MySQL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IDE				       :	JetBrains PyCharm 2018.1.3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Browser			       :	Microsoft Edge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3E8DB1E-7365-EB5A-80F1-DCC2C42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4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304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7B8026-CCAA-4781-A20B-94507065E12C}"/>
              </a:ext>
            </a:extLst>
          </p:cNvPr>
          <p:cNvSpPr txBox="1"/>
          <p:nvPr/>
        </p:nvSpPr>
        <p:spPr>
          <a:xfrm>
            <a:off x="602343" y="982886"/>
            <a:ext cx="10987314" cy="554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ntroduction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Modules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Product Backlog</a:t>
            </a:r>
            <a:endParaRPr lang="en-IN" dirty="0">
              <a:latin typeface="Arial Nova" panose="020B05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User Story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Project Plan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Sprint : 1 Plan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Sprint : 2 Plan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Sprint : 3 Plan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Data Flow Diagram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Developing Environment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10BECB1-1BE7-48C6-8592-EA5C0EE5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3180" y="450766"/>
            <a:ext cx="843780" cy="767686"/>
          </a:xfrm>
        </p:spPr>
        <p:txBody>
          <a:bodyPr/>
          <a:lstStyle/>
          <a:p>
            <a:fld id="{3979BACE-D4D0-4C15-BBC8-118886278A23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34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3947B9-8277-4096-854E-B3ABB38CFB78}"/>
              </a:ext>
            </a:extLst>
          </p:cNvPr>
          <p:cNvSpPr txBox="1"/>
          <p:nvPr/>
        </p:nvSpPr>
        <p:spPr>
          <a:xfrm>
            <a:off x="673768" y="1998476"/>
            <a:ext cx="10780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project </a:t>
            </a:r>
            <a:r>
              <a:rPr lang="en-IN" b="1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“Alumni Association Management System </a:t>
            </a:r>
            <a:r>
              <a:rPr lang="en-IN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 is a type of website that is useful for various colleges to manage their pass out students which is a group of graduates of former students. This system allows multiple pass outs of the college to register . The main aim of this project is to manage alumni data of a college and provide easy access to the same. Contact between alumni can be used to forge business connections and to gain references or insight in a new field.  Access to the system can help them in building connections for their projects or for placements.</a:t>
            </a:r>
            <a:endParaRPr lang="en-IN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9A71322-32C1-269D-EF15-55720EC7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 txBox="1">
            <a:spLocks/>
          </p:cNvSpPr>
          <p:nvPr/>
        </p:nvSpPr>
        <p:spPr>
          <a:xfrm>
            <a:off x="0" y="-59871"/>
            <a:ext cx="12192000" cy="5287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INTRODUCTION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871"/>
            <a:ext cx="12192000" cy="528794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476B05-C9C4-455C-B2AE-27068BAE3A8C}"/>
              </a:ext>
            </a:extLst>
          </p:cNvPr>
          <p:cNvSpPr txBox="1"/>
          <p:nvPr/>
        </p:nvSpPr>
        <p:spPr>
          <a:xfrm>
            <a:off x="657726" y="677172"/>
            <a:ext cx="104915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D8D8D8"/>
              </a:buClr>
              <a:buSzPts val="1800"/>
              <a:buFont typeface="Gill Sans" panose="020B0502020104020203"/>
              <a:buAutoNum type="arabicPeriod"/>
            </a:pPr>
            <a:r>
              <a:rPr lang="en-IN" b="1" u="sng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ADMIN </a:t>
            </a:r>
          </a:p>
          <a:p>
            <a:pPr lvl="0"/>
            <a:endParaRPr lang="en-IN" dirty="0">
              <a:solidFill>
                <a:schemeClr val="bg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Login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Register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Browse Alumni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View/Add Events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View/Add Photos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Manage Feedback / Queries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Add College </a:t>
            </a:r>
            <a:r>
              <a:rPr lang="en-IN" dirty="0" smtClean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News</a:t>
            </a:r>
            <a:endParaRPr lang="en-IN" dirty="0">
              <a:solidFill>
                <a:schemeClr val="bg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285750" lvl="0" indent="-171450">
              <a:buClr>
                <a:schemeClr val="dk1"/>
              </a:buClr>
              <a:buSzPts val="1800"/>
            </a:pPr>
            <a:endParaRPr lang="en-IN" dirty="0">
              <a:solidFill>
                <a:schemeClr val="bg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42900" lvl="0" indent="-342900">
              <a:buClr>
                <a:srgbClr val="D8D8D8"/>
              </a:buClr>
              <a:buSzPts val="1800"/>
              <a:buFont typeface="Gill Sans" panose="020B0502020104020203"/>
              <a:buAutoNum type="arabicPeriod" startAt="2"/>
            </a:pPr>
            <a:r>
              <a:rPr lang="en-IN" b="1" u="sng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ALUMNI</a:t>
            </a:r>
            <a:r>
              <a:rPr lang="en-IN" b="1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 </a:t>
            </a:r>
          </a:p>
          <a:p>
            <a:pPr marL="342900" lvl="0" indent="-228600">
              <a:buClr>
                <a:schemeClr val="dk1"/>
              </a:buClr>
              <a:buSzPts val="1800"/>
            </a:pPr>
            <a:endParaRPr lang="en-IN" dirty="0">
              <a:solidFill>
                <a:schemeClr val="bg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42900" lvl="0" indent="-34290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Login</a:t>
            </a:r>
          </a:p>
          <a:p>
            <a:pPr marL="342900" lvl="0" indent="-34290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Register</a:t>
            </a:r>
          </a:p>
          <a:p>
            <a:pPr marL="342900" lvl="0" indent="-34290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Browse Alumni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 View/Add Events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 View/Add Photos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 Add Feedback or Queries</a:t>
            </a:r>
          </a:p>
          <a:p>
            <a:pPr marL="285750" lvl="0" indent="-285750">
              <a:buClr>
                <a:srgbClr val="D8D8D8"/>
              </a:buClr>
              <a:buSzPts val="1800"/>
              <a:buFont typeface="Noto Sans Symbols"/>
              <a:buChar char="▪"/>
            </a:pPr>
            <a:r>
              <a:rPr lang="en-IN" dirty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 View College </a:t>
            </a:r>
            <a:r>
              <a:rPr lang="en-IN" dirty="0" smtClean="0">
                <a:solidFill>
                  <a:schemeClr val="bg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News</a:t>
            </a:r>
            <a:endParaRPr lang="en-IN" dirty="0">
              <a:solidFill>
                <a:schemeClr val="bg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6939D8F-6ACF-06F9-0EE9-F5E7A26B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2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1"/>
                </a:solidFill>
              </a:rPr>
              <a:t>DATA FLOW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33" y="937967"/>
            <a:ext cx="1029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Level 0</a:t>
            </a:r>
          </a:p>
          <a:p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3E8DB1E-7365-EB5A-80F1-DCC2C42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6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28" y="1737303"/>
            <a:ext cx="7201143" cy="33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0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22031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DATA FLOW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955" y="850097"/>
            <a:ext cx="1029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Level 1</a:t>
            </a:r>
          </a:p>
          <a:p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3E8DB1E-7365-EB5A-80F1-DCC2C42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69" y="1496428"/>
            <a:ext cx="5251939" cy="46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9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9858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DATA FLOW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419" y="798249"/>
            <a:ext cx="10294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Level 2</a:t>
            </a:r>
          </a:p>
          <a:p>
            <a:endParaRPr lang="en-IN" u="sng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3E8DB1E-7365-EB5A-80F1-DCC2C42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3" y="1257226"/>
            <a:ext cx="4808002" cy="43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7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48298-5BAD-4B06-AE35-7486CEB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0646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/>
                </a:solidFill>
              </a:rPr>
              <a:t>PRODUCT BACKLOG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48459"/>
              </p:ext>
            </p:extLst>
          </p:nvPr>
        </p:nvGraphicFramePr>
        <p:xfrm>
          <a:off x="2073897" y="2158738"/>
          <a:ext cx="7682845" cy="3076216"/>
        </p:xfrm>
        <a:graphic>
          <a:graphicData uri="http://schemas.openxmlformats.org/drawingml/2006/table">
            <a:tbl>
              <a:tblPr/>
              <a:tblGrid>
                <a:gridCol w="1338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5871">
                  <a:extLst>
                    <a:ext uri="{9D8B030D-6E8A-4147-A177-3AD203B41FA5}">
                      <a16:colId xmlns:a16="http://schemas.microsoft.com/office/drawing/2014/main" xmlns="" val="1959536197"/>
                    </a:ext>
                  </a:extLst>
                </a:gridCol>
                <a:gridCol w="2017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10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5237"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Arial Nova" pitchFamily="34" charset="0"/>
                      </a:endParaRPr>
                    </a:p>
                    <a:p>
                      <a:pPr marL="68580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Arial Nova" pitchFamily="34" charset="0"/>
                        </a:rPr>
                        <a:t>ID</a:t>
                      </a:r>
                    </a:p>
                  </a:txBody>
                  <a:tcPr marL="58276" marR="58276" marT="29138" marB="2913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Arial Nova" pitchFamily="34" charset="0"/>
                        </a:rPr>
                        <a:t>NAME</a:t>
                      </a:r>
                    </a:p>
                  </a:txBody>
                  <a:tcPr marL="58276" marR="58276" marT="29138" marB="2913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l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rlito"/>
                      </a:endParaRPr>
                    </a:p>
                    <a:p>
                      <a:pPr marL="67945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Carlito"/>
                        </a:rPr>
                        <a:t>PRIORITY</a:t>
                      </a:r>
                    </a:p>
                  </a:txBody>
                  <a:tcPr marL="58276" marR="58276" marT="29138" marB="2913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l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rlito"/>
                      </a:endParaRPr>
                    </a:p>
                    <a:p>
                      <a:pPr marL="67945" marR="0" algn="l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Carlito"/>
                        </a:rPr>
                        <a:t>          ESTIMATE</a:t>
                      </a:r>
                    </a:p>
                  </a:txBody>
                  <a:tcPr marL="58276" marR="58276" marT="29138" marB="2913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719"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Carlito"/>
                      </a:endParaRPr>
                    </a:p>
                    <a:p>
                      <a:pPr marL="68580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rlito"/>
                      </a:endParaRP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Registration</a:t>
                      </a:r>
                    </a:p>
                  </a:txBody>
                  <a:tcPr marL="58276" marR="58276" marT="29138" marB="2913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Carlito"/>
                      </a:endParaRPr>
                    </a:p>
                    <a:p>
                      <a:pPr marL="67945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Medium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Carlito"/>
                      </a:endParaRPr>
                    </a:p>
                    <a:p>
                      <a:pPr marL="67945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7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719">
                <a:tc>
                  <a:txBody>
                    <a:bodyPr/>
                    <a:lstStyle/>
                    <a:p>
                      <a:pPr marL="68580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rlito"/>
                      </a:endParaRPr>
                    </a:p>
                    <a:p>
                      <a:pPr marL="68580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2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algn="l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Login</a:t>
                      </a:r>
                    </a:p>
                  </a:txBody>
                  <a:tcPr marL="58276" marR="58276" marT="29138" marB="2913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Carlito"/>
                      </a:endParaRPr>
                    </a:p>
                    <a:p>
                      <a:pPr marL="67945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Medium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Carlito"/>
                      </a:endParaRPr>
                    </a:p>
                    <a:p>
                      <a:pPr marL="67945" marR="0" algn="ctr">
                        <a:lnSpc>
                          <a:spcPts val="1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5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3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rlito"/>
                      </a:endParaRP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Table Design</a:t>
                      </a:r>
                    </a:p>
                  </a:txBody>
                  <a:tcPr marL="58276" marR="58276" marT="29138" marB="2913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High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8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8404"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4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rlito"/>
                      </a:endParaRP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Coding</a:t>
                      </a:r>
                    </a:p>
                  </a:txBody>
                  <a:tcPr marL="58276" marR="58276" marT="29138" marB="2913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High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10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5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rlito"/>
                      </a:endParaRP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Testing Data</a:t>
                      </a:r>
                    </a:p>
                  </a:txBody>
                  <a:tcPr marL="58276" marR="58276" marT="29138" marB="2913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Medium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10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772"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6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rlito"/>
                      </a:endParaRP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0"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Carlito"/>
                        </a:rPr>
                        <a:t>Output Generation</a:t>
                      </a:r>
                    </a:p>
                  </a:txBody>
                  <a:tcPr marL="58276" marR="58276" marT="29138" marB="29138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High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rlito"/>
                        </a:rPr>
                        <a:t>10</a:t>
                      </a:r>
                    </a:p>
                  </a:txBody>
                  <a:tcPr marL="58276" marR="58276" marT="29138" marB="2913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536485B-91DD-9820-61CD-CE9C1B5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9BACE-D4D0-4C15-BBC8-118886278A2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92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874</TotalTime>
  <Words>1330</Words>
  <Application>Microsoft Office PowerPoint</Application>
  <PresentationFormat>Custom</PresentationFormat>
  <Paragraphs>965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Alumni Association Management System</vt:lpstr>
      <vt:lpstr>PowerPoint Presentation</vt:lpstr>
      <vt:lpstr>CONTENTS</vt:lpstr>
      <vt:lpstr>PowerPoint Presentation</vt:lpstr>
      <vt:lpstr>MODULES</vt:lpstr>
      <vt:lpstr>DATA FLOW DIAGRAM</vt:lpstr>
      <vt:lpstr>DATA FLOW DIAGRAM</vt:lpstr>
      <vt:lpstr>DATA FLOW DIAGRAM</vt:lpstr>
      <vt:lpstr>PRODUCT BACKLOG</vt:lpstr>
      <vt:lpstr>USER STORY </vt:lpstr>
      <vt:lpstr>PROJECT PLAN</vt:lpstr>
      <vt:lpstr>PROJECT PLAN</vt:lpstr>
      <vt:lpstr>SPRINT : 1PLAN</vt:lpstr>
      <vt:lpstr>SPRINT : 1PLAN</vt:lpstr>
      <vt:lpstr>SPRINT : 1PLAN</vt:lpstr>
      <vt:lpstr>SPRINT : 1PLAN</vt:lpstr>
      <vt:lpstr>SPRINT : 1PLAN</vt:lpstr>
      <vt:lpstr>SPRINT : 2 PLAN</vt:lpstr>
      <vt:lpstr>SPRINT : 2 PLAN</vt:lpstr>
      <vt:lpstr>SPRINT : 2 PLAN</vt:lpstr>
      <vt:lpstr>SPRINT : 2 PLAN</vt:lpstr>
      <vt:lpstr>SPRINT : 3 PLAN</vt:lpstr>
      <vt:lpstr>SPRINT : 3 PLAN</vt:lpstr>
      <vt:lpstr>SPRINT : 3 PLAN</vt:lpstr>
      <vt:lpstr>DEVELOPING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association Management system</dc:title>
  <dc:creator>Faris Ahammed</dc:creator>
  <cp:lastModifiedBy>Faris</cp:lastModifiedBy>
  <cp:revision>50</cp:revision>
  <dcterms:created xsi:type="dcterms:W3CDTF">2022-09-11T09:46:34Z</dcterms:created>
  <dcterms:modified xsi:type="dcterms:W3CDTF">2022-11-16T19:09:40Z</dcterms:modified>
</cp:coreProperties>
</file>