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01" r:id="rId2"/>
    <p:sldId id="307" r:id="rId3"/>
    <p:sldId id="31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05" r:id="rId16"/>
    <p:sldId id="306" r:id="rId17"/>
    <p:sldId id="308" r:id="rId18"/>
    <p:sldId id="268" r:id="rId19"/>
    <p:sldId id="270" r:id="rId20"/>
    <p:sldId id="271" r:id="rId21"/>
    <p:sldId id="309" r:id="rId22"/>
    <p:sldId id="274" r:id="rId23"/>
    <p:sldId id="276" r:id="rId24"/>
    <p:sldId id="277" r:id="rId25"/>
    <p:sldId id="278" r:id="rId26"/>
    <p:sldId id="312" r:id="rId27"/>
    <p:sldId id="314" r:id="rId28"/>
    <p:sldId id="315" r:id="rId29"/>
    <p:sldId id="281" r:id="rId30"/>
    <p:sldId id="310" r:id="rId31"/>
    <p:sldId id="288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5"/>
    <p:restoredTop sz="97248"/>
  </p:normalViewPr>
  <p:slideViewPr>
    <p:cSldViewPr snapToGrid="0" snapToObjects="1">
      <p:cViewPr varScale="1">
        <p:scale>
          <a:sx n="156" d="100"/>
          <a:sy n="156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0F6EE-77C2-5C44-8F09-9AAAF6E69130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70A2-642E-E445-B7AB-50D4AE70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747487"/>
            <a:ext cx="11350171" cy="1625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5.xml"/><Relationship Id="rId7" Type="http://schemas.openxmlformats.org/officeDocument/2006/relationships/image" Target="../media/image2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2DC-B55F-DA43-819D-B809A018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71946"/>
            <a:ext cx="11459261" cy="2006241"/>
          </a:xfrm>
        </p:spPr>
        <p:txBody>
          <a:bodyPr>
            <a:noAutofit/>
          </a:bodyPr>
          <a:lstStyle/>
          <a:p>
            <a:r>
              <a:rPr lang="en-US" dirty="0"/>
              <a:t>CSE 3521:Bayesian Networks</a:t>
            </a:r>
            <a:br>
              <a:rPr lang="en-US" dirty="0"/>
            </a:br>
            <a:r>
              <a:rPr lang="en-US" sz="5400" dirty="0"/>
              <a:t>(DAG Probabilistic Graphical Models)</a:t>
            </a:r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4394DBAB-6274-EB42-BD4A-E520712A4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4244164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previous CSE 5521 course at OSU.]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3D330-77C5-904A-B19D-D7D097EC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709" y="3779336"/>
            <a:ext cx="3527144" cy="28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1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600200"/>
            <a:ext cx="9061501" cy="4875330"/>
          </a:xfrm>
        </p:spPr>
        <p:txBody>
          <a:bodyPr>
            <a:normAutofit/>
          </a:bodyPr>
          <a:lstStyle/>
          <a:p>
            <a:r>
              <a:rPr lang="en-US" dirty="0"/>
              <a:t>A way to represent a joint distribution by making conditional independence assumptions</a:t>
            </a:r>
          </a:p>
          <a:p>
            <a:r>
              <a:rPr lang="en-US" dirty="0"/>
              <a:t>Nodes represent variables</a:t>
            </a:r>
          </a:p>
          <a:p>
            <a:endParaRPr lang="en-US" dirty="0"/>
          </a:p>
          <a:p>
            <a:r>
              <a:rPr lang="en-US" dirty="0"/>
              <a:t>Edges: can be directed or undirected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directed acyclic graph (DAG): Bayesian networks</a:t>
            </a:r>
          </a:p>
          <a:p>
            <a:r>
              <a:rPr lang="en-US" dirty="0"/>
              <a:t>No edges indicate conditional independence assumptions</a:t>
            </a:r>
          </a:p>
          <a:p>
            <a:pPr lvl="1"/>
            <a:r>
              <a:rPr lang="en-US" dirty="0"/>
              <a:t>Ex: (top) C and B are conditionally independent given 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064C4-1EF9-44ED-B154-7ECA569BD5A3}"/>
              </a:ext>
            </a:extLst>
          </p:cNvPr>
          <p:cNvSpPr/>
          <p:nvPr/>
        </p:nvSpPr>
        <p:spPr>
          <a:xfrm>
            <a:off x="9356505" y="149066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E2D29-8840-4D96-B497-E20956D40904}"/>
              </a:ext>
            </a:extLst>
          </p:cNvPr>
          <p:cNvSpPr/>
          <p:nvPr/>
        </p:nvSpPr>
        <p:spPr>
          <a:xfrm>
            <a:off x="9356506" y="27686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8A0CA-DF11-4BEB-AC86-ED1C422760B6}"/>
              </a:ext>
            </a:extLst>
          </p:cNvPr>
          <p:cNvSpPr/>
          <p:nvPr/>
        </p:nvSpPr>
        <p:spPr>
          <a:xfrm>
            <a:off x="10668058" y="149066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BF8F0-FC6F-4EE1-BC61-FBB7A8EBD19F}"/>
              </a:ext>
            </a:extLst>
          </p:cNvPr>
          <p:cNvSpPr/>
          <p:nvPr/>
        </p:nvSpPr>
        <p:spPr>
          <a:xfrm>
            <a:off x="10668058" y="27686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C6FBB-B29E-4318-8F0E-16A8F65B78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254280" y="1942322"/>
            <a:ext cx="4137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A617A-368C-4B70-B494-827F1C0883F6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805393" y="2393980"/>
            <a:ext cx="1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80A092-21D8-4A1B-9F75-3BC6A89FEE24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11116946" y="2393980"/>
            <a:ext cx="0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9047F2-E575-4563-A6E9-844715EC2CF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0254281" y="3220288"/>
            <a:ext cx="4137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FCE3C44-2732-41F2-8252-9E1E986EB884}"/>
              </a:ext>
            </a:extLst>
          </p:cNvPr>
          <p:cNvSpPr/>
          <p:nvPr/>
        </p:nvSpPr>
        <p:spPr>
          <a:xfrm>
            <a:off x="9356506" y="4300598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FA6F5C-DD61-42E3-87B0-09AE633DAEE3}"/>
              </a:ext>
            </a:extLst>
          </p:cNvPr>
          <p:cNvSpPr/>
          <p:nvPr/>
        </p:nvSpPr>
        <p:spPr>
          <a:xfrm>
            <a:off x="9356507" y="557856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D5F71-838D-45C0-B5BB-D753268CFE19}"/>
              </a:ext>
            </a:extLst>
          </p:cNvPr>
          <p:cNvSpPr/>
          <p:nvPr/>
        </p:nvSpPr>
        <p:spPr>
          <a:xfrm>
            <a:off x="10668059" y="4300598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107BD0-9D49-41D3-A232-B02E44F99448}"/>
              </a:ext>
            </a:extLst>
          </p:cNvPr>
          <p:cNvSpPr/>
          <p:nvPr/>
        </p:nvSpPr>
        <p:spPr>
          <a:xfrm>
            <a:off x="10668059" y="557856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F39311-624C-4503-B0EA-CF2A3AF34CD9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10254281" y="4752256"/>
            <a:ext cx="4137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C4ABC8-C21C-48DD-A894-C88741D89E6C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805394" y="5203914"/>
            <a:ext cx="1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2F1BCB-6F55-49FB-AD99-4153C12987AF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11116947" y="5203914"/>
            <a:ext cx="0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EB1CE2-CEB8-4C04-8924-F70D8A47692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10254282" y="6030222"/>
            <a:ext cx="41377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3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Graph (V,E) consists of </a:t>
            </a:r>
          </a:p>
          <a:p>
            <a:pPr lvl="1"/>
            <a:r>
              <a:rPr lang="en-US" dirty="0"/>
              <a:t>A set of nodes or vertices V={1, …, V}</a:t>
            </a:r>
          </a:p>
          <a:p>
            <a:pPr lvl="1"/>
            <a:r>
              <a:rPr lang="en-US" dirty="0"/>
              <a:t>A set of edges {(s, t) in V}</a:t>
            </a:r>
          </a:p>
          <a:p>
            <a:r>
              <a:rPr lang="en-US" sz="2400" dirty="0"/>
              <a:t>Childs/Parents (for directed graphs)</a:t>
            </a:r>
          </a:p>
          <a:p>
            <a:r>
              <a:rPr lang="en-US" sz="2400" dirty="0"/>
              <a:t>Ancestors (for directed graphs)</a:t>
            </a:r>
          </a:p>
          <a:p>
            <a:r>
              <a:rPr lang="en-US" sz="2400" dirty="0"/>
              <a:t>Decedents (for directed graphs)</a:t>
            </a:r>
          </a:p>
          <a:p>
            <a:r>
              <a:rPr lang="en-US" sz="2400" dirty="0"/>
              <a:t>Neighbors (for any graphs)</a:t>
            </a:r>
          </a:p>
          <a:p>
            <a:r>
              <a:rPr lang="en-US" sz="2400" dirty="0"/>
              <a:t>Cycle (for any graphs)</a:t>
            </a:r>
          </a:p>
          <a:p>
            <a:r>
              <a:rPr lang="en-US" sz="2400" dirty="0"/>
              <a:t>Tree (no cycles)</a:t>
            </a:r>
          </a:p>
          <a:p>
            <a:r>
              <a:rPr lang="en-US" sz="2400" dirty="0"/>
              <a:t>Clique / Maximal Clique (for directed graphs): (sub) complete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B744D2-2F93-4EA7-8A71-39D4CDE65547}"/>
              </a:ext>
            </a:extLst>
          </p:cNvPr>
          <p:cNvSpPr/>
          <p:nvPr/>
        </p:nvSpPr>
        <p:spPr>
          <a:xfrm>
            <a:off x="9356505" y="149066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D02829-E9F9-45D2-BB7C-F428FE27D12F}"/>
              </a:ext>
            </a:extLst>
          </p:cNvPr>
          <p:cNvSpPr/>
          <p:nvPr/>
        </p:nvSpPr>
        <p:spPr>
          <a:xfrm>
            <a:off x="9356506" y="27686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FCD002-E76E-4B34-B5D6-77E03D729AE8}"/>
              </a:ext>
            </a:extLst>
          </p:cNvPr>
          <p:cNvSpPr/>
          <p:nvPr/>
        </p:nvSpPr>
        <p:spPr>
          <a:xfrm>
            <a:off x="10668058" y="149066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E1EF71-B265-4443-A481-1EDD8238A5DF}"/>
              </a:ext>
            </a:extLst>
          </p:cNvPr>
          <p:cNvSpPr/>
          <p:nvPr/>
        </p:nvSpPr>
        <p:spPr>
          <a:xfrm>
            <a:off x="10668058" y="27686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BFCC42-88FC-452D-86A6-773202E3AF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0254280" y="1942322"/>
            <a:ext cx="4137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79CD10-39A8-46BA-B645-27C6E7D5C00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9805393" y="2393980"/>
            <a:ext cx="1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282034-D279-4D65-8AF0-9E708F97B54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116946" y="2393980"/>
            <a:ext cx="0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EFC41F-29F3-4250-9827-6E4FD409F1D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0254281" y="3220288"/>
            <a:ext cx="4137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2DCFAF-6C8A-4E41-93D4-C49478DC31F7}"/>
              </a:ext>
            </a:extLst>
          </p:cNvPr>
          <p:cNvSpPr/>
          <p:nvPr/>
        </p:nvSpPr>
        <p:spPr>
          <a:xfrm>
            <a:off x="9356506" y="4300598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218721-6700-40F6-8525-2CD968E01274}"/>
              </a:ext>
            </a:extLst>
          </p:cNvPr>
          <p:cNvSpPr/>
          <p:nvPr/>
        </p:nvSpPr>
        <p:spPr>
          <a:xfrm>
            <a:off x="9356507" y="557856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7B2FB8-DBFC-4866-9FED-8CE9968A0F56}"/>
              </a:ext>
            </a:extLst>
          </p:cNvPr>
          <p:cNvSpPr/>
          <p:nvPr/>
        </p:nvSpPr>
        <p:spPr>
          <a:xfrm>
            <a:off x="10668059" y="4300598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C4A3AD-7ECE-4BB7-8D07-5EB8FABEC131}"/>
              </a:ext>
            </a:extLst>
          </p:cNvPr>
          <p:cNvSpPr/>
          <p:nvPr/>
        </p:nvSpPr>
        <p:spPr>
          <a:xfrm>
            <a:off x="10668059" y="557856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D135B-3B96-49C4-9926-CC3F5B30D7BF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10254281" y="4752256"/>
            <a:ext cx="4137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C7906B-B2DD-489F-9036-5B1DBADC09E0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9805394" y="5203914"/>
            <a:ext cx="1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F0D755-4EFC-45BD-A8B5-DDC0D3AA0782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1116947" y="5203914"/>
            <a:ext cx="0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1FB182-9518-40E9-85D1-A1F1C8B99EA5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10254282" y="6030222"/>
            <a:ext cx="41377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Model whose graph is a DAG</a:t>
            </a:r>
          </a:p>
          <a:p>
            <a:pPr lvl="1"/>
            <a:r>
              <a:rPr lang="en-US" dirty="0"/>
              <a:t>DAG: Directed acyclic graph (no cycles!)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A.K.A. Bayesian Networks</a:t>
            </a:r>
          </a:p>
          <a:p>
            <a:pPr lvl="1"/>
            <a:r>
              <a:rPr lang="en-US" dirty="0"/>
              <a:t>Also known as Bayes network, belief network</a:t>
            </a:r>
          </a:p>
          <a:p>
            <a:pPr lvl="1"/>
            <a:r>
              <a:rPr lang="en-US" dirty="0"/>
              <a:t>Nothing inherently Bayesian about them</a:t>
            </a:r>
          </a:p>
          <a:p>
            <a:pPr lvl="2"/>
            <a:r>
              <a:rPr lang="en-US" dirty="0"/>
              <a:t>Just a way of defining conditional independence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A29434-A7DE-4EB6-874B-70580D1D6E77}"/>
              </a:ext>
            </a:extLst>
          </p:cNvPr>
          <p:cNvSpPr/>
          <p:nvPr/>
        </p:nvSpPr>
        <p:spPr>
          <a:xfrm>
            <a:off x="9356505" y="149701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AFEF7F-A67F-4B2D-824B-702C6F7BC7F8}"/>
              </a:ext>
            </a:extLst>
          </p:cNvPr>
          <p:cNvSpPr/>
          <p:nvPr/>
        </p:nvSpPr>
        <p:spPr>
          <a:xfrm>
            <a:off x="9356506" y="277498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966383-65DE-4729-A015-58443E69B6F8}"/>
              </a:ext>
            </a:extLst>
          </p:cNvPr>
          <p:cNvSpPr/>
          <p:nvPr/>
        </p:nvSpPr>
        <p:spPr>
          <a:xfrm>
            <a:off x="10668058" y="1497014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A8B8B1-5EEB-4A33-8B1B-2AB4744441A0}"/>
              </a:ext>
            </a:extLst>
          </p:cNvPr>
          <p:cNvSpPr/>
          <p:nvPr/>
        </p:nvSpPr>
        <p:spPr>
          <a:xfrm>
            <a:off x="10668058" y="277498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41C88C-43EE-449E-8724-B116FC969C9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0254280" y="1948672"/>
            <a:ext cx="4137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5B753-D97D-4DAC-BC86-9283F730BC2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9805393" y="2400330"/>
            <a:ext cx="1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0D3CF-D04C-45D7-9C75-3BF4830DDFE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116946" y="2400330"/>
            <a:ext cx="0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DEC9EC-F24C-4392-A19B-E6AF84CADF9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0254281" y="3226638"/>
            <a:ext cx="4137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Key properties: Nodes can be ordered so that parents come before children</a:t>
                </a:r>
              </a:p>
              <a:p>
                <a:pPr lvl="1"/>
                <a:r>
                  <a:rPr lang="en-US" dirty="0"/>
                  <a:t>Topological ordering</a:t>
                </a:r>
              </a:p>
              <a:p>
                <a:pPr lvl="1"/>
                <a:r>
                  <a:rPr lang="en-US" dirty="0"/>
                  <a:t>Can be constructed from any DAG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Ordered Markov Property:</a:t>
                </a:r>
              </a:p>
              <a:p>
                <a:pPr lvl="1"/>
                <a:r>
                  <a:rPr lang="en-US" dirty="0"/>
                  <a:t>Generalization of first-order Markov Property to general DAGs</a:t>
                </a:r>
              </a:p>
              <a:p>
                <a:pPr lvl="1"/>
                <a:r>
                  <a:rPr lang="en-US" dirty="0"/>
                  <a:t>Node only depends on its parents (not other ancestors)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2"/>
                <a:r>
                  <a:rPr lang="en-US" dirty="0"/>
                  <a:t>EX. 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A | B, C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Decomposition (nodes are ordered):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3B3796D-17F1-454C-B6B4-CCD8F020D6C7}"/>
              </a:ext>
            </a:extLst>
          </p:cNvPr>
          <p:cNvSpPr/>
          <p:nvPr/>
        </p:nvSpPr>
        <p:spPr>
          <a:xfrm>
            <a:off x="9356504" y="239398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12E93F-799E-46ED-819D-2C6814BDD271}"/>
              </a:ext>
            </a:extLst>
          </p:cNvPr>
          <p:cNvSpPr/>
          <p:nvPr/>
        </p:nvSpPr>
        <p:spPr>
          <a:xfrm>
            <a:off x="9356505" y="3671946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EADE70-F2D4-4ACA-A186-DD2B16B920B8}"/>
              </a:ext>
            </a:extLst>
          </p:cNvPr>
          <p:cNvSpPr/>
          <p:nvPr/>
        </p:nvSpPr>
        <p:spPr>
          <a:xfrm>
            <a:off x="10668057" y="239398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04E230-7489-417C-9824-00A4CB6F1EE8}"/>
              </a:ext>
            </a:extLst>
          </p:cNvPr>
          <p:cNvSpPr/>
          <p:nvPr/>
        </p:nvSpPr>
        <p:spPr>
          <a:xfrm>
            <a:off x="10668057" y="3671946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740A63-0788-4231-A323-84FBF5E3C0F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0254279" y="2845638"/>
            <a:ext cx="4137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135AA0-0671-41F8-BDE9-5E9E7AB7534F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805392" y="3297296"/>
            <a:ext cx="1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7BFCF0-6478-499B-A3E2-B69C8C211BB4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1116945" y="3297296"/>
            <a:ext cx="0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8EF4-9389-4EEF-BC8E-935EDDC0190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10254280" y="4123604"/>
            <a:ext cx="4137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D1B6E5-B381-4FFE-862F-0C2D930FE10C}"/>
                  </a:ext>
                </a:extLst>
              </p:cNvPr>
              <p:cNvSpPr/>
              <p:nvPr/>
            </p:nvSpPr>
            <p:spPr>
              <a:xfrm>
                <a:off x="1203104" y="4576321"/>
                <a:ext cx="6537546" cy="564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any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ancestor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parents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8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parents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D1B6E5-B381-4FFE-862F-0C2D930FE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04" y="4576321"/>
                <a:ext cx="6537546" cy="564706"/>
              </a:xfrm>
              <a:prstGeom prst="rect">
                <a:avLst/>
              </a:prstGeom>
              <a:blipFill>
                <a:blip r:embed="rId3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EA0396-A06A-4B88-9D79-FA503205CE89}"/>
                  </a:ext>
                </a:extLst>
              </p:cNvPr>
              <p:cNvSpPr/>
              <p:nvPr/>
            </p:nvSpPr>
            <p:spPr>
              <a:xfrm>
                <a:off x="6282690" y="5853227"/>
                <a:ext cx="4597284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arents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EA0396-A06A-4B88-9D79-FA503205C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690" y="5853227"/>
                <a:ext cx="4597284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9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2" y="1807394"/>
            <a:ext cx="8845735" cy="28989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53" y="2323651"/>
            <a:ext cx="5834366" cy="2981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9A6A870-F60B-47C2-B603-0D401D0AEEDA}"/>
              </a:ext>
            </a:extLst>
          </p:cNvPr>
          <p:cNvSpPr/>
          <p:nvPr/>
        </p:nvSpPr>
        <p:spPr>
          <a:xfrm>
            <a:off x="2500486" y="3074627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C2184C-67B0-4819-8CAA-A7E97E2EB43C}"/>
              </a:ext>
            </a:extLst>
          </p:cNvPr>
          <p:cNvSpPr/>
          <p:nvPr/>
        </p:nvSpPr>
        <p:spPr>
          <a:xfrm>
            <a:off x="1185353" y="3893777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E8C1A9-0870-4E4B-8326-C919C797AFF3}"/>
              </a:ext>
            </a:extLst>
          </p:cNvPr>
          <p:cNvSpPr/>
          <p:nvPr/>
        </p:nvSpPr>
        <p:spPr>
          <a:xfrm>
            <a:off x="3946400" y="3893777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6EE899-4C19-40E4-A930-457A03AE15DF}"/>
              </a:ext>
            </a:extLst>
          </p:cNvPr>
          <p:cNvSpPr/>
          <p:nvPr/>
        </p:nvSpPr>
        <p:spPr>
          <a:xfrm>
            <a:off x="1185352" y="5304138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E8073-2A6B-427E-8285-721E1CBA3B71}"/>
              </a:ext>
            </a:extLst>
          </p:cNvPr>
          <p:cNvCxnSpPr>
            <a:cxnSpLocks/>
            <a:stCxn id="6" idx="4"/>
            <a:endCxn id="10" idx="2"/>
          </p:cNvCxnSpPr>
          <p:nvPr/>
        </p:nvCxnSpPr>
        <p:spPr>
          <a:xfrm>
            <a:off x="2949374" y="3977943"/>
            <a:ext cx="997026" cy="367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A5CA85-0DD1-4A10-AA6F-C02C0A7BF2E6}"/>
              </a:ext>
            </a:extLst>
          </p:cNvPr>
          <p:cNvCxnSpPr>
            <a:cxnSpLocks/>
            <a:stCxn id="6" idx="4"/>
            <a:endCxn id="9" idx="6"/>
          </p:cNvCxnSpPr>
          <p:nvPr/>
        </p:nvCxnSpPr>
        <p:spPr>
          <a:xfrm flipH="1">
            <a:off x="2083128" y="3977943"/>
            <a:ext cx="866246" cy="367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636F38-9E5A-4DDF-ADFD-CD83F6528DD0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1634240" y="4797093"/>
            <a:ext cx="2761048" cy="507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DB5920-208A-40EB-B30E-A9128608E872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634240" y="4797093"/>
            <a:ext cx="1" cy="507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A4C092-449F-4907-AC62-AEEB32E4FF43}"/>
              </a:ext>
            </a:extLst>
          </p:cNvPr>
          <p:cNvSpPr/>
          <p:nvPr/>
        </p:nvSpPr>
        <p:spPr>
          <a:xfrm>
            <a:off x="3946400" y="5248751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  <a:r>
              <a:rPr lang="en-US" sz="3200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AAD6F1-7B7C-4C58-9B78-3D17344102DE}"/>
              </a:ext>
            </a:extLst>
          </p:cNvPr>
          <p:cNvCxnSpPr>
            <a:cxnSpLocks/>
            <a:stCxn id="10" idx="4"/>
            <a:endCxn id="36" idx="0"/>
          </p:cNvCxnSpPr>
          <p:nvPr/>
        </p:nvCxnSpPr>
        <p:spPr>
          <a:xfrm>
            <a:off x="4395288" y="4797093"/>
            <a:ext cx="0" cy="451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06364B-0CFD-41D7-9ECF-A373B1CCBB06}"/>
              </a:ext>
            </a:extLst>
          </p:cNvPr>
          <p:cNvSpPr txBox="1"/>
          <p:nvPr/>
        </p:nvSpPr>
        <p:spPr>
          <a:xfrm>
            <a:off x="6217814" y="3070002"/>
            <a:ext cx="5624935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Given the decomposition, you can draw the DAG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Given the DAG, you can derive the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36108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5458C-CE42-4317-847E-08764E6167A4}"/>
              </a:ext>
            </a:extLst>
          </p:cNvPr>
          <p:cNvSpPr/>
          <p:nvPr/>
        </p:nvSpPr>
        <p:spPr>
          <a:xfrm>
            <a:off x="1133254" y="22225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6AC8E-7046-4BCA-9DA2-E1B2AD52700D}"/>
              </a:ext>
            </a:extLst>
          </p:cNvPr>
          <p:cNvSpPr/>
          <p:nvPr/>
        </p:nvSpPr>
        <p:spPr>
          <a:xfrm>
            <a:off x="1133255" y="3500496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8EAD2E-4A43-4797-986A-CFC351AC5CD4}"/>
              </a:ext>
            </a:extLst>
          </p:cNvPr>
          <p:cNvSpPr/>
          <p:nvPr/>
        </p:nvSpPr>
        <p:spPr>
          <a:xfrm>
            <a:off x="2444807" y="22225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3BC8B8-6683-4724-B404-D2E5BA4048CF}"/>
              </a:ext>
            </a:extLst>
          </p:cNvPr>
          <p:cNvSpPr/>
          <p:nvPr/>
        </p:nvSpPr>
        <p:spPr>
          <a:xfrm>
            <a:off x="2444807" y="3500496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CDB18E-4F41-4CFB-AD14-AF700241C9E7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031029" y="2674188"/>
            <a:ext cx="4137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7C912C-8518-4CD7-BA2F-0A8076BD76F9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1582142" y="3125846"/>
            <a:ext cx="1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1379E8-18C1-476D-8C32-19F3096D6165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893695" y="3125846"/>
            <a:ext cx="0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78EEF0-EC69-4C2C-9B26-988065DD39B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031030" y="3952154"/>
            <a:ext cx="4137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497E28-F089-41E9-8D3C-250C6BA4EB50}"/>
                  </a:ext>
                </a:extLst>
              </p:cNvPr>
              <p:cNvSpPr/>
              <p:nvPr/>
            </p:nvSpPr>
            <p:spPr>
              <a:xfrm>
                <a:off x="5041900" y="3038831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497E28-F089-41E9-8D3C-250C6BA4E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0" y="3038831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 r="-2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5458C-CE42-4317-847E-08764E6167A4}"/>
              </a:ext>
            </a:extLst>
          </p:cNvPr>
          <p:cNvSpPr/>
          <p:nvPr/>
        </p:nvSpPr>
        <p:spPr>
          <a:xfrm>
            <a:off x="9058054" y="22225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6AC8E-7046-4BCA-9DA2-E1B2AD52700D}"/>
              </a:ext>
            </a:extLst>
          </p:cNvPr>
          <p:cNvSpPr/>
          <p:nvPr/>
        </p:nvSpPr>
        <p:spPr>
          <a:xfrm>
            <a:off x="9058055" y="3500496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8EAD2E-4A43-4797-986A-CFC351AC5CD4}"/>
              </a:ext>
            </a:extLst>
          </p:cNvPr>
          <p:cNvSpPr/>
          <p:nvPr/>
        </p:nvSpPr>
        <p:spPr>
          <a:xfrm>
            <a:off x="10369607" y="22225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3BC8B8-6683-4724-B404-D2E5BA4048CF}"/>
              </a:ext>
            </a:extLst>
          </p:cNvPr>
          <p:cNvSpPr/>
          <p:nvPr/>
        </p:nvSpPr>
        <p:spPr>
          <a:xfrm>
            <a:off x="10369607" y="3500496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CDB18E-4F41-4CFB-AD14-AF700241C9E7}"/>
              </a:ext>
            </a:extLst>
          </p:cNvPr>
          <p:cNvCxnSpPr>
            <a:cxnSpLocks/>
            <a:stCxn id="17" idx="7"/>
            <a:endCxn id="18" idx="2"/>
          </p:cNvCxnSpPr>
          <p:nvPr/>
        </p:nvCxnSpPr>
        <p:spPr>
          <a:xfrm flipV="1">
            <a:off x="9824354" y="2674188"/>
            <a:ext cx="545253" cy="958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7C912C-8518-4CD7-BA2F-0A8076BD76F9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9506942" y="3125846"/>
            <a:ext cx="1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1379E8-18C1-476D-8C32-19F3096D6165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10818495" y="3125846"/>
            <a:ext cx="0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78EEF0-EC69-4C2C-9B26-988065DD39B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9955830" y="3952154"/>
            <a:ext cx="4137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E1E8D-CF85-4D19-A592-9A4A7640F61A}"/>
                  </a:ext>
                </a:extLst>
              </p:cNvPr>
              <p:cNvSpPr/>
              <p:nvPr/>
            </p:nvSpPr>
            <p:spPr>
              <a:xfrm>
                <a:off x="660400" y="311479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E1E8D-CF85-4D19-A592-9A4A7640F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114792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 r="-4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8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5458C-CE42-4317-847E-08764E6167A4}"/>
              </a:ext>
            </a:extLst>
          </p:cNvPr>
          <p:cNvSpPr/>
          <p:nvPr/>
        </p:nvSpPr>
        <p:spPr>
          <a:xfrm>
            <a:off x="9058054" y="22225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6AC8E-7046-4BCA-9DA2-E1B2AD52700D}"/>
              </a:ext>
            </a:extLst>
          </p:cNvPr>
          <p:cNvSpPr/>
          <p:nvPr/>
        </p:nvSpPr>
        <p:spPr>
          <a:xfrm>
            <a:off x="9058055" y="3500496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8EAD2E-4A43-4797-986A-CFC351AC5CD4}"/>
              </a:ext>
            </a:extLst>
          </p:cNvPr>
          <p:cNvSpPr/>
          <p:nvPr/>
        </p:nvSpPr>
        <p:spPr>
          <a:xfrm>
            <a:off x="10369607" y="2222530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3BC8B8-6683-4724-B404-D2E5BA4048CF}"/>
              </a:ext>
            </a:extLst>
          </p:cNvPr>
          <p:cNvSpPr/>
          <p:nvPr/>
        </p:nvSpPr>
        <p:spPr>
          <a:xfrm>
            <a:off x="10369607" y="3500496"/>
            <a:ext cx="897775" cy="903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CDB18E-4F41-4CFB-AD14-AF700241C9E7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9955829" y="2674188"/>
            <a:ext cx="4137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7C912C-8518-4CD7-BA2F-0A8076BD76F9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9506942" y="3125846"/>
            <a:ext cx="1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78EEF0-EC69-4C2C-9B26-988065DD39B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9955830" y="3952154"/>
            <a:ext cx="4137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E1E8D-CF85-4D19-A592-9A4A7640F61A}"/>
                  </a:ext>
                </a:extLst>
              </p:cNvPr>
              <p:cNvSpPr/>
              <p:nvPr/>
            </p:nvSpPr>
            <p:spPr>
              <a:xfrm>
                <a:off x="660400" y="3114792"/>
                <a:ext cx="6096000" cy="8224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D4E1E8D-CF85-4D19-A592-9A4A7640F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114792"/>
                <a:ext cx="6096000" cy="822469"/>
              </a:xfrm>
              <a:prstGeom prst="rect">
                <a:avLst/>
              </a:prstGeom>
              <a:blipFill>
                <a:blip r:embed="rId2"/>
                <a:stretch>
                  <a:fillRect b="-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043745-8776-412D-9946-D669BBDB68BC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9824354" y="2993558"/>
            <a:ext cx="676729" cy="639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D1AF2B-D4DD-4328-B95C-F482AE250318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0818495" y="3125846"/>
            <a:ext cx="0" cy="374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93D737-AD25-4A85-8C6A-A2326EEC4CF6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9824353" y="2993558"/>
            <a:ext cx="676730" cy="639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4" y="274638"/>
            <a:ext cx="11892076" cy="1143000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36" y="1849244"/>
            <a:ext cx="3661984" cy="2293018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6" y="4833864"/>
            <a:ext cx="4665045" cy="1123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9D231-4864-417D-A0E2-19A73B04FD85}"/>
              </a:ext>
            </a:extLst>
          </p:cNvPr>
          <p:cNvSpPr txBox="1"/>
          <p:nvPr/>
        </p:nvSpPr>
        <p:spPr>
          <a:xfrm>
            <a:off x="7773565" y="4417644"/>
            <a:ext cx="4062836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White nodes: unknown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Gray nodes: observed</a:t>
            </a:r>
          </a:p>
        </p:txBody>
      </p:sp>
    </p:spTree>
    <p:extLst>
      <p:ext uri="{BB962C8B-B14F-4D97-AF65-F5344CB8AC3E}">
        <p14:creationId xmlns:p14="http://schemas.microsoft.com/office/powerpoint/2010/main" val="33284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medical Diagnosis (</a:t>
            </a:r>
            <a:r>
              <a:rPr lang="en-US" sz="4000" dirty="0"/>
              <a:t>The Alarm Network)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2" y="1432269"/>
            <a:ext cx="9144000" cy="51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7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39" y="1600201"/>
            <a:ext cx="11798043" cy="5096633"/>
          </a:xfrm>
        </p:spPr>
        <p:txBody>
          <a:bodyPr>
            <a:normAutofit/>
          </a:bodyPr>
          <a:lstStyle/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Same section group: During class time</a:t>
            </a:r>
          </a:p>
          <a:p>
            <a:pPr lvl="1"/>
            <a:r>
              <a:rPr lang="en-US" dirty="0"/>
              <a:t>Multi section group: You can choose which time to present </a:t>
            </a:r>
          </a:p>
          <a:p>
            <a:pPr lvl="2"/>
            <a:r>
              <a:rPr lang="en-US" dirty="0"/>
              <a:t>(and update it in the project sheet)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Report</a:t>
            </a:r>
          </a:p>
          <a:p>
            <a:pPr lvl="1"/>
            <a:r>
              <a:rPr lang="en-US" dirty="0"/>
              <a:t>Tentatively 4 pages</a:t>
            </a:r>
          </a:p>
          <a:p>
            <a:pPr lvl="1"/>
            <a:r>
              <a:rPr lang="en-US" dirty="0"/>
              <a:t>1-2 pages the problem description and dataset description</a:t>
            </a:r>
          </a:p>
          <a:p>
            <a:pPr lvl="1"/>
            <a:r>
              <a:rPr lang="en-US" dirty="0"/>
              <a:t>1-2 pages the algorithm description and performance report</a:t>
            </a:r>
          </a:p>
          <a:p>
            <a:pPr lvl="1"/>
            <a:r>
              <a:rPr lang="en-US" dirty="0"/>
              <a:t>½ page comparison among the algorithms and conclude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482BC-D0D0-0A48-8097-AD626F5D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82043"/>
            <a:ext cx="8792518" cy="1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1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medical diagnosis example: QMR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08" y="2335471"/>
            <a:ext cx="5179342" cy="322387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94640" y="2538075"/>
            <a:ext cx="1786069" cy="798617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Diseases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4640" y="4499389"/>
            <a:ext cx="1786069" cy="798617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Symptoms</a:t>
            </a:r>
          </a:p>
        </p:txBody>
      </p:sp>
    </p:spTree>
    <p:extLst>
      <p:ext uri="{BB962C8B-B14F-4D97-AF65-F5344CB8AC3E}">
        <p14:creationId xmlns:p14="http://schemas.microsoft.com/office/powerpoint/2010/main" val="11616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39" y="1600201"/>
            <a:ext cx="11798043" cy="509663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Probabilistic graphical models (PGMs)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 efficient way to encode conditional independence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From PGMs, we can decompose a joint probability much efficiently</a:t>
            </a:r>
          </a:p>
          <a:p>
            <a:endParaRPr lang="en-US" dirty="0"/>
          </a:p>
          <a:p>
            <a:r>
              <a:rPr lang="en-US" dirty="0"/>
              <a:t>Probabilistic Inference on PGMs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Independence in PGMs</a:t>
            </a:r>
          </a:p>
        </p:txBody>
      </p:sp>
    </p:spTree>
    <p:extLst>
      <p:ext uri="{BB962C8B-B14F-4D97-AF65-F5344CB8AC3E}">
        <p14:creationId xmlns:p14="http://schemas.microsoft.com/office/powerpoint/2010/main" val="10098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Models provide a compact way to represent complex joint distributions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Given a joint distribution, what can we do with it?</a:t>
            </a:r>
          </a:p>
          <a:p>
            <a:r>
              <a:rPr lang="en-US" b="1" dirty="0"/>
              <a:t>A:</a:t>
            </a:r>
            <a:r>
              <a:rPr lang="en-US" dirty="0"/>
              <a:t> Main use = probabilistic inference</a:t>
            </a:r>
          </a:p>
          <a:p>
            <a:pPr lvl="1"/>
            <a:r>
              <a:rPr lang="en-US" dirty="0"/>
              <a:t>Estimate unknown variables from known ones</a:t>
            </a:r>
          </a:p>
          <a:p>
            <a:pPr lvl="1"/>
            <a:r>
              <a:rPr lang="en-US" dirty="0"/>
              <a:t>Ex. Given P(X, Y), predict the most likely assignment of Y given X=x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53" y="1600200"/>
            <a:ext cx="9916160" cy="4525963"/>
          </a:xfrm>
        </p:spPr>
        <p:txBody>
          <a:bodyPr/>
          <a:lstStyle/>
          <a:p>
            <a:r>
              <a:rPr lang="en-US" dirty="0"/>
              <a:t>We have:</a:t>
            </a:r>
          </a:p>
          <a:p>
            <a:pPr lvl="1"/>
            <a:r>
              <a:rPr lang="en-US" dirty="0"/>
              <a:t>A correlated set of random variables</a:t>
            </a:r>
          </a:p>
          <a:p>
            <a:pPr lvl="1"/>
            <a:r>
              <a:rPr lang="en-US" dirty="0"/>
              <a:t>Joint distribution: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Assumption: parameters are known</a:t>
            </a:r>
          </a:p>
          <a:p>
            <a:r>
              <a:rPr lang="en-US" dirty="0"/>
              <a:t>Partition variables into:</a:t>
            </a:r>
          </a:p>
          <a:p>
            <a:pPr lvl="1"/>
            <a:r>
              <a:rPr lang="en-US" dirty="0"/>
              <a:t>Visible (with assignments/observations):</a:t>
            </a:r>
          </a:p>
          <a:p>
            <a:pPr lvl="1"/>
            <a:r>
              <a:rPr lang="en-US" dirty="0"/>
              <a:t>Hidden:</a:t>
            </a:r>
          </a:p>
          <a:p>
            <a:r>
              <a:rPr lang="en-US" dirty="0"/>
              <a:t>Goal: compute unknowns from known ones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90" y="2540477"/>
            <a:ext cx="1151805" cy="28991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43" y="3799388"/>
            <a:ext cx="389736" cy="25218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18" y="4175361"/>
            <a:ext cx="412661" cy="25218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73" y="5043190"/>
            <a:ext cx="6772728" cy="9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2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8" y="3086840"/>
            <a:ext cx="11563361" cy="3407385"/>
          </a:xfrm>
        </p:spPr>
        <p:txBody>
          <a:bodyPr/>
          <a:lstStyle/>
          <a:p>
            <a:r>
              <a:rPr lang="en-US" dirty="0"/>
              <a:t>Condition data by clamping visible variables to observed values</a:t>
            </a:r>
          </a:p>
          <a:p>
            <a:r>
              <a:rPr lang="en-US" dirty="0"/>
              <a:t>Normalize by probability of evidence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2" y="1821354"/>
            <a:ext cx="7297271" cy="9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Nuisance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hidden variables into:</a:t>
            </a:r>
          </a:p>
          <a:p>
            <a:pPr lvl="1"/>
            <a:r>
              <a:rPr lang="en-US" dirty="0"/>
              <a:t>Query Variables (interested): </a:t>
            </a:r>
          </a:p>
          <a:p>
            <a:pPr lvl="1"/>
            <a:r>
              <a:rPr lang="en-US" dirty="0"/>
              <a:t>Nuisance variables (not interested): 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0" y="3224538"/>
            <a:ext cx="4681624" cy="796872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20" y="2147734"/>
            <a:ext cx="358381" cy="293221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80" y="2561112"/>
            <a:ext cx="360831" cy="2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1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FDE6-B7FF-412F-89FC-E14FFC5C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PGMs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743A307-9AAE-4D84-B64C-96B8BCAFB1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377950"/>
            <a:ext cx="2438398" cy="162169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26C0108-9621-4F5B-86CC-5074535D1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09659"/>
              </p:ext>
            </p:extLst>
          </p:nvPr>
        </p:nvGraphicFramePr>
        <p:xfrm>
          <a:off x="1447800" y="158526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C47F41-B233-4248-B233-43C9738A3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73720"/>
              </p:ext>
            </p:extLst>
          </p:nvPr>
        </p:nvGraphicFramePr>
        <p:xfrm>
          <a:off x="6248400" y="158526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C9EE58B-F45B-4512-BCAA-B1EA06B17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58338"/>
              </p:ext>
            </p:extLst>
          </p:nvPr>
        </p:nvGraphicFramePr>
        <p:xfrm>
          <a:off x="8686800" y="340008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83CFA08-B734-48F9-B0BE-C6B72ECE7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15598"/>
              </p:ext>
            </p:extLst>
          </p:nvPr>
        </p:nvGraphicFramePr>
        <p:xfrm>
          <a:off x="762000" y="315800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4930BAC-20B7-4D46-A63D-5B6FFAD8E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62831"/>
              </p:ext>
            </p:extLst>
          </p:nvPr>
        </p:nvGraphicFramePr>
        <p:xfrm>
          <a:off x="6248400" y="315800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val 4">
            <a:extLst>
              <a:ext uri="{FF2B5EF4-FFF2-40B4-BE49-F238E27FC236}">
                <a16:creationId xmlns:a16="http://schemas.microsoft.com/office/drawing/2014/main" id="{2A4AF459-D987-43A5-AFF0-D656CC4D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018" y="160795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D3F01EBA-DA20-42F7-84D8-3A6D67E7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150" y="160795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FA0C4409-1A72-4DAC-8E12-ED23D59D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497" y="271982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AA06E2F4-1D4E-4E97-81A7-A425AAC7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742" y="3968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DD0B09ED-1104-4466-B1B4-E2339523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449" y="3968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3" name="AutoShape 6">
            <a:extLst>
              <a:ext uri="{FF2B5EF4-FFF2-40B4-BE49-F238E27FC236}">
                <a16:creationId xmlns:a16="http://schemas.microsoft.com/office/drawing/2014/main" id="{C5FBA87D-8395-4897-B85F-D818FCED6FFE}"/>
              </a:ext>
            </a:extLst>
          </p:cNvPr>
          <p:cNvCxnSpPr>
            <a:cxnSpLocks noChangeShapeType="1"/>
            <a:stCxn id="30" idx="5"/>
            <a:endCxn id="31" idx="1"/>
          </p:cNvCxnSpPr>
          <p:nvPr/>
        </p:nvCxnSpPr>
        <p:spPr bwMode="auto">
          <a:xfrm>
            <a:off x="4916905" y="337023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>
            <a:extLst>
              <a:ext uri="{FF2B5EF4-FFF2-40B4-BE49-F238E27FC236}">
                <a16:creationId xmlns:a16="http://schemas.microsoft.com/office/drawing/2014/main" id="{90BEFF41-CBBE-48DE-9A08-127F088BB224}"/>
              </a:ext>
            </a:extLst>
          </p:cNvPr>
          <p:cNvCxnSpPr>
            <a:cxnSpLocks noChangeShapeType="1"/>
            <a:stCxn id="30" idx="3"/>
            <a:endCxn id="32" idx="7"/>
          </p:cNvCxnSpPr>
          <p:nvPr/>
        </p:nvCxnSpPr>
        <p:spPr bwMode="auto">
          <a:xfrm flipH="1">
            <a:off x="3983857" y="337023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6">
            <a:extLst>
              <a:ext uri="{FF2B5EF4-FFF2-40B4-BE49-F238E27FC236}">
                <a16:creationId xmlns:a16="http://schemas.microsoft.com/office/drawing/2014/main" id="{05CF109E-41B9-416B-BBC2-587EF99B93B5}"/>
              </a:ext>
            </a:extLst>
          </p:cNvPr>
          <p:cNvCxnSpPr>
            <a:cxnSpLocks noChangeShapeType="1"/>
            <a:stCxn id="29" idx="3"/>
            <a:endCxn id="30" idx="7"/>
          </p:cNvCxnSpPr>
          <p:nvPr/>
        </p:nvCxnSpPr>
        <p:spPr bwMode="auto">
          <a:xfrm flipH="1">
            <a:off x="4916905" y="225836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6">
            <a:extLst>
              <a:ext uri="{FF2B5EF4-FFF2-40B4-BE49-F238E27FC236}">
                <a16:creationId xmlns:a16="http://schemas.microsoft.com/office/drawing/2014/main" id="{D928BD93-EA44-47A3-B631-4DE703F0CB3E}"/>
              </a:ext>
            </a:extLst>
          </p:cNvPr>
          <p:cNvCxnSpPr>
            <a:cxnSpLocks noChangeShapeType="1"/>
            <a:stCxn id="28" idx="5"/>
            <a:endCxn id="30" idx="1"/>
          </p:cNvCxnSpPr>
          <p:nvPr/>
        </p:nvCxnSpPr>
        <p:spPr bwMode="auto">
          <a:xfrm>
            <a:off x="3819426" y="225836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7" name="Picture 36" descr="TP_tmp.png">
            <a:extLst>
              <a:ext uri="{FF2B5EF4-FFF2-40B4-BE49-F238E27FC236}">
                <a16:creationId xmlns:a16="http://schemas.microsoft.com/office/drawing/2014/main" id="{A560688B-89BC-426D-BC67-E6677275A9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92750"/>
            <a:ext cx="4267200" cy="430635"/>
          </a:xfrm>
          <a:prstGeom prst="rect">
            <a:avLst/>
          </a:prstGeom>
        </p:spPr>
      </p:pic>
      <p:pic>
        <p:nvPicPr>
          <p:cNvPr id="38" name="Picture 37" descr="TP_tmp.png">
            <a:extLst>
              <a:ext uri="{FF2B5EF4-FFF2-40B4-BE49-F238E27FC236}">
                <a16:creationId xmlns:a16="http://schemas.microsoft.com/office/drawing/2014/main" id="{FBB9AF7D-5E5E-4A20-B1BA-C0110B0274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602615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DA91FEA-C00D-475C-859C-6470AA2FBAE6}"/>
              </a:ext>
            </a:extLst>
          </p:cNvPr>
          <p:cNvSpPr/>
          <p:nvPr/>
        </p:nvSpPr>
        <p:spPr>
          <a:xfrm>
            <a:off x="240062" y="151431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Burglary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9489BC-AFAC-458A-8BD3-2FF59642B831}"/>
              </a:ext>
            </a:extLst>
          </p:cNvPr>
          <p:cNvSpPr/>
          <p:nvPr/>
        </p:nvSpPr>
        <p:spPr>
          <a:xfrm>
            <a:off x="7848600" y="149486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Earthquake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81EB6-66ED-4BFC-B8AC-901A96C37712}"/>
              </a:ext>
            </a:extLst>
          </p:cNvPr>
          <p:cNvSpPr/>
          <p:nvPr/>
        </p:nvSpPr>
        <p:spPr>
          <a:xfrm>
            <a:off x="3214455" y="283193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Alarm 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EE2B3-D427-4CC2-B601-C4FECF8DC4BB}"/>
              </a:ext>
            </a:extLst>
          </p:cNvPr>
          <p:cNvSpPr/>
          <p:nvPr/>
        </p:nvSpPr>
        <p:spPr>
          <a:xfrm>
            <a:off x="3009270" y="4733787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John Calls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DF4A47-653D-4507-ADBE-EE3B61CE5216}"/>
              </a:ext>
            </a:extLst>
          </p:cNvPr>
          <p:cNvSpPr/>
          <p:nvPr/>
        </p:nvSpPr>
        <p:spPr>
          <a:xfrm>
            <a:off x="4830920" y="473378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Mary Calls </a:t>
            </a:r>
          </a:p>
        </p:txBody>
      </p:sp>
    </p:spTree>
    <p:extLst>
      <p:ext uri="{BB962C8B-B14F-4D97-AF65-F5344CB8AC3E}">
        <p14:creationId xmlns:p14="http://schemas.microsoft.com/office/powerpoint/2010/main" val="117733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FDE6-B7FF-412F-89FC-E14FFC5C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PGMs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A5F40-7867-4C75-8D5D-56D6FCE40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377950"/>
            <a:ext cx="2438400" cy="162169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27A44-D83D-4D30-9B10-7F9D9F986489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58526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4170FC-A131-4BEF-AEE8-3FFBC5E08365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58526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9FEEC6-E6D2-4956-83D8-B862B25E2DC5}"/>
              </a:ext>
            </a:extLst>
          </p:cNvPr>
          <p:cNvGraphicFramePr>
            <a:graphicFrameLocks noGrp="1"/>
          </p:cNvGraphicFramePr>
          <p:nvPr/>
        </p:nvGraphicFramePr>
        <p:xfrm>
          <a:off x="8686800" y="340008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2A4E86-D587-44A4-8F18-6C83112434F7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15800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5D4D47-E8C9-47FD-AEB9-03A9740C1E0A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315800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val 4">
            <a:extLst>
              <a:ext uri="{FF2B5EF4-FFF2-40B4-BE49-F238E27FC236}">
                <a16:creationId xmlns:a16="http://schemas.microsoft.com/office/drawing/2014/main" id="{8F6C0E38-ECB3-4F50-BB51-5FB6D348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018" y="160795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9365C5A4-B24E-45CD-9946-E5593316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150" y="160795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430741C0-0749-4A65-8509-F7923FC8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497" y="271982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6A703148-8AF8-46F2-846B-02E018F4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742" y="3968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6B17D648-C29C-4FA5-BFFB-9F900C53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449" y="3968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15" name="AutoShape 6">
            <a:extLst>
              <a:ext uri="{FF2B5EF4-FFF2-40B4-BE49-F238E27FC236}">
                <a16:creationId xmlns:a16="http://schemas.microsoft.com/office/drawing/2014/main" id="{367863D3-4661-419D-B65F-5282B2AC5BE9}"/>
              </a:ext>
            </a:extLst>
          </p:cNvPr>
          <p:cNvCxnSpPr>
            <a:cxnSpLocks noChangeShapeType="1"/>
            <a:stCxn id="12" idx="5"/>
            <a:endCxn id="13" idx="1"/>
          </p:cNvCxnSpPr>
          <p:nvPr/>
        </p:nvCxnSpPr>
        <p:spPr bwMode="auto">
          <a:xfrm>
            <a:off x="4916905" y="337023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">
            <a:extLst>
              <a:ext uri="{FF2B5EF4-FFF2-40B4-BE49-F238E27FC236}">
                <a16:creationId xmlns:a16="http://schemas.microsoft.com/office/drawing/2014/main" id="{7D5F2736-B969-4E9C-82FD-79E1BE135BE6}"/>
              </a:ext>
            </a:extLst>
          </p:cNvPr>
          <p:cNvCxnSpPr>
            <a:cxnSpLocks noChangeShapeType="1"/>
            <a:stCxn id="12" idx="3"/>
            <a:endCxn id="14" idx="7"/>
          </p:cNvCxnSpPr>
          <p:nvPr/>
        </p:nvCxnSpPr>
        <p:spPr bwMode="auto">
          <a:xfrm flipH="1">
            <a:off x="3983857" y="337023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">
            <a:extLst>
              <a:ext uri="{FF2B5EF4-FFF2-40B4-BE49-F238E27FC236}">
                <a16:creationId xmlns:a16="http://schemas.microsoft.com/office/drawing/2014/main" id="{C906D463-1127-4D0B-8D2F-7D098AA883A4}"/>
              </a:ext>
            </a:extLst>
          </p:cNvPr>
          <p:cNvCxnSpPr>
            <a:cxnSpLocks noChangeShapeType="1"/>
            <a:stCxn id="11" idx="3"/>
            <a:endCxn id="12" idx="7"/>
          </p:cNvCxnSpPr>
          <p:nvPr/>
        </p:nvCxnSpPr>
        <p:spPr bwMode="auto">
          <a:xfrm flipH="1">
            <a:off x="4916905" y="225836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6">
            <a:extLst>
              <a:ext uri="{FF2B5EF4-FFF2-40B4-BE49-F238E27FC236}">
                <a16:creationId xmlns:a16="http://schemas.microsoft.com/office/drawing/2014/main" id="{2FF1655C-96CC-4EC1-A52C-A7C4983B05C4}"/>
              </a:ext>
            </a:extLst>
          </p:cNvPr>
          <p:cNvCxnSpPr>
            <a:cxnSpLocks noChangeShapeType="1"/>
            <a:stCxn id="10" idx="5"/>
            <a:endCxn id="12" idx="1"/>
          </p:cNvCxnSpPr>
          <p:nvPr/>
        </p:nvCxnSpPr>
        <p:spPr bwMode="auto">
          <a:xfrm>
            <a:off x="3819426" y="225836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9" name="Picture 18" descr="TP_tmp.png">
            <a:extLst>
              <a:ext uri="{FF2B5EF4-FFF2-40B4-BE49-F238E27FC236}">
                <a16:creationId xmlns:a16="http://schemas.microsoft.com/office/drawing/2014/main" id="{693917D9-CD62-4E38-818F-2D3514C097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92750"/>
            <a:ext cx="4267200" cy="430635"/>
          </a:xfrm>
          <a:prstGeom prst="rect">
            <a:avLst/>
          </a:prstGeom>
        </p:spPr>
      </p:pic>
      <p:pic>
        <p:nvPicPr>
          <p:cNvPr id="20" name="Picture 19" descr="TP_tmp.png">
            <a:extLst>
              <a:ext uri="{FF2B5EF4-FFF2-40B4-BE49-F238E27FC236}">
                <a16:creationId xmlns:a16="http://schemas.microsoft.com/office/drawing/2014/main" id="{93D793B8-5BC5-45E5-95EF-7B589CFB02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602615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1" name="Picture 20" descr="TP_tmp.png">
            <a:extLst>
              <a:ext uri="{FF2B5EF4-FFF2-40B4-BE49-F238E27FC236}">
                <a16:creationId xmlns:a16="http://schemas.microsoft.com/office/drawing/2014/main" id="{061EA7BC-9F36-475D-9BA8-26A6EBCB40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55955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D756E53-B878-4C28-9419-9A58EBE0E0C5}"/>
              </a:ext>
            </a:extLst>
          </p:cNvPr>
          <p:cNvSpPr/>
          <p:nvPr/>
        </p:nvSpPr>
        <p:spPr>
          <a:xfrm>
            <a:off x="240062" y="151431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Burglary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84BFA0-6B53-419B-A03A-12B7118FACDA}"/>
              </a:ext>
            </a:extLst>
          </p:cNvPr>
          <p:cNvSpPr/>
          <p:nvPr/>
        </p:nvSpPr>
        <p:spPr>
          <a:xfrm>
            <a:off x="7848600" y="149486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Earthquake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E835F1-8B7F-4B3D-BCF1-6BCA818EB349}"/>
              </a:ext>
            </a:extLst>
          </p:cNvPr>
          <p:cNvSpPr/>
          <p:nvPr/>
        </p:nvSpPr>
        <p:spPr>
          <a:xfrm>
            <a:off x="3214455" y="283193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Alarm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6E1C21-3A8E-40CA-93DC-D8BA40258292}"/>
              </a:ext>
            </a:extLst>
          </p:cNvPr>
          <p:cNvSpPr/>
          <p:nvPr/>
        </p:nvSpPr>
        <p:spPr>
          <a:xfrm>
            <a:off x="3009270" y="4733787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John Calls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44BC1-8003-4191-A929-3270ED7537E9}"/>
              </a:ext>
            </a:extLst>
          </p:cNvPr>
          <p:cNvSpPr/>
          <p:nvPr/>
        </p:nvSpPr>
        <p:spPr>
          <a:xfrm>
            <a:off x="4830920" y="473378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Mary Calls </a:t>
            </a:r>
          </a:p>
        </p:txBody>
      </p:sp>
    </p:spTree>
    <p:extLst>
      <p:ext uri="{BB962C8B-B14F-4D97-AF65-F5344CB8AC3E}">
        <p14:creationId xmlns:p14="http://schemas.microsoft.com/office/powerpoint/2010/main" val="32418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FDE6-B7FF-412F-89FC-E14FFC5C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PGMs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743A307-9AAE-4D84-B64C-96B8BCAFB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377950"/>
            <a:ext cx="2438398" cy="162169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26C0108-9621-4F5B-86CC-5074535D10D3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58526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C47F41-B233-4248-B233-43C9738A3E05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58526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C9EE58B-F45B-4512-BCAA-B1EA06B17AF8}"/>
              </a:ext>
            </a:extLst>
          </p:cNvPr>
          <p:cNvGraphicFramePr>
            <a:graphicFrameLocks noGrp="1"/>
          </p:cNvGraphicFramePr>
          <p:nvPr/>
        </p:nvGraphicFramePr>
        <p:xfrm>
          <a:off x="8686800" y="340008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83CFA08-B734-48F9-B0BE-C6B72ECE77DF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315800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4930BAC-20B7-4D46-A63D-5B6FFAD8EF5F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315800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val 4">
            <a:extLst>
              <a:ext uri="{FF2B5EF4-FFF2-40B4-BE49-F238E27FC236}">
                <a16:creationId xmlns:a16="http://schemas.microsoft.com/office/drawing/2014/main" id="{2A4AF459-D987-43A5-AFF0-D656CC4D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018" y="160795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D3F01EBA-DA20-42F7-84D8-3A6D67E7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150" y="160795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FA0C4409-1A72-4DAC-8E12-ED23D59D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497" y="271982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AA06E2F4-1D4E-4E97-81A7-A425AAC7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742" y="3968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DD0B09ED-1104-4466-B1B4-E2339523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449" y="3968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3" name="AutoShape 6">
            <a:extLst>
              <a:ext uri="{FF2B5EF4-FFF2-40B4-BE49-F238E27FC236}">
                <a16:creationId xmlns:a16="http://schemas.microsoft.com/office/drawing/2014/main" id="{C5FBA87D-8395-4897-B85F-D818FCED6FFE}"/>
              </a:ext>
            </a:extLst>
          </p:cNvPr>
          <p:cNvCxnSpPr>
            <a:cxnSpLocks noChangeShapeType="1"/>
            <a:stCxn id="30" idx="5"/>
            <a:endCxn id="31" idx="1"/>
          </p:cNvCxnSpPr>
          <p:nvPr/>
        </p:nvCxnSpPr>
        <p:spPr bwMode="auto">
          <a:xfrm>
            <a:off x="4916905" y="337023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>
            <a:extLst>
              <a:ext uri="{FF2B5EF4-FFF2-40B4-BE49-F238E27FC236}">
                <a16:creationId xmlns:a16="http://schemas.microsoft.com/office/drawing/2014/main" id="{90BEFF41-CBBE-48DE-9A08-127F088BB224}"/>
              </a:ext>
            </a:extLst>
          </p:cNvPr>
          <p:cNvCxnSpPr>
            <a:cxnSpLocks noChangeShapeType="1"/>
            <a:stCxn id="30" idx="3"/>
            <a:endCxn id="32" idx="7"/>
          </p:cNvCxnSpPr>
          <p:nvPr/>
        </p:nvCxnSpPr>
        <p:spPr bwMode="auto">
          <a:xfrm flipH="1">
            <a:off x="3983857" y="337023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6">
            <a:extLst>
              <a:ext uri="{FF2B5EF4-FFF2-40B4-BE49-F238E27FC236}">
                <a16:creationId xmlns:a16="http://schemas.microsoft.com/office/drawing/2014/main" id="{05CF109E-41B9-416B-BBC2-587EF99B93B5}"/>
              </a:ext>
            </a:extLst>
          </p:cNvPr>
          <p:cNvCxnSpPr>
            <a:cxnSpLocks noChangeShapeType="1"/>
            <a:stCxn id="29" idx="3"/>
            <a:endCxn id="30" idx="7"/>
          </p:cNvCxnSpPr>
          <p:nvPr/>
        </p:nvCxnSpPr>
        <p:spPr bwMode="auto">
          <a:xfrm flipH="1">
            <a:off x="4916905" y="225836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6">
            <a:extLst>
              <a:ext uri="{FF2B5EF4-FFF2-40B4-BE49-F238E27FC236}">
                <a16:creationId xmlns:a16="http://schemas.microsoft.com/office/drawing/2014/main" id="{D928BD93-EA44-47A3-B631-4DE703F0CB3E}"/>
              </a:ext>
            </a:extLst>
          </p:cNvPr>
          <p:cNvCxnSpPr>
            <a:cxnSpLocks noChangeShapeType="1"/>
            <a:stCxn id="28" idx="5"/>
            <a:endCxn id="30" idx="1"/>
          </p:cNvCxnSpPr>
          <p:nvPr/>
        </p:nvCxnSpPr>
        <p:spPr bwMode="auto">
          <a:xfrm>
            <a:off x="3819426" y="225836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DA91FEA-C00D-475C-859C-6470AA2FBAE6}"/>
              </a:ext>
            </a:extLst>
          </p:cNvPr>
          <p:cNvSpPr/>
          <p:nvPr/>
        </p:nvSpPr>
        <p:spPr>
          <a:xfrm>
            <a:off x="240062" y="1514316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Burglary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9489BC-AFAC-458A-8BD3-2FF59642B831}"/>
              </a:ext>
            </a:extLst>
          </p:cNvPr>
          <p:cNvSpPr/>
          <p:nvPr/>
        </p:nvSpPr>
        <p:spPr>
          <a:xfrm>
            <a:off x="7848600" y="149486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Earthquake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81EB6-66ED-4BFC-B8AC-901A96C37712}"/>
              </a:ext>
            </a:extLst>
          </p:cNvPr>
          <p:cNvSpPr/>
          <p:nvPr/>
        </p:nvSpPr>
        <p:spPr>
          <a:xfrm>
            <a:off x="3214455" y="283193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Alarm 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EE2B3-D427-4CC2-B601-C4FECF8DC4BB}"/>
              </a:ext>
            </a:extLst>
          </p:cNvPr>
          <p:cNvSpPr/>
          <p:nvPr/>
        </p:nvSpPr>
        <p:spPr>
          <a:xfrm>
            <a:off x="3009270" y="4733787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John Calls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DF4A47-653D-4507-ADBE-EE3B61CE5216}"/>
              </a:ext>
            </a:extLst>
          </p:cNvPr>
          <p:cNvSpPr/>
          <p:nvPr/>
        </p:nvSpPr>
        <p:spPr>
          <a:xfrm>
            <a:off x="4830920" y="473378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Mary Calls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516C67-5177-4AD3-9F72-B95DA915178C}"/>
                  </a:ext>
                </a:extLst>
              </p:cNvPr>
              <p:cNvSpPr txBox="1"/>
              <p:nvPr/>
            </p:nvSpPr>
            <p:spPr>
              <a:xfrm>
                <a:off x="1752600" y="5572329"/>
                <a:ext cx="5407506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516C67-5177-4AD3-9F72-B95DA9151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572329"/>
                <a:ext cx="5407506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135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 Inference vs.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Inference: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Parameters are assumed to be known</a:t>
            </a:r>
          </a:p>
          <a:p>
            <a:r>
              <a:rPr lang="en-US" dirty="0"/>
              <a:t>Learning (parameter estimation):</a:t>
            </a:r>
          </a:p>
          <a:p>
            <a:pPr lvl="1"/>
            <a:r>
              <a:rPr lang="en-US" dirty="0"/>
              <a:t>Compute MLE or MAP estimate of the parameters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27" y="2095455"/>
            <a:ext cx="1551174" cy="331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1ECE97-A303-4F8A-A88E-B63665C67A84}"/>
                  </a:ext>
                </a:extLst>
              </p:cNvPr>
              <p:cNvSpPr txBox="1"/>
              <p:nvPr/>
            </p:nvSpPr>
            <p:spPr>
              <a:xfrm>
                <a:off x="1066072" y="4003807"/>
                <a:ext cx="713721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1ECE97-A303-4F8A-A88E-B63665C6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72" y="4003807"/>
                <a:ext cx="7137210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774C4-0F39-4479-ADBC-0D8E2DB25B09}"/>
                  </a:ext>
                </a:extLst>
              </p:cNvPr>
              <p:cNvSpPr txBox="1"/>
              <p:nvPr/>
            </p:nvSpPr>
            <p:spPr>
              <a:xfrm>
                <a:off x="1066072" y="5189873"/>
                <a:ext cx="9768893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774C4-0F39-4479-ADBC-0D8E2DB2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72" y="5189873"/>
                <a:ext cx="9768893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11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39" y="1600201"/>
            <a:ext cx="11798043" cy="5096633"/>
          </a:xfrm>
        </p:spPr>
        <p:txBody>
          <a:bodyPr/>
          <a:lstStyle/>
          <a:p>
            <a:r>
              <a:rPr lang="en-US" dirty="0"/>
              <a:t>Probabilistic graphical models (PGMs)</a:t>
            </a:r>
          </a:p>
          <a:p>
            <a:pPr lvl="1"/>
            <a:r>
              <a:rPr lang="en-US" dirty="0"/>
              <a:t>An efficient way to encode conditional independence</a:t>
            </a:r>
          </a:p>
          <a:p>
            <a:pPr lvl="1"/>
            <a:r>
              <a:rPr lang="en-US" dirty="0"/>
              <a:t>From PGMs, we can decompose a joint probability much efficiently</a:t>
            </a:r>
          </a:p>
          <a:p>
            <a:endParaRPr lang="en-US" dirty="0"/>
          </a:p>
          <a:p>
            <a:r>
              <a:rPr lang="en-US" dirty="0"/>
              <a:t>Probabilistic Inference on PGMs</a:t>
            </a:r>
          </a:p>
          <a:p>
            <a:endParaRPr lang="en-US" dirty="0"/>
          </a:p>
          <a:p>
            <a:r>
              <a:rPr lang="en-US" dirty="0"/>
              <a:t>Independence in PGMs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87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39" y="1600201"/>
            <a:ext cx="11798043" cy="509663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Probabilistic graphical models (PGMs)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 efficient way to encode conditional independence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From PGMs, we can decompose a joint probability much efficiently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Probabilistic Inference on PGMs</a:t>
            </a:r>
          </a:p>
          <a:p>
            <a:endParaRPr lang="en-US" dirty="0"/>
          </a:p>
          <a:p>
            <a:r>
              <a:rPr lang="en-US" dirty="0"/>
              <a:t>Independence in PGMs</a:t>
            </a:r>
          </a:p>
        </p:txBody>
      </p:sp>
    </p:spTree>
    <p:extLst>
      <p:ext uri="{BB962C8B-B14F-4D97-AF65-F5344CB8AC3E}">
        <p14:creationId xmlns:p14="http://schemas.microsoft.com/office/powerpoint/2010/main" val="345856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Blanket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The smallest set of “observed” nodes that renders a node t </a:t>
            </a:r>
            <a:r>
              <a:rPr lang="en-US" u="sng" dirty="0"/>
              <a:t>conditionally independent of all the other nodes in the graph</a:t>
            </a:r>
            <a:r>
              <a:rPr lang="en-US" dirty="0"/>
              <a:t>.</a:t>
            </a:r>
          </a:p>
          <a:p>
            <a:r>
              <a:rPr lang="en-US" dirty="0"/>
              <a:t>Markov blanket in DAG is:</a:t>
            </a:r>
          </a:p>
          <a:p>
            <a:pPr lvl="1"/>
            <a:r>
              <a:rPr lang="en-US" dirty="0"/>
              <a:t>Parents</a:t>
            </a:r>
          </a:p>
          <a:p>
            <a:pPr lvl="1"/>
            <a:r>
              <a:rPr lang="en-US" dirty="0"/>
              <a:t>Children</a:t>
            </a:r>
          </a:p>
          <a:p>
            <a:pPr lvl="1"/>
            <a:r>
              <a:rPr lang="en-US" dirty="0"/>
              <a:t>Co-parents (other nodes that are also parents of the children)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87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Blanket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lnSpc>
                <a:spcPct val="95416"/>
              </a:lnSpc>
            </a:pPr>
            <a:r>
              <a:rPr lang="en-US" altLang="zh-CN" dirty="0">
                <a:ea typeface="Times New Roman"/>
              </a:rPr>
              <a:t>Each</a:t>
            </a:r>
            <a:r>
              <a:rPr lang="en-US" altLang="zh-CN" spc="-94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node</a:t>
            </a:r>
            <a:r>
              <a:rPr lang="en-US" altLang="zh-CN" spc="-100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is</a:t>
            </a:r>
            <a:r>
              <a:rPr lang="en-US" altLang="zh-CN" spc="-94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conditionally</a:t>
            </a:r>
            <a:r>
              <a:rPr lang="en-US" altLang="zh-CN" spc="-100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independent</a:t>
            </a:r>
            <a:r>
              <a:rPr lang="en-US" altLang="zh-CN" spc="-94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of</a:t>
            </a:r>
            <a:r>
              <a:rPr lang="en-US" altLang="zh-CN" spc="-100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all</a:t>
            </a:r>
            <a:r>
              <a:rPr lang="en-US" altLang="zh-CN" spc="-94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others</a:t>
            </a:r>
            <a:r>
              <a:rPr lang="en-US" altLang="zh-CN" spc="-100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given</a:t>
            </a:r>
            <a:r>
              <a:rPr lang="en-US" altLang="zh-CN" spc="-100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its</a:t>
            </a:r>
            <a:r>
              <a:rPr lang="en-US" altLang="zh-CN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Markov</a:t>
            </a:r>
            <a:r>
              <a:rPr lang="en-US" altLang="zh-CN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blanket:</a:t>
            </a:r>
            <a:endParaRPr lang="en-US" altLang="zh-CN" dirty="0">
              <a:ea typeface="Times New Roman"/>
              <a:cs typeface="Times New Roman"/>
            </a:endParaRPr>
          </a:p>
          <a:p>
            <a:pPr lvl="1" hangingPunct="0">
              <a:lnSpc>
                <a:spcPct val="95416"/>
              </a:lnSpc>
            </a:pPr>
            <a:r>
              <a:rPr lang="en-US" altLang="zh-CN" dirty="0">
                <a:ea typeface="Times New Roman"/>
              </a:rPr>
              <a:t>parents</a:t>
            </a:r>
            <a:r>
              <a:rPr lang="en-US" altLang="zh-CN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+</a:t>
            </a:r>
            <a:r>
              <a:rPr lang="en-US" altLang="zh-CN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children</a:t>
            </a:r>
            <a:r>
              <a:rPr lang="en-US" altLang="zh-CN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+</a:t>
            </a:r>
            <a:r>
              <a:rPr lang="en-US" altLang="zh-CN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children’s</a:t>
            </a:r>
            <a:r>
              <a:rPr lang="en-US" altLang="zh-CN" spc="-25" dirty="0">
                <a:cs typeface="Times New Roman"/>
              </a:rPr>
              <a:t> </a:t>
            </a:r>
            <a:r>
              <a:rPr lang="en-US" altLang="zh-CN" dirty="0">
                <a:ea typeface="Times New Roman"/>
              </a:rPr>
              <a:t>parents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255EC-882C-EF41-AD22-248D6C55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28" y="2584023"/>
            <a:ext cx="4803455" cy="37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7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dependent feature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39" y="1600201"/>
            <a:ext cx="11798043" cy="5096633"/>
          </a:xfrm>
        </p:spPr>
        <p:txBody>
          <a:bodyPr/>
          <a:lstStyle/>
          <a:p>
            <a:r>
              <a:rPr lang="en-US" dirty="0"/>
              <a:t>Most real-world data have high-dimensional and correlated variables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Pixels in an image</a:t>
            </a:r>
          </a:p>
          <a:p>
            <a:pPr lvl="1"/>
            <a:r>
              <a:rPr lang="en-US" dirty="0"/>
              <a:t>Words in a document</a:t>
            </a:r>
          </a:p>
          <a:p>
            <a:pPr lvl="1"/>
            <a:r>
              <a:rPr lang="en-US" dirty="0"/>
              <a:t>Genes in a microarray</a:t>
            </a:r>
          </a:p>
          <a:p>
            <a:endParaRPr lang="en-US" dirty="0"/>
          </a:p>
          <a:p>
            <a:r>
              <a:rPr lang="en-US" dirty="0"/>
              <a:t>Sometimes, even data instances are not independent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Today’s stock market and yesterday’s stock market</a:t>
            </a:r>
          </a:p>
        </p:txBody>
      </p:sp>
    </p:spTree>
    <p:extLst>
      <p:ext uri="{BB962C8B-B14F-4D97-AF65-F5344CB8AC3E}">
        <p14:creationId xmlns:p14="http://schemas.microsoft.com/office/powerpoint/2010/main" val="4504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 how to build probability models?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compactly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are the parameters?</a:t>
                </a:r>
              </a:p>
              <a:p>
                <a:r>
                  <a:rPr lang="en-US" dirty="0"/>
                  <a:t>How can we use this distribution to infer a set of variables given another?</a:t>
                </a:r>
              </a:p>
              <a:p>
                <a:pPr lvl="1"/>
                <a:r>
                  <a:rPr lang="en-US" dirty="0"/>
                  <a:t>Ex. Given the first 100 pixels, infer the rest</a:t>
                </a:r>
              </a:p>
              <a:p>
                <a:pPr lvl="1"/>
                <a:r>
                  <a:rPr lang="en-US" dirty="0"/>
                  <a:t>Ex. Given today’s stock market, predict tomorrow’s</a:t>
                </a:r>
              </a:p>
              <a:p>
                <a:r>
                  <a:rPr lang="en-US" dirty="0"/>
                  <a:t>How can we learn the parameters with a reasonable amount of data?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71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Chain Rule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1" y="4601471"/>
            <a:ext cx="11724639" cy="988540"/>
          </a:xfrm>
        </p:spPr>
        <p:txBody>
          <a:bodyPr>
            <a:normAutofit/>
          </a:bodyPr>
          <a:lstStyle/>
          <a:p>
            <a:r>
              <a:rPr lang="en-US" dirty="0"/>
              <a:t>Can represent any joint distribution this way</a:t>
            </a:r>
          </a:p>
          <a:p>
            <a:r>
              <a:rPr lang="en-US" dirty="0"/>
              <a:t>Using </a:t>
            </a:r>
            <a:r>
              <a:rPr lang="en-US" u="sng" dirty="0"/>
              <a:t>any ordering </a:t>
            </a:r>
            <a:r>
              <a:rPr lang="en-US" dirty="0"/>
              <a:t>of the variables…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804314" y="5590011"/>
            <a:ext cx="6214966" cy="1068029"/>
          </a:xfrm>
          <a:prstGeom prst="wedgeRectCallout">
            <a:avLst>
              <a:gd name="adj1" fmla="val 37061"/>
              <a:gd name="adj2" fmla="val -244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Problem: this distribution has O(2</a:t>
            </a:r>
            <a:r>
              <a:rPr lang="en-US" sz="2400" baseline="30000" dirty="0"/>
              <a:t>N</a:t>
            </a:r>
            <a:r>
              <a:rPr lang="en-US" sz="2400" dirty="0"/>
              <a:t>) parameters if each of them is a binary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177B94-A7C3-41B9-92C9-92A5251FB563}"/>
                  </a:ext>
                </a:extLst>
              </p:cNvPr>
              <p:cNvSpPr/>
              <p:nvPr/>
            </p:nvSpPr>
            <p:spPr>
              <a:xfrm>
                <a:off x="294640" y="2809638"/>
                <a:ext cx="1143357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177B94-A7C3-41B9-92C9-92A5251FB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2809638"/>
                <a:ext cx="11433579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34B156-DF39-4E57-8059-07500A990493}"/>
                  </a:ext>
                </a:extLst>
              </p:cNvPr>
              <p:cNvSpPr/>
              <p:nvPr/>
            </p:nvSpPr>
            <p:spPr>
              <a:xfrm>
                <a:off x="294640" y="1512075"/>
                <a:ext cx="9892580" cy="1357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[1]=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[1],…,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[1: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−1])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34B156-DF39-4E57-8059-07500A990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512075"/>
                <a:ext cx="9892580" cy="1357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384777-D159-4C61-ABCC-E254975B188E}"/>
                  </a:ext>
                </a:extLst>
              </p:cNvPr>
              <p:cNvSpPr txBox="1"/>
              <p:nvPr/>
            </p:nvSpPr>
            <p:spPr>
              <a:xfrm>
                <a:off x="225423" y="3842986"/>
                <a:ext cx="11572012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 interchangeably sometimes in this lecture!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384777-D159-4C61-ABCC-E254975B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3" y="3842986"/>
                <a:ext cx="11572012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7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key to representing large joint distributions</a:t>
            </a:r>
          </a:p>
          <a:p>
            <a:r>
              <a:rPr lang="en-US" dirty="0"/>
              <a:t>X and Y are conditionally independent given Z</a:t>
            </a:r>
          </a:p>
          <a:p>
            <a:pPr lvl="1"/>
            <a:r>
              <a:rPr lang="en-US" dirty="0"/>
              <a:t>if and only if the conditional joint can be written as a product of the conditional marginals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0" y="3598574"/>
            <a:ext cx="8423548" cy="438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E848AF-385A-4925-8C27-B83AF54AECE5}"/>
                  </a:ext>
                </a:extLst>
              </p:cNvPr>
              <p:cNvSpPr/>
              <p:nvPr/>
            </p:nvSpPr>
            <p:spPr>
              <a:xfrm>
                <a:off x="3895090" y="4156682"/>
                <a:ext cx="42905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E848AF-385A-4925-8C27-B83AF54AE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090" y="4156682"/>
                <a:ext cx="4290597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2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85845"/>
          </a:xfrm>
        </p:spPr>
        <p:txBody>
          <a:bodyPr>
            <a:normAutofit/>
          </a:bodyPr>
          <a:lstStyle/>
          <a:p>
            <a:r>
              <a:rPr lang="en-US" dirty="0"/>
              <a:t>“The future is independent of the past given the present”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O(N) parameters:</a:t>
            </a:r>
          </a:p>
          <a:p>
            <a:pPr lvl="1"/>
            <a:r>
              <a:rPr lang="en-US" dirty="0"/>
              <a:t>Fewer parameters, (1) faster learning, (2) fast inference, (3) and fewer training data required!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45" y="2184099"/>
            <a:ext cx="31750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7" y="3241340"/>
            <a:ext cx="3175000" cy="37531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35" y="3858220"/>
            <a:ext cx="7513523" cy="30415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34" y="4326243"/>
            <a:ext cx="5285989" cy="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order Markov assumption is useful for 1-D sequence data</a:t>
            </a:r>
          </a:p>
          <a:p>
            <a:pPr lvl="1"/>
            <a:r>
              <a:rPr lang="en-US" dirty="0"/>
              <a:t>Sequences of words in a sentence or document</a:t>
            </a:r>
          </a:p>
          <a:p>
            <a:pPr lvl="1"/>
            <a:endParaRPr lang="en-US" dirty="0"/>
          </a:p>
          <a:p>
            <a:r>
              <a:rPr lang="en-US" dirty="0"/>
              <a:t>Q: What about 2-D images, 3-D video</a:t>
            </a:r>
          </a:p>
          <a:p>
            <a:pPr lvl="1"/>
            <a:r>
              <a:rPr lang="en-US" dirty="0"/>
              <a:t>Or in general arbitrary collections of variables</a:t>
            </a:r>
          </a:p>
          <a:p>
            <a:pPr lvl="2"/>
            <a:r>
              <a:rPr lang="en-US" dirty="0"/>
              <a:t>Gene pathways, etc…</a:t>
            </a:r>
          </a:p>
        </p:txBody>
      </p:sp>
    </p:spTree>
    <p:extLst>
      <p:ext uri="{BB962C8B-B14F-4D97-AF65-F5344CB8AC3E}">
        <p14:creationId xmlns:p14="http://schemas.microsoft.com/office/powerpoint/2010/main" val="175789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1666</Words>
  <Application>Microsoft Macintosh PowerPoint</Application>
  <PresentationFormat>Widescreen</PresentationFormat>
  <Paragraphs>495</Paragraphs>
  <Slides>32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3521:Bayesian Networks (DAG Probabilistic Graphical Models)</vt:lpstr>
      <vt:lpstr>Project Submission</vt:lpstr>
      <vt:lpstr>Today</vt:lpstr>
      <vt:lpstr>Problems: dependent feature variables</vt:lpstr>
      <vt:lpstr>Questions: how to build probability models?</vt:lpstr>
      <vt:lpstr>The Chain Rule of Probability</vt:lpstr>
      <vt:lpstr>Conditional Independence</vt:lpstr>
      <vt:lpstr>Markov Models</vt:lpstr>
      <vt:lpstr>Probabilistic Graphical Models</vt:lpstr>
      <vt:lpstr>Probabilistic Graphical Models</vt:lpstr>
      <vt:lpstr>Graph Terminology</vt:lpstr>
      <vt:lpstr>Directed Graphical Models</vt:lpstr>
      <vt:lpstr>Directed Graphical Models</vt:lpstr>
      <vt:lpstr>Example</vt:lpstr>
      <vt:lpstr>Practice</vt:lpstr>
      <vt:lpstr>Practice</vt:lpstr>
      <vt:lpstr>Practice</vt:lpstr>
      <vt:lpstr>Naïve Bayes</vt:lpstr>
      <vt:lpstr>Example: medical Diagnosis (The Alarm Network)</vt:lpstr>
      <vt:lpstr>Another medical diagnosis example: QMR network</vt:lpstr>
      <vt:lpstr>Today</vt:lpstr>
      <vt:lpstr>Probabilistic Inference</vt:lpstr>
      <vt:lpstr>General Form of Inference</vt:lpstr>
      <vt:lpstr>General Form of Inference</vt:lpstr>
      <vt:lpstr>Nuisance Variables</vt:lpstr>
      <vt:lpstr>Inference on PGMs</vt:lpstr>
      <vt:lpstr>Inference on PGMs</vt:lpstr>
      <vt:lpstr>Inference on PGMs</vt:lpstr>
      <vt:lpstr>** Inference vs. Learning</vt:lpstr>
      <vt:lpstr>Today</vt:lpstr>
      <vt:lpstr>Markov Blanket</vt:lpstr>
      <vt:lpstr>Markov Blanket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171</cp:revision>
  <dcterms:created xsi:type="dcterms:W3CDTF">2020-06-25T19:45:53Z</dcterms:created>
  <dcterms:modified xsi:type="dcterms:W3CDTF">2021-03-29T05:07:21Z</dcterms:modified>
</cp:coreProperties>
</file>