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01" r:id="rId2"/>
    <p:sldId id="446" r:id="rId3"/>
    <p:sldId id="433" r:id="rId4"/>
    <p:sldId id="432" r:id="rId5"/>
    <p:sldId id="447" r:id="rId6"/>
    <p:sldId id="448" r:id="rId7"/>
    <p:sldId id="449" r:id="rId8"/>
    <p:sldId id="450" r:id="rId9"/>
    <p:sldId id="452" r:id="rId10"/>
    <p:sldId id="453" r:id="rId11"/>
    <p:sldId id="454" r:id="rId12"/>
    <p:sldId id="455" r:id="rId13"/>
    <p:sldId id="459" r:id="rId14"/>
    <p:sldId id="458" r:id="rId15"/>
    <p:sldId id="460" r:id="rId16"/>
    <p:sldId id="462" r:id="rId17"/>
    <p:sldId id="465" r:id="rId18"/>
    <p:sldId id="466" r:id="rId19"/>
    <p:sldId id="467" r:id="rId20"/>
    <p:sldId id="468" r:id="rId21"/>
    <p:sldId id="469" r:id="rId22"/>
    <p:sldId id="471" r:id="rId23"/>
    <p:sldId id="470" r:id="rId24"/>
    <p:sldId id="472" r:id="rId25"/>
    <p:sldId id="473" r:id="rId26"/>
    <p:sldId id="479" r:id="rId27"/>
    <p:sldId id="474" r:id="rId28"/>
    <p:sldId id="475" r:id="rId29"/>
    <p:sldId id="476" r:id="rId30"/>
    <p:sldId id="4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/>
    <p:restoredTop sz="97248"/>
  </p:normalViewPr>
  <p:slideViewPr>
    <p:cSldViewPr snapToGrid="0" snapToObjects="1">
      <p:cViewPr varScale="1">
        <p:scale>
          <a:sx n="174" d="100"/>
          <a:sy n="17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747487"/>
            <a:ext cx="11350171" cy="1625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7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6.png"/><Relationship Id="rId5" Type="http://schemas.openxmlformats.org/officeDocument/2006/relationships/image" Target="../media/image35.png"/><Relationship Id="rId15" Type="http://schemas.openxmlformats.org/officeDocument/2006/relationships/image" Target="../media/image58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2.png"/><Relationship Id="rId7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2.png"/><Relationship Id="rId7" Type="http://schemas.openxmlformats.org/officeDocument/2006/relationships/image" Target="../media/image6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0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2.png"/><Relationship Id="rId7" Type="http://schemas.openxmlformats.org/officeDocument/2006/relationships/image" Target="../media/image6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.png"/><Relationship Id="rId5" Type="http://schemas.openxmlformats.org/officeDocument/2006/relationships/image" Target="../media/image62.png"/><Relationship Id="rId10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9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92.png"/><Relationship Id="rId5" Type="http://schemas.openxmlformats.org/officeDocument/2006/relationships/image" Target="../media/image81.png"/><Relationship Id="rId10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79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6.png"/><Relationship Id="rId5" Type="http://schemas.openxmlformats.org/officeDocument/2006/relationships/image" Target="../media/image94.png"/><Relationship Id="rId10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4.png"/><Relationship Id="rId2" Type="http://schemas.openxmlformats.org/officeDocument/2006/relationships/image" Target="../media/image3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7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6.png"/><Relationship Id="rId2" Type="http://schemas.openxmlformats.org/officeDocument/2006/relationships/image" Target="../media/image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19" Type="http://schemas.openxmlformats.org/officeDocument/2006/relationships/image" Target="../media/image118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9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6.png"/><Relationship Id="rId2" Type="http://schemas.openxmlformats.org/officeDocument/2006/relationships/image" Target="../media/image3.png"/><Relationship Id="rId16" Type="http://schemas.openxmlformats.org/officeDocument/2006/relationships/image" Target="../media/image115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19" Type="http://schemas.openxmlformats.org/officeDocument/2006/relationships/image" Target="../media/image12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9.png"/><Relationship Id="rId10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53.png"/><Relationship Id="rId4" Type="http://schemas.openxmlformats.org/officeDocument/2006/relationships/image" Target="../media/image34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9.png"/><Relationship Id="rId17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8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2DC-B55F-DA43-819D-B809A018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47487"/>
            <a:ext cx="11459261" cy="1625600"/>
          </a:xfrm>
        </p:spPr>
        <p:txBody>
          <a:bodyPr>
            <a:noAutofit/>
          </a:bodyPr>
          <a:lstStyle/>
          <a:p>
            <a:r>
              <a:rPr lang="en-US" dirty="0"/>
              <a:t>CSE 3521: Neural Networks</a:t>
            </a:r>
          </a:p>
        </p:txBody>
      </p:sp>
      <p:pic>
        <p:nvPicPr>
          <p:cNvPr id="3" name="Picture 2" descr="Artificial Neural Networks — Mapping the Human Brain | by Shubham Panchal |  Predict | Medium">
            <a:extLst>
              <a:ext uri="{FF2B5EF4-FFF2-40B4-BE49-F238E27FC236}">
                <a16:creationId xmlns:a16="http://schemas.microsoft.com/office/drawing/2014/main" id="{91C93757-B9D6-4C77-B09B-1F0B792E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105" y="2836592"/>
            <a:ext cx="3666254" cy="274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 Types of Artificial Neural Networks for Natural Language Processing">
            <a:extLst>
              <a:ext uri="{FF2B5EF4-FFF2-40B4-BE49-F238E27FC236}">
                <a16:creationId xmlns:a16="http://schemas.microsoft.com/office/drawing/2014/main" id="{19FD3D41-94F9-4C42-AB25-DF218F8C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21" y="2832130"/>
            <a:ext cx="3481904" cy="27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1EE67-ABD6-46BA-88BB-60D5975855B7}"/>
              </a:ext>
            </a:extLst>
          </p:cNvPr>
          <p:cNvSpPr txBox="1"/>
          <p:nvPr/>
        </p:nvSpPr>
        <p:spPr>
          <a:xfrm>
            <a:off x="5538652" y="4071644"/>
            <a:ext cx="114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3856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A9D18D-FC66-467A-B741-DA21243E0DED}"/>
              </a:ext>
            </a:extLst>
          </p:cNvPr>
          <p:cNvSpPr/>
          <p:nvPr/>
        </p:nvSpPr>
        <p:spPr>
          <a:xfrm>
            <a:off x="8688977" y="1843051"/>
            <a:ext cx="961998" cy="43787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832BA9C-B8F9-430C-A7C9-5AEAE6358BD6}"/>
              </a:ext>
            </a:extLst>
          </p:cNvPr>
          <p:cNvSpPr/>
          <p:nvPr/>
        </p:nvSpPr>
        <p:spPr>
          <a:xfrm>
            <a:off x="1857129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2FB1A-C0B7-4C63-B05B-5A3A46F2692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>
            <a:off x="1087120" y="2300251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9098B-BD75-497B-AF2C-8FF49DA0AEE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1087120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87CE9-D35E-4598-A276-F69D4710B981}"/>
              </a:ext>
            </a:extLst>
          </p:cNvPr>
          <p:cNvCxnSpPr>
            <a:cxnSpLocks/>
            <a:stCxn id="16" idx="6"/>
            <a:endCxn id="27" idx="3"/>
          </p:cNvCxnSpPr>
          <p:nvPr/>
        </p:nvCxnSpPr>
        <p:spPr>
          <a:xfrm flipV="1">
            <a:off x="1087120" y="3826169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/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/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/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FDB90-BFF3-4393-B185-CF8831482A23}"/>
              </a:ext>
            </a:extLst>
          </p:cNvPr>
          <p:cNvCxnSpPr>
            <a:cxnSpLocks/>
            <a:stCxn id="27" idx="6"/>
            <a:endCxn id="48" idx="2"/>
          </p:cNvCxnSpPr>
          <p:nvPr/>
        </p:nvCxnSpPr>
        <p:spPr>
          <a:xfrm>
            <a:off x="2771529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FB1CFE2-1867-4489-AFFC-B1BBF70BA83B}"/>
              </a:ext>
            </a:extLst>
          </p:cNvPr>
          <p:cNvSpPr/>
          <p:nvPr/>
        </p:nvSpPr>
        <p:spPr>
          <a:xfrm>
            <a:off x="1857129" y="421866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FB34-944D-4739-9903-A4CAAEE383B9}"/>
              </a:ext>
            </a:extLst>
          </p:cNvPr>
          <p:cNvCxnSpPr>
            <a:cxnSpLocks/>
            <a:stCxn id="23" idx="6"/>
            <a:endCxn id="36" idx="1"/>
          </p:cNvCxnSpPr>
          <p:nvPr/>
        </p:nvCxnSpPr>
        <p:spPr>
          <a:xfrm>
            <a:off x="1087120" y="2300251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815B6-617F-49A1-838F-487C053B6D14}"/>
              </a:ext>
            </a:extLst>
          </p:cNvPr>
          <p:cNvCxnSpPr>
            <a:cxnSpLocks/>
            <a:stCxn id="17" idx="6"/>
            <a:endCxn id="36" idx="2"/>
          </p:cNvCxnSpPr>
          <p:nvPr/>
        </p:nvCxnSpPr>
        <p:spPr>
          <a:xfrm>
            <a:off x="1087120" y="3502880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344DE-7286-4936-8886-806526F69C18}"/>
              </a:ext>
            </a:extLst>
          </p:cNvPr>
          <p:cNvCxnSpPr>
            <a:cxnSpLocks/>
            <a:stCxn id="16" idx="6"/>
            <a:endCxn id="36" idx="3"/>
          </p:cNvCxnSpPr>
          <p:nvPr/>
        </p:nvCxnSpPr>
        <p:spPr>
          <a:xfrm>
            <a:off x="1087120" y="4681089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B22A62-EC51-423D-ABA6-EB28D5FA9763}"/>
              </a:ext>
            </a:extLst>
          </p:cNvPr>
          <p:cNvCxnSpPr>
            <a:cxnSpLocks/>
            <a:stCxn id="36" idx="6"/>
            <a:endCxn id="48" idx="3"/>
          </p:cNvCxnSpPr>
          <p:nvPr/>
        </p:nvCxnSpPr>
        <p:spPr>
          <a:xfrm flipV="1">
            <a:off x="2771529" y="3826169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9D5ABD-C3C2-41C8-9080-B94BD07C69A0}"/>
              </a:ext>
            </a:extLst>
          </p:cNvPr>
          <p:cNvSpPr/>
          <p:nvPr/>
        </p:nvSpPr>
        <p:spPr>
          <a:xfrm>
            <a:off x="3541538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EE1713-4DFA-4C59-819E-30FFDAD3FBE3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455938" y="3502880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C4A97-4FAA-40EE-BFB2-D3958D38F7E6}"/>
              </a:ext>
            </a:extLst>
          </p:cNvPr>
          <p:cNvCxnSpPr>
            <a:cxnSpLocks/>
            <a:stCxn id="62" idx="6"/>
            <a:endCxn id="48" idx="1"/>
          </p:cNvCxnSpPr>
          <p:nvPr/>
        </p:nvCxnSpPr>
        <p:spPr>
          <a:xfrm>
            <a:off x="2765906" y="2295027"/>
            <a:ext cx="909543" cy="884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815E4C4-468C-418D-B506-33DC56E7A994}"/>
              </a:ext>
            </a:extLst>
          </p:cNvPr>
          <p:cNvSpPr/>
          <p:nvPr/>
        </p:nvSpPr>
        <p:spPr>
          <a:xfrm>
            <a:off x="1851506" y="183782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/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/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/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49B74E-FB0C-4F1C-9B6F-C124363696E9}"/>
              </a:ext>
            </a:extLst>
          </p:cNvPr>
          <p:cNvCxnSpPr>
            <a:cxnSpLocks/>
          </p:cNvCxnSpPr>
          <p:nvPr/>
        </p:nvCxnSpPr>
        <p:spPr>
          <a:xfrm>
            <a:off x="9679601" y="1843051"/>
            <a:ext cx="7895" cy="440640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591A9A-FF93-4DCE-A15D-20CCBF843A80}"/>
                  </a:ext>
                </a:extLst>
              </p:cNvPr>
              <p:cNvSpPr txBox="1"/>
              <p:nvPr/>
            </p:nvSpPr>
            <p:spPr>
              <a:xfrm>
                <a:off x="3558301" y="4747809"/>
                <a:ext cx="2630183" cy="156966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=+0.5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591A9A-FF93-4DCE-A15D-20CCBF843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01" y="4747809"/>
                <a:ext cx="2630183" cy="1569660"/>
              </a:xfrm>
              <a:prstGeom prst="rect">
                <a:avLst/>
              </a:prstGeom>
              <a:blipFill>
                <a:blip r:embed="rId11"/>
                <a:stretch>
                  <a:fillRect l="-3218" t="-2299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0AECAD-5A4F-4CAF-95F4-29A0528805D5}"/>
                  </a:ext>
                </a:extLst>
              </p:cNvPr>
              <p:cNvSpPr txBox="1"/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0AECAD-5A4F-4CAF-95F4-29A052880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32F09-843E-4C33-B6F0-C98F23D20352}"/>
                  </a:ext>
                </a:extLst>
              </p:cNvPr>
              <p:cNvSpPr/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32F09-843E-4C33-B6F0-C98F23D20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  <a:blipFill>
                <a:blip r:embed="rId13"/>
                <a:stretch>
                  <a:fillRect t="-4000" r="-228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2C41AD5-17B0-4203-A225-8EB974337362}"/>
              </a:ext>
            </a:extLst>
          </p:cNvPr>
          <p:cNvGrpSpPr/>
          <p:nvPr/>
        </p:nvGrpSpPr>
        <p:grpSpPr>
          <a:xfrm>
            <a:off x="6677835" y="1843051"/>
            <a:ext cx="3492419" cy="4901954"/>
            <a:chOff x="6677835" y="1843051"/>
            <a:chExt cx="3492419" cy="490195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FDDE3F-10C4-47C3-8FEC-1C067EB0AC38}"/>
                </a:ext>
              </a:extLst>
            </p:cNvPr>
            <p:cNvCxnSpPr>
              <a:cxnSpLocks/>
            </p:cNvCxnSpPr>
            <p:nvPr/>
          </p:nvCxnSpPr>
          <p:spPr>
            <a:xfrm>
              <a:off x="8658200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B1695C-47A1-4DA8-98C8-371F7397089F}"/>
                    </a:ext>
                  </a:extLst>
                </p:cNvPr>
                <p:cNvSpPr txBox="1"/>
                <p:nvPr/>
              </p:nvSpPr>
              <p:spPr>
                <a:xfrm>
                  <a:off x="8224934" y="6221785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B1695C-47A1-4DA8-98C8-371F7397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934" y="6221785"/>
                  <a:ext cx="194532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64F3BB-09FE-43AF-9659-C8D7FF63B0F4}"/>
                    </a:ext>
                  </a:extLst>
                </p:cNvPr>
                <p:cNvSpPr txBox="1"/>
                <p:nvPr/>
              </p:nvSpPr>
              <p:spPr>
                <a:xfrm>
                  <a:off x="6677835" y="4891856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64F3BB-09FE-43AF-9659-C8D7FF63B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835" y="4891856"/>
                  <a:ext cx="194532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C9429D-1BEC-4565-AAFE-2E5B2211F1C3}"/>
                  </a:ext>
                </a:extLst>
              </p:cNvPr>
              <p:cNvSpPr txBox="1"/>
              <p:nvPr/>
            </p:nvSpPr>
            <p:spPr>
              <a:xfrm>
                <a:off x="10073960" y="4905030"/>
                <a:ext cx="1945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C9429D-1BEC-4565-AAFE-2E5B2211F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960" y="4905030"/>
                <a:ext cx="194532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06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2F2C-3A4B-4E25-85FA-FA5CAE4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A60A-5B17-40C5-B6F8-F793A9B3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Learning “deeper” networks beyond one-layer perceptrons</a:t>
            </a:r>
          </a:p>
          <a:p>
            <a:pPr lvl="1"/>
            <a:r>
              <a:rPr lang="en-US" dirty="0"/>
              <a:t>Losses and gradients</a:t>
            </a:r>
          </a:p>
          <a:p>
            <a:pPr lvl="1"/>
            <a:r>
              <a:rPr lang="en-US" dirty="0"/>
              <a:t>Back-propagation</a:t>
            </a:r>
          </a:p>
          <a:p>
            <a:pPr lvl="1"/>
            <a:r>
              <a:rPr lang="en-US" dirty="0"/>
              <a:t>Stochastic gradient descent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particulars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Regularization or weight decay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Discriminative vs.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407315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31D6C2-58CA-4302-8BB9-E8A8CB0AD8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Losses: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31D6C2-58CA-4302-8BB9-E8A8CB0AD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5C0D8AD-0543-491E-AD04-734ADE8E5C33}"/>
              </a:ext>
            </a:extLst>
          </p:cNvPr>
          <p:cNvSpPr/>
          <p:nvPr/>
        </p:nvSpPr>
        <p:spPr>
          <a:xfrm>
            <a:off x="164462" y="390582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BF8D97-5CC7-4475-9427-D3B4A21D55E7}"/>
              </a:ext>
            </a:extLst>
          </p:cNvPr>
          <p:cNvSpPr/>
          <p:nvPr/>
        </p:nvSpPr>
        <p:spPr>
          <a:xfrm>
            <a:off x="164462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D3B6A-E07F-4064-9398-1BA9D5A483DD}"/>
                  </a:ext>
                </a:extLst>
              </p:cNvPr>
              <p:cNvSpPr/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D3B6A-E07F-4064-9398-1BA9D5A48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3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FAA45A-8F24-4E27-B2EA-234D938A2432}"/>
                  </a:ext>
                </a:extLst>
              </p:cNvPr>
              <p:cNvSpPr/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FAA45A-8F24-4E27-B2EA-234D938A2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22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21742E8-2378-48DE-ABF9-4FE237E0D034}"/>
              </a:ext>
            </a:extLst>
          </p:cNvPr>
          <p:cNvSpPr/>
          <p:nvPr/>
        </p:nvSpPr>
        <p:spPr>
          <a:xfrm>
            <a:off x="164462" y="152498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EB59EB-DD0E-4D0F-88FA-B436B7C55CC5}"/>
                  </a:ext>
                </a:extLst>
              </p:cNvPr>
              <p:cNvSpPr/>
              <p:nvPr/>
            </p:nvSpPr>
            <p:spPr>
              <a:xfrm>
                <a:off x="409904" y="175160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EB59EB-DD0E-4D0F-88FA-B436B7C5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4" y="1751606"/>
                <a:ext cx="4235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84DF364-631F-405A-A036-41DAEE065BDA}"/>
              </a:ext>
            </a:extLst>
          </p:cNvPr>
          <p:cNvSpPr/>
          <p:nvPr/>
        </p:nvSpPr>
        <p:spPr>
          <a:xfrm>
            <a:off x="1848871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F4086C-85BD-4768-98E4-A9D081296589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078862" y="1982186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47A4F3-71FD-4A43-93B8-DD51D5064FB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078862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F11F62-4447-45C3-B48A-D4C124BCB024}"/>
              </a:ext>
            </a:extLst>
          </p:cNvPr>
          <p:cNvCxnSpPr>
            <a:cxnSpLocks/>
            <a:stCxn id="4" idx="6"/>
            <a:endCxn id="10" idx="3"/>
          </p:cNvCxnSpPr>
          <p:nvPr/>
        </p:nvCxnSpPr>
        <p:spPr>
          <a:xfrm flipV="1">
            <a:off x="1078862" y="3508104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DD64C-6D79-4AF2-A132-64FAFE0B6241}"/>
                  </a:ext>
                </a:extLst>
              </p:cNvPr>
              <p:cNvSpPr txBox="1"/>
              <p:nvPr/>
            </p:nvSpPr>
            <p:spPr>
              <a:xfrm>
                <a:off x="2897182" y="1917849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DD64C-6D79-4AF2-A132-64FAFE0B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82" y="1917849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6531-117D-4B7E-9B31-FA8A5FD10CCD}"/>
                  </a:ext>
                </a:extLst>
              </p:cNvPr>
              <p:cNvSpPr txBox="1"/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6531-117D-4B7E-9B31-FA8A5FD10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707B1-B00D-40DB-98E6-45A2E8593B50}"/>
                  </a:ext>
                </a:extLst>
              </p:cNvPr>
              <p:cNvSpPr txBox="1"/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707B1-B00D-40DB-98E6-45A2E859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8AA8C7-98AD-481F-BDDC-EA258009A245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2763271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5288343"/>
                <a:ext cx="3877023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5288343"/>
                <a:ext cx="3877023" cy="1281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5CFB04E-FD74-4D38-B5CB-055383E7C3D4}"/>
              </a:ext>
            </a:extLst>
          </p:cNvPr>
          <p:cNvSpPr/>
          <p:nvPr/>
        </p:nvSpPr>
        <p:spPr>
          <a:xfrm>
            <a:off x="1848871" y="39006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2B1278-B1CF-41AA-A924-C02F4E810A7B}"/>
              </a:ext>
            </a:extLst>
          </p:cNvPr>
          <p:cNvCxnSpPr>
            <a:cxnSpLocks/>
            <a:stCxn id="8" idx="6"/>
            <a:endCxn id="19" idx="1"/>
          </p:cNvCxnSpPr>
          <p:nvPr/>
        </p:nvCxnSpPr>
        <p:spPr>
          <a:xfrm>
            <a:off x="1078862" y="1982186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04968-C9EB-46B6-BE0E-183D42785026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1078862" y="3184815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2398A-96F3-4021-B165-503B6A2FEB76}"/>
              </a:ext>
            </a:extLst>
          </p:cNvPr>
          <p:cNvCxnSpPr>
            <a:cxnSpLocks/>
            <a:stCxn id="4" idx="6"/>
            <a:endCxn id="19" idx="3"/>
          </p:cNvCxnSpPr>
          <p:nvPr/>
        </p:nvCxnSpPr>
        <p:spPr>
          <a:xfrm>
            <a:off x="1078862" y="4363024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0145-B475-44CA-BDF2-7877F76A5FC8}"/>
              </a:ext>
            </a:extLst>
          </p:cNvPr>
          <p:cNvCxnSpPr>
            <a:cxnSpLocks/>
            <a:stCxn id="19" idx="6"/>
            <a:endCxn id="24" idx="3"/>
          </p:cNvCxnSpPr>
          <p:nvPr/>
        </p:nvCxnSpPr>
        <p:spPr>
          <a:xfrm flipV="1">
            <a:off x="2763271" y="3508104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3039035-2E51-4E4B-B9BE-3D08EE51FEE6}"/>
              </a:ext>
            </a:extLst>
          </p:cNvPr>
          <p:cNvSpPr/>
          <p:nvPr/>
        </p:nvSpPr>
        <p:spPr>
          <a:xfrm>
            <a:off x="3533280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FD4FFB-6EED-4ED5-9DE3-0EB7480F0FD7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447680" y="3184815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2668CC-28DF-47F6-8E7B-94359AAA1E26}"/>
              </a:ext>
            </a:extLst>
          </p:cNvPr>
          <p:cNvCxnSpPr>
            <a:cxnSpLocks/>
            <a:stCxn id="27" idx="6"/>
            <a:endCxn id="24" idx="1"/>
          </p:cNvCxnSpPr>
          <p:nvPr/>
        </p:nvCxnSpPr>
        <p:spPr>
          <a:xfrm>
            <a:off x="2757648" y="1976962"/>
            <a:ext cx="909543" cy="884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548284-CBDE-427C-AD05-2214A13DB4D0}"/>
              </a:ext>
            </a:extLst>
          </p:cNvPr>
          <p:cNvSpPr/>
          <p:nvPr/>
        </p:nvSpPr>
        <p:spPr>
          <a:xfrm>
            <a:off x="1843248" y="151976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DD0BA0-FB1D-4F11-AEB5-E8C9B863EE0C}"/>
                  </a:ext>
                </a:extLst>
              </p:cNvPr>
              <p:cNvSpPr/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DD0BA0-FB1D-4F11-AEB5-E8C9B863E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  <a:blipFill>
                <a:blip r:embed="rId10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0212C-4A19-493B-8EDB-0D4DEA766C74}"/>
                  </a:ext>
                </a:extLst>
              </p:cNvPr>
              <p:cNvSpPr/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0212C-4A19-493B-8EDB-0D4DEA766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  <a:blipFill>
                <a:blip r:embed="rId11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BC649F-630A-4312-B89D-22C3AF2222BD}"/>
                  </a:ext>
                </a:extLst>
              </p:cNvPr>
              <p:cNvSpPr/>
              <p:nvPr/>
            </p:nvSpPr>
            <p:spPr>
              <a:xfrm>
                <a:off x="2081233" y="175160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BC649F-630A-4312-B89D-22C3AF222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33" y="1751606"/>
                <a:ext cx="4235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07368-990A-468F-B4E5-A9729FA951D0}"/>
              </a:ext>
            </a:extLst>
          </p:cNvPr>
          <p:cNvCxnSpPr>
            <a:cxnSpLocks/>
          </p:cNvCxnSpPr>
          <p:nvPr/>
        </p:nvCxnSpPr>
        <p:spPr>
          <a:xfrm flipV="1">
            <a:off x="7106320" y="3292250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68154-23A3-486A-B37A-19F0F51BCAD3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F86CB-230F-4877-810D-052EEA46D1E4}"/>
              </a:ext>
            </a:extLst>
          </p:cNvPr>
          <p:cNvSpPr/>
          <p:nvPr/>
        </p:nvSpPr>
        <p:spPr>
          <a:xfrm>
            <a:off x="8171796" y="307183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5B8502-37EB-4429-9501-8BA4CA275E70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E43786F-2143-40DF-9D28-231EC3440479}"/>
              </a:ext>
            </a:extLst>
          </p:cNvPr>
          <p:cNvSpPr/>
          <p:nvPr/>
        </p:nvSpPr>
        <p:spPr>
          <a:xfrm>
            <a:off x="9187276" y="1985595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0FA18DC-A14D-4801-8179-A8672DDF1727}"/>
              </a:ext>
            </a:extLst>
          </p:cNvPr>
          <p:cNvSpPr/>
          <p:nvPr/>
        </p:nvSpPr>
        <p:spPr>
          <a:xfrm>
            <a:off x="9194621" y="4021601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89A4-5718-4586-9250-3C5A00090AAD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DF98-E090-449E-9FED-85224DD49A47}"/>
              </a:ext>
            </a:extLst>
          </p:cNvPr>
          <p:cNvSpPr txBox="1"/>
          <p:nvPr/>
        </p:nvSpPr>
        <p:spPr>
          <a:xfrm>
            <a:off x="9445325" y="434531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2073-EA4C-4E2A-98C9-7593E4D9EF5B}"/>
              </a:ext>
            </a:extLst>
          </p:cNvPr>
          <p:cNvSpPr txBox="1"/>
          <p:nvPr/>
        </p:nvSpPr>
        <p:spPr>
          <a:xfrm>
            <a:off x="8282594" y="191957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5D930-03A1-452B-8775-6CDE8B315D52}"/>
              </a:ext>
            </a:extLst>
          </p:cNvPr>
          <p:cNvSpPr txBox="1"/>
          <p:nvPr/>
        </p:nvSpPr>
        <p:spPr>
          <a:xfrm>
            <a:off x="7105499" y="3384827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96D50E-1C9E-42D0-8035-9E629B9A63EA}"/>
                  </a:ext>
                </a:extLst>
              </p:cNvPr>
              <p:cNvSpPr/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96D50E-1C9E-42D0-8035-9E629B9A6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  <a:blipFill>
                <a:blip r:embed="rId13"/>
                <a:stretch>
                  <a:fillRect t="-4000" r="-2253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E06CFC-D70C-4F5B-87EC-8BCE91A5B18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24979D-1A0A-46DD-AF85-8A6E0537E687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7F5974F-88E3-4012-8BF8-E0F79B798DB3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D070DEA5-10C1-42BF-832A-6772D10FBA82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46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Temporally take out “1” for simplicity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C0D8AD-0543-491E-AD04-734ADE8E5C33}"/>
              </a:ext>
            </a:extLst>
          </p:cNvPr>
          <p:cNvSpPr/>
          <p:nvPr/>
        </p:nvSpPr>
        <p:spPr>
          <a:xfrm>
            <a:off x="164462" y="390582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BF8D97-5CC7-4475-9427-D3B4A21D55E7}"/>
              </a:ext>
            </a:extLst>
          </p:cNvPr>
          <p:cNvSpPr/>
          <p:nvPr/>
        </p:nvSpPr>
        <p:spPr>
          <a:xfrm>
            <a:off x="164462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D3B6A-E07F-4064-9398-1BA9D5A483DD}"/>
                  </a:ext>
                </a:extLst>
              </p:cNvPr>
              <p:cNvSpPr/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AD3B6A-E07F-4064-9398-1BA9D5A48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3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FAA45A-8F24-4E27-B2EA-234D938A2432}"/>
                  </a:ext>
                </a:extLst>
              </p:cNvPr>
              <p:cNvSpPr/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FAA45A-8F24-4E27-B2EA-234D938A2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84DF364-631F-405A-A036-41DAEE065BDA}"/>
              </a:ext>
            </a:extLst>
          </p:cNvPr>
          <p:cNvSpPr/>
          <p:nvPr/>
        </p:nvSpPr>
        <p:spPr>
          <a:xfrm>
            <a:off x="1848871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47A4F3-71FD-4A43-93B8-DD51D5064FB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078862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F11F62-4447-45C3-B48A-D4C124BCB024}"/>
              </a:ext>
            </a:extLst>
          </p:cNvPr>
          <p:cNvCxnSpPr>
            <a:cxnSpLocks/>
            <a:stCxn id="4" idx="6"/>
            <a:endCxn id="10" idx="3"/>
          </p:cNvCxnSpPr>
          <p:nvPr/>
        </p:nvCxnSpPr>
        <p:spPr>
          <a:xfrm flipV="1">
            <a:off x="1078862" y="3508104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6531-117D-4B7E-9B31-FA8A5FD10CCD}"/>
                  </a:ext>
                </a:extLst>
              </p:cNvPr>
              <p:cNvSpPr txBox="1"/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6531-117D-4B7E-9B31-FA8A5FD10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707B1-B00D-40DB-98E6-45A2E8593B50}"/>
                  </a:ext>
                </a:extLst>
              </p:cNvPr>
              <p:cNvSpPr txBox="1"/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707B1-B00D-40DB-98E6-45A2E859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8AA8C7-98AD-481F-BDDC-EA258009A245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2763271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5288343"/>
                <a:ext cx="3877023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5288343"/>
                <a:ext cx="3877023" cy="1281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5CFB04E-FD74-4D38-B5CB-055383E7C3D4}"/>
              </a:ext>
            </a:extLst>
          </p:cNvPr>
          <p:cNvSpPr/>
          <p:nvPr/>
        </p:nvSpPr>
        <p:spPr>
          <a:xfrm>
            <a:off x="1848871" y="39006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04968-C9EB-46B6-BE0E-183D42785026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1078862" y="3184815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2398A-96F3-4021-B165-503B6A2FEB76}"/>
              </a:ext>
            </a:extLst>
          </p:cNvPr>
          <p:cNvCxnSpPr>
            <a:cxnSpLocks/>
            <a:stCxn id="4" idx="6"/>
            <a:endCxn id="19" idx="3"/>
          </p:cNvCxnSpPr>
          <p:nvPr/>
        </p:nvCxnSpPr>
        <p:spPr>
          <a:xfrm>
            <a:off x="1078862" y="4363024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0145-B475-44CA-BDF2-7877F76A5FC8}"/>
              </a:ext>
            </a:extLst>
          </p:cNvPr>
          <p:cNvCxnSpPr>
            <a:cxnSpLocks/>
            <a:stCxn id="19" idx="6"/>
            <a:endCxn id="24" idx="3"/>
          </p:cNvCxnSpPr>
          <p:nvPr/>
        </p:nvCxnSpPr>
        <p:spPr>
          <a:xfrm flipV="1">
            <a:off x="2763271" y="3508104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3039035-2E51-4E4B-B9BE-3D08EE51FEE6}"/>
              </a:ext>
            </a:extLst>
          </p:cNvPr>
          <p:cNvSpPr/>
          <p:nvPr/>
        </p:nvSpPr>
        <p:spPr>
          <a:xfrm>
            <a:off x="3533280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FD4FFB-6EED-4ED5-9DE3-0EB7480F0FD7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447680" y="3184815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DD0BA0-FB1D-4F11-AEB5-E8C9B863EE0C}"/>
                  </a:ext>
                </a:extLst>
              </p:cNvPr>
              <p:cNvSpPr/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DD0BA0-FB1D-4F11-AEB5-E8C9B863E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  <a:blipFill>
                <a:blip r:embed="rId7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0212C-4A19-493B-8EDB-0D4DEA766C74}"/>
                  </a:ext>
                </a:extLst>
              </p:cNvPr>
              <p:cNvSpPr/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0212C-4A19-493B-8EDB-0D4DEA766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07368-990A-468F-B4E5-A9729FA951D0}"/>
              </a:ext>
            </a:extLst>
          </p:cNvPr>
          <p:cNvCxnSpPr>
            <a:cxnSpLocks/>
          </p:cNvCxnSpPr>
          <p:nvPr/>
        </p:nvCxnSpPr>
        <p:spPr>
          <a:xfrm flipV="1">
            <a:off x="7106320" y="3292250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68154-23A3-486A-B37A-19F0F51BCAD3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F86CB-230F-4877-810D-052EEA46D1E4}"/>
              </a:ext>
            </a:extLst>
          </p:cNvPr>
          <p:cNvSpPr/>
          <p:nvPr/>
        </p:nvSpPr>
        <p:spPr>
          <a:xfrm>
            <a:off x="8171796" y="307183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5B8502-37EB-4429-9501-8BA4CA275E70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E43786F-2143-40DF-9D28-231EC3440479}"/>
              </a:ext>
            </a:extLst>
          </p:cNvPr>
          <p:cNvSpPr/>
          <p:nvPr/>
        </p:nvSpPr>
        <p:spPr>
          <a:xfrm>
            <a:off x="9187276" y="1985595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0FA18DC-A14D-4801-8179-A8672DDF1727}"/>
              </a:ext>
            </a:extLst>
          </p:cNvPr>
          <p:cNvSpPr/>
          <p:nvPr/>
        </p:nvSpPr>
        <p:spPr>
          <a:xfrm>
            <a:off x="9194621" y="4021601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89A4-5718-4586-9250-3C5A00090AAD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DF98-E090-449E-9FED-85224DD49A47}"/>
              </a:ext>
            </a:extLst>
          </p:cNvPr>
          <p:cNvSpPr txBox="1"/>
          <p:nvPr/>
        </p:nvSpPr>
        <p:spPr>
          <a:xfrm>
            <a:off x="9445325" y="434531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2073-EA4C-4E2A-98C9-7593E4D9EF5B}"/>
              </a:ext>
            </a:extLst>
          </p:cNvPr>
          <p:cNvSpPr txBox="1"/>
          <p:nvPr/>
        </p:nvSpPr>
        <p:spPr>
          <a:xfrm>
            <a:off x="8282594" y="191957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5D930-03A1-452B-8775-6CDE8B315D52}"/>
              </a:ext>
            </a:extLst>
          </p:cNvPr>
          <p:cNvSpPr txBox="1"/>
          <p:nvPr/>
        </p:nvSpPr>
        <p:spPr>
          <a:xfrm>
            <a:off x="7105499" y="3384827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96D50E-1C9E-42D0-8035-9E629B9A63EA}"/>
                  </a:ext>
                </a:extLst>
              </p:cNvPr>
              <p:cNvSpPr/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96D50E-1C9E-42D0-8035-9E629B9A6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 t="-4000" r="-2253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E06CFC-D70C-4F5B-87EC-8BCE91A5B18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24979D-1A0A-46DD-AF85-8A6E0537E687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7F5974F-88E3-4012-8BF8-E0F79B798DB3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D070DEA5-10C1-42BF-832A-6772D10FBA82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664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Re-written with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5288343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sign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5288343"/>
                <a:ext cx="8350047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07368-990A-468F-B4E5-A9729FA951D0}"/>
              </a:ext>
            </a:extLst>
          </p:cNvPr>
          <p:cNvCxnSpPr>
            <a:cxnSpLocks/>
          </p:cNvCxnSpPr>
          <p:nvPr/>
        </p:nvCxnSpPr>
        <p:spPr>
          <a:xfrm flipV="1">
            <a:off x="7106320" y="3292250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68154-23A3-486A-B37A-19F0F51BCAD3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F86CB-230F-4877-810D-052EEA46D1E4}"/>
              </a:ext>
            </a:extLst>
          </p:cNvPr>
          <p:cNvSpPr/>
          <p:nvPr/>
        </p:nvSpPr>
        <p:spPr>
          <a:xfrm>
            <a:off x="8171796" y="307183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5B8502-37EB-4429-9501-8BA4CA275E70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E43786F-2143-40DF-9D28-231EC3440479}"/>
              </a:ext>
            </a:extLst>
          </p:cNvPr>
          <p:cNvSpPr/>
          <p:nvPr/>
        </p:nvSpPr>
        <p:spPr>
          <a:xfrm>
            <a:off x="9187276" y="1985595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0FA18DC-A14D-4801-8179-A8672DDF1727}"/>
              </a:ext>
            </a:extLst>
          </p:cNvPr>
          <p:cNvSpPr/>
          <p:nvPr/>
        </p:nvSpPr>
        <p:spPr>
          <a:xfrm>
            <a:off x="9194621" y="4021601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89A4-5718-4586-9250-3C5A00090AAD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DF98-E090-449E-9FED-85224DD49A47}"/>
              </a:ext>
            </a:extLst>
          </p:cNvPr>
          <p:cNvSpPr txBox="1"/>
          <p:nvPr/>
        </p:nvSpPr>
        <p:spPr>
          <a:xfrm>
            <a:off x="9445325" y="434531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2073-EA4C-4E2A-98C9-7593E4D9EF5B}"/>
              </a:ext>
            </a:extLst>
          </p:cNvPr>
          <p:cNvSpPr txBox="1"/>
          <p:nvPr/>
        </p:nvSpPr>
        <p:spPr>
          <a:xfrm>
            <a:off x="8282594" y="191957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5D930-03A1-452B-8775-6CDE8B315D52}"/>
              </a:ext>
            </a:extLst>
          </p:cNvPr>
          <p:cNvSpPr txBox="1"/>
          <p:nvPr/>
        </p:nvSpPr>
        <p:spPr>
          <a:xfrm>
            <a:off x="7105499" y="3384827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E06CFC-D70C-4F5B-87EC-8BCE91A5B18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24979D-1A0A-46DD-AF85-8A6E0537E687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7F5974F-88E3-4012-8BF8-E0F79B798DB3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D070DEA5-10C1-42BF-832A-6772D10FBA82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EEE26EAF-409F-4C2F-8BFD-7674E88F2CD5}"/>
              </a:ext>
            </a:extLst>
          </p:cNvPr>
          <p:cNvSpPr/>
          <p:nvPr/>
        </p:nvSpPr>
        <p:spPr>
          <a:xfrm>
            <a:off x="164462" y="390582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8799A0-05A2-4A4D-B2E0-4BE1DB19F9FD}"/>
              </a:ext>
            </a:extLst>
          </p:cNvPr>
          <p:cNvSpPr/>
          <p:nvPr/>
        </p:nvSpPr>
        <p:spPr>
          <a:xfrm>
            <a:off x="164462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A63E7A-DDBD-4533-8BAA-6E0F78C2DBA8}"/>
                  </a:ext>
                </a:extLst>
              </p:cNvPr>
              <p:cNvSpPr/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A63E7A-DDBD-4533-8BAA-6E0F78C2D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223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BE2312-4811-404C-8978-2591B792935F}"/>
                  </a:ext>
                </a:extLst>
              </p:cNvPr>
              <p:cNvSpPr/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BE2312-4811-404C-8978-2591B792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  <a:blipFill>
                <a:blip r:embed="rId5"/>
                <a:stretch>
                  <a:fillRect r="-22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679DADAD-B207-4919-8ADE-9FA85B340B5D}"/>
              </a:ext>
            </a:extLst>
          </p:cNvPr>
          <p:cNvSpPr/>
          <p:nvPr/>
        </p:nvSpPr>
        <p:spPr>
          <a:xfrm>
            <a:off x="1848871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113356-EAD7-499F-981C-0AFC355AD5A3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078862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F1BEA4-0E35-4EF7-8C94-046E8BFB7F7B}"/>
              </a:ext>
            </a:extLst>
          </p:cNvPr>
          <p:cNvCxnSpPr>
            <a:cxnSpLocks/>
            <a:stCxn id="47" idx="6"/>
            <a:endCxn id="51" idx="3"/>
          </p:cNvCxnSpPr>
          <p:nvPr/>
        </p:nvCxnSpPr>
        <p:spPr>
          <a:xfrm flipV="1">
            <a:off x="1078862" y="3508104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1FC0DC-7343-4741-BD4A-9EDD8A44DA7B}"/>
                  </a:ext>
                </a:extLst>
              </p:cNvPr>
              <p:cNvSpPr txBox="1"/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1FC0DC-7343-4741-BD4A-9EDD8A4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D357A9-BFA4-430B-AF96-FBFFC8617EC2}"/>
                  </a:ext>
                </a:extLst>
              </p:cNvPr>
              <p:cNvSpPr txBox="1"/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D357A9-BFA4-430B-AF96-FBFFC861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BCBFB7-1B3C-4DE5-944D-DD03F031E338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>
            <a:off x="2763271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C368965-2C24-4BCA-B411-7C369398B587}"/>
              </a:ext>
            </a:extLst>
          </p:cNvPr>
          <p:cNvSpPr/>
          <p:nvPr/>
        </p:nvSpPr>
        <p:spPr>
          <a:xfrm>
            <a:off x="1848871" y="39006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E7DE4-92FF-49F4-8428-CC82C16B4065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1078862" y="3184815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9D8C1E-04F6-4EB5-83B2-47F75C761069}"/>
              </a:ext>
            </a:extLst>
          </p:cNvPr>
          <p:cNvCxnSpPr>
            <a:cxnSpLocks/>
            <a:stCxn id="47" idx="6"/>
            <a:endCxn id="57" idx="3"/>
          </p:cNvCxnSpPr>
          <p:nvPr/>
        </p:nvCxnSpPr>
        <p:spPr>
          <a:xfrm>
            <a:off x="1078862" y="4363024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7DF40A-DC10-4885-8667-769E18E77D46}"/>
              </a:ext>
            </a:extLst>
          </p:cNvPr>
          <p:cNvCxnSpPr>
            <a:cxnSpLocks/>
            <a:stCxn id="57" idx="6"/>
            <a:endCxn id="61" idx="3"/>
          </p:cNvCxnSpPr>
          <p:nvPr/>
        </p:nvCxnSpPr>
        <p:spPr>
          <a:xfrm flipV="1">
            <a:off x="2763271" y="3508104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942C334-1C5A-44F8-BBEF-8726F261D0F1}"/>
              </a:ext>
            </a:extLst>
          </p:cNvPr>
          <p:cNvSpPr/>
          <p:nvPr/>
        </p:nvSpPr>
        <p:spPr>
          <a:xfrm>
            <a:off x="3533280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1AFB33-0D88-410F-9D3B-AF301E278EC5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4447680" y="3184815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3F4E23-019E-4C62-989C-FAB9BA7CDA47}"/>
                  </a:ext>
                </a:extLst>
              </p:cNvPr>
              <p:cNvSpPr/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3F4E23-019E-4C62-989C-FAB9BA7CD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2F16C0-C3F9-4D09-98DE-AA429E26A7C8}"/>
                  </a:ext>
                </a:extLst>
              </p:cNvPr>
              <p:cNvSpPr/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2F16C0-C3F9-4D09-98DE-AA429E26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E18BD7-1883-4398-B7F4-F91D59B61802}"/>
                  </a:ext>
                </a:extLst>
              </p:cNvPr>
              <p:cNvSpPr/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E18BD7-1883-4398-B7F4-F91D59B61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  <a:blipFill>
                <a:blip r:embed="rId10"/>
                <a:stretch>
                  <a:fillRect t="-4000" r="-2253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CE9F6D-CE44-406E-B12D-70F29069F9BA}"/>
                  </a:ext>
                </a:extLst>
              </p:cNvPr>
              <p:cNvSpPr/>
              <p:nvPr/>
            </p:nvSpPr>
            <p:spPr>
              <a:xfrm>
                <a:off x="8692644" y="5639695"/>
                <a:ext cx="4071307" cy="510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e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e>
                        </m:eqAr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[1,1]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[1, 2]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[2,1]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[2,2]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e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CE9F6D-CE44-406E-B12D-70F29069F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644" y="5639695"/>
                <a:ext cx="4071307" cy="510204"/>
              </a:xfrm>
              <a:prstGeom prst="rect">
                <a:avLst/>
              </a:prstGeom>
              <a:blipFill>
                <a:blip r:embed="rId1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7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sigmoid for inner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5288343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5288343"/>
                <a:ext cx="8350047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07368-990A-468F-B4E5-A9729FA951D0}"/>
              </a:ext>
            </a:extLst>
          </p:cNvPr>
          <p:cNvCxnSpPr>
            <a:cxnSpLocks/>
          </p:cNvCxnSpPr>
          <p:nvPr/>
        </p:nvCxnSpPr>
        <p:spPr>
          <a:xfrm flipV="1">
            <a:off x="7106320" y="3292250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68154-23A3-486A-B37A-19F0F51BCAD3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D52F86CB-230F-4877-810D-052EEA46D1E4}"/>
              </a:ext>
            </a:extLst>
          </p:cNvPr>
          <p:cNvSpPr/>
          <p:nvPr/>
        </p:nvSpPr>
        <p:spPr>
          <a:xfrm>
            <a:off x="8171796" y="307183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5B8502-37EB-4429-9501-8BA4CA275E70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E43786F-2143-40DF-9D28-231EC3440479}"/>
              </a:ext>
            </a:extLst>
          </p:cNvPr>
          <p:cNvSpPr/>
          <p:nvPr/>
        </p:nvSpPr>
        <p:spPr>
          <a:xfrm>
            <a:off x="9187276" y="1985595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0FA18DC-A14D-4801-8179-A8672DDF1727}"/>
              </a:ext>
            </a:extLst>
          </p:cNvPr>
          <p:cNvSpPr/>
          <p:nvPr/>
        </p:nvSpPr>
        <p:spPr>
          <a:xfrm>
            <a:off x="9194621" y="4021601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89A4-5718-4586-9250-3C5A00090AAD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DF98-E090-449E-9FED-85224DD49A47}"/>
              </a:ext>
            </a:extLst>
          </p:cNvPr>
          <p:cNvSpPr txBox="1"/>
          <p:nvPr/>
        </p:nvSpPr>
        <p:spPr>
          <a:xfrm>
            <a:off x="9445325" y="434531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2073-EA4C-4E2A-98C9-7593E4D9EF5B}"/>
              </a:ext>
            </a:extLst>
          </p:cNvPr>
          <p:cNvSpPr txBox="1"/>
          <p:nvPr/>
        </p:nvSpPr>
        <p:spPr>
          <a:xfrm>
            <a:off x="8282594" y="191957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5D930-03A1-452B-8775-6CDE8B315D52}"/>
              </a:ext>
            </a:extLst>
          </p:cNvPr>
          <p:cNvSpPr txBox="1"/>
          <p:nvPr/>
        </p:nvSpPr>
        <p:spPr>
          <a:xfrm>
            <a:off x="7105499" y="3384827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E06CFC-D70C-4F5B-87EC-8BCE91A5B18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24979D-1A0A-46DD-AF85-8A6E0537E687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7F5974F-88E3-4012-8BF8-E0F79B798DB3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D070DEA5-10C1-42BF-832A-6772D10FBA82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70624D5-45CD-4647-9FC7-CBAF3F1AD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EEE26EAF-409F-4C2F-8BFD-7674E88F2CD5}"/>
              </a:ext>
            </a:extLst>
          </p:cNvPr>
          <p:cNvSpPr/>
          <p:nvPr/>
        </p:nvSpPr>
        <p:spPr>
          <a:xfrm>
            <a:off x="164462" y="390582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8799A0-05A2-4A4D-B2E0-4BE1DB19F9FD}"/>
              </a:ext>
            </a:extLst>
          </p:cNvPr>
          <p:cNvSpPr/>
          <p:nvPr/>
        </p:nvSpPr>
        <p:spPr>
          <a:xfrm>
            <a:off x="164462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A63E7A-DDBD-4533-8BAA-6E0F78C2DBA8}"/>
                  </a:ext>
                </a:extLst>
              </p:cNvPr>
              <p:cNvSpPr/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A63E7A-DDBD-4533-8BAA-6E0F78C2D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2953982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223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BE2312-4811-404C-8978-2591B792935F}"/>
                  </a:ext>
                </a:extLst>
              </p:cNvPr>
              <p:cNvSpPr/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BE2312-4811-404C-8978-2591B792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4132191"/>
                <a:ext cx="811119" cy="461665"/>
              </a:xfrm>
              <a:prstGeom prst="rect">
                <a:avLst/>
              </a:prstGeom>
              <a:blipFill>
                <a:blip r:embed="rId5"/>
                <a:stretch>
                  <a:fillRect r="-22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679DADAD-B207-4919-8ADE-9FA85B340B5D}"/>
              </a:ext>
            </a:extLst>
          </p:cNvPr>
          <p:cNvSpPr/>
          <p:nvPr/>
        </p:nvSpPr>
        <p:spPr>
          <a:xfrm>
            <a:off x="1848871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113356-EAD7-499F-981C-0AFC355AD5A3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078862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F1BEA4-0E35-4EF7-8C94-046E8BFB7F7B}"/>
              </a:ext>
            </a:extLst>
          </p:cNvPr>
          <p:cNvCxnSpPr>
            <a:cxnSpLocks/>
            <a:stCxn id="47" idx="6"/>
            <a:endCxn id="51" idx="3"/>
          </p:cNvCxnSpPr>
          <p:nvPr/>
        </p:nvCxnSpPr>
        <p:spPr>
          <a:xfrm flipV="1">
            <a:off x="1078862" y="3508104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1FC0DC-7343-4741-BD4A-9EDD8A44DA7B}"/>
                  </a:ext>
                </a:extLst>
              </p:cNvPr>
              <p:cNvSpPr txBox="1"/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1FC0DC-7343-4741-BD4A-9EDD8A4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2711201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D357A9-BFA4-430B-AF96-FBFFC8617EC2}"/>
                  </a:ext>
                </a:extLst>
              </p:cNvPr>
              <p:cNvSpPr txBox="1"/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D357A9-BFA4-430B-AF96-FBFFC861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61" y="3387483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BCBFB7-1B3C-4DE5-944D-DD03F031E338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>
            <a:off x="2763271" y="3184815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C368965-2C24-4BCA-B411-7C369398B587}"/>
              </a:ext>
            </a:extLst>
          </p:cNvPr>
          <p:cNvSpPr/>
          <p:nvPr/>
        </p:nvSpPr>
        <p:spPr>
          <a:xfrm>
            <a:off x="1848871" y="39006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E7DE4-92FF-49F4-8428-CC82C16B4065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1078862" y="3184815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9D8C1E-04F6-4EB5-83B2-47F75C761069}"/>
              </a:ext>
            </a:extLst>
          </p:cNvPr>
          <p:cNvCxnSpPr>
            <a:cxnSpLocks/>
            <a:stCxn id="47" idx="6"/>
            <a:endCxn id="57" idx="3"/>
          </p:cNvCxnSpPr>
          <p:nvPr/>
        </p:nvCxnSpPr>
        <p:spPr>
          <a:xfrm>
            <a:off x="1078862" y="4363024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7DF40A-DC10-4885-8667-769E18E77D46}"/>
              </a:ext>
            </a:extLst>
          </p:cNvPr>
          <p:cNvCxnSpPr>
            <a:cxnSpLocks/>
            <a:stCxn id="57" idx="6"/>
            <a:endCxn id="61" idx="3"/>
          </p:cNvCxnSpPr>
          <p:nvPr/>
        </p:nvCxnSpPr>
        <p:spPr>
          <a:xfrm flipV="1">
            <a:off x="2763271" y="3508104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942C334-1C5A-44F8-BBEF-8726F261D0F1}"/>
              </a:ext>
            </a:extLst>
          </p:cNvPr>
          <p:cNvSpPr/>
          <p:nvPr/>
        </p:nvSpPr>
        <p:spPr>
          <a:xfrm>
            <a:off x="3533280" y="272761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1AFB33-0D88-410F-9D3B-AF301E278EC5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4447680" y="3184815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3F4E23-019E-4C62-989C-FAB9BA7CDA47}"/>
                  </a:ext>
                </a:extLst>
              </p:cNvPr>
              <p:cNvSpPr/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3F4E23-019E-4C62-989C-FAB9BA7CD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36" y="2959206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2F16C0-C3F9-4D09-98DE-AA429E26A7C8}"/>
                  </a:ext>
                </a:extLst>
              </p:cNvPr>
              <p:cNvSpPr/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2F16C0-C3F9-4D09-98DE-AA429E26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31" y="4137415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E18BD7-1883-4398-B7F4-F91D59B61802}"/>
                  </a:ext>
                </a:extLst>
              </p:cNvPr>
              <p:cNvSpPr/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E18BD7-1883-4398-B7F4-F91D59B61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07" y="2966076"/>
                <a:ext cx="430374" cy="461665"/>
              </a:xfrm>
              <a:prstGeom prst="rect">
                <a:avLst/>
              </a:prstGeom>
              <a:blipFill>
                <a:blip r:embed="rId10"/>
                <a:stretch>
                  <a:fillRect t="-4000" r="-22535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CE9F6D-CE44-406E-B12D-70F29069F9BA}"/>
                  </a:ext>
                </a:extLst>
              </p:cNvPr>
              <p:cNvSpPr/>
              <p:nvPr/>
            </p:nvSpPr>
            <p:spPr>
              <a:xfrm>
                <a:off x="8692644" y="5639695"/>
                <a:ext cx="2997423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</m:eqAr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CE9F6D-CE44-406E-B12D-70F29069F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644" y="5639695"/>
                <a:ext cx="2997423" cy="510204"/>
              </a:xfrm>
              <a:prstGeom prst="rect">
                <a:avLst/>
              </a:prstGeom>
              <a:blipFill>
                <a:blip r:embed="rId1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8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1764297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1764297"/>
                <a:ext cx="8350047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03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D6C2-58CA-4302-8BB9-E8A8CB0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/>
              <p:nvPr/>
            </p:nvSpPr>
            <p:spPr>
              <a:xfrm>
                <a:off x="216102" y="1764297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0233F0-276B-44E7-9E45-BA9FBBC1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" y="1764297"/>
                <a:ext cx="8350047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AA250-249B-4EAC-9329-98AEB32BB34B}"/>
                  </a:ext>
                </a:extLst>
              </p:cNvPr>
              <p:cNvSpPr txBox="1"/>
              <p:nvPr/>
            </p:nvSpPr>
            <p:spPr>
              <a:xfrm>
                <a:off x="3380197" y="4325987"/>
                <a:ext cx="2481209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Answer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AA250-249B-4EAC-9329-98AEB32BB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97" y="4325987"/>
                <a:ext cx="2481209" cy="461665"/>
              </a:xfrm>
              <a:prstGeom prst="rect">
                <a:avLst/>
              </a:prstGeom>
              <a:blipFill>
                <a:blip r:embed="rId3"/>
                <a:stretch>
                  <a:fillRect t="-7595" b="-26582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08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67B-BC30-4E85-AEAB-8CC1F55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Losses and gradients for one data instance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2DEE3-16C4-4F7F-9EF9-D5D72512453A}"/>
              </a:ext>
            </a:extLst>
          </p:cNvPr>
          <p:cNvCxnSpPr>
            <a:cxnSpLocks/>
          </p:cNvCxnSpPr>
          <p:nvPr/>
        </p:nvCxnSpPr>
        <p:spPr>
          <a:xfrm>
            <a:off x="7654247" y="3292250"/>
            <a:ext cx="44131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C939AF-2A51-4418-874B-BE66922984B7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EB3C04D0-D076-44BC-AF34-EDA76286A708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C9721-229B-4F38-80FC-BBE67A752A26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CFF33-1EE2-4900-8505-9826F4204940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E8654D-6B57-4810-96A2-6D0C1B46AA8C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3FD2035A-8D8B-4711-9788-BC80F5FADD9D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19A5030E-12CB-47CB-9A39-8F09E1D549C6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3DC32A-BC13-4708-9E57-1D4765A95B54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3DC32A-BC13-4708-9E57-1D4765A95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A5CEBC-2BA1-473D-AE14-403315B486D1}"/>
              </a:ext>
            </a:extLst>
          </p:cNvPr>
          <p:cNvSpPr/>
          <p:nvPr/>
        </p:nvSpPr>
        <p:spPr>
          <a:xfrm>
            <a:off x="157494" y="278790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E7FD8A-9DC8-4267-ABC0-73835D4E0F77}"/>
              </a:ext>
            </a:extLst>
          </p:cNvPr>
          <p:cNvSpPr/>
          <p:nvPr/>
        </p:nvSpPr>
        <p:spPr>
          <a:xfrm>
            <a:off x="157494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141FC1-12A0-4998-854A-6990A854D11E}"/>
                  </a:ext>
                </a:extLst>
              </p:cNvPr>
              <p:cNvSpPr/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141FC1-12A0-4998-854A-6990A854D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181A62A-0489-490F-B240-149DA1B50F45}"/>
                  </a:ext>
                </a:extLst>
              </p:cNvPr>
              <p:cNvSpPr/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181A62A-0489-490F-B240-149DA1B50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453DEB3-2712-4F09-B5C4-6CCAE5C814AE}"/>
              </a:ext>
            </a:extLst>
          </p:cNvPr>
          <p:cNvSpPr/>
          <p:nvPr/>
        </p:nvSpPr>
        <p:spPr>
          <a:xfrm>
            <a:off x="1841903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50057F-5D52-4346-8D85-88A5D6EFD4F7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1071894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F207F6-24D1-4C53-A278-923529EDAB96}"/>
              </a:ext>
            </a:extLst>
          </p:cNvPr>
          <p:cNvCxnSpPr>
            <a:cxnSpLocks/>
            <a:stCxn id="19" idx="6"/>
            <a:endCxn id="23" idx="3"/>
          </p:cNvCxnSpPr>
          <p:nvPr/>
        </p:nvCxnSpPr>
        <p:spPr>
          <a:xfrm flipV="1">
            <a:off x="1071894" y="2390183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2D4B17-ECFA-4EF6-B588-257F2AA06131}"/>
                  </a:ext>
                </a:extLst>
              </p:cNvPr>
              <p:cNvSpPr txBox="1"/>
              <p:nvPr/>
            </p:nvSpPr>
            <p:spPr>
              <a:xfrm>
                <a:off x="2643593" y="1593280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2D4B17-ECFA-4EF6-B588-257F2AA06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93" y="1593280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A4069B-FA45-48E7-BD13-3894AEE32B36}"/>
                  </a:ext>
                </a:extLst>
              </p:cNvPr>
              <p:cNvSpPr txBox="1"/>
              <p:nvPr/>
            </p:nvSpPr>
            <p:spPr>
              <a:xfrm>
                <a:off x="2643593" y="2269562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A4069B-FA45-48E7-BD13-3894AEE3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93" y="2269562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F2226-7A3A-4961-82D3-EC55303FA77B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2756303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A0F2B8-748E-4F27-9ED3-93CE79DC2754}"/>
              </a:ext>
            </a:extLst>
          </p:cNvPr>
          <p:cNvSpPr/>
          <p:nvPr/>
        </p:nvSpPr>
        <p:spPr>
          <a:xfrm>
            <a:off x="1841903" y="278267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5C2EB1-1D3E-4B63-BDDD-C0876A44E883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071894" y="2066894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1FEC92-7534-4254-ABCD-3FCB880E3395}"/>
              </a:ext>
            </a:extLst>
          </p:cNvPr>
          <p:cNvCxnSpPr>
            <a:cxnSpLocks/>
            <a:stCxn id="19" idx="6"/>
            <a:endCxn id="29" idx="3"/>
          </p:cNvCxnSpPr>
          <p:nvPr/>
        </p:nvCxnSpPr>
        <p:spPr>
          <a:xfrm>
            <a:off x="1071894" y="3245103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7BB595-4B12-4FE7-BC13-9788A36CF40D}"/>
              </a:ext>
            </a:extLst>
          </p:cNvPr>
          <p:cNvCxnSpPr>
            <a:cxnSpLocks/>
            <a:stCxn id="29" idx="6"/>
            <a:endCxn id="33" idx="3"/>
          </p:cNvCxnSpPr>
          <p:nvPr/>
        </p:nvCxnSpPr>
        <p:spPr>
          <a:xfrm flipV="1">
            <a:off x="2756303" y="2390183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031D1DE-0EAE-4DC3-8882-9D34932BB500}"/>
              </a:ext>
            </a:extLst>
          </p:cNvPr>
          <p:cNvSpPr/>
          <p:nvPr/>
        </p:nvSpPr>
        <p:spPr>
          <a:xfrm>
            <a:off x="3526312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8F1939-190B-4410-A38E-AB83F04953D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440712" y="2066894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0B1206-7632-4696-93C0-C83EFE5392B2}"/>
                  </a:ext>
                </a:extLst>
              </p:cNvPr>
              <p:cNvSpPr/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0B1206-7632-4696-93C0-C83EFE539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  <a:blipFill>
                <a:blip r:embed="rId7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751D8E-4930-4911-94C6-B4CA04864B23}"/>
                  </a:ext>
                </a:extLst>
              </p:cNvPr>
              <p:cNvSpPr/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751D8E-4930-4911-94C6-B4CA04864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4FA8F98-1F3E-4B29-9153-536234FAC883}"/>
                  </a:ext>
                </a:extLst>
              </p:cNvPr>
              <p:cNvSpPr/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4FA8F98-1F3E-4B29-9153-536234FAC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 t="-3947" r="-2253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262B30-8985-4E73-B8ED-D3D11093A9E2}"/>
                  </a:ext>
                </a:extLst>
              </p:cNvPr>
              <p:cNvSpPr txBox="1"/>
              <p:nvPr/>
            </p:nvSpPr>
            <p:spPr>
              <a:xfrm>
                <a:off x="614693" y="5329551"/>
                <a:ext cx="8350047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262B30-8985-4E73-B8ED-D3D11093A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5329551"/>
                <a:ext cx="8350047" cy="461665"/>
              </a:xfrm>
              <a:prstGeom prst="rect">
                <a:avLst/>
              </a:prstGeom>
              <a:blipFill>
                <a:blip r:embed="rId10"/>
                <a:stretch>
                  <a:fillRect t="-1250" b="-13750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44191C-282E-4784-8E90-5E7C888BEF1F}"/>
                  </a:ext>
                </a:extLst>
              </p:cNvPr>
              <p:cNvSpPr txBox="1"/>
              <p:nvPr/>
            </p:nvSpPr>
            <p:spPr>
              <a:xfrm>
                <a:off x="614693" y="3920511"/>
                <a:ext cx="8350047" cy="128137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44191C-282E-4784-8E90-5E7C888BE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3920511"/>
                <a:ext cx="8350047" cy="12813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734491-C48A-49CA-974A-35E62A3D15EB}"/>
                  </a:ext>
                </a:extLst>
              </p:cNvPr>
              <p:cNvSpPr txBox="1"/>
              <p:nvPr/>
            </p:nvSpPr>
            <p:spPr>
              <a:xfrm>
                <a:off x="614693" y="5882519"/>
                <a:ext cx="11246120" cy="878510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/>
                  <a:t>For example, logistic loss (binary entropy loss):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734491-C48A-49CA-974A-35E62A3D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5882519"/>
                <a:ext cx="11246120" cy="878510"/>
              </a:xfrm>
              <a:prstGeom prst="rect">
                <a:avLst/>
              </a:prstGeom>
              <a:blipFill>
                <a:blip r:embed="rId12"/>
                <a:stretch>
                  <a:fillRect l="-757" t="-4054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4AC822-89E8-496B-B27D-4739C37805D9}"/>
              </a:ext>
            </a:extLst>
          </p:cNvPr>
          <p:cNvCxnSpPr>
            <a:cxnSpLocks/>
          </p:cNvCxnSpPr>
          <p:nvPr/>
        </p:nvCxnSpPr>
        <p:spPr>
          <a:xfrm>
            <a:off x="5452281" y="2054945"/>
            <a:ext cx="1624380" cy="11949"/>
          </a:xfrm>
          <a:prstGeom prst="straightConnector1">
            <a:avLst/>
          </a:prstGeom>
          <a:ln w="1270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B9FFD7-ACF9-4F54-9EB7-5E9FB4BC526E}"/>
                  </a:ext>
                </a:extLst>
              </p:cNvPr>
              <p:cNvSpPr/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B9FFD7-ACF9-4F54-9EB7-5E9FB4BC5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5B3AEC-377F-4A65-8CA2-673F1626C499}"/>
                  </a:ext>
                </a:extLst>
              </p:cNvPr>
              <p:cNvSpPr/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5B3AEC-377F-4A65-8CA2-673F1626C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  <a:blipFill>
                <a:blip r:embed="rId14"/>
                <a:stretch>
                  <a:fillRect t="-3947" r="-219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8B81-8895-410B-8B9F-6D691F4E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Losses and gradients for one data instance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EF44FA-5727-4B9C-ADB5-76992BD9D1DB}"/>
              </a:ext>
            </a:extLst>
          </p:cNvPr>
          <p:cNvCxnSpPr>
            <a:cxnSpLocks/>
          </p:cNvCxnSpPr>
          <p:nvPr/>
        </p:nvCxnSpPr>
        <p:spPr>
          <a:xfrm>
            <a:off x="7654247" y="3292250"/>
            <a:ext cx="44131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5F0B1-1368-44FE-BB33-61FF9B0BB429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50906018-1C2E-43E0-BB3B-995343065CE6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7DFE9-C3A6-44F8-B79E-1A4C56239307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8173F-14B0-4045-A378-F1C2B548FCB7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9E32F4-FD3F-48B3-837B-D092434EEC35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6C5FCC18-4E0C-4EFF-BE1D-CC72AC85F730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F691F632-D4B6-4F59-9DF4-8437A4476695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354E8F-B385-491F-953E-E12F920ADC51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354E8F-B385-491F-953E-E12F920A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4311920-5EA1-4118-B138-C66FB6400267}"/>
              </a:ext>
            </a:extLst>
          </p:cNvPr>
          <p:cNvSpPr/>
          <p:nvPr/>
        </p:nvSpPr>
        <p:spPr>
          <a:xfrm>
            <a:off x="157494" y="278790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F11CB7-BA82-47E1-838E-C8390878876A}"/>
              </a:ext>
            </a:extLst>
          </p:cNvPr>
          <p:cNvSpPr/>
          <p:nvPr/>
        </p:nvSpPr>
        <p:spPr>
          <a:xfrm>
            <a:off x="157494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B666D-EC5E-4EFC-B64F-CB597388BCFE}"/>
                  </a:ext>
                </a:extLst>
              </p:cNvPr>
              <p:cNvSpPr/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B666D-EC5E-4EFC-B64F-CB597388B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88C45B-C4D6-4FB9-B96A-BC591190D168}"/>
                  </a:ext>
                </a:extLst>
              </p:cNvPr>
              <p:cNvSpPr/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88C45B-C4D6-4FB9-B96A-BC591190D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F5F1D0D-8CC4-4766-B251-D641F36A141F}"/>
              </a:ext>
            </a:extLst>
          </p:cNvPr>
          <p:cNvSpPr/>
          <p:nvPr/>
        </p:nvSpPr>
        <p:spPr>
          <a:xfrm>
            <a:off x="1841903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74B0B-62D5-4D34-8441-FE4204D1C66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1071894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8215E-57B9-4041-BE31-1EC259D2C57F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 flipV="1">
            <a:off x="1071894" y="2390183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5E2F0-96F6-4AE0-96FA-56BBC06E739C}"/>
                  </a:ext>
                </a:extLst>
              </p:cNvPr>
              <p:cNvSpPr txBox="1"/>
              <p:nvPr/>
            </p:nvSpPr>
            <p:spPr>
              <a:xfrm>
                <a:off x="2643593" y="1593280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5E2F0-96F6-4AE0-96FA-56BBC06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93" y="1593280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8EDBBC-BA92-4308-9EA4-2CF3D6C69CD8}"/>
                  </a:ext>
                </a:extLst>
              </p:cNvPr>
              <p:cNvSpPr txBox="1"/>
              <p:nvPr/>
            </p:nvSpPr>
            <p:spPr>
              <a:xfrm>
                <a:off x="2643593" y="2269562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8EDBBC-BA92-4308-9EA4-2CF3D6C6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93" y="2269562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0E2747-EBE3-45BC-A482-919CAA43A408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2756303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C5F7533-BC7E-45CB-963A-B0FD9B9A1924}"/>
              </a:ext>
            </a:extLst>
          </p:cNvPr>
          <p:cNvSpPr/>
          <p:nvPr/>
        </p:nvSpPr>
        <p:spPr>
          <a:xfrm>
            <a:off x="1841903" y="278267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C1542-AD4F-4844-9064-68B5F2070962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1071894" y="2066894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A4036-0884-4DC0-9B5F-DE0D43D9E443}"/>
              </a:ext>
            </a:extLst>
          </p:cNvPr>
          <p:cNvCxnSpPr>
            <a:cxnSpLocks/>
            <a:stCxn id="13" idx="6"/>
            <a:endCxn id="23" idx="3"/>
          </p:cNvCxnSpPr>
          <p:nvPr/>
        </p:nvCxnSpPr>
        <p:spPr>
          <a:xfrm>
            <a:off x="1071894" y="3245103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5A556-D588-4372-B46F-BC8E65FE82E6}"/>
              </a:ext>
            </a:extLst>
          </p:cNvPr>
          <p:cNvCxnSpPr>
            <a:cxnSpLocks/>
            <a:stCxn id="23" idx="6"/>
            <a:endCxn id="27" idx="3"/>
          </p:cNvCxnSpPr>
          <p:nvPr/>
        </p:nvCxnSpPr>
        <p:spPr>
          <a:xfrm flipV="1">
            <a:off x="2756303" y="2390183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0B41F0-F83C-44B2-9C1C-854CD7F54674}"/>
              </a:ext>
            </a:extLst>
          </p:cNvPr>
          <p:cNvSpPr/>
          <p:nvPr/>
        </p:nvSpPr>
        <p:spPr>
          <a:xfrm>
            <a:off x="3526312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E1389-DE80-4299-B2CD-DE808ECD2054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4440712" y="2066894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ECD6E-ECCE-4064-9917-A12A0C587E80}"/>
                  </a:ext>
                </a:extLst>
              </p:cNvPr>
              <p:cNvSpPr/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ECD6E-ECCE-4064-9917-A12A0C587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  <a:blipFill>
                <a:blip r:embed="rId7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E135E-0AB2-4375-8312-26F638BCE9A0}"/>
                  </a:ext>
                </a:extLst>
              </p:cNvPr>
              <p:cNvSpPr/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E135E-0AB2-4375-8312-26F638BC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458E97-BA2E-4287-AE81-7DC4865EE387}"/>
                  </a:ext>
                </a:extLst>
              </p:cNvPr>
              <p:cNvSpPr/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458E97-BA2E-4287-AE81-7DC4865EE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 t="-3947" r="-2253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3DB4B-05CC-4AC7-9FF8-47D52D53D0F1}"/>
                  </a:ext>
                </a:extLst>
              </p:cNvPr>
              <p:cNvSpPr txBox="1"/>
              <p:nvPr/>
            </p:nvSpPr>
            <p:spPr>
              <a:xfrm>
                <a:off x="614693" y="3944298"/>
                <a:ext cx="8350047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3DB4B-05CC-4AC7-9FF8-47D52D53D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3944298"/>
                <a:ext cx="8350047" cy="461665"/>
              </a:xfrm>
              <a:prstGeom prst="rect">
                <a:avLst/>
              </a:prstGeom>
              <a:blipFill>
                <a:blip r:embed="rId10"/>
                <a:stretch>
                  <a:fillRect t="-1250" b="-13750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A856D-B68A-420C-B8EC-03A63CA22D26}"/>
                  </a:ext>
                </a:extLst>
              </p:cNvPr>
              <p:cNvSpPr txBox="1"/>
              <p:nvPr/>
            </p:nvSpPr>
            <p:spPr>
              <a:xfrm>
                <a:off x="614692" y="4596345"/>
                <a:ext cx="8350047" cy="509178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A856D-B68A-420C-B8EC-03A63CA2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2" y="4596345"/>
                <a:ext cx="8350047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B77EB2-2671-4046-9D15-D447093194E8}"/>
                  </a:ext>
                </a:extLst>
              </p:cNvPr>
              <p:cNvSpPr txBox="1"/>
              <p:nvPr/>
            </p:nvSpPr>
            <p:spPr>
              <a:xfrm>
                <a:off x="614691" y="5323942"/>
                <a:ext cx="8350047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B77EB2-2671-4046-9D15-D44709319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1" y="5323942"/>
                <a:ext cx="8350047" cy="461665"/>
              </a:xfrm>
              <a:prstGeom prst="rect">
                <a:avLst/>
              </a:prstGeom>
              <a:blipFill>
                <a:blip r:embed="rId12"/>
                <a:stretch>
                  <a:fillRect t="-1250" b="-7500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CF0C1A-E09D-4BFB-8E6C-DCAAFB281C3A}"/>
              </a:ext>
            </a:extLst>
          </p:cNvPr>
          <p:cNvCxnSpPr>
            <a:cxnSpLocks/>
          </p:cNvCxnSpPr>
          <p:nvPr/>
        </p:nvCxnSpPr>
        <p:spPr>
          <a:xfrm>
            <a:off x="5452281" y="2054945"/>
            <a:ext cx="1624380" cy="11949"/>
          </a:xfrm>
          <a:prstGeom prst="straightConnector1">
            <a:avLst/>
          </a:prstGeom>
          <a:ln w="1270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8925845-C2E8-48AA-8D9F-091A1A668598}"/>
                  </a:ext>
                </a:extLst>
              </p:cNvPr>
              <p:cNvSpPr/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8925845-C2E8-48AA-8D9F-091A1A668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B6A9963-540C-4507-82F6-7CCCDB2C1DF9}"/>
                  </a:ext>
                </a:extLst>
              </p:cNvPr>
              <p:cNvSpPr/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B6A9963-540C-4507-82F6-7CCCDB2C1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  <a:blipFill>
                <a:blip r:embed="rId14"/>
                <a:stretch>
                  <a:fillRect t="-3947" r="-219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E74D4C-D10E-4CDE-8532-EB7FC379CD80}"/>
              </a:ext>
            </a:extLst>
          </p:cNvPr>
          <p:cNvCxnSpPr>
            <a:cxnSpLocks/>
          </p:cNvCxnSpPr>
          <p:nvPr/>
        </p:nvCxnSpPr>
        <p:spPr>
          <a:xfrm flipH="1">
            <a:off x="3021496" y="1475284"/>
            <a:ext cx="218158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2F2C-3A4B-4E25-85FA-FA5CAE4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A60A-5B17-40C5-B6F8-F793A9B3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Learning “deeper” networks beyond one-layer perceptrons</a:t>
            </a:r>
          </a:p>
          <a:p>
            <a:pPr lvl="1"/>
            <a:r>
              <a:rPr lang="en-US" dirty="0"/>
              <a:t>Losses and gradients</a:t>
            </a:r>
          </a:p>
          <a:p>
            <a:pPr lvl="1"/>
            <a:r>
              <a:rPr lang="en-US" dirty="0"/>
              <a:t>Back-propagation</a:t>
            </a:r>
          </a:p>
          <a:p>
            <a:pPr lvl="1"/>
            <a:r>
              <a:rPr lang="en-US" dirty="0"/>
              <a:t>Stochastic gradient descent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particulars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Regularization or weight decay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Discriminative vs.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382019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8B81-8895-410B-8B9F-6D691F4E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Losses and gradients for one data instance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EF44FA-5727-4B9C-ADB5-76992BD9D1DB}"/>
              </a:ext>
            </a:extLst>
          </p:cNvPr>
          <p:cNvCxnSpPr>
            <a:cxnSpLocks/>
          </p:cNvCxnSpPr>
          <p:nvPr/>
        </p:nvCxnSpPr>
        <p:spPr>
          <a:xfrm>
            <a:off x="7654247" y="3292250"/>
            <a:ext cx="44131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F5F0B1-1368-44FE-BB33-61FF9B0BB429}"/>
              </a:ext>
            </a:extLst>
          </p:cNvPr>
          <p:cNvCxnSpPr>
            <a:cxnSpLocks/>
          </p:cNvCxnSpPr>
          <p:nvPr/>
        </p:nvCxnSpPr>
        <p:spPr>
          <a:xfrm flipV="1">
            <a:off x="9415876" y="1448702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50906018-1C2E-43E0-BB3B-995343065CE6}"/>
              </a:ext>
            </a:extLst>
          </p:cNvPr>
          <p:cNvSpPr/>
          <p:nvPr/>
        </p:nvSpPr>
        <p:spPr>
          <a:xfrm>
            <a:off x="10284452" y="306023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7DFE9-C3A6-44F8-B79E-1A4C56239307}"/>
              </a:ext>
            </a:extLst>
          </p:cNvPr>
          <p:cNvSpPr txBox="1"/>
          <p:nvPr/>
        </p:nvSpPr>
        <p:spPr>
          <a:xfrm>
            <a:off x="10030527" y="256530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8173F-14B0-4045-A378-F1C2B548FCB7}"/>
              </a:ext>
            </a:extLst>
          </p:cNvPr>
          <p:cNvGrpSpPr/>
          <p:nvPr/>
        </p:nvGrpSpPr>
        <p:grpSpPr>
          <a:xfrm>
            <a:off x="9881016" y="1432308"/>
            <a:ext cx="2189286" cy="971082"/>
            <a:chOff x="8125469" y="5792143"/>
            <a:chExt cx="2189286" cy="9710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9E32F4-FD3F-48B3-837B-D092434EEC35}"/>
                </a:ext>
              </a:extLst>
            </p:cNvPr>
            <p:cNvSpPr/>
            <p:nvPr/>
          </p:nvSpPr>
          <p:spPr>
            <a:xfrm>
              <a:off x="8125469" y="5792143"/>
              <a:ext cx="2189286" cy="971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6C5FCC18-4E0C-4EFF-BE1D-CC72AC85F730}"/>
                </a:ext>
              </a:extLst>
            </p:cNvPr>
            <p:cNvSpPr/>
            <p:nvPr/>
          </p:nvSpPr>
          <p:spPr>
            <a:xfrm>
              <a:off x="8236267" y="5820484"/>
              <a:ext cx="457200" cy="4572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F691F632-D4B6-4F59-9DF4-8437A4476695}"/>
                </a:ext>
              </a:extLst>
            </p:cNvPr>
            <p:cNvSpPr/>
            <p:nvPr/>
          </p:nvSpPr>
          <p:spPr>
            <a:xfrm>
              <a:off x="8236267" y="6277684"/>
              <a:ext cx="457200" cy="45720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354E8F-B385-491F-953E-E12F920ADC51}"/>
                    </a:ext>
                  </a:extLst>
                </p:cNvPr>
                <p:cNvSpPr txBox="1"/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354E8F-B385-491F-953E-E12F920A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048" y="5835119"/>
                  <a:ext cx="1343218" cy="83099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4311920-5EA1-4118-B138-C66FB6400267}"/>
              </a:ext>
            </a:extLst>
          </p:cNvPr>
          <p:cNvSpPr/>
          <p:nvPr/>
        </p:nvSpPr>
        <p:spPr>
          <a:xfrm>
            <a:off x="157494" y="278790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F11CB7-BA82-47E1-838E-C8390878876A}"/>
              </a:ext>
            </a:extLst>
          </p:cNvPr>
          <p:cNvSpPr/>
          <p:nvPr/>
        </p:nvSpPr>
        <p:spPr>
          <a:xfrm>
            <a:off x="157494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B666D-EC5E-4EFC-B64F-CB597388BCFE}"/>
                  </a:ext>
                </a:extLst>
              </p:cNvPr>
              <p:cNvSpPr/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B666D-EC5E-4EFC-B64F-CB597388B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1836061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88C45B-C4D6-4FB9-B96A-BC591190D168}"/>
                  </a:ext>
                </a:extLst>
              </p:cNvPr>
              <p:cNvSpPr/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88C45B-C4D6-4FB9-B96A-BC591190D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" y="3014270"/>
                <a:ext cx="811119" cy="461665"/>
              </a:xfrm>
              <a:prstGeom prst="rect">
                <a:avLst/>
              </a:prstGeom>
              <a:blipFill>
                <a:blip r:embed="rId4"/>
                <a:stretch>
                  <a:fillRect r="-30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F5F1D0D-8CC4-4766-B251-D641F36A141F}"/>
              </a:ext>
            </a:extLst>
          </p:cNvPr>
          <p:cNvSpPr/>
          <p:nvPr/>
        </p:nvSpPr>
        <p:spPr>
          <a:xfrm>
            <a:off x="1841903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74B0B-62D5-4D34-8441-FE4204D1C66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1071894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68215E-57B9-4041-BE31-1EC259D2C57F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 flipV="1">
            <a:off x="1071894" y="2390183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5E2F0-96F6-4AE0-96FA-56BBC06E739C}"/>
                  </a:ext>
                </a:extLst>
              </p:cNvPr>
              <p:cNvSpPr txBox="1"/>
              <p:nvPr/>
            </p:nvSpPr>
            <p:spPr>
              <a:xfrm>
                <a:off x="673576" y="2470412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5E2F0-96F6-4AE0-96FA-56BBC06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76" y="2470412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0E2747-EBE3-45BC-A482-919CAA43A408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2756303" y="2066894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C5F7533-BC7E-45CB-963A-B0FD9B9A1924}"/>
              </a:ext>
            </a:extLst>
          </p:cNvPr>
          <p:cNvSpPr/>
          <p:nvPr/>
        </p:nvSpPr>
        <p:spPr>
          <a:xfrm>
            <a:off x="1841903" y="278267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C1542-AD4F-4844-9064-68B5F2070962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1071894" y="2066894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A4036-0884-4DC0-9B5F-DE0D43D9E443}"/>
              </a:ext>
            </a:extLst>
          </p:cNvPr>
          <p:cNvCxnSpPr>
            <a:cxnSpLocks/>
            <a:stCxn id="13" idx="6"/>
            <a:endCxn id="23" idx="3"/>
          </p:cNvCxnSpPr>
          <p:nvPr/>
        </p:nvCxnSpPr>
        <p:spPr>
          <a:xfrm>
            <a:off x="1071894" y="3245103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5A556-D588-4372-B46F-BC8E65FE82E6}"/>
              </a:ext>
            </a:extLst>
          </p:cNvPr>
          <p:cNvCxnSpPr>
            <a:cxnSpLocks/>
            <a:stCxn id="23" idx="6"/>
            <a:endCxn id="27" idx="3"/>
          </p:cNvCxnSpPr>
          <p:nvPr/>
        </p:nvCxnSpPr>
        <p:spPr>
          <a:xfrm flipV="1">
            <a:off x="2756303" y="2390183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0B41F0-F83C-44B2-9C1C-854CD7F54674}"/>
              </a:ext>
            </a:extLst>
          </p:cNvPr>
          <p:cNvSpPr/>
          <p:nvPr/>
        </p:nvSpPr>
        <p:spPr>
          <a:xfrm>
            <a:off x="3526312" y="160969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E1389-DE80-4299-B2CD-DE808ECD2054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4440712" y="2066894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ECD6E-ECCE-4064-9917-A12A0C587E80}"/>
                  </a:ext>
                </a:extLst>
              </p:cNvPr>
              <p:cNvSpPr/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ECD6E-ECCE-4064-9917-A12A0C587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68" y="1841285"/>
                <a:ext cx="811119" cy="461665"/>
              </a:xfrm>
              <a:prstGeom prst="rect">
                <a:avLst/>
              </a:prstGeom>
              <a:blipFill>
                <a:blip r:embed="rId6"/>
                <a:stretch>
                  <a:fillRect r="-15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E135E-0AB2-4375-8312-26F638BCE9A0}"/>
                  </a:ext>
                </a:extLst>
              </p:cNvPr>
              <p:cNvSpPr/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E135E-0AB2-4375-8312-26F638BC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63" y="3019494"/>
                <a:ext cx="811119" cy="461665"/>
              </a:xfrm>
              <a:prstGeom prst="rect">
                <a:avLst/>
              </a:prstGeom>
              <a:blipFill>
                <a:blip r:embed="rId7"/>
                <a:stretch>
                  <a:fillRect r="-7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458E97-BA2E-4287-AE81-7DC4865EE387}"/>
                  </a:ext>
                </a:extLst>
              </p:cNvPr>
              <p:cNvSpPr/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E458E97-BA2E-4287-AE81-7DC4865EE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39" y="1848155"/>
                <a:ext cx="430374" cy="461665"/>
              </a:xfrm>
              <a:prstGeom prst="rect">
                <a:avLst/>
              </a:prstGeom>
              <a:blipFill>
                <a:blip r:embed="rId8"/>
                <a:stretch>
                  <a:fillRect t="-3947" r="-2253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3DB4B-05CC-4AC7-9FF8-47D52D53D0F1}"/>
                  </a:ext>
                </a:extLst>
              </p:cNvPr>
              <p:cNvSpPr txBox="1"/>
              <p:nvPr/>
            </p:nvSpPr>
            <p:spPr>
              <a:xfrm>
                <a:off x="614693" y="3944298"/>
                <a:ext cx="8350047" cy="461665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3DB4B-05CC-4AC7-9FF8-47D52D53D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" y="3944298"/>
                <a:ext cx="8350047" cy="461665"/>
              </a:xfrm>
              <a:prstGeom prst="rect">
                <a:avLst/>
              </a:prstGeom>
              <a:blipFill>
                <a:blip r:embed="rId9"/>
                <a:stretch>
                  <a:fillRect t="-1250" b="-13750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A856D-B68A-420C-B8EC-03A63CA22D26}"/>
                  </a:ext>
                </a:extLst>
              </p:cNvPr>
              <p:cNvSpPr txBox="1"/>
              <p:nvPr/>
            </p:nvSpPr>
            <p:spPr>
              <a:xfrm>
                <a:off x="614692" y="4596345"/>
                <a:ext cx="8350047" cy="509178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A856D-B68A-420C-B8EC-03A63CA2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2" y="4596345"/>
                <a:ext cx="8350047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B77EB2-2671-4046-9D15-D447093194E8}"/>
                  </a:ext>
                </a:extLst>
              </p:cNvPr>
              <p:cNvSpPr txBox="1"/>
              <p:nvPr/>
            </p:nvSpPr>
            <p:spPr>
              <a:xfrm>
                <a:off x="614691" y="5323942"/>
                <a:ext cx="11246122" cy="145296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by chain rules: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[1]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[2]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,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B77EB2-2671-4046-9D15-D44709319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1" y="5323942"/>
                <a:ext cx="11246122" cy="14529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F496C1-EB86-4F8C-82E2-FF38BFEDCCD1}"/>
              </a:ext>
            </a:extLst>
          </p:cNvPr>
          <p:cNvCxnSpPr>
            <a:cxnSpLocks/>
          </p:cNvCxnSpPr>
          <p:nvPr/>
        </p:nvCxnSpPr>
        <p:spPr>
          <a:xfrm>
            <a:off x="5452281" y="2054945"/>
            <a:ext cx="1624380" cy="11949"/>
          </a:xfrm>
          <a:prstGeom prst="straightConnector1">
            <a:avLst/>
          </a:prstGeom>
          <a:ln w="1270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1D0FF3-35EF-438D-A0C7-FD6E55B0A9E6}"/>
                  </a:ext>
                </a:extLst>
              </p:cNvPr>
              <p:cNvSpPr/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1D0FF3-35EF-438D-A0C7-FD6E55B0A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07" y="1861787"/>
                <a:ext cx="430374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0E25A5-5F85-4085-A9B5-4423900AB0BD}"/>
                  </a:ext>
                </a:extLst>
              </p:cNvPr>
              <p:cNvSpPr/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0E25A5-5F85-4085-A9B5-4423900A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96" y="1336583"/>
                <a:ext cx="1083951" cy="461665"/>
              </a:xfrm>
              <a:prstGeom prst="rect">
                <a:avLst/>
              </a:prstGeom>
              <a:blipFill>
                <a:blip r:embed="rId13"/>
                <a:stretch>
                  <a:fillRect t="-3947" r="-219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9354D3-3E54-4880-B2DF-E4FA09552D37}"/>
              </a:ext>
            </a:extLst>
          </p:cNvPr>
          <p:cNvCxnSpPr>
            <a:cxnSpLocks/>
          </p:cNvCxnSpPr>
          <p:nvPr/>
        </p:nvCxnSpPr>
        <p:spPr>
          <a:xfrm flipH="1">
            <a:off x="3021496" y="1475284"/>
            <a:ext cx="218158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0F3029-DBCE-4701-8167-D21175A089FE}"/>
              </a:ext>
            </a:extLst>
          </p:cNvPr>
          <p:cNvCxnSpPr>
            <a:cxnSpLocks/>
          </p:cNvCxnSpPr>
          <p:nvPr/>
        </p:nvCxnSpPr>
        <p:spPr>
          <a:xfrm flipH="1">
            <a:off x="1071894" y="1475284"/>
            <a:ext cx="161968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CE10-26EB-4410-8EE9-03C8BE92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chain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3586B-1A1E-4D13-9B49-0FF77DB59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dirty="0"/>
                  <a:t>: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all functions output a scalar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3586B-1A1E-4D13-9B49-0FF77DB59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89F-8367-47C1-A1B7-25469CC1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p:pic>
        <p:nvPicPr>
          <p:cNvPr id="4" name="Picture 3" descr="7 Types of Artificial Neural Networks for Natural Language Processing">
            <a:extLst>
              <a:ext uri="{FF2B5EF4-FFF2-40B4-BE49-F238E27FC236}">
                <a16:creationId xmlns:a16="http://schemas.microsoft.com/office/drawing/2014/main" id="{6016A20D-8BF7-49DC-8D33-72F182B56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96" y="4526456"/>
            <a:ext cx="7295321" cy="1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/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/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/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/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/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/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A2DAB-374C-41B9-B933-5BC88BD966A1}"/>
              </a:ext>
            </a:extLst>
          </p:cNvPr>
          <p:cNvGrpSpPr/>
          <p:nvPr/>
        </p:nvGrpSpPr>
        <p:grpSpPr>
          <a:xfrm>
            <a:off x="3579342" y="1449003"/>
            <a:ext cx="1375377" cy="541110"/>
            <a:chOff x="3579342" y="1697482"/>
            <a:chExt cx="1375377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E8AA5F-4CD9-4D33-AEBA-D7254CD0FB07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FF62E-C015-41E5-9AE6-3B310C174BB8}"/>
              </a:ext>
            </a:extLst>
          </p:cNvPr>
          <p:cNvGrpSpPr/>
          <p:nvPr/>
        </p:nvGrpSpPr>
        <p:grpSpPr>
          <a:xfrm>
            <a:off x="4978452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7F7E131-2504-4482-B851-9BA4C789A9DE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7E593-8A13-4F40-A8D3-3C025958E775}"/>
              </a:ext>
            </a:extLst>
          </p:cNvPr>
          <p:cNvGrpSpPr/>
          <p:nvPr/>
        </p:nvGrpSpPr>
        <p:grpSpPr>
          <a:xfrm>
            <a:off x="6406103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ADA0284-D612-4E9C-9997-880955E69055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D68F2-1A40-45A4-853F-3991E90D9D52}"/>
              </a:ext>
            </a:extLst>
          </p:cNvPr>
          <p:cNvGrpSpPr/>
          <p:nvPr/>
        </p:nvGrpSpPr>
        <p:grpSpPr>
          <a:xfrm>
            <a:off x="7813715" y="1486884"/>
            <a:ext cx="1014253" cy="523220"/>
            <a:chOff x="3579342" y="1697482"/>
            <a:chExt cx="10142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5D9E66B-70D7-4C5D-9771-BC878E05DC6A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253164-7102-4624-A06C-7065406A8C6C}"/>
              </a:ext>
            </a:extLst>
          </p:cNvPr>
          <p:cNvSpPr/>
          <p:nvPr/>
        </p:nvSpPr>
        <p:spPr>
          <a:xfrm>
            <a:off x="8980536" y="1613984"/>
            <a:ext cx="1188720" cy="27715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FB052-0252-45A9-BBA7-4F949633781E}"/>
              </a:ext>
            </a:extLst>
          </p:cNvPr>
          <p:cNvGrpSpPr/>
          <p:nvPr/>
        </p:nvGrpSpPr>
        <p:grpSpPr>
          <a:xfrm>
            <a:off x="8310724" y="2040189"/>
            <a:ext cx="1817189" cy="1041822"/>
            <a:chOff x="8310724" y="2040189"/>
            <a:chExt cx="1817189" cy="104182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208BB9-5DBC-43C1-940D-8F5610D7C7A9}"/>
                </a:ext>
              </a:extLst>
            </p:cNvPr>
            <p:cNvSpPr/>
            <p:nvPr/>
          </p:nvSpPr>
          <p:spPr>
            <a:xfrm rot="10800000">
              <a:off x="8939193" y="2040189"/>
              <a:ext cx="11887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/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AEF6A-1A6F-4E56-8F0C-E44A35DECF03}"/>
              </a:ext>
            </a:extLst>
          </p:cNvPr>
          <p:cNvGrpSpPr/>
          <p:nvPr/>
        </p:nvGrpSpPr>
        <p:grpSpPr>
          <a:xfrm>
            <a:off x="4577225" y="2066638"/>
            <a:ext cx="3729768" cy="1051374"/>
            <a:chOff x="4580956" y="2026428"/>
            <a:chExt cx="3729768" cy="10513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F15FD9-7FB0-49E9-BF3D-EB459682CDE7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/>
                <p:nvPr/>
              </p:nvSpPr>
              <p:spPr>
                <a:xfrm>
                  <a:off x="4580956" y="2091698"/>
                  <a:ext cx="3136500" cy="9861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956" y="2091698"/>
                  <a:ext cx="3136500" cy="9861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3C352-ACEB-4B91-8FE4-FBB960120FB7}"/>
              </a:ext>
            </a:extLst>
          </p:cNvPr>
          <p:cNvGrpSpPr/>
          <p:nvPr/>
        </p:nvGrpSpPr>
        <p:grpSpPr>
          <a:xfrm>
            <a:off x="7600114" y="3038806"/>
            <a:ext cx="3469924" cy="1385175"/>
            <a:chOff x="7600114" y="3038806"/>
            <a:chExt cx="3469924" cy="1385175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4059472-BF91-48A4-81AE-26D0AD9C5EDD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3469924" cy="9861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3469924" cy="98610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48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89F-8367-47C1-A1B7-25469CC1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p:pic>
        <p:nvPicPr>
          <p:cNvPr id="4" name="Picture 3" descr="7 Types of Artificial Neural Networks for Natural Language Processing">
            <a:extLst>
              <a:ext uri="{FF2B5EF4-FFF2-40B4-BE49-F238E27FC236}">
                <a16:creationId xmlns:a16="http://schemas.microsoft.com/office/drawing/2014/main" id="{6016A20D-8BF7-49DC-8D33-72F182B56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96" y="4526456"/>
            <a:ext cx="7295321" cy="1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/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/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/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/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/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/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A2DAB-374C-41B9-B933-5BC88BD966A1}"/>
              </a:ext>
            </a:extLst>
          </p:cNvPr>
          <p:cNvGrpSpPr/>
          <p:nvPr/>
        </p:nvGrpSpPr>
        <p:grpSpPr>
          <a:xfrm>
            <a:off x="3579342" y="1449003"/>
            <a:ext cx="1375377" cy="541110"/>
            <a:chOff x="3579342" y="1697482"/>
            <a:chExt cx="1375377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E8AA5F-4CD9-4D33-AEBA-D7254CD0FB07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FF62E-C015-41E5-9AE6-3B310C174BB8}"/>
              </a:ext>
            </a:extLst>
          </p:cNvPr>
          <p:cNvGrpSpPr/>
          <p:nvPr/>
        </p:nvGrpSpPr>
        <p:grpSpPr>
          <a:xfrm>
            <a:off x="4978452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7F7E131-2504-4482-B851-9BA4C789A9DE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7E593-8A13-4F40-A8D3-3C025958E775}"/>
              </a:ext>
            </a:extLst>
          </p:cNvPr>
          <p:cNvGrpSpPr/>
          <p:nvPr/>
        </p:nvGrpSpPr>
        <p:grpSpPr>
          <a:xfrm>
            <a:off x="6406103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ADA0284-D612-4E9C-9997-880955E69055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D68F2-1A40-45A4-853F-3991E90D9D52}"/>
              </a:ext>
            </a:extLst>
          </p:cNvPr>
          <p:cNvGrpSpPr/>
          <p:nvPr/>
        </p:nvGrpSpPr>
        <p:grpSpPr>
          <a:xfrm>
            <a:off x="7813715" y="1486884"/>
            <a:ext cx="1014253" cy="523220"/>
            <a:chOff x="3579342" y="1697482"/>
            <a:chExt cx="10142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5D9E66B-70D7-4C5D-9771-BC878E05DC6A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253164-7102-4624-A06C-7065406A8C6C}"/>
              </a:ext>
            </a:extLst>
          </p:cNvPr>
          <p:cNvSpPr/>
          <p:nvPr/>
        </p:nvSpPr>
        <p:spPr>
          <a:xfrm>
            <a:off x="8980536" y="1613984"/>
            <a:ext cx="1188720" cy="27715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FB052-0252-45A9-BBA7-4F949633781E}"/>
              </a:ext>
            </a:extLst>
          </p:cNvPr>
          <p:cNvGrpSpPr/>
          <p:nvPr/>
        </p:nvGrpSpPr>
        <p:grpSpPr>
          <a:xfrm>
            <a:off x="8310724" y="2040189"/>
            <a:ext cx="1817189" cy="1041822"/>
            <a:chOff x="8310724" y="2040189"/>
            <a:chExt cx="1817189" cy="104182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208BB9-5DBC-43C1-940D-8F5610D7C7A9}"/>
                </a:ext>
              </a:extLst>
            </p:cNvPr>
            <p:cNvSpPr/>
            <p:nvPr/>
          </p:nvSpPr>
          <p:spPr>
            <a:xfrm rot="10800000">
              <a:off x="8939193" y="2040189"/>
              <a:ext cx="11887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/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AEF6A-1A6F-4E56-8F0C-E44A35DECF03}"/>
              </a:ext>
            </a:extLst>
          </p:cNvPr>
          <p:cNvGrpSpPr/>
          <p:nvPr/>
        </p:nvGrpSpPr>
        <p:grpSpPr>
          <a:xfrm>
            <a:off x="6970714" y="2026428"/>
            <a:ext cx="1340010" cy="932601"/>
            <a:chOff x="6970714" y="2026428"/>
            <a:chExt cx="1340010" cy="93260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F15FD9-7FB0-49E9-BF3D-EB459682CDE7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3C352-ACEB-4B91-8FE4-FBB960120FB7}"/>
              </a:ext>
            </a:extLst>
          </p:cNvPr>
          <p:cNvGrpSpPr/>
          <p:nvPr/>
        </p:nvGrpSpPr>
        <p:grpSpPr>
          <a:xfrm>
            <a:off x="7600114" y="3038806"/>
            <a:ext cx="1218539" cy="1317912"/>
            <a:chOff x="7600114" y="3038806"/>
            <a:chExt cx="1218539" cy="1317912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4059472-BF91-48A4-81AE-26D0AD9C5EDD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500D4-D4B7-4959-A099-5792CCEB6124}"/>
              </a:ext>
            </a:extLst>
          </p:cNvPr>
          <p:cNvGrpSpPr/>
          <p:nvPr/>
        </p:nvGrpSpPr>
        <p:grpSpPr>
          <a:xfrm>
            <a:off x="3744426" y="3014515"/>
            <a:ext cx="3839321" cy="1352600"/>
            <a:chOff x="5304180" y="3038806"/>
            <a:chExt cx="3839321" cy="1352600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E332D32-FA53-4110-86DF-92ADB786E70E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/>
                <p:nvPr/>
              </p:nvSpPr>
              <p:spPr>
                <a:xfrm>
                  <a:off x="5304180" y="3408060"/>
                  <a:ext cx="3839321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180" y="3408060"/>
                  <a:ext cx="3839321" cy="9833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37A055-3C26-462E-B4A8-EA5D292F2D85}"/>
              </a:ext>
            </a:extLst>
          </p:cNvPr>
          <p:cNvGrpSpPr/>
          <p:nvPr/>
        </p:nvGrpSpPr>
        <p:grpSpPr>
          <a:xfrm>
            <a:off x="2817867" y="2029495"/>
            <a:ext cx="4043447" cy="987167"/>
            <a:chOff x="4267277" y="2026428"/>
            <a:chExt cx="4043447" cy="987167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D72B499F-1969-4415-A30E-2FAF7E5520A5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/>
                <p:nvPr/>
              </p:nvSpPr>
              <p:spPr>
                <a:xfrm>
                  <a:off x="4267277" y="2030249"/>
                  <a:ext cx="3505896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77" y="2030249"/>
                  <a:ext cx="3505896" cy="98334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906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89F-8367-47C1-A1B7-25469CC1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p:pic>
        <p:nvPicPr>
          <p:cNvPr id="4" name="Picture 3" descr="7 Types of Artificial Neural Networks for Natural Language Processing">
            <a:extLst>
              <a:ext uri="{FF2B5EF4-FFF2-40B4-BE49-F238E27FC236}">
                <a16:creationId xmlns:a16="http://schemas.microsoft.com/office/drawing/2014/main" id="{6016A20D-8BF7-49DC-8D33-72F182B56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96" y="4526456"/>
            <a:ext cx="7295321" cy="1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/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/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/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/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/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/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A2DAB-374C-41B9-B933-5BC88BD966A1}"/>
              </a:ext>
            </a:extLst>
          </p:cNvPr>
          <p:cNvGrpSpPr/>
          <p:nvPr/>
        </p:nvGrpSpPr>
        <p:grpSpPr>
          <a:xfrm>
            <a:off x="3579342" y="1449003"/>
            <a:ext cx="1375377" cy="541110"/>
            <a:chOff x="3579342" y="1697482"/>
            <a:chExt cx="1375377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E8AA5F-4CD9-4D33-AEBA-D7254CD0FB07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FF62E-C015-41E5-9AE6-3B310C174BB8}"/>
              </a:ext>
            </a:extLst>
          </p:cNvPr>
          <p:cNvGrpSpPr/>
          <p:nvPr/>
        </p:nvGrpSpPr>
        <p:grpSpPr>
          <a:xfrm>
            <a:off x="4978452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7F7E131-2504-4482-B851-9BA4C789A9DE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7E593-8A13-4F40-A8D3-3C025958E775}"/>
              </a:ext>
            </a:extLst>
          </p:cNvPr>
          <p:cNvGrpSpPr/>
          <p:nvPr/>
        </p:nvGrpSpPr>
        <p:grpSpPr>
          <a:xfrm>
            <a:off x="6406103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ADA0284-D612-4E9C-9997-880955E69055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D68F2-1A40-45A4-853F-3991E90D9D52}"/>
              </a:ext>
            </a:extLst>
          </p:cNvPr>
          <p:cNvGrpSpPr/>
          <p:nvPr/>
        </p:nvGrpSpPr>
        <p:grpSpPr>
          <a:xfrm>
            <a:off x="7813715" y="1486884"/>
            <a:ext cx="1014253" cy="523220"/>
            <a:chOff x="3579342" y="1697482"/>
            <a:chExt cx="10142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5D9E66B-70D7-4C5D-9771-BC878E05DC6A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253164-7102-4624-A06C-7065406A8C6C}"/>
              </a:ext>
            </a:extLst>
          </p:cNvPr>
          <p:cNvSpPr/>
          <p:nvPr/>
        </p:nvSpPr>
        <p:spPr>
          <a:xfrm>
            <a:off x="8980536" y="1613984"/>
            <a:ext cx="1188720" cy="27715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FB052-0252-45A9-BBA7-4F949633781E}"/>
              </a:ext>
            </a:extLst>
          </p:cNvPr>
          <p:cNvGrpSpPr/>
          <p:nvPr/>
        </p:nvGrpSpPr>
        <p:grpSpPr>
          <a:xfrm>
            <a:off x="8310724" y="2040189"/>
            <a:ext cx="1817189" cy="1041822"/>
            <a:chOff x="8310724" y="2040189"/>
            <a:chExt cx="1817189" cy="104182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208BB9-5DBC-43C1-940D-8F5610D7C7A9}"/>
                </a:ext>
              </a:extLst>
            </p:cNvPr>
            <p:cNvSpPr/>
            <p:nvPr/>
          </p:nvSpPr>
          <p:spPr>
            <a:xfrm rot="10800000">
              <a:off x="8939193" y="2040189"/>
              <a:ext cx="11887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/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AEF6A-1A6F-4E56-8F0C-E44A35DECF03}"/>
              </a:ext>
            </a:extLst>
          </p:cNvPr>
          <p:cNvGrpSpPr/>
          <p:nvPr/>
        </p:nvGrpSpPr>
        <p:grpSpPr>
          <a:xfrm>
            <a:off x="6970714" y="2026428"/>
            <a:ext cx="1340010" cy="932601"/>
            <a:chOff x="6970714" y="2026428"/>
            <a:chExt cx="1340010" cy="93260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F15FD9-7FB0-49E9-BF3D-EB459682CDE7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3C352-ACEB-4B91-8FE4-FBB960120FB7}"/>
              </a:ext>
            </a:extLst>
          </p:cNvPr>
          <p:cNvGrpSpPr/>
          <p:nvPr/>
        </p:nvGrpSpPr>
        <p:grpSpPr>
          <a:xfrm>
            <a:off x="7600114" y="3038806"/>
            <a:ext cx="1218539" cy="1317912"/>
            <a:chOff x="7600114" y="3038806"/>
            <a:chExt cx="1218539" cy="1317912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4059472-BF91-48A4-81AE-26D0AD9C5EDD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500D4-D4B7-4959-A099-5792CCEB6124}"/>
              </a:ext>
            </a:extLst>
          </p:cNvPr>
          <p:cNvGrpSpPr/>
          <p:nvPr/>
        </p:nvGrpSpPr>
        <p:grpSpPr>
          <a:xfrm>
            <a:off x="6040360" y="3014515"/>
            <a:ext cx="1218539" cy="1317912"/>
            <a:chOff x="7600114" y="3038806"/>
            <a:chExt cx="1218539" cy="1317912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E332D32-FA53-4110-86DF-92ADB786E70E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37A055-3C26-462E-B4A8-EA5D292F2D85}"/>
              </a:ext>
            </a:extLst>
          </p:cNvPr>
          <p:cNvGrpSpPr/>
          <p:nvPr/>
        </p:nvGrpSpPr>
        <p:grpSpPr>
          <a:xfrm>
            <a:off x="5521304" y="2029495"/>
            <a:ext cx="1340010" cy="932601"/>
            <a:chOff x="6970714" y="2026428"/>
            <a:chExt cx="1340010" cy="932601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D72B499F-1969-4415-A30E-2FAF7E5520A5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7F0FA0-DD6D-4DE8-BCCB-3D4779D60547}"/>
              </a:ext>
            </a:extLst>
          </p:cNvPr>
          <p:cNvGrpSpPr/>
          <p:nvPr/>
        </p:nvGrpSpPr>
        <p:grpSpPr>
          <a:xfrm>
            <a:off x="1946640" y="3005570"/>
            <a:ext cx="3839321" cy="1382417"/>
            <a:chOff x="4777405" y="3038806"/>
            <a:chExt cx="3839321" cy="1382417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EEBE05B5-EB14-4382-98C5-B1C4E34A95CF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884273-9AAE-4424-9BCA-6353BBCDA52A}"/>
                    </a:ext>
                  </a:extLst>
                </p:cNvPr>
                <p:cNvSpPr/>
                <p:nvPr/>
              </p:nvSpPr>
              <p:spPr>
                <a:xfrm>
                  <a:off x="4777405" y="3437877"/>
                  <a:ext cx="3839321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884273-9AAE-4424-9BCA-6353BBCDA5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405" y="3437877"/>
                  <a:ext cx="3839321" cy="9833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6BE540-00D5-4316-B0DC-85449BDCA8E9}"/>
              </a:ext>
            </a:extLst>
          </p:cNvPr>
          <p:cNvGrpSpPr/>
          <p:nvPr/>
        </p:nvGrpSpPr>
        <p:grpSpPr>
          <a:xfrm>
            <a:off x="1334760" y="2023115"/>
            <a:ext cx="4111293" cy="997106"/>
            <a:chOff x="4199431" y="2026428"/>
            <a:chExt cx="4111293" cy="997106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917A633-BF5A-4D0F-A1FF-1DD1519F3E3A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4F41195-B814-4486-81CF-41E1168EA9C9}"/>
                    </a:ext>
                  </a:extLst>
                </p:cNvPr>
                <p:cNvSpPr/>
                <p:nvPr/>
              </p:nvSpPr>
              <p:spPr>
                <a:xfrm>
                  <a:off x="4199431" y="2040188"/>
                  <a:ext cx="3505896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4F41195-B814-4486-81CF-41E1168EA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431" y="2040188"/>
                  <a:ext cx="3505896" cy="98334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59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89F-8367-47C1-A1B7-25469CC1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p:pic>
        <p:nvPicPr>
          <p:cNvPr id="4" name="Picture 3" descr="7 Types of Artificial Neural Networks for Natural Language Processing">
            <a:extLst>
              <a:ext uri="{FF2B5EF4-FFF2-40B4-BE49-F238E27FC236}">
                <a16:creationId xmlns:a16="http://schemas.microsoft.com/office/drawing/2014/main" id="{6016A20D-8BF7-49DC-8D33-72F182B56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996" y="4526456"/>
            <a:ext cx="7295321" cy="1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/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6D56AD-516A-464F-A691-6BA24899E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5" y="1457948"/>
                <a:ext cx="4732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/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72CC9-DB54-4073-8114-4B04F71B5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261" y="1482004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/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7A49F-C32A-4F05-AEC5-472F0FF5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097" y="6344663"/>
                <a:ext cx="1009059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/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3D5638-7700-496F-B750-687AD240B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2" y="6340575"/>
                <a:ext cx="1009059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/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37807-9C7C-48F0-B09E-5380D5920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97" y="6338211"/>
                <a:ext cx="100905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/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356036-88ED-4B24-A3F7-20D14A667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37" y="6334123"/>
                <a:ext cx="1009059" cy="54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A2DAB-374C-41B9-B933-5BC88BD966A1}"/>
              </a:ext>
            </a:extLst>
          </p:cNvPr>
          <p:cNvGrpSpPr/>
          <p:nvPr/>
        </p:nvGrpSpPr>
        <p:grpSpPr>
          <a:xfrm>
            <a:off x="3579342" y="1449003"/>
            <a:ext cx="1375377" cy="541110"/>
            <a:chOff x="3579342" y="1697482"/>
            <a:chExt cx="1375377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7A79C81-80A0-4E42-B1F5-87E083F91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5" cy="541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2E8AA5F-4CD9-4D33-AEBA-D7254CD0FB07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DFF62E-C015-41E5-9AE6-3B310C174BB8}"/>
              </a:ext>
            </a:extLst>
          </p:cNvPr>
          <p:cNvGrpSpPr/>
          <p:nvPr/>
        </p:nvGrpSpPr>
        <p:grpSpPr>
          <a:xfrm>
            <a:off x="4978452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12086D8-B1C8-4833-9965-08743E652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7F7E131-2504-4482-B851-9BA4C789A9DE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7E593-8A13-4F40-A8D3-3C025958E775}"/>
              </a:ext>
            </a:extLst>
          </p:cNvPr>
          <p:cNvGrpSpPr/>
          <p:nvPr/>
        </p:nvGrpSpPr>
        <p:grpSpPr>
          <a:xfrm>
            <a:off x="6406103" y="1482005"/>
            <a:ext cx="1375378" cy="541110"/>
            <a:chOff x="3579342" y="1697482"/>
            <a:chExt cx="1375378" cy="541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89A561-B245-41B0-8DF7-4B564A46E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842346" cy="541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ADA0284-D612-4E9C-9997-880955E69055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D68F2-1A40-45A4-853F-3991E90D9D52}"/>
              </a:ext>
            </a:extLst>
          </p:cNvPr>
          <p:cNvGrpSpPr/>
          <p:nvPr/>
        </p:nvGrpSpPr>
        <p:grpSpPr>
          <a:xfrm>
            <a:off x="7813715" y="1486884"/>
            <a:ext cx="1014253" cy="523220"/>
            <a:chOff x="3579342" y="1697482"/>
            <a:chExt cx="10142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/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EEF928-C063-4F2A-AE9A-4B63EA8F9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74" y="1697482"/>
                  <a:ext cx="4812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5D9E66B-70D7-4C5D-9771-BC878E05DC6A}"/>
                </a:ext>
              </a:extLst>
            </p:cNvPr>
            <p:cNvSpPr/>
            <p:nvPr/>
          </p:nvSpPr>
          <p:spPr>
            <a:xfrm>
              <a:off x="3579342" y="1820516"/>
              <a:ext cx="500798" cy="277151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253164-7102-4624-A06C-7065406A8C6C}"/>
              </a:ext>
            </a:extLst>
          </p:cNvPr>
          <p:cNvSpPr/>
          <p:nvPr/>
        </p:nvSpPr>
        <p:spPr>
          <a:xfrm>
            <a:off x="8980536" y="1613984"/>
            <a:ext cx="1188720" cy="27715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FFB052-0252-45A9-BBA7-4F949633781E}"/>
              </a:ext>
            </a:extLst>
          </p:cNvPr>
          <p:cNvGrpSpPr/>
          <p:nvPr/>
        </p:nvGrpSpPr>
        <p:grpSpPr>
          <a:xfrm>
            <a:off x="8310724" y="2040189"/>
            <a:ext cx="1817189" cy="1041822"/>
            <a:chOff x="8310724" y="2040189"/>
            <a:chExt cx="1817189" cy="104182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3208BB9-5DBC-43C1-940D-8F5610D7C7A9}"/>
                </a:ext>
              </a:extLst>
            </p:cNvPr>
            <p:cNvSpPr/>
            <p:nvPr/>
          </p:nvSpPr>
          <p:spPr>
            <a:xfrm rot="10800000">
              <a:off x="8939193" y="2040189"/>
              <a:ext cx="11887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/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B3F61-8AEC-4A7C-A2E4-5E1C2D09C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24" y="2096805"/>
                  <a:ext cx="682431" cy="9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AEF6A-1A6F-4E56-8F0C-E44A35DECF03}"/>
              </a:ext>
            </a:extLst>
          </p:cNvPr>
          <p:cNvGrpSpPr/>
          <p:nvPr/>
        </p:nvGrpSpPr>
        <p:grpSpPr>
          <a:xfrm>
            <a:off x="6970714" y="2026428"/>
            <a:ext cx="1340010" cy="932601"/>
            <a:chOff x="6970714" y="2026428"/>
            <a:chExt cx="1340010" cy="93260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F15FD9-7FB0-49E9-BF3D-EB459682CDE7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71CB6BC-B00B-40B5-850F-FF22217EC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3C352-ACEB-4B91-8FE4-FBB960120FB7}"/>
              </a:ext>
            </a:extLst>
          </p:cNvPr>
          <p:cNvGrpSpPr/>
          <p:nvPr/>
        </p:nvGrpSpPr>
        <p:grpSpPr>
          <a:xfrm>
            <a:off x="7600114" y="3038806"/>
            <a:ext cx="1218539" cy="1317912"/>
            <a:chOff x="7600114" y="3038806"/>
            <a:chExt cx="1218539" cy="1317912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4059472-BF91-48A4-81AE-26D0AD9C5EDD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557BE05-FB55-4503-AD83-9921EF3C0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500D4-D4B7-4959-A099-5792CCEB6124}"/>
              </a:ext>
            </a:extLst>
          </p:cNvPr>
          <p:cNvGrpSpPr/>
          <p:nvPr/>
        </p:nvGrpSpPr>
        <p:grpSpPr>
          <a:xfrm>
            <a:off x="6040360" y="3014515"/>
            <a:ext cx="1218539" cy="1317912"/>
            <a:chOff x="7600114" y="3038806"/>
            <a:chExt cx="1218539" cy="1317912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E332D32-FA53-4110-86DF-92ADB786E70E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3A74A13-13B2-4488-980C-95112F953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37A055-3C26-462E-B4A8-EA5D292F2D85}"/>
              </a:ext>
            </a:extLst>
          </p:cNvPr>
          <p:cNvGrpSpPr/>
          <p:nvPr/>
        </p:nvGrpSpPr>
        <p:grpSpPr>
          <a:xfrm>
            <a:off x="5521304" y="2029495"/>
            <a:ext cx="1340010" cy="932601"/>
            <a:chOff x="6970714" y="2026428"/>
            <a:chExt cx="1340010" cy="932601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D72B499F-1969-4415-A30E-2FAF7E5520A5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/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5C3CEAF-9587-45BE-8E14-B991484C9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14" y="2040188"/>
                  <a:ext cx="1051826" cy="91884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0F84CE-8047-4268-9B56-FF0DD06D09BA}"/>
              </a:ext>
            </a:extLst>
          </p:cNvPr>
          <p:cNvGrpSpPr/>
          <p:nvPr/>
        </p:nvGrpSpPr>
        <p:grpSpPr>
          <a:xfrm>
            <a:off x="798755" y="3017910"/>
            <a:ext cx="3839321" cy="1382417"/>
            <a:chOff x="5025883" y="3038806"/>
            <a:chExt cx="3839321" cy="1382417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F45804C2-9140-4C0D-876E-294B1092F3C0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51E895-9E66-4E24-AFE5-B6ECD4FD77D5}"/>
                    </a:ext>
                  </a:extLst>
                </p:cNvPr>
                <p:cNvSpPr/>
                <p:nvPr/>
              </p:nvSpPr>
              <p:spPr>
                <a:xfrm>
                  <a:off x="5025883" y="3437877"/>
                  <a:ext cx="3839321" cy="983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51E895-9E66-4E24-AFE5-B6ECD4FD77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883" y="3437877"/>
                  <a:ext cx="3839321" cy="9833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7F0FA0-DD6D-4DE8-BCCB-3D4779D60547}"/>
              </a:ext>
            </a:extLst>
          </p:cNvPr>
          <p:cNvGrpSpPr/>
          <p:nvPr/>
        </p:nvGrpSpPr>
        <p:grpSpPr>
          <a:xfrm>
            <a:off x="4769349" y="3005570"/>
            <a:ext cx="1218539" cy="1317912"/>
            <a:chOff x="7600114" y="3038806"/>
            <a:chExt cx="1218539" cy="1317912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EEBE05B5-EB14-4382-98C5-B1C4E34A95CF}"/>
                </a:ext>
              </a:extLst>
            </p:cNvPr>
            <p:cNvSpPr/>
            <p:nvPr/>
          </p:nvSpPr>
          <p:spPr>
            <a:xfrm rot="6993993">
              <a:off x="8164073" y="3151690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884273-9AAE-4424-9BCA-6353BBCDA52A}"/>
                    </a:ext>
                  </a:extLst>
                </p:cNvPr>
                <p:cNvSpPr/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884273-9AAE-4424-9BCA-6353BBCDA5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114" y="3437877"/>
                  <a:ext cx="1218539" cy="91884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6BE540-00D5-4316-B0DC-85449BDCA8E9}"/>
              </a:ext>
            </a:extLst>
          </p:cNvPr>
          <p:cNvGrpSpPr/>
          <p:nvPr/>
        </p:nvGrpSpPr>
        <p:grpSpPr>
          <a:xfrm>
            <a:off x="3958687" y="2023115"/>
            <a:ext cx="1487366" cy="932601"/>
            <a:chOff x="6823358" y="2026428"/>
            <a:chExt cx="1487366" cy="932601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917A633-BF5A-4D0F-A1FF-1DD1519F3E3A}"/>
                </a:ext>
              </a:extLst>
            </p:cNvPr>
            <p:cNvSpPr/>
            <p:nvPr/>
          </p:nvSpPr>
          <p:spPr>
            <a:xfrm rot="10800000">
              <a:off x="7807804" y="2026428"/>
              <a:ext cx="502920" cy="27715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4F41195-B814-4486-81CF-41E1168EA9C9}"/>
                    </a:ext>
                  </a:extLst>
                </p:cNvPr>
                <p:cNvSpPr/>
                <p:nvPr/>
              </p:nvSpPr>
              <p:spPr>
                <a:xfrm>
                  <a:off x="6823358" y="2040188"/>
                  <a:ext cx="1051826" cy="9188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4F41195-B814-4486-81CF-41E1168EA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358" y="2040188"/>
                  <a:ext cx="1051826" cy="91884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36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E035-64C3-43E4-8DDC-0173825B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Illustration</a:t>
            </a:r>
          </a:p>
        </p:txBody>
      </p:sp>
      <p:pic>
        <p:nvPicPr>
          <p:cNvPr id="5122" name="Picture 2" descr="Animated Explanation of Feed Forward Neural Network Architecture | MLK -  Machine Learning Knowledge">
            <a:extLst>
              <a:ext uri="{FF2B5EF4-FFF2-40B4-BE49-F238E27FC236}">
                <a16:creationId xmlns:a16="http://schemas.microsoft.com/office/drawing/2014/main" id="{025889C7-F665-4800-9480-350A280087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4164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1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F845-482D-45F8-85D4-52EEAB55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FCA42-5660-4CF5-AB2B-20C7CB555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it is not a scalar: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	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	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1FCA42-5660-4CF5-AB2B-20C7CB555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6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9CFE-197B-489A-B625-DEC1578B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 neural network: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as true label,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as the training data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as all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neural network’s prediction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with [with some specific methods]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Loop for T “epochs”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nary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0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9CFE-197B-489A-B625-DEC1578B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as true label,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as the training data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as all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neural network’s prediction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with [with some specific methods]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Loop for T “epochs”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(random order!)</a:t>
                </a:r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0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DF6C-06E7-4051-8916-9AE045C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Perceptron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14D77-FCA4-49E9-9AC1-7CEB6777D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is merged into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{−1,1}</m:t>
                    </m:r>
                  </m:oMath>
                </a14:m>
                <a:endParaRPr lang="en-US" sz="2400" dirty="0"/>
              </a:p>
              <a:p>
                <a:pPr marL="0" indent="0" defTabSz="256031">
                  <a:spcBef>
                    <a:spcPts val="400"/>
                  </a:spcBef>
                  <a:buNone/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Initialize weight vector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Loop for T iterations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(random order!)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2" defTabSz="256031">
                  <a:spcBef>
                    <a:spcPts val="400"/>
                  </a:spcBef>
                  <a:defRPr sz="1792"/>
                </a:pPr>
                <a:r>
                  <a:rPr lang="en-US" sz="1800" dirty="0">
                    <a:solidFill>
                      <a:srgbClr val="FF0000"/>
                    </a:solidFill>
                  </a:rPr>
                  <a:t>Update: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aseline="-39482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14D77-FCA4-49E9-9AC1-7CEB6777D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2EAF5C1-33A9-4593-AC23-4E58FEC7B9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30" y="2474258"/>
            <a:ext cx="4314263" cy="42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A5F52-5E94-49F5-8B88-19361C422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03" y="4608919"/>
            <a:ext cx="3081582" cy="20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4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9CFE-197B-489A-B625-DEC1578B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“Mini-batch” 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as true label,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as the training data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as all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neural network’s prediction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with [with some specific methods]</a:t>
                </a:r>
              </a:p>
              <a:p>
                <a:pPr defTabSz="256031">
                  <a:spcBef>
                    <a:spcPts val="400"/>
                  </a:spcBef>
                  <a:defRPr sz="1792"/>
                </a:pPr>
                <a:endParaRPr lang="en-US" sz="2400" dirty="0"/>
              </a:p>
              <a:p>
                <a:pPr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Loop for T “epochs”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:r>
                  <a:rPr lang="en-US" sz="2000" dirty="0"/>
                  <a:t>Loop for “B sampled examples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” (called batch) without replacement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(random order!)</a:t>
                </a:r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nary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 defTabSz="256031">
                  <a:spcBef>
                    <a:spcPts val="400"/>
                  </a:spcBef>
                  <a:defRPr sz="1792"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B221-D491-4D72-8574-6909D54B6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85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E4F6-F81C-4FD1-834D-4827BCDF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AAED-E7C0-48B4-966B-A06E278E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6165973" cy="4564057"/>
          </a:xfrm>
        </p:spPr>
        <p:txBody>
          <a:bodyPr/>
          <a:lstStyle/>
          <a:p>
            <a:r>
              <a:rPr lang="en-US" dirty="0"/>
              <a:t>How to learn?</a:t>
            </a:r>
          </a:p>
          <a:p>
            <a:r>
              <a:rPr lang="en-US" dirty="0"/>
              <a:t>Perceptron algorithm?</a:t>
            </a:r>
          </a:p>
          <a:p>
            <a:pPr lvl="1"/>
            <a:r>
              <a:rPr lang="en-US" dirty="0"/>
              <a:t>Only look at one instance a time</a:t>
            </a:r>
          </a:p>
          <a:p>
            <a:pPr lvl="1"/>
            <a:r>
              <a:rPr lang="en-US" dirty="0"/>
              <a:t>Can update only a single perceptron</a:t>
            </a:r>
          </a:p>
          <a:p>
            <a:pPr lvl="1"/>
            <a:r>
              <a:rPr lang="en-US" dirty="0"/>
              <a:t>Not converge for not linear separable data</a:t>
            </a:r>
          </a:p>
          <a:p>
            <a:pPr lvl="1"/>
            <a:endParaRPr lang="en-US" dirty="0"/>
          </a:p>
        </p:txBody>
      </p:sp>
      <p:pic>
        <p:nvPicPr>
          <p:cNvPr id="5" name="Picture 4" descr="7 Types of Artificial Neural Networks for Natural Language Processing">
            <a:extLst>
              <a:ext uri="{FF2B5EF4-FFF2-40B4-BE49-F238E27FC236}">
                <a16:creationId xmlns:a16="http://schemas.microsoft.com/office/drawing/2014/main" id="{D5843206-2365-4B87-B34E-255CE0C0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13" y="1782591"/>
            <a:ext cx="5625006" cy="443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0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796585-A4B3-46B0-A8E4-DDD313155C6A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887A46-F17B-46E6-A411-87D7AFBF823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9502E63-8EBA-446C-8161-9ABB51935993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EE3068E-2091-4479-86E1-A8A287E431FC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D7624F3-9184-4F9A-800A-531FF218277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94961C0-43BB-443A-9FF2-9338A56E96C2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1396E-DE7B-49BA-B830-DE845FAA31CC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3662D-C7A9-424C-B5E5-796BFDE099A5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7F775-EB50-4045-BC88-AD8FD9BE364B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CA255-F54D-46FC-9A8D-CC313BC92F93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1993E0-4D00-4AC6-9FB8-C0D63161143C}"/>
              </a:ext>
            </a:extLst>
          </p:cNvPr>
          <p:cNvGrpSpPr/>
          <p:nvPr/>
        </p:nvGrpSpPr>
        <p:grpSpPr>
          <a:xfrm>
            <a:off x="755614" y="2164823"/>
            <a:ext cx="4555694" cy="3517295"/>
            <a:chOff x="474330" y="1584385"/>
            <a:chExt cx="4555694" cy="35172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C32550-DED2-4E69-A7E5-547DEB43A1B3}"/>
                </a:ext>
              </a:extLst>
            </p:cNvPr>
            <p:cNvSpPr/>
            <p:nvPr/>
          </p:nvSpPr>
          <p:spPr>
            <a:xfrm>
              <a:off x="474330" y="418728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AC37B1-5CA9-4636-AFF3-CE0625250940}"/>
                </a:ext>
              </a:extLst>
            </p:cNvPr>
            <p:cNvSpPr/>
            <p:nvPr/>
          </p:nvSpPr>
          <p:spPr>
            <a:xfrm>
              <a:off x="474330" y="3009071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565B6B-7713-42A3-B538-4E266FCCE6FD}"/>
                    </a:ext>
                  </a:extLst>
                </p:cNvPr>
                <p:cNvSpPr/>
                <p:nvPr/>
              </p:nvSpPr>
              <p:spPr>
                <a:xfrm>
                  <a:off x="525970" y="3235438"/>
                  <a:ext cx="8111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565B6B-7713-42A3-B538-4E266FCCE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70" y="3235438"/>
                  <a:ext cx="811119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300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DCBAC-EB0E-45A5-9F5F-1BB46FCF9BA8}"/>
                    </a:ext>
                  </a:extLst>
                </p:cNvPr>
                <p:cNvSpPr/>
                <p:nvPr/>
              </p:nvSpPr>
              <p:spPr>
                <a:xfrm>
                  <a:off x="525970" y="4413647"/>
                  <a:ext cx="8111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DCBAC-EB0E-45A5-9F5F-1BB46FCF9B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70" y="4413647"/>
                  <a:ext cx="81111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300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3301CF-1DF3-4D19-B814-F361639B5792}"/>
                </a:ext>
              </a:extLst>
            </p:cNvPr>
            <p:cNvSpPr/>
            <p:nvPr/>
          </p:nvSpPr>
          <p:spPr>
            <a:xfrm>
              <a:off x="474330" y="1806442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730BE5-0CD9-42BA-BE87-8AF47F24171A}"/>
                    </a:ext>
                  </a:extLst>
                </p:cNvPr>
                <p:cNvSpPr/>
                <p:nvPr/>
              </p:nvSpPr>
              <p:spPr>
                <a:xfrm>
                  <a:off x="719772" y="203306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730BE5-0CD9-42BA-BE87-8AF47F241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72" y="2033062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832BA9C-B8F9-430C-A7C9-5AEAE6358BD6}"/>
                </a:ext>
              </a:extLst>
            </p:cNvPr>
            <p:cNvSpPr/>
            <p:nvPr/>
          </p:nvSpPr>
          <p:spPr>
            <a:xfrm>
              <a:off x="2426111" y="3009071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22FB1A-C0B7-4C63-B05B-5A3A46F26922}"/>
                </a:ext>
              </a:extLst>
            </p:cNvPr>
            <p:cNvCxnSpPr>
              <a:stCxn id="23" idx="6"/>
              <a:endCxn id="27" idx="1"/>
            </p:cNvCxnSpPr>
            <p:nvPr/>
          </p:nvCxnSpPr>
          <p:spPr>
            <a:xfrm>
              <a:off x="1388730" y="2263642"/>
              <a:ext cx="1171292" cy="879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69098B-BD75-497B-AF2C-8FF49DA0AEEF}"/>
                </a:ext>
              </a:extLst>
            </p:cNvPr>
            <p:cNvCxnSpPr>
              <a:cxnSpLocks/>
              <a:stCxn id="17" idx="6"/>
              <a:endCxn id="27" idx="2"/>
            </p:cNvCxnSpPr>
            <p:nvPr/>
          </p:nvCxnSpPr>
          <p:spPr>
            <a:xfrm>
              <a:off x="1388730" y="3466271"/>
              <a:ext cx="10373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687CE9-D35E-4598-A276-F69D4710B981}"/>
                </a:ext>
              </a:extLst>
            </p:cNvPr>
            <p:cNvCxnSpPr>
              <a:cxnSpLocks/>
              <a:stCxn id="16" idx="6"/>
              <a:endCxn id="27" idx="3"/>
            </p:cNvCxnSpPr>
            <p:nvPr/>
          </p:nvCxnSpPr>
          <p:spPr>
            <a:xfrm flipV="1">
              <a:off x="1388730" y="3789560"/>
              <a:ext cx="1171292" cy="8549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A3FF435-3FD7-4FBB-9704-74DFC355802A}"/>
                    </a:ext>
                  </a:extLst>
                </p:cNvPr>
                <p:cNvSpPr txBox="1"/>
                <p:nvPr/>
              </p:nvSpPr>
              <p:spPr>
                <a:xfrm>
                  <a:off x="1373242" y="2794342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A3FF435-3FD7-4FBB-9704-74DFC3558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242" y="2794342"/>
                  <a:ext cx="98376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4BC23C4-C553-496D-B285-868E521468BB}"/>
                    </a:ext>
                  </a:extLst>
                </p:cNvPr>
                <p:cNvSpPr txBox="1"/>
                <p:nvPr/>
              </p:nvSpPr>
              <p:spPr>
                <a:xfrm>
                  <a:off x="1334851" y="3697969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4BC23C4-C553-496D-B285-868E52146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851" y="3697969"/>
                  <a:ext cx="98376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47724A8-239F-48EE-AC48-27B6A02F1DE4}"/>
                    </a:ext>
                  </a:extLst>
                </p:cNvPr>
                <p:cNvSpPr txBox="1"/>
                <p:nvPr/>
              </p:nvSpPr>
              <p:spPr>
                <a:xfrm>
                  <a:off x="1348376" y="4463014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47724A8-239F-48EE-AC48-27B6A02F1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8376" y="4463014"/>
                  <a:ext cx="9837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7FDB90-BFF3-4393-B185-CF8831482A23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3340511" y="3466271"/>
              <a:ext cx="9512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C33B37F-A266-4555-9E45-AE5AA64DB349}"/>
                    </a:ext>
                  </a:extLst>
                </p:cNvPr>
                <p:cNvSpPr txBox="1"/>
                <p:nvPr/>
              </p:nvSpPr>
              <p:spPr>
                <a:xfrm>
                  <a:off x="1995271" y="1584385"/>
                  <a:ext cx="3034753" cy="128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C33B37F-A266-4555-9E45-AE5AA64DB3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271" y="1584385"/>
                  <a:ext cx="3034753" cy="12813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BA9EA84-C597-4787-81BA-98E9A894190E}"/>
              </a:ext>
            </a:extLst>
          </p:cNvPr>
          <p:cNvSpPr txBox="1"/>
          <p:nvPr/>
        </p:nvSpPr>
        <p:spPr>
          <a:xfrm>
            <a:off x="2080628" y="6063389"/>
            <a:ext cx="854455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Impossible to classify the 4 points correctly!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71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832BA9C-B8F9-430C-A7C9-5AEAE6358BD6}"/>
              </a:ext>
            </a:extLst>
          </p:cNvPr>
          <p:cNvSpPr/>
          <p:nvPr/>
        </p:nvSpPr>
        <p:spPr>
          <a:xfrm>
            <a:off x="1857129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2FB1A-C0B7-4C63-B05B-5A3A46F2692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>
            <a:off x="1087120" y="2300251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9098B-BD75-497B-AF2C-8FF49DA0AEE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1087120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87CE9-D35E-4598-A276-F69D4710B981}"/>
              </a:ext>
            </a:extLst>
          </p:cNvPr>
          <p:cNvCxnSpPr>
            <a:cxnSpLocks/>
            <a:stCxn id="16" idx="6"/>
            <a:endCxn id="27" idx="3"/>
          </p:cNvCxnSpPr>
          <p:nvPr/>
        </p:nvCxnSpPr>
        <p:spPr>
          <a:xfrm flipV="1">
            <a:off x="1087120" y="3826169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/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/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/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FDB90-BFF3-4393-B185-CF8831482A23}"/>
              </a:ext>
            </a:extLst>
          </p:cNvPr>
          <p:cNvCxnSpPr>
            <a:cxnSpLocks/>
            <a:stCxn id="27" idx="6"/>
            <a:endCxn id="48" idx="2"/>
          </p:cNvCxnSpPr>
          <p:nvPr/>
        </p:nvCxnSpPr>
        <p:spPr>
          <a:xfrm>
            <a:off x="2771529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33B37F-A266-4555-9E45-AE5AA64DB349}"/>
                  </a:ext>
                </a:extLst>
              </p:cNvPr>
              <p:cNvSpPr txBox="1"/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33B37F-A266-4555-9E45-AE5AA64DB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3FB1CFE2-1867-4489-AFFC-B1BBF70BA83B}"/>
              </a:ext>
            </a:extLst>
          </p:cNvPr>
          <p:cNvSpPr/>
          <p:nvPr/>
        </p:nvSpPr>
        <p:spPr>
          <a:xfrm>
            <a:off x="1857129" y="421866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FB34-944D-4739-9903-A4CAAEE383B9}"/>
              </a:ext>
            </a:extLst>
          </p:cNvPr>
          <p:cNvCxnSpPr>
            <a:cxnSpLocks/>
            <a:stCxn id="23" idx="6"/>
            <a:endCxn id="36" idx="1"/>
          </p:cNvCxnSpPr>
          <p:nvPr/>
        </p:nvCxnSpPr>
        <p:spPr>
          <a:xfrm>
            <a:off x="1087120" y="2300251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815B6-617F-49A1-838F-487C053B6D14}"/>
              </a:ext>
            </a:extLst>
          </p:cNvPr>
          <p:cNvCxnSpPr>
            <a:cxnSpLocks/>
            <a:stCxn id="17" idx="6"/>
            <a:endCxn id="36" idx="2"/>
          </p:cNvCxnSpPr>
          <p:nvPr/>
        </p:nvCxnSpPr>
        <p:spPr>
          <a:xfrm>
            <a:off x="1087120" y="3502880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344DE-7286-4936-8886-806526F69C18}"/>
              </a:ext>
            </a:extLst>
          </p:cNvPr>
          <p:cNvCxnSpPr>
            <a:cxnSpLocks/>
            <a:stCxn id="16" idx="6"/>
            <a:endCxn id="36" idx="3"/>
          </p:cNvCxnSpPr>
          <p:nvPr/>
        </p:nvCxnSpPr>
        <p:spPr>
          <a:xfrm>
            <a:off x="1087120" y="4681089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B22A62-EC51-423D-ABA6-EB28D5FA9763}"/>
              </a:ext>
            </a:extLst>
          </p:cNvPr>
          <p:cNvCxnSpPr>
            <a:cxnSpLocks/>
            <a:stCxn id="36" idx="6"/>
            <a:endCxn id="48" idx="3"/>
          </p:cNvCxnSpPr>
          <p:nvPr/>
        </p:nvCxnSpPr>
        <p:spPr>
          <a:xfrm flipV="1">
            <a:off x="2771529" y="3826169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9D5ABD-C3C2-41C8-9080-B94BD07C69A0}"/>
              </a:ext>
            </a:extLst>
          </p:cNvPr>
          <p:cNvSpPr/>
          <p:nvPr/>
        </p:nvSpPr>
        <p:spPr>
          <a:xfrm>
            <a:off x="3541538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EE1713-4DFA-4C59-819E-30FFDAD3FBE3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455938" y="3502880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C4A97-4FAA-40EE-BFB2-D3958D38F7E6}"/>
              </a:ext>
            </a:extLst>
          </p:cNvPr>
          <p:cNvCxnSpPr>
            <a:cxnSpLocks/>
            <a:stCxn id="62" idx="6"/>
            <a:endCxn id="48" idx="1"/>
          </p:cNvCxnSpPr>
          <p:nvPr/>
        </p:nvCxnSpPr>
        <p:spPr>
          <a:xfrm>
            <a:off x="2765906" y="2295027"/>
            <a:ext cx="909543" cy="884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815E4C4-468C-418D-B506-33DC56E7A994}"/>
              </a:ext>
            </a:extLst>
          </p:cNvPr>
          <p:cNvSpPr/>
          <p:nvPr/>
        </p:nvSpPr>
        <p:spPr>
          <a:xfrm>
            <a:off x="1851506" y="183782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/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/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  <a:blipFill>
                <a:blip r:embed="rId10"/>
                <a:stretch>
                  <a:fillRect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/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B58345F-0C7C-4752-BDA1-6DD1C681826C}"/>
                  </a:ext>
                </a:extLst>
              </p:cNvPr>
              <p:cNvSpPr/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B58345F-0C7C-4752-BDA1-6DD1C6818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  <a:blipFill>
                <a:blip r:embed="rId12"/>
                <a:stretch>
                  <a:fillRect t="-4000" r="-228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832BA9C-B8F9-430C-A7C9-5AEAE6358BD6}"/>
              </a:ext>
            </a:extLst>
          </p:cNvPr>
          <p:cNvSpPr/>
          <p:nvPr/>
        </p:nvSpPr>
        <p:spPr>
          <a:xfrm>
            <a:off x="1857129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2FB1A-C0B7-4C63-B05B-5A3A46F2692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>
            <a:off x="1087120" y="2300251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9098B-BD75-497B-AF2C-8FF49DA0AEE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1087120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87CE9-D35E-4598-A276-F69D4710B981}"/>
              </a:ext>
            </a:extLst>
          </p:cNvPr>
          <p:cNvCxnSpPr>
            <a:cxnSpLocks/>
            <a:stCxn id="16" idx="6"/>
            <a:endCxn id="27" idx="3"/>
          </p:cNvCxnSpPr>
          <p:nvPr/>
        </p:nvCxnSpPr>
        <p:spPr>
          <a:xfrm flipV="1">
            <a:off x="1087120" y="3826169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/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  <a:blipFill>
                <a:blip r:embed="rId5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9C2FE-1B5B-4A00-B547-26698979ADF3}"/>
              </a:ext>
            </a:extLst>
          </p:cNvPr>
          <p:cNvGrpSpPr/>
          <p:nvPr/>
        </p:nvGrpSpPr>
        <p:grpSpPr>
          <a:xfrm>
            <a:off x="966111" y="2235914"/>
            <a:ext cx="1319962" cy="2451785"/>
            <a:chOff x="966111" y="2235914"/>
            <a:chExt cx="1319962" cy="2451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4A93A55-9ED8-4814-838B-C99D36C803F9}"/>
                    </a:ext>
                  </a:extLst>
                </p:cNvPr>
                <p:cNvSpPr txBox="1"/>
                <p:nvPr/>
              </p:nvSpPr>
              <p:spPr>
                <a:xfrm>
                  <a:off x="1302305" y="2235914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1, 0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4A93A55-9ED8-4814-838B-C99D36C80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305" y="2235914"/>
                  <a:ext cx="98376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552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79D5EE-E328-47C4-8795-9D76EC90324B}"/>
                    </a:ext>
                  </a:extLst>
                </p:cNvPr>
                <p:cNvSpPr txBox="1"/>
                <p:nvPr/>
              </p:nvSpPr>
              <p:spPr>
                <a:xfrm>
                  <a:off x="966111" y="3020867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1, 1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79D5EE-E328-47C4-8795-9D76EC903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111" y="3020867"/>
                  <a:ext cx="98376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5432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4129FA-C912-4861-B8F6-32E445845748}"/>
                    </a:ext>
                  </a:extLst>
                </p:cNvPr>
                <p:cNvSpPr txBox="1"/>
                <p:nvPr/>
              </p:nvSpPr>
              <p:spPr>
                <a:xfrm>
                  <a:off x="1302305" y="4226034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4129FA-C912-4861-B8F6-32E445845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305" y="4226034"/>
                  <a:ext cx="983768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552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09C829-06C0-4A49-AAC0-41F7BB6E55C0}"/>
                  </a:ext>
                </a:extLst>
              </p:cNvPr>
              <p:cNvSpPr txBox="1"/>
              <p:nvPr/>
            </p:nvSpPr>
            <p:spPr>
              <a:xfrm>
                <a:off x="1032037" y="5423261"/>
                <a:ext cx="532422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09C829-06C0-4A49-AAC0-41F7BB6E5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37" y="5423261"/>
                <a:ext cx="5324225" cy="1281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B6B9E9-8BFA-437B-90A5-F5A81B8C2AA8}"/>
                  </a:ext>
                </a:extLst>
              </p:cNvPr>
              <p:cNvSpPr txBox="1"/>
              <p:nvPr/>
            </p:nvSpPr>
            <p:spPr>
              <a:xfrm>
                <a:off x="3558301" y="3084376"/>
                <a:ext cx="2630183" cy="156966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B6B9E9-8BFA-437B-90A5-F5A81B8C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01" y="3084376"/>
                <a:ext cx="2630183" cy="1569660"/>
              </a:xfrm>
              <a:prstGeom prst="rect">
                <a:avLst/>
              </a:prstGeom>
              <a:blipFill>
                <a:blip r:embed="rId10"/>
                <a:stretch>
                  <a:fillRect l="-3218" t="-2299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DFC592B-B0E7-4AD5-94BA-4AEA277ACDB2}"/>
              </a:ext>
            </a:extLst>
          </p:cNvPr>
          <p:cNvGrpSpPr/>
          <p:nvPr/>
        </p:nvGrpSpPr>
        <p:grpSpPr>
          <a:xfrm>
            <a:off x="7617899" y="1400020"/>
            <a:ext cx="3936609" cy="4849431"/>
            <a:chOff x="7617899" y="1400020"/>
            <a:chExt cx="3936609" cy="48494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A0A930-52F2-4A1E-A32D-B493D64C8A03}"/>
                </a:ext>
              </a:extLst>
            </p:cNvPr>
            <p:cNvCxnSpPr>
              <a:cxnSpLocks/>
            </p:cNvCxnSpPr>
            <p:nvPr/>
          </p:nvCxnSpPr>
          <p:spPr>
            <a:xfrm>
              <a:off x="9679601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C67ED1-E57A-4218-B6A2-9609934DB821}"/>
                    </a:ext>
                  </a:extLst>
                </p:cNvPr>
                <p:cNvSpPr txBox="1"/>
                <p:nvPr/>
              </p:nvSpPr>
              <p:spPr>
                <a:xfrm>
                  <a:off x="9968799" y="1400020"/>
                  <a:ext cx="15857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C67ED1-E57A-4218-B6A2-9609934DB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799" y="1400020"/>
                  <a:ext cx="158570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DDCACD3-7EE4-43F0-95BB-4C50D3D1984A}"/>
                    </a:ext>
                  </a:extLst>
                </p:cNvPr>
                <p:cNvSpPr txBox="1"/>
                <p:nvPr/>
              </p:nvSpPr>
              <p:spPr>
                <a:xfrm>
                  <a:off x="7617899" y="1407789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DDCACD3-7EE4-43F0-95BB-4C50D3D19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9" y="1407789"/>
                  <a:ext cx="194532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41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3FB1CFE2-1867-4489-AFFC-B1BBF70BA83B}"/>
              </a:ext>
            </a:extLst>
          </p:cNvPr>
          <p:cNvSpPr/>
          <p:nvPr/>
        </p:nvSpPr>
        <p:spPr>
          <a:xfrm>
            <a:off x="1857129" y="421866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FB34-944D-4739-9903-A4CAAEE383B9}"/>
              </a:ext>
            </a:extLst>
          </p:cNvPr>
          <p:cNvCxnSpPr>
            <a:cxnSpLocks/>
            <a:stCxn id="23" idx="6"/>
            <a:endCxn id="36" idx="1"/>
          </p:cNvCxnSpPr>
          <p:nvPr/>
        </p:nvCxnSpPr>
        <p:spPr>
          <a:xfrm>
            <a:off x="1087120" y="2300251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815B6-617F-49A1-838F-487C053B6D14}"/>
              </a:ext>
            </a:extLst>
          </p:cNvPr>
          <p:cNvCxnSpPr>
            <a:cxnSpLocks/>
            <a:stCxn id="17" idx="6"/>
            <a:endCxn id="36" idx="2"/>
          </p:cNvCxnSpPr>
          <p:nvPr/>
        </p:nvCxnSpPr>
        <p:spPr>
          <a:xfrm>
            <a:off x="1087120" y="3502880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344DE-7286-4936-8886-806526F69C18}"/>
              </a:ext>
            </a:extLst>
          </p:cNvPr>
          <p:cNvCxnSpPr>
            <a:cxnSpLocks/>
            <a:stCxn id="16" idx="6"/>
            <a:endCxn id="36" idx="3"/>
          </p:cNvCxnSpPr>
          <p:nvPr/>
        </p:nvCxnSpPr>
        <p:spPr>
          <a:xfrm>
            <a:off x="1087120" y="4681089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/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  <a:blipFill>
                <a:blip r:embed="rId5"/>
                <a:stretch>
                  <a:fillRect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863CA3-4117-45F3-80D2-CA5BD1C1DC25}"/>
              </a:ext>
            </a:extLst>
          </p:cNvPr>
          <p:cNvGrpSpPr/>
          <p:nvPr/>
        </p:nvGrpSpPr>
        <p:grpSpPr>
          <a:xfrm>
            <a:off x="851176" y="3155685"/>
            <a:ext cx="1313278" cy="2286204"/>
            <a:chOff x="851176" y="3155685"/>
            <a:chExt cx="1313278" cy="2286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29BE4F-CE73-4AAD-8C56-A44459389038}"/>
                    </a:ext>
                  </a:extLst>
                </p:cNvPr>
                <p:cNvSpPr txBox="1"/>
                <p:nvPr/>
              </p:nvSpPr>
              <p:spPr>
                <a:xfrm>
                  <a:off x="1180686" y="3155685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2, 0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29BE4F-CE73-4AAD-8C56-A44459389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686" y="3155685"/>
                  <a:ext cx="98376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552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B5E6F0E-8764-4FB6-8DDE-3BA3BAD3F9F3}"/>
                    </a:ext>
                  </a:extLst>
                </p:cNvPr>
                <p:cNvSpPr txBox="1"/>
                <p:nvPr/>
              </p:nvSpPr>
              <p:spPr>
                <a:xfrm>
                  <a:off x="851176" y="3815806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2, 1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B5E6F0E-8764-4FB6-8DDE-3BA3BAD3F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76" y="3815806"/>
                  <a:ext cx="98376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552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875AA4-73FA-4DA3-BDE5-539B1C65C49F}"/>
                    </a:ext>
                  </a:extLst>
                </p:cNvPr>
                <p:cNvSpPr txBox="1"/>
                <p:nvPr/>
              </p:nvSpPr>
              <p:spPr>
                <a:xfrm>
                  <a:off x="953120" y="4980224"/>
                  <a:ext cx="98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3875AA4-73FA-4DA3-BDE5-539B1C65C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20" y="4980224"/>
                  <a:ext cx="983768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5432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B3DB1-9399-404F-B112-7536D98F6023}"/>
                  </a:ext>
                </a:extLst>
              </p:cNvPr>
              <p:cNvSpPr txBox="1"/>
              <p:nvPr/>
            </p:nvSpPr>
            <p:spPr>
              <a:xfrm>
                <a:off x="1032037" y="5423261"/>
                <a:ext cx="532422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B3DB1-9399-404F-B112-7536D98F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37" y="5423261"/>
                <a:ext cx="5324225" cy="1281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4CB972-9889-4D8E-9DB7-DCA26282BAA7}"/>
                  </a:ext>
                </a:extLst>
              </p:cNvPr>
              <p:cNvSpPr txBox="1"/>
              <p:nvPr/>
            </p:nvSpPr>
            <p:spPr>
              <a:xfrm>
                <a:off x="3558301" y="3084376"/>
                <a:ext cx="2630183" cy="156966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4CB972-9889-4D8E-9DB7-DCA26282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01" y="3084376"/>
                <a:ext cx="2630183" cy="1569660"/>
              </a:xfrm>
              <a:prstGeom prst="rect">
                <a:avLst/>
              </a:prstGeom>
              <a:blipFill>
                <a:blip r:embed="rId10"/>
                <a:stretch>
                  <a:fillRect l="-3218" t="-2299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4B2C04E-1283-4C18-9F44-0069BE29D641}"/>
              </a:ext>
            </a:extLst>
          </p:cNvPr>
          <p:cNvGrpSpPr/>
          <p:nvPr/>
        </p:nvGrpSpPr>
        <p:grpSpPr>
          <a:xfrm>
            <a:off x="6743657" y="1843051"/>
            <a:ext cx="3962501" cy="4766981"/>
            <a:chOff x="6743657" y="1843051"/>
            <a:chExt cx="3962501" cy="476698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41AA1B-6ACE-4F55-9C62-8081A1CE3784}"/>
                </a:ext>
              </a:extLst>
            </p:cNvPr>
            <p:cNvCxnSpPr>
              <a:cxnSpLocks/>
            </p:cNvCxnSpPr>
            <p:nvPr/>
          </p:nvCxnSpPr>
          <p:spPr>
            <a:xfrm>
              <a:off x="8658200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B1B246-BB62-4975-8539-4A27A632F4CA}"/>
                    </a:ext>
                  </a:extLst>
                </p:cNvPr>
                <p:cNvSpPr txBox="1"/>
                <p:nvPr/>
              </p:nvSpPr>
              <p:spPr>
                <a:xfrm>
                  <a:off x="8760838" y="6067934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9B1B246-BB62-4975-8539-4A27A632F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838" y="6067934"/>
                  <a:ext cx="194532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B969109-CB46-4D7E-A366-89C5B1DD4595}"/>
                    </a:ext>
                  </a:extLst>
                </p:cNvPr>
                <p:cNvSpPr txBox="1"/>
                <p:nvPr/>
              </p:nvSpPr>
              <p:spPr>
                <a:xfrm>
                  <a:off x="6743657" y="6086812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B969109-CB46-4D7E-A366-89C5B1DD4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657" y="6086812"/>
                  <a:ext cx="194532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02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627-5A06-498F-9D86-F4DF5B5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multiple layers?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32550-DED2-4E69-A7E5-547DEB43A1B3}"/>
              </a:ext>
            </a:extLst>
          </p:cNvPr>
          <p:cNvSpPr/>
          <p:nvPr/>
        </p:nvSpPr>
        <p:spPr>
          <a:xfrm>
            <a:off x="172720" y="4223889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AC37B1-5CA9-4636-AFF3-CE0625250940}"/>
              </a:ext>
            </a:extLst>
          </p:cNvPr>
          <p:cNvSpPr/>
          <p:nvPr/>
        </p:nvSpPr>
        <p:spPr>
          <a:xfrm>
            <a:off x="172720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/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C565B6B-7713-42A3-B538-4E266FCCE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3272047"/>
                <a:ext cx="811119" cy="461665"/>
              </a:xfrm>
              <a:prstGeom prst="rect">
                <a:avLst/>
              </a:prstGeom>
              <a:blipFill>
                <a:blip r:embed="rId2"/>
                <a:stretch>
                  <a:fillRect r="-225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/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3DCBAC-EB0E-45A5-9F5F-1BB46FCF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0" y="4450256"/>
                <a:ext cx="811119" cy="461665"/>
              </a:xfrm>
              <a:prstGeom prst="rect">
                <a:avLst/>
              </a:prstGeom>
              <a:blipFill>
                <a:blip r:embed="rId3"/>
                <a:stretch>
                  <a:fillRect r="-22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B3301CF-1DF3-4D19-B814-F361639B5792}"/>
              </a:ext>
            </a:extLst>
          </p:cNvPr>
          <p:cNvSpPr/>
          <p:nvPr/>
        </p:nvSpPr>
        <p:spPr>
          <a:xfrm>
            <a:off x="172720" y="18430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/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730BE5-0CD9-42BA-BE87-8AF47F241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2" y="2069671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832BA9C-B8F9-430C-A7C9-5AEAE6358BD6}"/>
              </a:ext>
            </a:extLst>
          </p:cNvPr>
          <p:cNvSpPr/>
          <p:nvPr/>
        </p:nvSpPr>
        <p:spPr>
          <a:xfrm>
            <a:off x="1857129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2FB1A-C0B7-4C63-B05B-5A3A46F2692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>
            <a:off x="1087120" y="2300251"/>
            <a:ext cx="903920" cy="879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69098B-BD75-497B-AF2C-8FF49DA0AEEF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1087120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87CE9-D35E-4598-A276-F69D4710B981}"/>
              </a:ext>
            </a:extLst>
          </p:cNvPr>
          <p:cNvCxnSpPr>
            <a:cxnSpLocks/>
            <a:stCxn id="16" idx="6"/>
            <a:endCxn id="27" idx="3"/>
          </p:cNvCxnSpPr>
          <p:nvPr/>
        </p:nvCxnSpPr>
        <p:spPr>
          <a:xfrm flipV="1">
            <a:off x="1087120" y="3826169"/>
            <a:ext cx="903920" cy="854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/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FF435-3FD7-4FBB-9704-74DFC355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40" y="2235914"/>
                <a:ext cx="98376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/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C23C4-C553-496D-B285-868E5214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029266"/>
                <a:ext cx="98376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/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724A8-239F-48EE-AC48-27B6A02F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19" y="3705548"/>
                <a:ext cx="98376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FDB90-BFF3-4393-B185-CF8831482A23}"/>
              </a:ext>
            </a:extLst>
          </p:cNvPr>
          <p:cNvCxnSpPr>
            <a:cxnSpLocks/>
            <a:stCxn id="27" idx="6"/>
            <a:endCxn id="48" idx="2"/>
          </p:cNvCxnSpPr>
          <p:nvPr/>
        </p:nvCxnSpPr>
        <p:spPr>
          <a:xfrm>
            <a:off x="2771529" y="3502880"/>
            <a:ext cx="7700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FB1CFE2-1867-4489-AFFC-B1BBF70BA83B}"/>
              </a:ext>
            </a:extLst>
          </p:cNvPr>
          <p:cNvSpPr/>
          <p:nvPr/>
        </p:nvSpPr>
        <p:spPr>
          <a:xfrm>
            <a:off x="1857129" y="421866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FB34-944D-4739-9903-A4CAAEE383B9}"/>
              </a:ext>
            </a:extLst>
          </p:cNvPr>
          <p:cNvCxnSpPr>
            <a:cxnSpLocks/>
            <a:stCxn id="23" idx="6"/>
            <a:endCxn id="36" idx="1"/>
          </p:cNvCxnSpPr>
          <p:nvPr/>
        </p:nvCxnSpPr>
        <p:spPr>
          <a:xfrm>
            <a:off x="1087120" y="2300251"/>
            <a:ext cx="903920" cy="2052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1815B6-617F-49A1-838F-487C053B6D14}"/>
              </a:ext>
            </a:extLst>
          </p:cNvPr>
          <p:cNvCxnSpPr>
            <a:cxnSpLocks/>
            <a:stCxn id="17" idx="6"/>
            <a:endCxn id="36" idx="2"/>
          </p:cNvCxnSpPr>
          <p:nvPr/>
        </p:nvCxnSpPr>
        <p:spPr>
          <a:xfrm>
            <a:off x="1087120" y="3502880"/>
            <a:ext cx="770009" cy="1172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344DE-7286-4936-8886-806526F69C18}"/>
              </a:ext>
            </a:extLst>
          </p:cNvPr>
          <p:cNvCxnSpPr>
            <a:cxnSpLocks/>
            <a:stCxn id="16" idx="6"/>
            <a:endCxn id="36" idx="3"/>
          </p:cNvCxnSpPr>
          <p:nvPr/>
        </p:nvCxnSpPr>
        <p:spPr>
          <a:xfrm>
            <a:off x="1087120" y="4681089"/>
            <a:ext cx="903920" cy="318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B22A62-EC51-423D-ABA6-EB28D5FA9763}"/>
              </a:ext>
            </a:extLst>
          </p:cNvPr>
          <p:cNvCxnSpPr>
            <a:cxnSpLocks/>
            <a:stCxn id="36" idx="6"/>
            <a:endCxn id="48" idx="3"/>
          </p:cNvCxnSpPr>
          <p:nvPr/>
        </p:nvCxnSpPr>
        <p:spPr>
          <a:xfrm flipV="1">
            <a:off x="2771529" y="3826169"/>
            <a:ext cx="903920" cy="84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9D5ABD-C3C2-41C8-9080-B94BD07C69A0}"/>
              </a:ext>
            </a:extLst>
          </p:cNvPr>
          <p:cNvSpPr/>
          <p:nvPr/>
        </p:nvSpPr>
        <p:spPr>
          <a:xfrm>
            <a:off x="3541538" y="30456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EE1713-4DFA-4C59-819E-30FFDAD3FBE3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455938" y="3502880"/>
            <a:ext cx="762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C4A97-4FAA-40EE-BFB2-D3958D38F7E6}"/>
              </a:ext>
            </a:extLst>
          </p:cNvPr>
          <p:cNvCxnSpPr>
            <a:cxnSpLocks/>
            <a:stCxn id="62" idx="6"/>
            <a:endCxn id="48" idx="1"/>
          </p:cNvCxnSpPr>
          <p:nvPr/>
        </p:nvCxnSpPr>
        <p:spPr>
          <a:xfrm>
            <a:off x="2765906" y="2295027"/>
            <a:ext cx="909543" cy="884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815E4C4-468C-418D-B506-33DC56E7A994}"/>
              </a:ext>
            </a:extLst>
          </p:cNvPr>
          <p:cNvSpPr/>
          <p:nvPr/>
        </p:nvSpPr>
        <p:spPr>
          <a:xfrm>
            <a:off x="1851506" y="183782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/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F7DFED-530B-4689-8703-612BFE61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94" y="3277271"/>
                <a:ext cx="811119" cy="461665"/>
              </a:xfrm>
              <a:prstGeom prst="rect">
                <a:avLst/>
              </a:prstGeom>
              <a:blipFill>
                <a:blip r:embed="rId8"/>
                <a:stretch>
                  <a:fillRect r="-75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/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398E5E-08D9-42D7-AC40-BBC600FC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89" y="4455480"/>
                <a:ext cx="811119" cy="461665"/>
              </a:xfrm>
              <a:prstGeom prst="rect">
                <a:avLst/>
              </a:prstGeom>
              <a:blipFill>
                <a:blip r:embed="rId9"/>
                <a:stretch>
                  <a:fillRect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/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50E093A-10C2-4EC8-B2F1-BCFF3106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1" y="2069671"/>
                <a:ext cx="42351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17D713-68E6-4377-87FD-3560C972E0F2}"/>
              </a:ext>
            </a:extLst>
          </p:cNvPr>
          <p:cNvCxnSpPr>
            <a:cxnSpLocks/>
          </p:cNvCxnSpPr>
          <p:nvPr/>
        </p:nvCxnSpPr>
        <p:spPr>
          <a:xfrm flipV="1">
            <a:off x="6880693" y="4019195"/>
            <a:ext cx="4961107" cy="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FB890-BF18-475D-B086-EDD5535E6A07}"/>
              </a:ext>
            </a:extLst>
          </p:cNvPr>
          <p:cNvCxnSpPr>
            <a:cxnSpLocks/>
          </p:cNvCxnSpPr>
          <p:nvPr/>
        </p:nvCxnSpPr>
        <p:spPr>
          <a:xfrm flipV="1">
            <a:off x="9190249" y="2175647"/>
            <a:ext cx="0" cy="34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29E62A64-46E4-44B8-9695-B15E715B51B0}"/>
              </a:ext>
            </a:extLst>
          </p:cNvPr>
          <p:cNvSpPr/>
          <p:nvPr/>
        </p:nvSpPr>
        <p:spPr>
          <a:xfrm>
            <a:off x="7946169" y="3798783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804ED962-F414-4BF6-AD77-7EA2A6B2E1DE}"/>
              </a:ext>
            </a:extLst>
          </p:cNvPr>
          <p:cNvSpPr/>
          <p:nvPr/>
        </p:nvSpPr>
        <p:spPr>
          <a:xfrm>
            <a:off x="10058825" y="37871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14231C98-60EE-4B90-A313-4B3D010D253D}"/>
              </a:ext>
            </a:extLst>
          </p:cNvPr>
          <p:cNvSpPr/>
          <p:nvPr/>
        </p:nvSpPr>
        <p:spPr>
          <a:xfrm>
            <a:off x="8961649" y="2712540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010176D-6449-4D7D-8679-673AB5442321}"/>
              </a:ext>
            </a:extLst>
          </p:cNvPr>
          <p:cNvSpPr/>
          <p:nvPr/>
        </p:nvSpPr>
        <p:spPr>
          <a:xfrm>
            <a:off x="8968994" y="4748546"/>
            <a:ext cx="457200" cy="45720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AB2BF-1855-4857-B5DE-EC59CE774E9B}"/>
              </a:ext>
            </a:extLst>
          </p:cNvPr>
          <p:cNvSpPr txBox="1"/>
          <p:nvPr/>
        </p:nvSpPr>
        <p:spPr>
          <a:xfrm>
            <a:off x="9804900" y="329225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747528-D58B-4940-9F36-28125864EB3D}"/>
              </a:ext>
            </a:extLst>
          </p:cNvPr>
          <p:cNvSpPr txBox="1"/>
          <p:nvPr/>
        </p:nvSpPr>
        <p:spPr>
          <a:xfrm>
            <a:off x="9219698" y="5072255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C2EAFD-D666-4348-A265-32B83B28B465}"/>
              </a:ext>
            </a:extLst>
          </p:cNvPr>
          <p:cNvSpPr txBox="1"/>
          <p:nvPr/>
        </p:nvSpPr>
        <p:spPr>
          <a:xfrm>
            <a:off x="8056967" y="2646520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A002C-D3A7-4817-B519-553D4404617A}"/>
              </a:ext>
            </a:extLst>
          </p:cNvPr>
          <p:cNvSpPr txBox="1"/>
          <p:nvPr/>
        </p:nvSpPr>
        <p:spPr>
          <a:xfrm>
            <a:off x="6879872" y="4111772"/>
            <a:ext cx="126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(-1, 0)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2D4B9C-2E93-4C53-809F-11ABB48432E9}"/>
              </a:ext>
            </a:extLst>
          </p:cNvPr>
          <p:cNvGrpSpPr/>
          <p:nvPr/>
        </p:nvGrpSpPr>
        <p:grpSpPr>
          <a:xfrm>
            <a:off x="7617899" y="1400020"/>
            <a:ext cx="3936609" cy="4849431"/>
            <a:chOff x="7617899" y="1400020"/>
            <a:chExt cx="3936609" cy="48494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9B74E-FB0C-4F1C-9B6F-C124363696E9}"/>
                </a:ext>
              </a:extLst>
            </p:cNvPr>
            <p:cNvCxnSpPr>
              <a:cxnSpLocks/>
            </p:cNvCxnSpPr>
            <p:nvPr/>
          </p:nvCxnSpPr>
          <p:spPr>
            <a:xfrm>
              <a:off x="9679601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821A82-AD22-46FF-A630-CB59BB12A793}"/>
                    </a:ext>
                  </a:extLst>
                </p:cNvPr>
                <p:cNvSpPr txBox="1"/>
                <p:nvPr/>
              </p:nvSpPr>
              <p:spPr>
                <a:xfrm>
                  <a:off x="9968799" y="1400020"/>
                  <a:ext cx="15857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821A82-AD22-46FF-A630-CB59BB12A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799" y="1400020"/>
                  <a:ext cx="158570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D37BF4-F33F-4A99-858E-CE695F965BA7}"/>
                    </a:ext>
                  </a:extLst>
                </p:cNvPr>
                <p:cNvSpPr txBox="1"/>
                <p:nvPr/>
              </p:nvSpPr>
              <p:spPr>
                <a:xfrm>
                  <a:off x="7617899" y="1407789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D37BF4-F33F-4A99-858E-CE695F965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9" y="1407789"/>
                  <a:ext cx="194532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591A9A-FF93-4DCE-A15D-20CCBF843A80}"/>
                  </a:ext>
                </a:extLst>
              </p:cNvPr>
              <p:cNvSpPr txBox="1"/>
              <p:nvPr/>
            </p:nvSpPr>
            <p:spPr>
              <a:xfrm>
                <a:off x="3558301" y="4747809"/>
                <a:ext cx="2630183" cy="156966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=+0.5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591A9A-FF93-4DCE-A15D-20CCBF843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01" y="4747809"/>
                <a:ext cx="2630183" cy="1569660"/>
              </a:xfrm>
              <a:prstGeom prst="rect">
                <a:avLst/>
              </a:prstGeom>
              <a:blipFill>
                <a:blip r:embed="rId13"/>
                <a:stretch>
                  <a:fillRect l="-3218" t="-2299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0AECAD-5A4F-4CAF-95F4-29A0528805D5}"/>
                  </a:ext>
                </a:extLst>
              </p:cNvPr>
              <p:cNvSpPr txBox="1"/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0AECAD-5A4F-4CAF-95F4-29A052880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02" y="1416078"/>
                <a:ext cx="3877023" cy="12813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32F09-843E-4C33-B6F0-C98F23D20352}"/>
                  </a:ext>
                </a:extLst>
              </p:cNvPr>
              <p:cNvSpPr/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432F09-843E-4C33-B6F0-C98F23D20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65" y="3284141"/>
                <a:ext cx="430374" cy="461665"/>
              </a:xfrm>
              <a:prstGeom prst="rect">
                <a:avLst/>
              </a:prstGeom>
              <a:blipFill>
                <a:blip r:embed="rId15"/>
                <a:stretch>
                  <a:fillRect t="-4000" r="-228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2C41AD5-17B0-4203-A225-8EB974337362}"/>
              </a:ext>
            </a:extLst>
          </p:cNvPr>
          <p:cNvGrpSpPr/>
          <p:nvPr/>
        </p:nvGrpSpPr>
        <p:grpSpPr>
          <a:xfrm>
            <a:off x="6743657" y="1843051"/>
            <a:ext cx="3962501" cy="4766981"/>
            <a:chOff x="6743657" y="1843051"/>
            <a:chExt cx="3962501" cy="476698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FDDE3F-10C4-47C3-8FEC-1C067EB0AC38}"/>
                </a:ext>
              </a:extLst>
            </p:cNvPr>
            <p:cNvCxnSpPr>
              <a:cxnSpLocks/>
            </p:cNvCxnSpPr>
            <p:nvPr/>
          </p:nvCxnSpPr>
          <p:spPr>
            <a:xfrm>
              <a:off x="8658200" y="1843051"/>
              <a:ext cx="7895" cy="44064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B1695C-47A1-4DA8-98C8-371F7397089F}"/>
                    </a:ext>
                  </a:extLst>
                </p:cNvPr>
                <p:cNvSpPr txBox="1"/>
                <p:nvPr/>
              </p:nvSpPr>
              <p:spPr>
                <a:xfrm>
                  <a:off x="8760838" y="6067934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B1695C-47A1-4DA8-98C8-371F7397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838" y="6067934"/>
                  <a:ext cx="1945320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64F3BB-09FE-43AF-9659-C8D7FF63B0F4}"/>
                    </a:ext>
                  </a:extLst>
                </p:cNvPr>
                <p:cNvSpPr txBox="1"/>
                <p:nvPr/>
              </p:nvSpPr>
              <p:spPr>
                <a:xfrm>
                  <a:off x="6743657" y="6086812"/>
                  <a:ext cx="1945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164F3BB-09FE-43AF-9659-C8D7FF63B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657" y="6086812"/>
                  <a:ext cx="194532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09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1611</Words>
  <Application>Microsoft Macintosh PowerPoint</Application>
  <PresentationFormat>Widescreen</PresentationFormat>
  <Paragraphs>378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3521: Neural Networks</vt:lpstr>
      <vt:lpstr>Today</vt:lpstr>
      <vt:lpstr>Perceptron Algorithm</vt:lpstr>
      <vt:lpstr>Multi-layer perceptron</vt:lpstr>
      <vt:lpstr>Why multiple layers?</vt:lpstr>
      <vt:lpstr>Why multiple layers?</vt:lpstr>
      <vt:lpstr>Why multiple layers?</vt:lpstr>
      <vt:lpstr>Why multiple layers?</vt:lpstr>
      <vt:lpstr>Why multiple layers?</vt:lpstr>
      <vt:lpstr>Why multiple layers?</vt:lpstr>
      <vt:lpstr>Today</vt:lpstr>
      <vt:lpstr>Losses: y ̂ vs. y </vt:lpstr>
      <vt:lpstr>Temporally take out “1” for simplicity</vt:lpstr>
      <vt:lpstr>Re-written with linear algebra</vt:lpstr>
      <vt:lpstr>Using sigmoid for inner layers</vt:lpstr>
      <vt:lpstr>What are the parameters?</vt:lpstr>
      <vt:lpstr>What are the parameters?</vt:lpstr>
      <vt:lpstr>Losses and gradients for one data instance</vt:lpstr>
      <vt:lpstr>Losses and gradients for one data instance</vt:lpstr>
      <vt:lpstr>Losses and gradients for one data instance</vt:lpstr>
      <vt:lpstr>Review chain rules</vt:lpstr>
      <vt:lpstr>Backpropagation</vt:lpstr>
      <vt:lpstr>Backpropagation</vt:lpstr>
      <vt:lpstr>Backpropagation</vt:lpstr>
      <vt:lpstr>Backpropagation</vt:lpstr>
      <vt:lpstr>Illustration</vt:lpstr>
      <vt:lpstr>Backpropagation</vt:lpstr>
      <vt:lpstr>Training a neural network: gradient descent</vt:lpstr>
      <vt:lpstr>Stochastic gradient descent</vt:lpstr>
      <vt:lpstr>“Mini-batch” Stochastic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354</cp:revision>
  <dcterms:created xsi:type="dcterms:W3CDTF">2020-06-25T19:45:53Z</dcterms:created>
  <dcterms:modified xsi:type="dcterms:W3CDTF">2021-04-02T05:52:35Z</dcterms:modified>
</cp:coreProperties>
</file>