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61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2" r:id="rId28"/>
    <p:sldId id="285" r:id="rId29"/>
    <p:sldId id="257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619" r:id="rId38"/>
    <p:sldId id="293" r:id="rId39"/>
    <p:sldId id="294" r:id="rId40"/>
    <p:sldId id="269" r:id="rId41"/>
    <p:sldId id="620" r:id="rId42"/>
    <p:sldId id="295" r:id="rId43"/>
    <p:sldId id="621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2"/>
    <p:restoredTop sz="94610"/>
  </p:normalViewPr>
  <p:slideViewPr>
    <p:cSldViewPr snapToGrid="0" snapToObjects="1">
      <p:cViewPr varScale="1">
        <p:scale>
          <a:sx n="116" d="100"/>
          <a:sy n="116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Calibri"/>
      </a:defRPr>
    </a:lvl1pPr>
    <a:lvl2pPr indent="228600" defTabSz="457200" latinLnBrk="0">
      <a:defRPr sz="2200">
        <a:latin typeface="+mj-lt"/>
        <a:ea typeface="+mj-ea"/>
        <a:cs typeface="+mj-cs"/>
        <a:sym typeface="Calibri"/>
      </a:defRPr>
    </a:lvl2pPr>
    <a:lvl3pPr indent="457200" defTabSz="457200" latinLnBrk="0">
      <a:defRPr sz="2200">
        <a:latin typeface="+mj-lt"/>
        <a:ea typeface="+mj-ea"/>
        <a:cs typeface="+mj-cs"/>
        <a:sym typeface="Calibri"/>
      </a:defRPr>
    </a:lvl3pPr>
    <a:lvl4pPr indent="685800" defTabSz="457200" latinLnBrk="0">
      <a:defRPr sz="2200">
        <a:latin typeface="+mj-lt"/>
        <a:ea typeface="+mj-ea"/>
        <a:cs typeface="+mj-cs"/>
        <a:sym typeface="Calibri"/>
      </a:defRPr>
    </a:lvl4pPr>
    <a:lvl5pPr indent="914400" defTabSz="457200" latinLnBrk="0">
      <a:defRPr sz="2200">
        <a:latin typeface="+mj-lt"/>
        <a:ea typeface="+mj-ea"/>
        <a:cs typeface="+mj-cs"/>
        <a:sym typeface="Calibri"/>
      </a:defRPr>
    </a:lvl5pPr>
    <a:lvl6pPr indent="1143000" defTabSz="457200" latinLnBrk="0">
      <a:defRPr sz="2200">
        <a:latin typeface="+mj-lt"/>
        <a:ea typeface="+mj-ea"/>
        <a:cs typeface="+mj-cs"/>
        <a:sym typeface="Calibri"/>
      </a:defRPr>
    </a:lvl6pPr>
    <a:lvl7pPr indent="1371600" defTabSz="457200" latinLnBrk="0">
      <a:defRPr sz="2200">
        <a:latin typeface="+mj-lt"/>
        <a:ea typeface="+mj-ea"/>
        <a:cs typeface="+mj-cs"/>
        <a:sym typeface="Calibri"/>
      </a:defRPr>
    </a:lvl7pPr>
    <a:lvl8pPr indent="1600200" defTabSz="457200" latinLnBrk="0">
      <a:defRPr sz="2200">
        <a:latin typeface="+mj-lt"/>
        <a:ea typeface="+mj-ea"/>
        <a:cs typeface="+mj-cs"/>
        <a:sym typeface="Calibri"/>
      </a:defRPr>
    </a:lvl8pPr>
    <a:lvl9pPr indent="1828800" defTabSz="457200" latinLnBrk="0">
      <a:defRPr sz="2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 for your detailed feedback. Below we added the answers for your concerns: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C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11993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11993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11993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11993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11993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11993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11993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11993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02FE4D-35F4-2F4A-AC0F-B63D0373F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54"/>
          <a:stretch/>
        </p:blipFill>
        <p:spPr>
          <a:xfrm>
            <a:off x="0" y="5699050"/>
            <a:ext cx="9144000" cy="1121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9E99A-92FA-E940-A845-60469DB31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213"/>
          <a:stretch/>
        </p:blipFill>
        <p:spPr>
          <a:xfrm>
            <a:off x="0" y="1151605"/>
            <a:ext cx="9144000" cy="348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9955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 Regression: Example</a:t>
            </a:r>
          </a:p>
        </p:txBody>
      </p:sp>
      <p:sp>
        <p:nvSpPr>
          <p:cNvPr id="13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874522"/>
          </a:xfrm>
          <a:prstGeom prst="rect">
            <a:avLst/>
          </a:prstGeom>
        </p:spPr>
        <p:txBody>
          <a:bodyPr/>
          <a:lstStyle/>
          <a:p>
            <a:r>
              <a:t>Compute Features</a:t>
            </a:r>
          </a:p>
          <a:p>
            <a:r>
              <a:t>We are given some weights</a:t>
            </a:r>
          </a:p>
          <a:p>
            <a:r>
              <a:t>Compute the dot product:</a:t>
            </a:r>
          </a:p>
        </p:txBody>
      </p:sp>
      <p:pic>
        <p:nvPicPr>
          <p:cNvPr id="13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3782240"/>
            <a:ext cx="2413000" cy="140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 Regression: Example</a:t>
            </a:r>
          </a:p>
        </p:txBody>
      </p:sp>
      <p:sp>
        <p:nvSpPr>
          <p:cNvPr id="137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672737"/>
          </a:xfrm>
          <a:prstGeom prst="rect">
            <a:avLst/>
          </a:prstGeom>
        </p:spPr>
        <p:txBody>
          <a:bodyPr/>
          <a:lstStyle/>
          <a:p>
            <a:r>
              <a:t>Compute the dot product:</a:t>
            </a:r>
          </a:p>
        </p:txBody>
      </p:sp>
      <p:pic>
        <p:nvPicPr>
          <p:cNvPr id="138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0" y="2272937"/>
            <a:ext cx="2413000" cy="14097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Content Placeholder 2"/>
          <p:cNvSpPr txBox="1"/>
          <p:nvPr/>
        </p:nvSpPr>
        <p:spPr>
          <a:xfrm>
            <a:off x="502919" y="3842658"/>
            <a:ext cx="8138161" cy="67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lvl1pPr>
          </a:lstStyle>
          <a:p>
            <a:r>
              <a:t>Compute the logistic function:</a:t>
            </a:r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4675415"/>
            <a:ext cx="6210300" cy="97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Logistic function</a:t>
            </a:r>
          </a:p>
        </p:txBody>
      </p:sp>
      <p:pic>
        <p:nvPicPr>
          <p:cNvPr id="14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382123"/>
            <a:ext cx="6096000" cy="406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446124"/>
            <a:ext cx="6210300" cy="97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Dot Product</a:t>
            </a:r>
          </a:p>
        </p:txBody>
      </p:sp>
      <p:sp>
        <p:nvSpPr>
          <p:cNvPr id="14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4513217"/>
            <a:ext cx="8229600" cy="1482635"/>
          </a:xfrm>
          <a:prstGeom prst="rect">
            <a:avLst/>
          </a:prstGeom>
        </p:spPr>
        <p:txBody>
          <a:bodyPr/>
          <a:lstStyle/>
          <a:p>
            <a:r>
              <a:t>Intuition: weighted sum of features</a:t>
            </a:r>
          </a:p>
          <a:p>
            <a:r>
              <a:t>All Linear models have this form</a:t>
            </a:r>
          </a:p>
        </p:txBody>
      </p:sp>
      <p:pic>
        <p:nvPicPr>
          <p:cNvPr id="15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2436765"/>
            <a:ext cx="2413000" cy="140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Naïve Bayes as a log-linear model</a:t>
            </a:r>
          </a:p>
        </p:txBody>
      </p:sp>
      <p:sp>
        <p:nvSpPr>
          <p:cNvPr id="15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Q: what are the features?</a:t>
            </a:r>
          </a:p>
          <a:p>
            <a:endParaRPr/>
          </a:p>
          <a:p>
            <a:endParaRPr/>
          </a:p>
          <a:p>
            <a:r>
              <a:t>Q: what are the weights?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Naïve Bayes as a Log-Linear Model</a:t>
            </a:r>
          </a:p>
        </p:txBody>
      </p:sp>
      <p:pic>
        <p:nvPicPr>
          <p:cNvPr id="15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49846"/>
            <a:ext cx="6122547" cy="800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361554"/>
            <a:ext cx="6807612" cy="787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32" y="5036201"/>
            <a:ext cx="8459653" cy="738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Naïve Bayes as a Log-Linear Model</a:t>
            </a:r>
          </a:p>
        </p:txBody>
      </p:sp>
      <p:grpSp>
        <p:nvGrpSpPr>
          <p:cNvPr id="165" name="Rounded Rectangular Callout 2"/>
          <p:cNvGrpSpPr/>
          <p:nvPr/>
        </p:nvGrpSpPr>
        <p:grpSpPr>
          <a:xfrm>
            <a:off x="1789610" y="2980785"/>
            <a:ext cx="5603967" cy="2401113"/>
            <a:chOff x="0" y="0"/>
            <a:chExt cx="5603966" cy="2401111"/>
          </a:xfrm>
        </p:grpSpPr>
        <p:sp>
          <p:nvSpPr>
            <p:cNvPr id="163" name="Shape"/>
            <p:cNvSpPr/>
            <p:nvPr/>
          </p:nvSpPr>
          <p:spPr>
            <a:xfrm>
              <a:off x="0" y="0"/>
              <a:ext cx="5603967" cy="2401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947"/>
                  </a:moveTo>
                  <a:cubicBezTo>
                    <a:pt x="0" y="8660"/>
                    <a:pt x="447" y="7616"/>
                    <a:pt x="999" y="7616"/>
                  </a:cubicBezTo>
                  <a:lnTo>
                    <a:pt x="12600" y="7616"/>
                  </a:lnTo>
                  <a:lnTo>
                    <a:pt x="14737" y="0"/>
                  </a:lnTo>
                  <a:lnTo>
                    <a:pt x="18000" y="7616"/>
                  </a:lnTo>
                  <a:lnTo>
                    <a:pt x="20601" y="7616"/>
                  </a:lnTo>
                  <a:cubicBezTo>
                    <a:pt x="21153" y="7616"/>
                    <a:pt x="21600" y="8660"/>
                    <a:pt x="21600" y="9947"/>
                  </a:cubicBezTo>
                  <a:lnTo>
                    <a:pt x="21600" y="9947"/>
                  </a:lnTo>
                  <a:lnTo>
                    <a:pt x="21600" y="19269"/>
                  </a:lnTo>
                  <a:cubicBezTo>
                    <a:pt x="21600" y="20557"/>
                    <a:pt x="21153" y="21600"/>
                    <a:pt x="20601" y="21600"/>
                  </a:cubicBezTo>
                  <a:lnTo>
                    <a:pt x="999" y="21600"/>
                  </a:lnTo>
                  <a:cubicBezTo>
                    <a:pt x="447" y="21600"/>
                    <a:pt x="0" y="20557"/>
                    <a:pt x="0" y="19269"/>
                  </a:cubicBezTo>
                  <a:lnTo>
                    <a:pt x="0" y="13443"/>
                  </a:lnTo>
                  <a:lnTo>
                    <a:pt x="0" y="994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100000">
                  <a:srgbClr val="BABABA"/>
                </a:gs>
              </a:gsLst>
              <a:lin ang="1620000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" name="In both Naïve Bayes and Logistic Regression we Compute The Dot Product!"/>
            <p:cNvSpPr txBox="1"/>
            <p:nvPr/>
          </p:nvSpPr>
          <p:spPr>
            <a:xfrm>
              <a:off x="121602" y="880048"/>
              <a:ext cx="5360761" cy="1487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In both Naïve Bayes and Logistic Regression we Compute The Dot Product!</a:t>
              </a:r>
            </a:p>
          </p:txBody>
        </p:sp>
      </p:grpSp>
      <p:pic>
        <p:nvPicPr>
          <p:cNvPr id="16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8429"/>
            <a:ext cx="8412481" cy="733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NB vs. LR</a:t>
            </a:r>
          </a:p>
        </p:txBody>
      </p:sp>
      <p:sp>
        <p:nvSpPr>
          <p:cNvPr id="16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Both compute the dot product</a:t>
            </a:r>
          </a:p>
          <a:p>
            <a:endParaRPr/>
          </a:p>
          <a:p>
            <a:r>
              <a:t>NB: sum of log probabilities</a:t>
            </a:r>
          </a:p>
          <a:p>
            <a:endParaRPr/>
          </a:p>
          <a:p>
            <a:r>
              <a:t>LR: logistic function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43484">
              <a:defRPr sz="3783"/>
            </a:pPr>
            <a:r>
              <a:t>NB vs. LR:</a:t>
            </a:r>
            <a:br/>
            <a:r>
              <a:t>Parameter Learning</a:t>
            </a:r>
          </a:p>
        </p:txBody>
      </p:sp>
      <p:sp>
        <p:nvSpPr>
          <p:cNvPr id="17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Naïve Bayes: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Learn conditional probabilities </a:t>
            </a:r>
            <a:r>
              <a:rPr b="1"/>
              <a:t>independently</a:t>
            </a:r>
            <a:r>
              <a:t> by counting</a:t>
            </a:r>
          </a:p>
          <a:p>
            <a:endParaRPr sz="2800"/>
          </a:p>
          <a:p>
            <a:r>
              <a:t>Logistic Regression: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Learn weights </a:t>
            </a:r>
            <a:r>
              <a:rPr b="1"/>
              <a:t>jointly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LR: Learning Weights</a:t>
            </a:r>
          </a:p>
        </p:txBody>
      </p:sp>
      <p:sp>
        <p:nvSpPr>
          <p:cNvPr id="17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Given: a set of feature vectors and labels</a:t>
            </a:r>
          </a:p>
          <a:p>
            <a:endParaRPr/>
          </a:p>
          <a:p>
            <a:r>
              <a:t>Goal: learn the weights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xfrm>
            <a:off x="776253" y="2368145"/>
            <a:ext cx="7772401" cy="1470026"/>
          </a:xfrm>
          <a:prstGeom prst="rect">
            <a:avLst/>
          </a:prstGeom>
        </p:spPr>
        <p:txBody>
          <a:bodyPr/>
          <a:lstStyle/>
          <a:p>
            <a:r>
              <a:t>Logistic Regression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Learning Weights</a:t>
            </a:r>
          </a:p>
        </p:txBody>
      </p:sp>
      <p:pic>
        <p:nvPicPr>
          <p:cNvPr id="17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452006"/>
            <a:ext cx="5422901" cy="247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0" y="2452006"/>
            <a:ext cx="1016000" cy="2476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" name="Group 17"/>
          <p:cNvGrpSpPr/>
          <p:nvPr/>
        </p:nvGrpSpPr>
        <p:grpSpPr>
          <a:xfrm>
            <a:off x="252066" y="3107173"/>
            <a:ext cx="1557685" cy="333089"/>
            <a:chOff x="0" y="0"/>
            <a:chExt cx="1557684" cy="333087"/>
          </a:xfrm>
        </p:grpSpPr>
        <p:sp>
          <p:nvSpPr>
            <p:cNvPr id="180" name="Straight Arrow Connector 8"/>
            <p:cNvSpPr/>
            <p:nvPr/>
          </p:nvSpPr>
          <p:spPr>
            <a:xfrm>
              <a:off x="1074359" y="184666"/>
              <a:ext cx="483326" cy="1"/>
            </a:xfrm>
            <a:prstGeom prst="line">
              <a:avLst/>
            </a:prstGeom>
            <a:noFill/>
            <a:ln w="476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TextBox 10"/>
            <p:cNvSpPr txBox="1"/>
            <p:nvPr/>
          </p:nvSpPr>
          <p:spPr>
            <a:xfrm>
              <a:off x="0" y="0"/>
              <a:ext cx="107301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Document</a:t>
              </a:r>
            </a:p>
          </p:txBody>
        </p:sp>
      </p:grpSp>
      <p:grpSp>
        <p:nvGrpSpPr>
          <p:cNvPr id="185" name="Group 18"/>
          <p:cNvGrpSpPr/>
          <p:nvPr/>
        </p:nvGrpSpPr>
        <p:grpSpPr>
          <a:xfrm>
            <a:off x="4115642" y="1563971"/>
            <a:ext cx="814052" cy="888037"/>
            <a:chOff x="0" y="0"/>
            <a:chExt cx="814050" cy="888036"/>
          </a:xfrm>
        </p:grpSpPr>
        <p:sp>
          <p:nvSpPr>
            <p:cNvPr id="183" name="Straight Arrow Connector 11"/>
            <p:cNvSpPr/>
            <p:nvPr/>
          </p:nvSpPr>
          <p:spPr>
            <a:xfrm flipH="1">
              <a:off x="405557" y="369332"/>
              <a:ext cx="1" cy="518705"/>
            </a:xfrm>
            <a:prstGeom prst="line">
              <a:avLst/>
            </a:prstGeom>
            <a:noFill/>
            <a:ln w="476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TextBox 14"/>
            <p:cNvSpPr txBox="1"/>
            <p:nvPr/>
          </p:nvSpPr>
          <p:spPr>
            <a:xfrm>
              <a:off x="0" y="0"/>
              <a:ext cx="81405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Feature</a:t>
              </a:r>
            </a:p>
          </p:txBody>
        </p:sp>
      </p:grpSp>
      <p:grpSp>
        <p:nvGrpSpPr>
          <p:cNvPr id="188" name="Group 19"/>
          <p:cNvGrpSpPr/>
          <p:nvPr/>
        </p:nvGrpSpPr>
        <p:grpSpPr>
          <a:xfrm>
            <a:off x="7781312" y="1538590"/>
            <a:ext cx="685464" cy="888037"/>
            <a:chOff x="0" y="0"/>
            <a:chExt cx="685462" cy="888036"/>
          </a:xfrm>
        </p:grpSpPr>
        <p:sp>
          <p:nvSpPr>
            <p:cNvPr id="186" name="Straight Arrow Connector 15"/>
            <p:cNvSpPr/>
            <p:nvPr/>
          </p:nvSpPr>
          <p:spPr>
            <a:xfrm flipH="1">
              <a:off x="340764" y="369332"/>
              <a:ext cx="1" cy="518705"/>
            </a:xfrm>
            <a:prstGeom prst="line">
              <a:avLst/>
            </a:prstGeom>
            <a:noFill/>
            <a:ln w="476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7" name="TextBox 16"/>
            <p:cNvSpPr txBox="1"/>
            <p:nvPr/>
          </p:nvSpPr>
          <p:spPr>
            <a:xfrm>
              <a:off x="0" y="0"/>
              <a:ext cx="685463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Labels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1" animBg="1" advAuto="0"/>
      <p:bldP spid="185" grpId="2" animBg="1" advAuto="0"/>
      <p:bldP spid="188" grpId="3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Q: what parameters should we choose?</a:t>
            </a:r>
          </a:p>
        </p:txBody>
      </p:sp>
      <p:sp>
        <p:nvSpPr>
          <p:cNvPr id="19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20439"/>
          </a:xfrm>
          <a:prstGeom prst="rect">
            <a:avLst/>
          </a:prstGeom>
        </p:spPr>
        <p:txBody>
          <a:bodyPr/>
          <a:lstStyle/>
          <a:p>
            <a:r>
              <a:t>What is the right value for the weights?</a:t>
            </a:r>
          </a:p>
          <a:p>
            <a:endParaRPr/>
          </a:p>
          <a:p>
            <a:r>
              <a:t>Maximum Likelihood Principle: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Pick the parameters that maximize the probability of the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build="p" bldLvl="5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Maximum Likelihood Estimation</a:t>
            </a:r>
          </a:p>
        </p:txBody>
      </p:sp>
      <p:pic>
        <p:nvPicPr>
          <p:cNvPr id="19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43" y="2454509"/>
            <a:ext cx="5004248" cy="848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9" y="3224728"/>
            <a:ext cx="6374977" cy="1185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879" y="4845163"/>
            <a:ext cx="6733977" cy="881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1629281"/>
            <a:ext cx="7832735" cy="3905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Maximum Likelihood Estimation</a:t>
            </a:r>
          </a:p>
        </p:txBody>
      </p:sp>
      <p:pic>
        <p:nvPicPr>
          <p:cNvPr id="20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07059"/>
            <a:ext cx="7401922" cy="836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47998"/>
            <a:ext cx="6394339" cy="836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Unfortunately there is no closed form solution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(like there was with naïve bayes)</a:t>
            </a:r>
          </a:p>
          <a:p>
            <a:r>
              <a:t>Solution: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Iteratively climb the log-likelihood surface through the derivatives for each weight</a:t>
            </a:r>
          </a:p>
          <a:p>
            <a:r>
              <a:t>Luckily, the derivatives turn out to be nice</a:t>
            </a:r>
          </a:p>
        </p:txBody>
      </p:sp>
      <p:sp>
        <p:nvSpPr>
          <p:cNvPr id="2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Maximum Likelihood Estimation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 Regression: Pros and Cons</a:t>
            </a:r>
          </a:p>
        </p:txBody>
      </p:sp>
      <p:sp>
        <p:nvSpPr>
          <p:cNvPr id="20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Doesn’t assume conditional independence of features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Better calibrated probabilities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Can handle highly correlated overlapping features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endParaRPr/>
          </a:p>
          <a:p>
            <a:r>
              <a:t>NB is faster to train, less likely to overfit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NB vs. LR</a:t>
            </a:r>
          </a:p>
        </p:txBody>
      </p:sp>
      <p:sp>
        <p:nvSpPr>
          <p:cNvPr id="10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Both compute the dot product</a:t>
            </a:r>
          </a:p>
          <a:p>
            <a:endParaRPr/>
          </a:p>
          <a:p>
            <a:r>
              <a:t>NB: sum of log probabilities</a:t>
            </a:r>
          </a:p>
          <a:p>
            <a:endParaRPr/>
          </a:p>
          <a:p>
            <a:r>
              <a:t>LR: sum of weighted features</a:t>
            </a:r>
          </a:p>
        </p:txBody>
      </p:sp>
    </p:spTree>
    <p:extLst>
      <p:ext uri="{BB962C8B-B14F-4D97-AF65-F5344CB8AC3E}">
        <p14:creationId xmlns:p14="http://schemas.microsoft.com/office/powerpoint/2010/main" val="29233125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99241" y="1553066"/>
            <a:ext cx="8229601" cy="4525963"/>
          </a:xfrm>
          <a:prstGeom prst="rect">
            <a:avLst/>
          </a:prstGeom>
        </p:spPr>
        <p:txBody>
          <a:bodyPr/>
          <a:lstStyle/>
          <a:p>
            <a:r>
              <a:t>Both are linear models</a:t>
            </a:r>
          </a:p>
          <a:p>
            <a:endParaRPr/>
          </a:p>
          <a:p>
            <a:endParaRPr/>
          </a:p>
          <a:p>
            <a:r>
              <a:t>Training is different: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NB: weights are trained independently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LR: weights trained jointly</a:t>
            </a:r>
          </a:p>
        </p:txBody>
      </p:sp>
      <p:sp>
        <p:nvSpPr>
          <p:cNvPr id="21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NB &amp; LR</a:t>
            </a:r>
          </a:p>
        </p:txBody>
      </p:sp>
      <p:pic>
        <p:nvPicPr>
          <p:cNvPr id="211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68" y="2137724"/>
            <a:ext cx="1742715" cy="1018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43484">
              <a:defRPr sz="3783"/>
            </a:pPr>
            <a:r>
              <a:t>NB vs. LR:</a:t>
            </a:r>
            <a:br/>
            <a:r>
              <a:t>Parameter Learning</a:t>
            </a:r>
          </a:p>
        </p:txBody>
      </p:sp>
      <p:sp>
        <p:nvSpPr>
          <p:cNvPr id="10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Naïve Bayes: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Learn conditional probabilities </a:t>
            </a:r>
            <a:r>
              <a:rPr b="1"/>
              <a:t>independently</a:t>
            </a:r>
            <a:r>
              <a:t> by counting</a:t>
            </a:r>
          </a:p>
          <a:p>
            <a:endParaRPr sz="2800"/>
          </a:p>
          <a:p>
            <a:r>
              <a:t>Logistic Regression: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Learn weights </a:t>
            </a:r>
            <a:r>
              <a:rPr b="1"/>
              <a:t>jointly</a:t>
            </a:r>
          </a:p>
        </p:txBody>
      </p:sp>
    </p:spTree>
    <p:extLst>
      <p:ext uri="{BB962C8B-B14F-4D97-AF65-F5344CB8AC3E}">
        <p14:creationId xmlns:p14="http://schemas.microsoft.com/office/powerpoint/2010/main" val="84297386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 Regression</a:t>
            </a:r>
          </a:p>
        </p:txBody>
      </p:sp>
      <p:sp>
        <p:nvSpPr>
          <p:cNvPr id="9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(Log) Linear Model – similar to Naïve Bayes</a:t>
            </a:r>
          </a:p>
          <a:p>
            <a:endParaRPr/>
          </a:p>
          <a:p>
            <a:r>
              <a:t>Doesn’t assume features are independent</a:t>
            </a:r>
          </a:p>
          <a:p>
            <a:endParaRPr/>
          </a:p>
          <a:p>
            <a:r>
              <a:t>Correlated features don’t “double count”</a:t>
            </a:r>
          </a:p>
        </p:txBody>
      </p:sp>
    </p:spTree>
    <p:extLst>
      <p:ext uri="{BB962C8B-B14F-4D97-AF65-F5344CB8AC3E}">
        <p14:creationId xmlns:p14="http://schemas.microsoft.com/office/powerpoint/2010/main" val="30745858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Naïve Bayes Recap</a:t>
            </a:r>
          </a:p>
        </p:txBody>
      </p:sp>
      <p:sp>
        <p:nvSpPr>
          <p:cNvPr id="99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1900647"/>
          </a:xfrm>
          <a:prstGeom prst="rect">
            <a:avLst/>
          </a:prstGeom>
        </p:spPr>
        <p:txBody>
          <a:bodyPr/>
          <a:lstStyle/>
          <a:p>
            <a:r>
              <a:t>Bag of words (order independent)</a:t>
            </a:r>
          </a:p>
          <a:p>
            <a:pPr marL="0" indent="0">
              <a:buSzTx/>
              <a:buNone/>
            </a:pPr>
            <a:endParaRPr/>
          </a:p>
          <a:p>
            <a:r>
              <a:t>Features are assumed independent given class</a:t>
            </a:r>
          </a:p>
        </p:txBody>
      </p:sp>
      <p:pic>
        <p:nvPicPr>
          <p:cNvPr id="10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3863180"/>
            <a:ext cx="7289800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Content Placeholder 2"/>
          <p:cNvSpPr txBox="1"/>
          <p:nvPr/>
        </p:nvSpPr>
        <p:spPr>
          <a:xfrm>
            <a:off x="927100" y="5117531"/>
            <a:ext cx="5937432" cy="157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411479">
              <a:spcBef>
                <a:spcPts val="600"/>
              </a:spcBef>
              <a:defRPr sz="3780" b="1">
                <a:solidFill>
                  <a:srgbClr val="941100"/>
                </a:solidFill>
              </a:defRPr>
            </a:lvl1pPr>
          </a:lstStyle>
          <a:p>
            <a:pPr algn="ctr"/>
            <a:r>
              <a:rPr dirty="0"/>
              <a:t>Q: Is this </a:t>
            </a:r>
            <a:r>
              <a:rPr lang="en-US" dirty="0"/>
              <a:t>always</a:t>
            </a:r>
            <a:r>
              <a:rPr dirty="0"/>
              <a:t> true?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1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eatures for movie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Features for movie review</a:t>
            </a:r>
          </a:p>
        </p:txBody>
      </p:sp>
      <p:pic>
        <p:nvPicPr>
          <p:cNvPr id="10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3" y="1739606"/>
            <a:ext cx="7664138" cy="40757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5098492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88" y="1485222"/>
            <a:ext cx="7643076" cy="2750722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Features for movie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Features for movie review</a:t>
            </a:r>
          </a:p>
        </p:txBody>
      </p:sp>
    </p:spTree>
    <p:extLst>
      <p:ext uri="{BB962C8B-B14F-4D97-AF65-F5344CB8AC3E}">
        <p14:creationId xmlns:p14="http://schemas.microsoft.com/office/powerpoint/2010/main" val="280015154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88" y="1485222"/>
            <a:ext cx="7643076" cy="2750722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Features for movie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Features for movie review</a:t>
            </a:r>
          </a:p>
        </p:txBody>
      </p:sp>
      <p:pic>
        <p:nvPicPr>
          <p:cNvPr id="113" name="Image" descr="Image"/>
          <p:cNvPicPr>
            <a:picLocks noChangeAspect="1"/>
          </p:cNvPicPr>
          <p:nvPr/>
        </p:nvPicPr>
        <p:blipFill>
          <a:blip r:embed="rId3"/>
          <a:srcRect t="11433"/>
          <a:stretch>
            <a:fillRect/>
          </a:stretch>
        </p:blipFill>
        <p:spPr>
          <a:xfrm>
            <a:off x="1055129" y="4597386"/>
            <a:ext cx="5799543" cy="1909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FE7DE8-91EA-7642-B8B3-0C474C5DA240}"/>
              </a:ext>
            </a:extLst>
          </p:cNvPr>
          <p:cNvSpPr/>
          <p:nvPr/>
        </p:nvSpPr>
        <p:spPr>
          <a:xfrm>
            <a:off x="3676973" y="5428281"/>
            <a:ext cx="1216617" cy="37196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F16F33-14EA-BE47-B352-374499D9C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226"/>
          <a:stretch/>
        </p:blipFill>
        <p:spPr>
          <a:xfrm>
            <a:off x="3804832" y="5485978"/>
            <a:ext cx="1145349" cy="31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0588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Q: what parameters should we choose?</a:t>
            </a:r>
          </a:p>
        </p:txBody>
      </p:sp>
      <p:sp>
        <p:nvSpPr>
          <p:cNvPr id="11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20439"/>
          </a:xfrm>
          <a:prstGeom prst="rect">
            <a:avLst/>
          </a:prstGeom>
        </p:spPr>
        <p:txBody>
          <a:bodyPr/>
          <a:lstStyle/>
          <a:p>
            <a:r>
              <a:t>What is the right value for the weights?</a:t>
            </a:r>
          </a:p>
          <a:p>
            <a:endParaRPr/>
          </a:p>
          <a:p>
            <a:r>
              <a:t>Maximum Likelihood Principle: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Pick the parameters that maximize the probability of the data</a:t>
            </a:r>
          </a:p>
        </p:txBody>
      </p:sp>
    </p:spTree>
    <p:extLst>
      <p:ext uri="{BB962C8B-B14F-4D97-AF65-F5344CB8AC3E}">
        <p14:creationId xmlns:p14="http://schemas.microsoft.com/office/powerpoint/2010/main" val="257869832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build="p" bldLvl="5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0037" indent="-300037">
              <a:spcBef>
                <a:spcPts val="600"/>
              </a:spcBef>
              <a:defRPr sz="2800"/>
            </a:pPr>
            <a:r>
              <a:t>Unfortunately there is no closed form solution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(like there was with naïve bayes)</a:t>
            </a:r>
          </a:p>
          <a:p>
            <a:pPr marL="300037" indent="-300037">
              <a:spcBef>
                <a:spcPts val="600"/>
              </a:spcBef>
              <a:defRPr sz="2800"/>
            </a:pPr>
            <a:r>
              <a:t>Solution: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Iteratively climb the log-likelihood surface through the derivatives for each weight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Luckily, the derivatives turn out to be nice</a:t>
            </a:r>
          </a:p>
        </p:txBody>
      </p:sp>
      <p:sp>
        <p:nvSpPr>
          <p:cNvPr id="11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Maximum Likelihood Estimation</a:t>
            </a:r>
          </a:p>
        </p:txBody>
      </p:sp>
    </p:spTree>
    <p:extLst>
      <p:ext uri="{BB962C8B-B14F-4D97-AF65-F5344CB8AC3E}">
        <p14:creationId xmlns:p14="http://schemas.microsoft.com/office/powerpoint/2010/main" val="388868667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6"/>
          <p:cNvSpPr/>
          <p:nvPr/>
        </p:nvSpPr>
        <p:spPr>
          <a:xfrm>
            <a:off x="248194" y="1600202"/>
            <a:ext cx="8647612" cy="238397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Gradient ascent</a:t>
            </a:r>
          </a:p>
        </p:txBody>
      </p:sp>
      <p:sp>
        <p:nvSpPr>
          <p:cNvPr id="123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57199" y="1600200"/>
            <a:ext cx="8556171" cy="13258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Loop While not converged:</a:t>
            </a:r>
          </a:p>
          <a:p>
            <a:pPr marL="0" indent="0">
              <a:buSzTx/>
              <a:buNone/>
            </a:pPr>
            <a:r>
              <a:t>	For all features </a:t>
            </a:r>
            <a:r>
              <a:rPr b="1"/>
              <a:t>j</a:t>
            </a:r>
            <a:r>
              <a:t>, compute and add derivatives</a:t>
            </a:r>
          </a:p>
        </p:txBody>
      </p:sp>
      <p:pic>
        <p:nvPicPr>
          <p:cNvPr id="124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10" y="2769325"/>
            <a:ext cx="5092701" cy="10922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Content Placeholder 2"/>
          <p:cNvSpPr txBox="1"/>
          <p:nvPr/>
        </p:nvSpPr>
        <p:spPr>
          <a:xfrm>
            <a:off x="960119" y="4166422"/>
            <a:ext cx="8138161" cy="73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lvl="1">
              <a:spcBef>
                <a:spcPts val="600"/>
              </a:spcBef>
              <a:defRPr sz="2800"/>
            </a:pPr>
            <a:r>
              <a:t>: Training set log-likelihood</a:t>
            </a:r>
          </a:p>
        </p:txBody>
      </p:sp>
      <p:pic>
        <p:nvPicPr>
          <p:cNvPr id="126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1" y="4245112"/>
            <a:ext cx="9525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10" descr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71" y="4998837"/>
            <a:ext cx="4470401" cy="110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Content Placeholder 2"/>
          <p:cNvSpPr txBox="1"/>
          <p:nvPr/>
        </p:nvSpPr>
        <p:spPr>
          <a:xfrm>
            <a:off x="4617720" y="5224512"/>
            <a:ext cx="8138160" cy="73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lvl="1">
              <a:spcBef>
                <a:spcPts val="600"/>
              </a:spcBef>
              <a:defRPr sz="2800"/>
            </a:pPr>
            <a:r>
              <a:t>: Gradient vector</a:t>
            </a:r>
          </a:p>
        </p:txBody>
      </p:sp>
    </p:spTree>
    <p:extLst>
      <p:ext uri="{BB962C8B-B14F-4D97-AF65-F5344CB8AC3E}">
        <p14:creationId xmlns:p14="http://schemas.microsoft.com/office/powerpoint/2010/main" val="221769248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6"/>
          <p:cNvSpPr/>
          <p:nvPr/>
        </p:nvSpPr>
        <p:spPr>
          <a:xfrm>
            <a:off x="248194" y="1600202"/>
            <a:ext cx="8647612" cy="238397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Gradient ascent</a:t>
            </a:r>
          </a:p>
        </p:txBody>
      </p:sp>
      <p:sp>
        <p:nvSpPr>
          <p:cNvPr id="132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57199" y="1600200"/>
            <a:ext cx="8556171" cy="13258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Loop While not converged:</a:t>
            </a:r>
          </a:p>
          <a:p>
            <a:pPr marL="0" indent="0">
              <a:buSzTx/>
              <a:buNone/>
            </a:pPr>
            <a:r>
              <a:t>	For all features </a:t>
            </a:r>
            <a:r>
              <a:rPr b="1"/>
              <a:t>j</a:t>
            </a:r>
            <a:r>
              <a:t>, compute and add derivatives</a:t>
            </a:r>
          </a:p>
        </p:txBody>
      </p:sp>
      <p:pic>
        <p:nvPicPr>
          <p:cNvPr id="13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10" y="2769325"/>
            <a:ext cx="5092701" cy="1092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Content Placeholder 2"/>
          <p:cNvSpPr txBox="1"/>
          <p:nvPr/>
        </p:nvSpPr>
        <p:spPr>
          <a:xfrm>
            <a:off x="960119" y="4166422"/>
            <a:ext cx="8138161" cy="73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lvl="1">
              <a:spcBef>
                <a:spcPts val="600"/>
              </a:spcBef>
              <a:defRPr sz="2800"/>
            </a:pPr>
            <a:r>
              <a:t>: Training set log-likelihood</a:t>
            </a:r>
          </a:p>
        </p:txBody>
      </p:sp>
      <p:pic>
        <p:nvPicPr>
          <p:cNvPr id="135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1" y="4245112"/>
            <a:ext cx="9525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10" descr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71" y="4998837"/>
            <a:ext cx="4470401" cy="110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Content Placeholder 2"/>
          <p:cNvSpPr txBox="1"/>
          <p:nvPr/>
        </p:nvSpPr>
        <p:spPr>
          <a:xfrm>
            <a:off x="4617720" y="5224512"/>
            <a:ext cx="8138160" cy="73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lvl="1">
              <a:spcBef>
                <a:spcPts val="600"/>
              </a:spcBef>
              <a:defRPr sz="2800"/>
            </a:pPr>
            <a:r>
              <a:t>: Gradient vector</a:t>
            </a:r>
          </a:p>
        </p:txBody>
      </p:sp>
      <p:sp>
        <p:nvSpPr>
          <p:cNvPr id="138" name="Rectangle"/>
          <p:cNvSpPr/>
          <p:nvPr/>
        </p:nvSpPr>
        <p:spPr>
          <a:xfrm>
            <a:off x="5253288" y="2937824"/>
            <a:ext cx="453758" cy="75520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9E135C-F74F-4040-948E-07AAECD09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248" y="4187465"/>
            <a:ext cx="2638499" cy="8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0067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6"/>
          <p:cNvSpPr/>
          <p:nvPr/>
        </p:nvSpPr>
        <p:spPr>
          <a:xfrm>
            <a:off x="248194" y="1600202"/>
            <a:ext cx="8647612" cy="238397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Gradient ascent</a:t>
            </a:r>
          </a:p>
        </p:txBody>
      </p:sp>
      <p:sp>
        <p:nvSpPr>
          <p:cNvPr id="132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57199" y="1600200"/>
            <a:ext cx="8556171" cy="13258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Loop While not converged:</a:t>
            </a:r>
          </a:p>
          <a:p>
            <a:pPr marL="0" indent="0">
              <a:buSzTx/>
              <a:buNone/>
            </a:pPr>
            <a:r>
              <a:t>	For all features </a:t>
            </a:r>
            <a:r>
              <a:rPr b="1"/>
              <a:t>j</a:t>
            </a:r>
            <a:r>
              <a:t>, compute and add derivatives</a:t>
            </a:r>
          </a:p>
        </p:txBody>
      </p:sp>
      <p:pic>
        <p:nvPicPr>
          <p:cNvPr id="13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10" y="2769325"/>
            <a:ext cx="5092701" cy="1092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Rectangle"/>
          <p:cNvSpPr/>
          <p:nvPr/>
        </p:nvSpPr>
        <p:spPr>
          <a:xfrm>
            <a:off x="5253288" y="2937824"/>
            <a:ext cx="453758" cy="75520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9E135C-F74F-4040-948E-07AAECD09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5033" y="5338507"/>
            <a:ext cx="4917693" cy="1653835"/>
          </a:xfrm>
          <a:prstGeom prst="rect">
            <a:avLst/>
          </a:prstGeom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C187594E-C498-4F44-9178-B3D6EEF02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18" y="4585849"/>
            <a:ext cx="6210300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4" descr="Picture 4">
            <a:extLst>
              <a:ext uri="{FF2B5EF4-FFF2-40B4-BE49-F238E27FC236}">
                <a16:creationId xmlns:a16="http://schemas.microsoft.com/office/drawing/2014/main" id="{C2164909-ABB0-5543-B51F-6EA53F2FE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692" y="5656369"/>
            <a:ext cx="1742715" cy="10181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D8206A-A70A-764C-A15D-0D525EE56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118" y="4166736"/>
            <a:ext cx="2638499" cy="8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5826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Gradient ascent</a:t>
            </a:r>
          </a:p>
        </p:txBody>
      </p:sp>
      <p:pic>
        <p:nvPicPr>
          <p:cNvPr id="141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17637"/>
            <a:ext cx="6629400" cy="509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678" y="6370637"/>
            <a:ext cx="4699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3684587"/>
            <a:ext cx="482600" cy="279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7046634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Gradient ascent</a:t>
            </a:r>
          </a:p>
        </p:txBody>
      </p:sp>
      <p:pic>
        <p:nvPicPr>
          <p:cNvPr id="146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678" y="6370637"/>
            <a:ext cx="4699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3684587"/>
            <a:ext cx="482600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icture 1" descr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600" y="1303337"/>
            <a:ext cx="6527800" cy="50419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875407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43484">
              <a:defRPr sz="3783"/>
            </a:lvl1pPr>
          </a:lstStyle>
          <a:p>
            <a:r>
              <a:t>The problem with assuming conditional independence </a:t>
            </a:r>
          </a:p>
        </p:txBody>
      </p:sp>
      <p:sp>
        <p:nvSpPr>
          <p:cNvPr id="10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Correlated features -&gt; double counting evidence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Parameters are estimated independently</a:t>
            </a:r>
          </a:p>
          <a:p>
            <a:pPr marL="742950" lvl="1" indent="-285750">
              <a:spcBef>
                <a:spcPts val="600"/>
              </a:spcBef>
              <a:defRPr sz="2800"/>
            </a:pPr>
            <a:endParaRPr/>
          </a:p>
          <a:p>
            <a:r>
              <a:t>This can hurt classifier accuracy and calibration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1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40B662-8FA4-FD45-8072-322F134F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365" y="2637246"/>
            <a:ext cx="1812137" cy="726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D7B6D5-1F41-634B-AEBC-BD0675204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74" y="3928126"/>
            <a:ext cx="1219626" cy="355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5B0B7F-CF45-A047-A16A-4102128C2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497" y="1666762"/>
            <a:ext cx="3099678" cy="795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D4A7E1-4158-B047-B988-CC523D019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503" y="5129974"/>
            <a:ext cx="2302862" cy="335456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DD44DF91-19C2-0044-9152-F560FEB7B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Derivative of Sigmoid</a:t>
            </a:r>
            <a:endParaRPr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AA88B9-E6DE-D94F-8893-1CDBA7C93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614" y="2677161"/>
            <a:ext cx="2280535" cy="7264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340D09-5DF6-1746-B66B-E65E14571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2559" y="3798900"/>
            <a:ext cx="2280535" cy="7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5370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Learning Weights</a:t>
            </a:r>
          </a:p>
        </p:txBody>
      </p:sp>
      <p:pic>
        <p:nvPicPr>
          <p:cNvPr id="17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452006"/>
            <a:ext cx="5422901" cy="2476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0" y="2452006"/>
            <a:ext cx="1016000" cy="2476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" name="Group 17"/>
          <p:cNvGrpSpPr/>
          <p:nvPr/>
        </p:nvGrpSpPr>
        <p:grpSpPr>
          <a:xfrm>
            <a:off x="252066" y="3107173"/>
            <a:ext cx="1557685" cy="333089"/>
            <a:chOff x="0" y="0"/>
            <a:chExt cx="1557684" cy="333087"/>
          </a:xfrm>
        </p:grpSpPr>
        <p:sp>
          <p:nvSpPr>
            <p:cNvPr id="180" name="Straight Arrow Connector 8"/>
            <p:cNvSpPr/>
            <p:nvPr/>
          </p:nvSpPr>
          <p:spPr>
            <a:xfrm>
              <a:off x="1074359" y="184666"/>
              <a:ext cx="483326" cy="1"/>
            </a:xfrm>
            <a:prstGeom prst="line">
              <a:avLst/>
            </a:prstGeom>
            <a:noFill/>
            <a:ln w="476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TextBox 10"/>
            <p:cNvSpPr txBox="1"/>
            <p:nvPr/>
          </p:nvSpPr>
          <p:spPr>
            <a:xfrm>
              <a:off x="0" y="0"/>
              <a:ext cx="1073012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Document</a:t>
              </a:r>
            </a:p>
          </p:txBody>
        </p:sp>
      </p:grpSp>
      <p:grpSp>
        <p:nvGrpSpPr>
          <p:cNvPr id="185" name="Group 18"/>
          <p:cNvGrpSpPr/>
          <p:nvPr/>
        </p:nvGrpSpPr>
        <p:grpSpPr>
          <a:xfrm>
            <a:off x="4115642" y="1563971"/>
            <a:ext cx="814052" cy="888037"/>
            <a:chOff x="0" y="0"/>
            <a:chExt cx="814050" cy="888036"/>
          </a:xfrm>
        </p:grpSpPr>
        <p:sp>
          <p:nvSpPr>
            <p:cNvPr id="183" name="Straight Arrow Connector 11"/>
            <p:cNvSpPr/>
            <p:nvPr/>
          </p:nvSpPr>
          <p:spPr>
            <a:xfrm flipH="1">
              <a:off x="405557" y="369332"/>
              <a:ext cx="1" cy="518705"/>
            </a:xfrm>
            <a:prstGeom prst="line">
              <a:avLst/>
            </a:prstGeom>
            <a:noFill/>
            <a:ln w="476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TextBox 14"/>
            <p:cNvSpPr txBox="1"/>
            <p:nvPr/>
          </p:nvSpPr>
          <p:spPr>
            <a:xfrm>
              <a:off x="0" y="0"/>
              <a:ext cx="814051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Feature</a:t>
              </a:r>
            </a:p>
          </p:txBody>
        </p:sp>
      </p:grpSp>
      <p:grpSp>
        <p:nvGrpSpPr>
          <p:cNvPr id="188" name="Group 19"/>
          <p:cNvGrpSpPr/>
          <p:nvPr/>
        </p:nvGrpSpPr>
        <p:grpSpPr>
          <a:xfrm>
            <a:off x="7781312" y="1538590"/>
            <a:ext cx="685464" cy="888037"/>
            <a:chOff x="0" y="0"/>
            <a:chExt cx="685462" cy="888036"/>
          </a:xfrm>
        </p:grpSpPr>
        <p:sp>
          <p:nvSpPr>
            <p:cNvPr id="186" name="Straight Arrow Connector 15"/>
            <p:cNvSpPr/>
            <p:nvPr/>
          </p:nvSpPr>
          <p:spPr>
            <a:xfrm flipH="1">
              <a:off x="340764" y="369332"/>
              <a:ext cx="1" cy="518705"/>
            </a:xfrm>
            <a:prstGeom prst="line">
              <a:avLst/>
            </a:prstGeom>
            <a:noFill/>
            <a:ln w="476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7" name="TextBox 16"/>
            <p:cNvSpPr txBox="1"/>
            <p:nvPr/>
          </p:nvSpPr>
          <p:spPr>
            <a:xfrm>
              <a:off x="0" y="0"/>
              <a:ext cx="685463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Labels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51461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 advAuto="0"/>
      <p:bldP spid="185" grpId="0" animBg="1" advAuto="0"/>
      <p:bldP spid="188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LR Gradient</a:t>
            </a:r>
          </a:p>
        </p:txBody>
      </p:sp>
      <p:pic>
        <p:nvPicPr>
          <p:cNvPr id="15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0" y="2832100"/>
            <a:ext cx="4178300" cy="11938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j -&gt; iterating over features…"/>
          <p:cNvSpPr txBox="1"/>
          <p:nvPr/>
        </p:nvSpPr>
        <p:spPr>
          <a:xfrm>
            <a:off x="2568714" y="4904042"/>
            <a:ext cx="3443484" cy="637889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i="1"/>
              <a:t>j</a:t>
            </a:r>
            <a:r>
              <a:t> -&gt; iterating over features</a:t>
            </a:r>
          </a:p>
          <a:p>
            <a:r>
              <a:rPr i="1"/>
              <a:t>i</a:t>
            </a:r>
            <a:r>
              <a:t> -&gt;  iterating over training 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7BA46-AACD-4E44-A799-401C6A7C334A}"/>
              </a:ext>
            </a:extLst>
          </p:cNvPr>
          <p:cNvSpPr txBox="1"/>
          <p:nvPr/>
        </p:nvSpPr>
        <p:spPr>
          <a:xfrm>
            <a:off x="2568714" y="5901070"/>
            <a:ext cx="356627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Y</a:t>
            </a:r>
            <a:r>
              <a:rPr kumimoji="0" lang="en-US" sz="18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= Ture label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= Predicted Label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3274885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6"/>
          <p:cNvSpPr/>
          <p:nvPr/>
        </p:nvSpPr>
        <p:spPr>
          <a:xfrm>
            <a:off x="248194" y="1600202"/>
            <a:ext cx="8647612" cy="238397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Gradient ascent</a:t>
            </a:r>
          </a:p>
        </p:txBody>
      </p:sp>
      <p:sp>
        <p:nvSpPr>
          <p:cNvPr id="123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457199" y="1600200"/>
            <a:ext cx="8556171" cy="13258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Loop While not converged:</a:t>
            </a:r>
          </a:p>
          <a:p>
            <a:pPr marL="0" indent="0">
              <a:buSzTx/>
              <a:buNone/>
            </a:pPr>
            <a:r>
              <a:t>	For all features </a:t>
            </a:r>
            <a:r>
              <a:rPr b="1"/>
              <a:t>j</a:t>
            </a:r>
            <a:r>
              <a:t>, compute and add derivatives</a:t>
            </a:r>
          </a:p>
        </p:txBody>
      </p:sp>
      <p:pic>
        <p:nvPicPr>
          <p:cNvPr id="124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10" y="2769325"/>
            <a:ext cx="5092701" cy="10922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Content Placeholder 2"/>
          <p:cNvSpPr txBox="1"/>
          <p:nvPr/>
        </p:nvSpPr>
        <p:spPr>
          <a:xfrm>
            <a:off x="960119" y="4166422"/>
            <a:ext cx="8138161" cy="73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lvl="1">
              <a:spcBef>
                <a:spcPts val="600"/>
              </a:spcBef>
              <a:defRPr sz="2800"/>
            </a:pPr>
            <a:r>
              <a:t>: Training set log-likelihood</a:t>
            </a:r>
          </a:p>
        </p:txBody>
      </p:sp>
      <p:pic>
        <p:nvPicPr>
          <p:cNvPr id="126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1" y="4245112"/>
            <a:ext cx="952501" cy="46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10" descr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71" y="4998837"/>
            <a:ext cx="4470401" cy="1104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Content Placeholder 2"/>
          <p:cNvSpPr txBox="1"/>
          <p:nvPr/>
        </p:nvSpPr>
        <p:spPr>
          <a:xfrm>
            <a:off x="4617720" y="5224512"/>
            <a:ext cx="8138160" cy="73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lvl="1">
              <a:spcBef>
                <a:spcPts val="600"/>
              </a:spcBef>
              <a:defRPr sz="2800"/>
            </a:pPr>
            <a:r>
              <a:t>: Gradient vector</a:t>
            </a:r>
          </a:p>
        </p:txBody>
      </p:sp>
    </p:spTree>
    <p:extLst>
      <p:ext uri="{BB962C8B-B14F-4D97-AF65-F5344CB8AC3E}">
        <p14:creationId xmlns:p14="http://schemas.microsoft.com/office/powerpoint/2010/main" val="395854080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Perceptron Algorithm</a:t>
            </a:r>
          </a:p>
        </p:txBody>
      </p:sp>
      <p:sp>
        <p:nvSpPr>
          <p:cNvPr id="157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1417637"/>
            <a:ext cx="8229600" cy="1299755"/>
          </a:xfrm>
          <a:prstGeom prst="rect">
            <a:avLst/>
          </a:prstGeom>
        </p:spPr>
        <p:txBody>
          <a:bodyPr/>
          <a:lstStyle/>
          <a:p>
            <a:r>
              <a:t>Algorithm is Very similar to logistic regression</a:t>
            </a:r>
          </a:p>
          <a:p>
            <a:r>
              <a:t>Not exactly computing gradients</a:t>
            </a:r>
          </a:p>
        </p:txBody>
      </p:sp>
    </p:spTree>
    <p:extLst>
      <p:ext uri="{BB962C8B-B14F-4D97-AF65-F5344CB8AC3E}">
        <p14:creationId xmlns:p14="http://schemas.microsoft.com/office/powerpoint/2010/main" val="357356565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Perceptron Algorithm</a:t>
            </a:r>
          </a:p>
        </p:txBody>
      </p:sp>
      <p:sp>
        <p:nvSpPr>
          <p:cNvPr id="16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1417637"/>
            <a:ext cx="8229600" cy="1299755"/>
          </a:xfrm>
          <a:prstGeom prst="rect">
            <a:avLst/>
          </a:prstGeom>
        </p:spPr>
        <p:txBody>
          <a:bodyPr/>
          <a:lstStyle/>
          <a:p>
            <a:r>
              <a:t>Algorithm is Very similar to logistic regression</a:t>
            </a:r>
          </a:p>
          <a:p>
            <a:r>
              <a:t>Not exactly computing gradients</a:t>
            </a:r>
          </a:p>
        </p:txBody>
      </p:sp>
      <p:sp>
        <p:nvSpPr>
          <p:cNvPr id="161" name="Rectangle 3"/>
          <p:cNvSpPr/>
          <p:nvPr/>
        </p:nvSpPr>
        <p:spPr>
          <a:xfrm>
            <a:off x="1770430" y="3218702"/>
            <a:ext cx="5001764" cy="245622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62" name="Content Placeholder 1"/>
          <p:cNvSpPr txBox="1"/>
          <p:nvPr/>
        </p:nvSpPr>
        <p:spPr>
          <a:xfrm>
            <a:off x="1907591" y="3356931"/>
            <a:ext cx="5027164" cy="362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defTabSz="256031">
              <a:spcBef>
                <a:spcPts val="400"/>
              </a:spcBef>
              <a:defRPr sz="1792"/>
            </a:pPr>
            <a:r>
              <a:t>Initialize weight vector w = 0</a:t>
            </a:r>
          </a:p>
          <a:p>
            <a:pPr defTabSz="256031">
              <a:spcBef>
                <a:spcPts val="400"/>
              </a:spcBef>
              <a:defRPr sz="1792"/>
            </a:pPr>
            <a:r>
              <a:t>Loop for K iterations</a:t>
            </a:r>
          </a:p>
          <a:p>
            <a:pPr defTabSz="256031">
              <a:spcBef>
                <a:spcPts val="400"/>
              </a:spcBef>
              <a:defRPr sz="1792"/>
            </a:pPr>
            <a:r>
              <a:t>	Loop For all training examples x</a:t>
            </a:r>
            <a:r>
              <a:rPr baseline="-39482"/>
              <a:t>i</a:t>
            </a:r>
          </a:p>
          <a:p>
            <a:pPr lvl="2" indent="512063" defTabSz="256031">
              <a:spcBef>
                <a:spcPts val="400"/>
              </a:spcBef>
              <a:defRPr sz="1792"/>
            </a:pPr>
            <a:r>
              <a:t>y</a:t>
            </a:r>
            <a:r>
              <a:rPr baseline="-39482"/>
              <a:t>i</a:t>
            </a:r>
            <a:r>
              <a:t>’ = sign(w * x</a:t>
            </a:r>
            <a:r>
              <a:rPr baseline="-39482"/>
              <a:t>i</a:t>
            </a:r>
            <a:r>
              <a:t>)</a:t>
            </a:r>
          </a:p>
          <a:p>
            <a:pPr defTabSz="256031">
              <a:spcBef>
                <a:spcPts val="400"/>
              </a:spcBef>
              <a:defRPr sz="1792"/>
            </a:pPr>
            <a:r>
              <a:t>		if y</a:t>
            </a:r>
            <a:r>
              <a:rPr baseline="-39482"/>
              <a:t>i</a:t>
            </a:r>
            <a:r>
              <a:t>’!= y</a:t>
            </a:r>
            <a:r>
              <a:rPr baseline="-39482"/>
              <a:t>i</a:t>
            </a:r>
          </a:p>
          <a:p>
            <a:pPr defTabSz="256031">
              <a:spcBef>
                <a:spcPts val="400"/>
              </a:spcBef>
              <a:defRPr sz="1792"/>
            </a:pPr>
            <a:r>
              <a:t>			w += (y</a:t>
            </a:r>
            <a:r>
              <a:rPr baseline="-39482"/>
              <a:t>i</a:t>
            </a:r>
            <a:r>
              <a:t> - y</a:t>
            </a:r>
            <a:r>
              <a:rPr baseline="-39482"/>
              <a:t>i</a:t>
            </a:r>
            <a:r>
              <a:t>’) * x</a:t>
            </a:r>
            <a:r>
              <a:rPr baseline="-39482"/>
              <a:t>i</a:t>
            </a:r>
          </a:p>
          <a:p>
            <a:pPr defTabSz="256031">
              <a:spcBef>
                <a:spcPts val="400"/>
              </a:spcBef>
              <a:defRPr sz="1792"/>
            </a:pPr>
            <a:endParaRPr baseline="-39482"/>
          </a:p>
          <a:p>
            <a:pPr defTabSz="256031">
              <a:spcBef>
                <a:spcPts val="400"/>
              </a:spcBef>
              <a:defRPr sz="1792"/>
            </a:pPr>
            <a:endParaRPr baseline="-39482"/>
          </a:p>
          <a:p>
            <a:pPr defTabSz="256031">
              <a:spcBef>
                <a:spcPts val="400"/>
              </a:spcBef>
              <a:defRPr sz="1792"/>
            </a:pPr>
            <a:endParaRPr baseline="-39482"/>
          </a:p>
        </p:txBody>
      </p:sp>
    </p:spTree>
    <p:extLst>
      <p:ext uri="{BB962C8B-B14F-4D97-AF65-F5344CB8AC3E}">
        <p14:creationId xmlns:p14="http://schemas.microsoft.com/office/powerpoint/2010/main" val="39735286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Perceptron Notes</a:t>
            </a:r>
          </a:p>
        </p:txBody>
      </p:sp>
      <p:sp>
        <p:nvSpPr>
          <p:cNvPr id="16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Guaranteed to converge if the data is linearly separable</a:t>
            </a:r>
          </a:p>
          <a:p>
            <a:endParaRPr/>
          </a:p>
          <a:p>
            <a:r>
              <a:t>Only hyperparameter is maximum number of iterations</a:t>
            </a:r>
          </a:p>
          <a:p>
            <a:endParaRPr/>
          </a:p>
          <a:p>
            <a:r>
              <a:t>Parameter averaging</a:t>
            </a:r>
          </a:p>
        </p:txBody>
      </p:sp>
    </p:spTree>
    <p:extLst>
      <p:ext uri="{BB962C8B-B14F-4D97-AF65-F5344CB8AC3E}">
        <p14:creationId xmlns:p14="http://schemas.microsoft.com/office/powerpoint/2010/main" val="252415037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Differences: LR vs. Perceptron</a:t>
            </a:r>
          </a:p>
        </p:txBody>
      </p:sp>
      <p:sp>
        <p:nvSpPr>
          <p:cNvPr id="16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Batch Learning vs. Online learning </a:t>
            </a:r>
          </a:p>
          <a:p>
            <a:endParaRPr/>
          </a:p>
          <a:p>
            <a:endParaRPr/>
          </a:p>
          <a:p>
            <a:r>
              <a:t>Perceptron doesn’t always make updates</a:t>
            </a:r>
          </a:p>
        </p:txBody>
      </p:sp>
    </p:spTree>
    <p:extLst>
      <p:ext uri="{BB962C8B-B14F-4D97-AF65-F5344CB8AC3E}">
        <p14:creationId xmlns:p14="http://schemas.microsoft.com/office/powerpoint/2010/main" val="330860386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Online Learning (perceptron)</a:t>
            </a:r>
          </a:p>
        </p:txBody>
      </p:sp>
      <p:sp>
        <p:nvSpPr>
          <p:cNvPr id="17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19794"/>
            <a:ext cx="8229600" cy="482019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Rather than making a full pass through the data, compute gradient and update parameters after each training example.</a:t>
            </a:r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t>Gradients will be less accurate, but the overall effect is to move in the right direction</a:t>
            </a:r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t>Often works well and converges faster than batch learning</a:t>
            </a:r>
          </a:p>
        </p:txBody>
      </p:sp>
    </p:spTree>
    <p:extLst>
      <p:ext uri="{BB962C8B-B14F-4D97-AF65-F5344CB8AC3E}">
        <p14:creationId xmlns:p14="http://schemas.microsoft.com/office/powerpoint/2010/main" val="264833055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MultiClass Classification</a:t>
            </a:r>
          </a:p>
        </p:txBody>
      </p:sp>
      <p:sp>
        <p:nvSpPr>
          <p:cNvPr id="17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Q: what if we have more than 2 categories?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Sentiment: Positive, Negative, Neutral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Document topics: Sports, Politics, Business, Entertainment, …</a:t>
            </a:r>
          </a:p>
          <a:p>
            <a:r>
              <a:t>Could train a separate logistic regression model for each category...</a:t>
            </a:r>
          </a:p>
          <a:p>
            <a:r>
              <a:t>Pretty clear what to do with Naive Bayes.</a:t>
            </a:r>
          </a:p>
        </p:txBody>
      </p:sp>
      <p:sp>
        <p:nvSpPr>
          <p:cNvPr id="175" name="Rectangle"/>
          <p:cNvSpPr/>
          <p:nvPr/>
        </p:nvSpPr>
        <p:spPr>
          <a:xfrm>
            <a:off x="150533" y="3682558"/>
            <a:ext cx="8842935" cy="2350363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84427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 Regression</a:t>
            </a:r>
          </a:p>
        </p:txBody>
      </p:sp>
      <p:sp>
        <p:nvSpPr>
          <p:cNvPr id="10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(Log) Linear Model – similar to Naïve Bayes</a:t>
            </a:r>
          </a:p>
          <a:p>
            <a:endParaRPr/>
          </a:p>
          <a:p>
            <a:r>
              <a:t>Doesn’t assume features are independent</a:t>
            </a:r>
          </a:p>
          <a:p>
            <a:endParaRPr/>
          </a:p>
          <a:p>
            <a:r>
              <a:t>Correlated features don’t “double count”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MultiClass Classification</a:t>
            </a:r>
          </a:p>
        </p:txBody>
      </p:sp>
      <p:sp>
        <p:nvSpPr>
          <p:cNvPr id="17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Q: what if we have more than 2 categories?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Sentiment: Positive, Negative, Neutral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Document topics: Sports, Politics, Business, Entertainment, …</a:t>
            </a:r>
          </a:p>
          <a:p>
            <a:r>
              <a:t>Could train a separate logistic regression model for each category...</a:t>
            </a:r>
          </a:p>
          <a:p>
            <a:r>
              <a:t>Pretty clear what to do with Naive Bayes.</a:t>
            </a:r>
          </a:p>
        </p:txBody>
      </p:sp>
      <p:sp>
        <p:nvSpPr>
          <p:cNvPr id="179" name="Rectangle"/>
          <p:cNvSpPr/>
          <p:nvPr/>
        </p:nvSpPr>
        <p:spPr>
          <a:xfrm>
            <a:off x="150533" y="4745590"/>
            <a:ext cx="8842935" cy="1287331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2092019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Log-Linear Models</a:t>
            </a:r>
          </a:p>
        </p:txBody>
      </p:sp>
      <p:pic>
        <p:nvPicPr>
          <p:cNvPr id="18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3058385"/>
            <a:ext cx="4622800" cy="105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629" y="2228487"/>
            <a:ext cx="3492501" cy="5461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7557530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9"/>
          <p:cNvSpPr/>
          <p:nvPr/>
        </p:nvSpPr>
        <p:spPr>
          <a:xfrm>
            <a:off x="1580604" y="4245428"/>
            <a:ext cx="6139545" cy="20247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MultiClass Logistic Regression</a:t>
            </a:r>
          </a:p>
        </p:txBody>
      </p:sp>
      <p:pic>
        <p:nvPicPr>
          <p:cNvPr id="18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3058385"/>
            <a:ext cx="4622800" cy="105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629" y="2228487"/>
            <a:ext cx="34925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900" y="4508634"/>
            <a:ext cx="5156200" cy="1244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03259274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MultiClass Logistic Regression</a:t>
            </a:r>
          </a:p>
        </p:txBody>
      </p:sp>
      <p:sp>
        <p:nvSpPr>
          <p:cNvPr id="19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311434"/>
          </a:xfrm>
          <a:prstGeom prst="rect">
            <a:avLst/>
          </a:prstGeom>
        </p:spPr>
        <p:txBody>
          <a:bodyPr/>
          <a:lstStyle/>
          <a:p>
            <a:r>
              <a:t>Binary logistic regression: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We have one feature vector that matches the size of the vocabulary</a:t>
            </a:r>
          </a:p>
          <a:p>
            <a:r>
              <a:t>Multiclass in practice: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one weight vector for each category</a:t>
            </a:r>
          </a:p>
        </p:txBody>
      </p:sp>
      <p:grpSp>
        <p:nvGrpSpPr>
          <p:cNvPr id="196" name="Group 9"/>
          <p:cNvGrpSpPr/>
          <p:nvPr/>
        </p:nvGrpSpPr>
        <p:grpSpPr>
          <a:xfrm>
            <a:off x="1638481" y="5099413"/>
            <a:ext cx="5810433" cy="342901"/>
            <a:chOff x="0" y="0"/>
            <a:chExt cx="5810432" cy="342900"/>
          </a:xfrm>
        </p:grpSpPr>
        <p:pic>
          <p:nvPicPr>
            <p:cNvPr id="193" name="Picture 5" descr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50901" cy="342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Picture 6" descr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7216" y="0"/>
              <a:ext cx="863601" cy="342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Picture 7" descr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7132" y="31750"/>
              <a:ext cx="1003301" cy="279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0805339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MultiClass Logistic Regression</a:t>
            </a:r>
          </a:p>
        </p:txBody>
      </p:sp>
      <p:sp>
        <p:nvSpPr>
          <p:cNvPr id="19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311434"/>
          </a:xfrm>
          <a:prstGeom prst="rect">
            <a:avLst/>
          </a:prstGeom>
        </p:spPr>
        <p:txBody>
          <a:bodyPr/>
          <a:lstStyle/>
          <a:p>
            <a:r>
              <a:t>Binary logistic regression: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We have one feature vector that matches the size of the vocabulary</a:t>
            </a:r>
          </a:p>
          <a:p>
            <a:r>
              <a:t>Multiclass in practice: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one weight vector for each category</a:t>
            </a:r>
          </a:p>
        </p:txBody>
      </p:sp>
      <p:grpSp>
        <p:nvGrpSpPr>
          <p:cNvPr id="203" name="Group 9"/>
          <p:cNvGrpSpPr/>
          <p:nvPr/>
        </p:nvGrpSpPr>
        <p:grpSpPr>
          <a:xfrm>
            <a:off x="1638481" y="5099413"/>
            <a:ext cx="5810433" cy="342901"/>
            <a:chOff x="0" y="0"/>
            <a:chExt cx="5810432" cy="342900"/>
          </a:xfrm>
        </p:grpSpPr>
        <p:pic>
          <p:nvPicPr>
            <p:cNvPr id="200" name="Picture 5" descr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50901" cy="342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1" name="Picture 6" descr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7216" y="0"/>
              <a:ext cx="863601" cy="342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2" name="Picture 7" descr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7132" y="31750"/>
              <a:ext cx="1003301" cy="279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6" name="Rectangle 2"/>
          <p:cNvGrpSpPr/>
          <p:nvPr/>
        </p:nvGrpSpPr>
        <p:grpSpPr>
          <a:xfrm>
            <a:off x="1448435" y="2781447"/>
            <a:ext cx="6247130" cy="1841864"/>
            <a:chOff x="0" y="0"/>
            <a:chExt cx="6247129" cy="1841862"/>
          </a:xfrm>
        </p:grpSpPr>
        <p:sp>
          <p:nvSpPr>
            <p:cNvPr id="204" name="Rectangle"/>
            <p:cNvSpPr/>
            <p:nvPr/>
          </p:nvSpPr>
          <p:spPr>
            <a:xfrm>
              <a:off x="0" y="0"/>
              <a:ext cx="6247130" cy="1841863"/>
            </a:xfrm>
            <a:prstGeom prst="rect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Can represent this in practice with one giant weight vector and repeated features for each category."/>
            <p:cNvSpPr txBox="1"/>
            <p:nvPr/>
          </p:nvSpPr>
          <p:spPr>
            <a:xfrm>
              <a:off x="45720" y="177108"/>
              <a:ext cx="6155690" cy="14876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Can represent this in practice with one giant weight vector and repeated features for each category.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625423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Maximum Likelihood Estimation</a:t>
            </a:r>
          </a:p>
        </p:txBody>
      </p:sp>
      <p:grpSp>
        <p:nvGrpSpPr>
          <p:cNvPr id="212" name="Group"/>
          <p:cNvGrpSpPr/>
          <p:nvPr/>
        </p:nvGrpSpPr>
        <p:grpSpPr>
          <a:xfrm>
            <a:off x="482600" y="1778993"/>
            <a:ext cx="7707777" cy="3555752"/>
            <a:chOff x="0" y="0"/>
            <a:chExt cx="7707776" cy="3555750"/>
          </a:xfrm>
        </p:grpSpPr>
        <p:pic>
          <p:nvPicPr>
            <p:cNvPr id="209" name="Picture 5" descr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707777" cy="3812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0" name="Picture 6" descr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3381" y="1203387"/>
              <a:ext cx="4924414" cy="8350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Picture 2" descr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6919" y="2485226"/>
              <a:ext cx="5994939" cy="1070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27957058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Multiclass Leaning</a:t>
            </a:r>
          </a:p>
        </p:txBody>
      </p:sp>
      <p:pic>
        <p:nvPicPr>
          <p:cNvPr id="21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02" y="2757315"/>
            <a:ext cx="5007116" cy="780604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LR :"/>
          <p:cNvSpPr txBox="1"/>
          <p:nvPr/>
        </p:nvSpPr>
        <p:spPr>
          <a:xfrm>
            <a:off x="1039332" y="2977077"/>
            <a:ext cx="622261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/>
            </a:lvl1pPr>
          </a:lstStyle>
          <a:p>
            <a:r>
              <a:t>LR :</a:t>
            </a:r>
          </a:p>
        </p:txBody>
      </p:sp>
    </p:spTree>
    <p:extLst>
      <p:ext uri="{BB962C8B-B14F-4D97-AF65-F5344CB8AC3E}">
        <p14:creationId xmlns:p14="http://schemas.microsoft.com/office/powerpoint/2010/main" val="2485930966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Multiclass Leaning</a:t>
            </a:r>
          </a:p>
        </p:txBody>
      </p:sp>
      <p:sp>
        <p:nvSpPr>
          <p:cNvPr id="219" name="LR :"/>
          <p:cNvSpPr txBox="1"/>
          <p:nvPr/>
        </p:nvSpPr>
        <p:spPr>
          <a:xfrm>
            <a:off x="1039332" y="2977077"/>
            <a:ext cx="622261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/>
            </a:lvl1pPr>
          </a:lstStyle>
          <a:p>
            <a:r>
              <a:t>LR :</a:t>
            </a:r>
          </a:p>
        </p:txBody>
      </p:sp>
      <p:pic>
        <p:nvPicPr>
          <p:cNvPr id="22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365" y="4115275"/>
            <a:ext cx="6444971" cy="891598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Perceptron :"/>
          <p:cNvSpPr txBox="1"/>
          <p:nvPr/>
        </p:nvSpPr>
        <p:spPr>
          <a:xfrm>
            <a:off x="58479" y="4338695"/>
            <a:ext cx="1876237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/>
            </a:lvl1pPr>
          </a:lstStyle>
          <a:p>
            <a:r>
              <a:t>Perceptron :</a:t>
            </a:r>
          </a:p>
        </p:txBody>
      </p:sp>
      <p:pic>
        <p:nvPicPr>
          <p:cNvPr id="22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02" y="2757315"/>
            <a:ext cx="5007116" cy="7806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3912740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Multiclass Leaning</a:t>
            </a:r>
          </a:p>
        </p:txBody>
      </p:sp>
      <p:sp>
        <p:nvSpPr>
          <p:cNvPr id="225" name="LR :"/>
          <p:cNvSpPr txBox="1"/>
          <p:nvPr/>
        </p:nvSpPr>
        <p:spPr>
          <a:xfrm>
            <a:off x="1039332" y="2977077"/>
            <a:ext cx="622261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/>
            </a:lvl1pPr>
          </a:lstStyle>
          <a:p>
            <a:r>
              <a:t>LR :</a:t>
            </a:r>
          </a:p>
        </p:txBody>
      </p:sp>
      <p:pic>
        <p:nvPicPr>
          <p:cNvPr id="226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365" y="4115275"/>
            <a:ext cx="6444971" cy="891598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Perceptron :"/>
          <p:cNvSpPr txBox="1"/>
          <p:nvPr/>
        </p:nvSpPr>
        <p:spPr>
          <a:xfrm>
            <a:off x="58479" y="4338695"/>
            <a:ext cx="1876237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600"/>
              </a:spcBef>
              <a:defRPr sz="2800"/>
            </a:lvl1pPr>
          </a:lstStyle>
          <a:p>
            <a:r>
              <a:t>Perceptron :</a:t>
            </a:r>
          </a:p>
        </p:txBody>
      </p:sp>
      <p:pic>
        <p:nvPicPr>
          <p:cNvPr id="22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02" y="2757315"/>
            <a:ext cx="5007116" cy="780604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Rectangle"/>
          <p:cNvSpPr/>
          <p:nvPr/>
        </p:nvSpPr>
        <p:spPr>
          <a:xfrm>
            <a:off x="4824920" y="2869799"/>
            <a:ext cx="453758" cy="755205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0" name="Rectangle"/>
          <p:cNvSpPr/>
          <p:nvPr/>
        </p:nvSpPr>
        <p:spPr>
          <a:xfrm>
            <a:off x="5814929" y="4349419"/>
            <a:ext cx="1146037" cy="64721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995167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MultiClass Perceptron Algorithm</a:t>
            </a:r>
          </a:p>
        </p:txBody>
      </p:sp>
      <p:sp>
        <p:nvSpPr>
          <p:cNvPr id="233" name="Content Placeholder 1"/>
          <p:cNvSpPr txBox="1"/>
          <p:nvPr/>
        </p:nvSpPr>
        <p:spPr>
          <a:xfrm>
            <a:off x="794658" y="1508210"/>
            <a:ext cx="7782462" cy="5488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defTabSz="196596">
              <a:spcBef>
                <a:spcPts val="300"/>
              </a:spcBef>
              <a:defRPr sz="1376"/>
            </a:pPr>
            <a:endParaRPr/>
          </a:p>
          <a:p>
            <a:pPr defTabSz="196596">
              <a:spcBef>
                <a:spcPts val="300"/>
              </a:spcBef>
              <a:defRPr sz="1376"/>
            </a:pPr>
            <a:endParaRPr/>
          </a:p>
          <a:p>
            <a:pPr defTabSz="196596">
              <a:spcBef>
                <a:spcPts val="300"/>
              </a:spcBef>
              <a:defRPr sz="1376"/>
            </a:pPr>
            <a:endParaRPr/>
          </a:p>
          <a:p>
            <a:pPr defTabSz="196596">
              <a:spcBef>
                <a:spcPts val="300"/>
              </a:spcBef>
              <a:defRPr sz="1376"/>
            </a:pPr>
            <a:endParaRPr/>
          </a:p>
          <a:p>
            <a:pPr defTabSz="196596">
              <a:spcBef>
                <a:spcPts val="300"/>
              </a:spcBef>
              <a:defRPr sz="1376"/>
            </a:pPr>
            <a:r>
              <a:t>	</a:t>
            </a:r>
          </a:p>
          <a:p>
            <a:pPr defTabSz="196596">
              <a:spcBef>
                <a:spcPts val="300"/>
              </a:spcBef>
              <a:defRPr sz="1376"/>
            </a:pPr>
            <a:endParaRPr/>
          </a:p>
          <a:p>
            <a:pPr defTabSz="196596">
              <a:spcBef>
                <a:spcPts val="300"/>
              </a:spcBef>
              <a:defRPr sz="1376"/>
            </a:pPr>
            <a:r>
              <a:t>		</a:t>
            </a:r>
          </a:p>
          <a:p>
            <a:pPr defTabSz="196596">
              <a:spcBef>
                <a:spcPts val="300"/>
              </a:spcBef>
              <a:defRPr sz="1376"/>
            </a:pPr>
            <a:endParaRPr/>
          </a:p>
          <a:p>
            <a:pPr defTabSz="196596">
              <a:spcBef>
                <a:spcPts val="300"/>
              </a:spcBef>
              <a:defRPr sz="1376"/>
            </a:pPr>
            <a:r>
              <a:t>		</a:t>
            </a:r>
          </a:p>
          <a:p>
            <a:pPr defTabSz="196596">
              <a:spcBef>
                <a:spcPts val="300"/>
              </a:spcBef>
              <a:defRPr sz="1376"/>
            </a:pPr>
            <a:r>
              <a:t>			</a:t>
            </a:r>
          </a:p>
          <a:p>
            <a:pPr defTabSz="196596">
              <a:spcBef>
                <a:spcPts val="300"/>
              </a:spcBef>
              <a:defRPr sz="1376"/>
            </a:pPr>
            <a:r>
              <a:t>			</a:t>
            </a:r>
          </a:p>
          <a:p>
            <a:pPr defTabSz="196596">
              <a:spcBef>
                <a:spcPts val="300"/>
              </a:spcBef>
              <a:defRPr sz="1376"/>
            </a:pPr>
            <a:endParaRPr/>
          </a:p>
          <a:p>
            <a:pPr defTabSz="196596">
              <a:spcBef>
                <a:spcPts val="300"/>
              </a:spcBef>
              <a:defRPr sz="1376"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83C065-8210-9F4C-85F7-40ABC749F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99" y="1966474"/>
            <a:ext cx="6468241" cy="43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780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“Features”?</a:t>
            </a:r>
          </a:p>
        </p:txBody>
      </p:sp>
      <p:sp>
        <p:nvSpPr>
          <p:cNvPr id="11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A feature function, f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Input: Document, D (a string)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Output: Feature Vector, X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t>Q: what if there are only 2 categories?</a:t>
            </a:r>
          </a:p>
        </p:txBody>
      </p:sp>
      <p:pic>
        <p:nvPicPr>
          <p:cNvPr id="24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27" y="1452158"/>
            <a:ext cx="3087561" cy="679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37" y="2316371"/>
            <a:ext cx="5096526" cy="669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01" y="3208459"/>
            <a:ext cx="5070436" cy="66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748" y="4189449"/>
            <a:ext cx="4736778" cy="714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41" y="5233938"/>
            <a:ext cx="3920481" cy="6799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9530731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rPr dirty="0"/>
              <a:t>Q: what if there are only 2 categories?</a:t>
            </a:r>
          </a:p>
        </p:txBody>
      </p:sp>
      <p:pic>
        <p:nvPicPr>
          <p:cNvPr id="25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07" y="2178843"/>
            <a:ext cx="4838701" cy="977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3" name="Rounded Rectangular Callout 2"/>
          <p:cNvGrpSpPr/>
          <p:nvPr/>
        </p:nvGrpSpPr>
        <p:grpSpPr>
          <a:xfrm>
            <a:off x="3307241" y="3346744"/>
            <a:ext cx="3320687" cy="1332413"/>
            <a:chOff x="0" y="0"/>
            <a:chExt cx="3320686" cy="1332411"/>
          </a:xfrm>
        </p:grpSpPr>
        <p:sp>
          <p:nvSpPr>
            <p:cNvPr id="251" name="Shape"/>
            <p:cNvSpPr/>
            <p:nvPr/>
          </p:nvSpPr>
          <p:spPr>
            <a:xfrm>
              <a:off x="0" y="0"/>
              <a:ext cx="3320687" cy="13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306"/>
                  </a:moveTo>
                  <a:cubicBezTo>
                    <a:pt x="0" y="9058"/>
                    <a:pt x="406" y="8047"/>
                    <a:pt x="906" y="8047"/>
                  </a:cubicBezTo>
                  <a:lnTo>
                    <a:pt x="12600" y="8047"/>
                  </a:lnTo>
                  <a:lnTo>
                    <a:pt x="16921" y="0"/>
                  </a:lnTo>
                  <a:lnTo>
                    <a:pt x="18000" y="8047"/>
                  </a:lnTo>
                  <a:lnTo>
                    <a:pt x="20694" y="8047"/>
                  </a:lnTo>
                  <a:cubicBezTo>
                    <a:pt x="21194" y="8047"/>
                    <a:pt x="21600" y="9058"/>
                    <a:pt x="21600" y="10306"/>
                  </a:cubicBezTo>
                  <a:lnTo>
                    <a:pt x="21600" y="10306"/>
                  </a:lnTo>
                  <a:lnTo>
                    <a:pt x="21600" y="19341"/>
                  </a:lnTo>
                  <a:cubicBezTo>
                    <a:pt x="21600" y="20589"/>
                    <a:pt x="21194" y="21600"/>
                    <a:pt x="20694" y="21600"/>
                  </a:cubicBezTo>
                  <a:lnTo>
                    <a:pt x="906" y="21600"/>
                  </a:lnTo>
                  <a:cubicBezTo>
                    <a:pt x="406" y="21600"/>
                    <a:pt x="0" y="20589"/>
                    <a:pt x="0" y="19341"/>
                  </a:cubicBezTo>
                  <a:lnTo>
                    <a:pt x="0" y="1030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2" name="Sigmoid (logistic) function"/>
            <p:cNvSpPr txBox="1"/>
            <p:nvPr/>
          </p:nvSpPr>
          <p:spPr>
            <a:xfrm>
              <a:off x="86530" y="747856"/>
              <a:ext cx="3147626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Sigmoid (logistic) function</a:t>
              </a:r>
            </a:p>
          </p:txBody>
        </p:sp>
      </p:grpSp>
      <p:pic>
        <p:nvPicPr>
          <p:cNvPr id="25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281" y="5388136"/>
            <a:ext cx="2372230" cy="4086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07435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age" descr="Image"/>
          <p:cNvPicPr>
            <a:picLocks noChangeAspect="1"/>
          </p:cNvPicPr>
          <p:nvPr/>
        </p:nvPicPr>
        <p:blipFill rotWithShape="1">
          <a:blip r:embed="rId2"/>
          <a:srcRect t="18474"/>
          <a:stretch/>
        </p:blipFill>
        <p:spPr>
          <a:xfrm>
            <a:off x="254000" y="1213945"/>
            <a:ext cx="8636000" cy="476273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D6BDD4-AB8E-2648-9297-0AC1E8441FD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00" b="0" i="0" u="none" strike="noStrike" cap="none" spc="0" baseline="0">
                <a:solidFill>
                  <a:srgbClr val="C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1199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1199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1199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1199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1199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1199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1199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11993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2720485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“Features”?</a:t>
            </a:r>
          </a:p>
        </p:txBody>
      </p:sp>
      <p:pic>
        <p:nvPicPr>
          <p:cNvPr id="11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891574"/>
            <a:ext cx="6121400" cy="302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extBox 6"/>
          <p:cNvSpPr txBox="1"/>
          <p:nvPr/>
        </p:nvSpPr>
        <p:spPr>
          <a:xfrm>
            <a:off x="1313097" y="5557308"/>
            <a:ext cx="6458109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/>
            </a:lvl1pPr>
          </a:lstStyle>
          <a:p>
            <a:r>
              <a:t>Doesn’t have to be just “bag of words”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 Templates</a:t>
            </a:r>
          </a:p>
        </p:txBody>
      </p:sp>
      <p:sp>
        <p:nvSpPr>
          <p:cNvPr id="11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Typically “feature templates” are used to generate many features at once</a:t>
            </a:r>
          </a:p>
          <a:p>
            <a:endParaRPr/>
          </a:p>
          <a:p>
            <a:r>
              <a:t>For each word: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${w}_count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${w}_lowercase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${w}_with_NOT_before_count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 Regression: Example</a:t>
            </a:r>
          </a:p>
        </p:txBody>
      </p:sp>
      <p:pic>
        <p:nvPicPr>
          <p:cNvPr id="12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12181"/>
            <a:ext cx="8166100" cy="165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0" y="4711598"/>
            <a:ext cx="2540000" cy="165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611982"/>
          </a:xfrm>
          <a:prstGeom prst="rect">
            <a:avLst/>
          </a:prstGeom>
        </p:spPr>
        <p:txBody>
          <a:bodyPr/>
          <a:lstStyle/>
          <a:p>
            <a:r>
              <a:t>Compute Features:</a:t>
            </a:r>
          </a:p>
        </p:txBody>
      </p:sp>
      <p:sp>
        <p:nvSpPr>
          <p:cNvPr id="123" name="Content Placeholder 2"/>
          <p:cNvSpPr txBox="1"/>
          <p:nvPr/>
        </p:nvSpPr>
        <p:spPr>
          <a:xfrm>
            <a:off x="502919" y="4169171"/>
            <a:ext cx="8138161" cy="611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lvl1pPr>
          </a:lstStyle>
          <a:p>
            <a:r>
              <a:t>Assume we are given some weights:</a:t>
            </a:r>
          </a:p>
        </p:txBody>
      </p:sp>
      <p:sp>
        <p:nvSpPr>
          <p:cNvPr id="124" name="Text"/>
          <p:cNvSpPr txBox="1"/>
          <p:nvPr/>
        </p:nvSpPr>
        <p:spPr>
          <a:xfrm>
            <a:off x="5310731" y="2186781"/>
            <a:ext cx="2540001" cy="6836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700"/>
            </a:lvl1pPr>
          </a:lstStyle>
          <a:p>
            <a:r>
              <a:t>                           </a:t>
            </a:r>
          </a:p>
        </p:txBody>
      </p:sp>
      <p:sp>
        <p:nvSpPr>
          <p:cNvPr id="125" name="Text"/>
          <p:cNvSpPr txBox="1"/>
          <p:nvPr/>
        </p:nvSpPr>
        <p:spPr>
          <a:xfrm>
            <a:off x="5488531" y="2580481"/>
            <a:ext cx="2540001" cy="6836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700"/>
            </a:lvl1pPr>
          </a:lstStyle>
          <a:p>
            <a:r>
              <a:t>                           </a:t>
            </a:r>
          </a:p>
        </p:txBody>
      </p:sp>
      <p:sp>
        <p:nvSpPr>
          <p:cNvPr id="126" name="Text"/>
          <p:cNvSpPr txBox="1"/>
          <p:nvPr/>
        </p:nvSpPr>
        <p:spPr>
          <a:xfrm>
            <a:off x="5437731" y="2313781"/>
            <a:ext cx="2540001" cy="6836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700"/>
            </a:lvl1pPr>
          </a:lstStyle>
          <a:p>
            <a:r>
              <a:t>                           </a:t>
            </a:r>
          </a:p>
        </p:txBody>
      </p:sp>
      <p:sp>
        <p:nvSpPr>
          <p:cNvPr id="127" name="Text"/>
          <p:cNvSpPr txBox="1"/>
          <p:nvPr/>
        </p:nvSpPr>
        <p:spPr>
          <a:xfrm>
            <a:off x="4610267" y="3225134"/>
            <a:ext cx="3754162" cy="6836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700"/>
            </a:lvl1pPr>
          </a:lstStyle>
          <a:p>
            <a:r>
              <a:t>                           </a:t>
            </a:r>
          </a:p>
        </p:txBody>
      </p:sp>
      <p:sp>
        <p:nvSpPr>
          <p:cNvPr id="128" name="(“won”)"/>
          <p:cNvSpPr txBox="1"/>
          <p:nvPr/>
        </p:nvSpPr>
        <p:spPr>
          <a:xfrm>
            <a:off x="5273803" y="2220499"/>
            <a:ext cx="1629542" cy="542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/>
            </a:lvl1pPr>
          </a:lstStyle>
          <a:p>
            <a:r>
              <a:t>(“won”)</a:t>
            </a:r>
          </a:p>
        </p:txBody>
      </p:sp>
      <p:sp>
        <p:nvSpPr>
          <p:cNvPr id="129" name="(“$1,00,00,00,000”)"/>
          <p:cNvSpPr txBox="1"/>
          <p:nvPr/>
        </p:nvSpPr>
        <p:spPr>
          <a:xfrm>
            <a:off x="4619425" y="3312157"/>
            <a:ext cx="3735846" cy="542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/>
            </a:lvl1pPr>
          </a:lstStyle>
          <a:p>
            <a:r>
              <a:t>(“$1,00,00,00,000”)</a:t>
            </a:r>
          </a:p>
        </p:txBody>
      </p:sp>
      <p:sp>
        <p:nvSpPr>
          <p:cNvPr id="130" name="(“choose”)"/>
          <p:cNvSpPr txBox="1"/>
          <p:nvPr/>
        </p:nvSpPr>
        <p:spPr>
          <a:xfrm>
            <a:off x="5436153" y="2766560"/>
            <a:ext cx="2644757" cy="5422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/>
            </a:lvl1pPr>
          </a:lstStyle>
          <a:p>
            <a:r>
              <a:t>(“choose”)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2" animBg="1" advAuto="0"/>
      <p:bldP spid="123" grpId="1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1153</Words>
  <Application>Microsoft Macintosh PowerPoint</Application>
  <PresentationFormat>On-screen Show (4:3)</PresentationFormat>
  <Paragraphs>252</Paragraphs>
  <Slides>62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Arial</vt:lpstr>
      <vt:lpstr>Calibri</vt:lpstr>
      <vt:lpstr>Office Theme</vt:lpstr>
      <vt:lpstr>PowerPoint Presentation</vt:lpstr>
      <vt:lpstr>Logistic Regression</vt:lpstr>
      <vt:lpstr>Naïve Bayes Recap</vt:lpstr>
      <vt:lpstr>The problem with assuming conditional independence </vt:lpstr>
      <vt:lpstr>Logistic Regression</vt:lpstr>
      <vt:lpstr>What are “Features”?</vt:lpstr>
      <vt:lpstr>What are “Features”?</vt:lpstr>
      <vt:lpstr>Feature Templates</vt:lpstr>
      <vt:lpstr>Logistic Regression: Example</vt:lpstr>
      <vt:lpstr>Logistic Regression: Example</vt:lpstr>
      <vt:lpstr>Logistic Regression: Example</vt:lpstr>
      <vt:lpstr>The Logistic function</vt:lpstr>
      <vt:lpstr>The Dot Product</vt:lpstr>
      <vt:lpstr>Naïve Bayes as a log-linear model</vt:lpstr>
      <vt:lpstr>Naïve Bayes as a Log-Linear Model</vt:lpstr>
      <vt:lpstr>Naïve Bayes as a Log-Linear Model</vt:lpstr>
      <vt:lpstr>NB vs. LR</vt:lpstr>
      <vt:lpstr>NB vs. LR: Parameter Learning</vt:lpstr>
      <vt:lpstr>LR: Learning Weights</vt:lpstr>
      <vt:lpstr>Learning Weights</vt:lpstr>
      <vt:lpstr>Q: what parameters should we choose?</vt:lpstr>
      <vt:lpstr>Maximum Likelihood Estimation</vt:lpstr>
      <vt:lpstr>Maximum Likelihood Estimation</vt:lpstr>
      <vt:lpstr>Maximum Likelihood Estimation</vt:lpstr>
      <vt:lpstr>Logistic Regression: Pros and Cons</vt:lpstr>
      <vt:lpstr>NB vs. LR</vt:lpstr>
      <vt:lpstr>NB &amp; LR</vt:lpstr>
      <vt:lpstr>NB vs. LR: Parameter Learning</vt:lpstr>
      <vt:lpstr>Logistic Regression</vt:lpstr>
      <vt:lpstr>Features for movie review</vt:lpstr>
      <vt:lpstr>Features for movie review</vt:lpstr>
      <vt:lpstr>Features for movie review</vt:lpstr>
      <vt:lpstr>Q: what parameters should we choose?</vt:lpstr>
      <vt:lpstr>Maximum Likelihood Estimation</vt:lpstr>
      <vt:lpstr>Gradient ascent</vt:lpstr>
      <vt:lpstr>Gradient ascent</vt:lpstr>
      <vt:lpstr>Gradient ascent</vt:lpstr>
      <vt:lpstr>Gradient ascent</vt:lpstr>
      <vt:lpstr>Gradient ascent</vt:lpstr>
      <vt:lpstr>Derivative of Sigmoid</vt:lpstr>
      <vt:lpstr>Learning Weights</vt:lpstr>
      <vt:lpstr>LR Gradient</vt:lpstr>
      <vt:lpstr>Gradient ascent</vt:lpstr>
      <vt:lpstr>Perceptron Algorithm</vt:lpstr>
      <vt:lpstr>Perceptron Algorithm</vt:lpstr>
      <vt:lpstr>Perceptron Notes</vt:lpstr>
      <vt:lpstr>Differences: LR vs. Perceptron</vt:lpstr>
      <vt:lpstr>Online Learning (perceptron)</vt:lpstr>
      <vt:lpstr>MultiClass Classification</vt:lpstr>
      <vt:lpstr>MultiClass Classification</vt:lpstr>
      <vt:lpstr>Log-Linear Models</vt:lpstr>
      <vt:lpstr>MultiClass Logistic Regression</vt:lpstr>
      <vt:lpstr>MultiClass Logistic Regression</vt:lpstr>
      <vt:lpstr>MultiClass Logistic Regression</vt:lpstr>
      <vt:lpstr>Maximum Likelihood Estimation</vt:lpstr>
      <vt:lpstr>Multiclass Leaning</vt:lpstr>
      <vt:lpstr>Multiclass Leaning</vt:lpstr>
      <vt:lpstr>Multiclass Leaning</vt:lpstr>
      <vt:lpstr>MultiClass Perceptron Algorithm</vt:lpstr>
      <vt:lpstr>Q: what if there are only 2 categories?</vt:lpstr>
      <vt:lpstr>Q: what if there are only 2 categories?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cp:lastModifiedBy>Tabassum, Jeniya T.</cp:lastModifiedBy>
  <cp:revision>21</cp:revision>
  <dcterms:modified xsi:type="dcterms:W3CDTF">2021-03-15T20:15:01Z</dcterms:modified>
</cp:coreProperties>
</file>