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396"/>
    <p:restoredTop sz="94719"/>
  </p:normalViewPr>
  <p:slideViewPr>
    <p:cSldViewPr snapToGrid="0" snapToObjects="1">
      <p:cViewPr varScale="1">
        <p:scale>
          <a:sx n="39" d="100"/>
          <a:sy n="39" d="100"/>
        </p:scale>
        <p:origin x="16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>
            <a:spLocks noGrp="1"/>
          </p:cNvSpPr>
          <p:nvPr>
            <p:ph type="pic" sz="half" idx="21"/>
          </p:nvPr>
        </p:nvSpPr>
        <p:spPr>
          <a:xfrm>
            <a:off x="7175500" y="2540000"/>
            <a:ext cx="4102100" cy="615718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C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rceptrons, SVMs, and Friends:…"/>
          <p:cNvSpPr/>
          <p:nvPr/>
        </p:nvSpPr>
        <p:spPr>
          <a:xfrm>
            <a:off x="610514" y="3488893"/>
            <a:ext cx="7720062" cy="244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6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Perceptrons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SVMs, and Friends:</a:t>
            </a:r>
          </a:p>
          <a:p>
            <a:pPr algn="l">
              <a:lnSpc>
                <a:spcPts val="100"/>
              </a:lnSpc>
            </a:pPr>
            <a:endParaRPr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400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Some </a:t>
            </a:r>
            <a:r>
              <a:rPr sz="3000" b="1" i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Discriminative </a:t>
            </a:r>
            <a:r>
              <a:rPr sz="3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for Classification</a:t>
            </a: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" name="Triangle"/>
          <p:cNvSpPr/>
          <p:nvPr/>
        </p:nvSpPr>
        <p:spPr>
          <a:xfrm>
            <a:off x="4997450" y="2660650"/>
            <a:ext cx="114301" cy="11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>
            <a:off x="5060950" y="2368550"/>
            <a:ext cx="0" cy="326898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0" name="picture-7.jpeg" descr="picture-7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4084320"/>
            <a:ext cx="4236721" cy="144018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riangle"/>
          <p:cNvSpPr/>
          <p:nvPr/>
        </p:nvSpPr>
        <p:spPr>
          <a:xfrm>
            <a:off x="4997450" y="4006850"/>
            <a:ext cx="114301" cy="11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5060950" y="3714750"/>
            <a:ext cx="0" cy="328422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" name="Triangle"/>
          <p:cNvSpPr/>
          <p:nvPr/>
        </p:nvSpPr>
        <p:spPr>
          <a:xfrm>
            <a:off x="4997450" y="5784850"/>
            <a:ext cx="114301" cy="11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5060950" y="5492750"/>
            <a:ext cx="0" cy="328422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" name="A machine learning algorithm…"/>
          <p:cNvSpPr/>
          <p:nvPr/>
        </p:nvSpPr>
        <p:spPr>
          <a:xfrm>
            <a:off x="695248" y="158750"/>
            <a:ext cx="7194277" cy="106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machine learning algorithm</a:t>
            </a:r>
          </a:p>
          <a:p>
            <a:pPr algn="l">
              <a:lnSpc>
                <a:spcPts val="100"/>
              </a:lnSpc>
            </a:pPr>
            <a:endParaRPr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development pipeline: minimization</a:t>
            </a:r>
          </a:p>
        </p:txBody>
      </p:sp>
      <p:sp>
        <p:nvSpPr>
          <p:cNvPr id="196" name="Rectangle"/>
          <p:cNvSpPr/>
          <p:nvPr/>
        </p:nvSpPr>
        <p:spPr>
          <a:xfrm>
            <a:off x="3083814" y="4096511"/>
            <a:ext cx="4236721" cy="14401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7" name="Problem statement…"/>
          <p:cNvSpPr/>
          <p:nvPr/>
        </p:nvSpPr>
        <p:spPr>
          <a:xfrm>
            <a:off x="3324771" y="1962149"/>
            <a:ext cx="3754806" cy="450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700"/>
              </a:lnSpc>
              <a:tabLst>
                <a:tab pos="6477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	Problem statement</a:t>
            </a: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6477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Mathematical description of</a:t>
            </a:r>
          </a:p>
          <a:p>
            <a:pPr algn="l">
              <a:lnSpc>
                <a:spcPts val="1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8636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	a cost function</a:t>
            </a: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6477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Mathematical description of</a:t>
            </a:r>
          </a:p>
          <a:p>
            <a:pPr algn="l">
              <a:lnSpc>
                <a:spcPts val="1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6477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how to minimize/maximize</a:t>
            </a:r>
          </a:p>
          <a:p>
            <a:pPr algn="l">
              <a:lnSpc>
                <a:spcPts val="1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7874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	the cost function</a:t>
            </a: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"/>
              </a:lnSpc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863600" algn="l"/>
              </a:tabLst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	Implementation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" name="Rectangle"/>
          <p:cNvSpPr/>
          <p:nvPr/>
        </p:nvSpPr>
        <p:spPr>
          <a:xfrm>
            <a:off x="4381246" y="2095245"/>
            <a:ext cx="2590801" cy="1068325"/>
          </a:xfrm>
          <a:prstGeom prst="rect">
            <a:avLst/>
          </a:prstGeom>
          <a:ln w="25908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1" name="picture-14.jpeg" descr="picture-1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103120"/>
            <a:ext cx="8862061" cy="477012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Universal Machine Learning Diagram"/>
          <p:cNvSpPr/>
          <p:nvPr/>
        </p:nvSpPr>
        <p:spPr>
          <a:xfrm>
            <a:off x="686714" y="723950"/>
            <a:ext cx="6307817" cy="178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300"/>
              </a:lnSpc>
            </a:pPr>
            <a:r>
              <a:rPr sz="2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Universal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</a:t>
            </a:r>
            <a:r>
              <a:rPr sz="2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Diagram</a:t>
            </a: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2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000"/>
              </a:lnSpc>
              <a:tabLst>
                <a:tab pos="4597400" algn="l"/>
              </a:tabLst>
            </a:pPr>
            <a:r>
              <a:rPr sz="18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id="203" name="Text"/>
          <p:cNvSpPr/>
          <p:nvPr/>
        </p:nvSpPr>
        <p:spPr>
          <a:xfrm>
            <a:off x="4521961" y="6057366"/>
            <a:ext cx="2563509" cy="54475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000"/>
              </a:lnSpc>
              <a:tabLst>
                <a:tab pos="4597400" algn="l"/>
              </a:tabLst>
            </a:pPr>
            <a:endParaRPr/>
          </a:p>
        </p:txBody>
      </p:sp>
      <p:sp>
        <p:nvSpPr>
          <p:cNvPr id="204" name="NB &amp; LR"/>
          <p:cNvSpPr txBox="1"/>
          <p:nvPr/>
        </p:nvSpPr>
        <p:spPr>
          <a:xfrm>
            <a:off x="4428637" y="5803366"/>
            <a:ext cx="2760991" cy="10541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/>
            </a:pPr>
            <a:endParaRPr/>
          </a:p>
          <a:p>
            <a:pPr>
              <a:defRPr sz="2200"/>
            </a:pPr>
            <a:r>
              <a:t>NB &amp; LR</a:t>
            </a:r>
            <a:br/>
            <a:endParaRPr/>
          </a:p>
        </p:txBody>
      </p:sp>
      <p:sp>
        <p:nvSpPr>
          <p:cNvPr id="205" name="Today: Perceptron SVM&amp; Friends"/>
          <p:cNvSpPr txBox="1"/>
          <p:nvPr/>
        </p:nvSpPr>
        <p:spPr>
          <a:xfrm>
            <a:off x="4423557" y="2108707"/>
            <a:ext cx="2542551" cy="10414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700"/>
            </a:pPr>
            <a:r>
              <a:t>Today:</a:t>
            </a:r>
            <a:br/>
            <a:r>
              <a:t>Perceptron</a:t>
            </a:r>
            <a:br/>
            <a:r>
              <a:rPr sz="1900"/>
              <a:t>SVM&amp; </a:t>
            </a:r>
            <a:r>
              <a:t>Friends</a:t>
            </a:r>
            <a:br>
              <a:rPr sz="1100"/>
            </a:br>
            <a:endParaRPr sz="1100"/>
          </a:p>
        </p:txBody>
      </p:sp>
      <p:sp>
        <p:nvSpPr>
          <p:cNvPr id="206" name="Things to…"/>
          <p:cNvSpPr/>
          <p:nvPr/>
        </p:nvSpPr>
        <p:spPr>
          <a:xfrm>
            <a:off x="834847" y="3963339"/>
            <a:ext cx="1337438" cy="94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Things to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4953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classified</a:t>
            </a:r>
          </a:p>
        </p:txBody>
      </p:sp>
      <p:sp>
        <p:nvSpPr>
          <p:cNvPr id="207" name="Feature…"/>
          <p:cNvSpPr/>
          <p:nvPr/>
        </p:nvSpPr>
        <p:spPr>
          <a:xfrm>
            <a:off x="2736702" y="3950558"/>
            <a:ext cx="1824727" cy="93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2921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Representation</a:t>
            </a:r>
          </a:p>
        </p:txBody>
      </p:sp>
      <p:sp>
        <p:nvSpPr>
          <p:cNvPr id="208" name="Magic…"/>
          <p:cNvSpPr/>
          <p:nvPr/>
        </p:nvSpPr>
        <p:spPr>
          <a:xfrm>
            <a:off x="5125846" y="3963339"/>
            <a:ext cx="1315772" cy="94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Magic</a:t>
            </a:r>
          </a:p>
          <a:p>
            <a:pPr>
              <a:lnSpc>
                <a:spcPts val="200"/>
              </a:lnSpc>
              <a:defRPr sz="2000" b="1"/>
            </a:pPr>
            <a:endParaRPr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Classifier</a:t>
            </a:r>
          </a:p>
          <a:p>
            <a:pPr>
              <a:lnSpc>
                <a:spcPts val="200"/>
              </a:lnSpc>
              <a:defRPr sz="2000" b="1"/>
            </a:pPr>
            <a:endParaRPr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393700" algn="l"/>
              </a:tabLst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</a:t>
            </a:r>
          </a:p>
        </p:txBody>
      </p:sp>
      <p:sp>
        <p:nvSpPr>
          <p:cNvPr id="209" name="Classification…"/>
          <p:cNvSpPr/>
          <p:nvPr/>
        </p:nvSpPr>
        <p:spPr>
          <a:xfrm>
            <a:off x="7172198" y="4107865"/>
            <a:ext cx="1903972" cy="62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Classification</a:t>
            </a:r>
          </a:p>
          <a:p>
            <a:pPr>
              <a:lnSpc>
                <a:spcPts val="3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3429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12" name="picture-20.jpeg" descr="picture-20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79" y="2697479"/>
            <a:ext cx="4122421" cy="4023362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Linear Classification: Informal……"/>
          <p:cNvSpPr/>
          <p:nvPr/>
        </p:nvSpPr>
        <p:spPr>
          <a:xfrm>
            <a:off x="353568" y="645647"/>
            <a:ext cx="7104509" cy="4334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000"/>
              </a:lnSpc>
              <a:tabLst>
                <a:tab pos="482600" algn="l"/>
              </a:tabLst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Linear Classification: Informal…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200"/>
              </a:lnSpc>
            </a:pPr>
            <a:r>
              <a:rPr sz="2800" i="1" dirty="0">
                <a:latin typeface="Times New Roman"/>
                <a:ea typeface="Times New Roman"/>
                <a:cs typeface="Times New Roman"/>
                <a:sym typeface="Times New Roman"/>
              </a:rPr>
              <a:t> Find a (line, plane, hyperplane )</a:t>
            </a:r>
          </a:p>
          <a:p>
            <a:pPr algn="l">
              <a:lnSpc>
                <a:spcPts val="100"/>
              </a:lnSpc>
            </a:pPr>
            <a:endParaRPr sz="2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200"/>
              </a:lnSpc>
            </a:pPr>
            <a:r>
              <a:rPr sz="2800" i="1" dirty="0">
                <a:latin typeface="Times New Roman"/>
                <a:ea typeface="Times New Roman"/>
                <a:cs typeface="Times New Roman"/>
                <a:sym typeface="Times New Roman"/>
              </a:rPr>
              <a:t> that divides the red points from</a:t>
            </a:r>
          </a:p>
          <a:p>
            <a:pPr algn="l">
              <a:lnSpc>
                <a:spcPts val="200"/>
              </a:lnSpc>
            </a:pPr>
            <a:endParaRPr sz="2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100"/>
              </a:lnSpc>
            </a:pPr>
            <a:r>
              <a:rPr sz="2800" i="1" dirty="0">
                <a:latin typeface="Times New Roman"/>
                <a:ea typeface="Times New Roman"/>
                <a:cs typeface="Times New Roman"/>
                <a:sym typeface="Times New Roman"/>
              </a:rPr>
              <a:t> the blue points….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" name="Hyperplane"/>
          <p:cNvSpPr/>
          <p:nvPr/>
        </p:nvSpPr>
        <p:spPr>
          <a:xfrm>
            <a:off x="722376" y="696774"/>
            <a:ext cx="2176878" cy="119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Hyperplane</a:t>
            </a: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546832"/>
            <a:ext cx="8274154" cy="48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Rectangle"/>
          <p:cNvSpPr/>
          <p:nvPr/>
        </p:nvSpPr>
        <p:spPr>
          <a:xfrm>
            <a:off x="218694" y="1592864"/>
            <a:ext cx="9527103" cy="1035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" name="Hyperplane"/>
          <p:cNvSpPr/>
          <p:nvPr/>
        </p:nvSpPr>
        <p:spPr>
          <a:xfrm>
            <a:off x="722376" y="696774"/>
            <a:ext cx="2176878" cy="119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546832"/>
            <a:ext cx="8274154" cy="48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"/>
          <p:cNvSpPr/>
          <p:nvPr/>
        </p:nvSpPr>
        <p:spPr>
          <a:xfrm>
            <a:off x="218694" y="2183096"/>
            <a:ext cx="9527103" cy="4456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6" name="Hyperplane"/>
          <p:cNvSpPr/>
          <p:nvPr/>
        </p:nvSpPr>
        <p:spPr>
          <a:xfrm>
            <a:off x="722376" y="696774"/>
            <a:ext cx="2176878" cy="119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2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546832"/>
            <a:ext cx="8274154" cy="48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Rectangle"/>
          <p:cNvSpPr/>
          <p:nvPr/>
        </p:nvSpPr>
        <p:spPr>
          <a:xfrm>
            <a:off x="218694" y="2183096"/>
            <a:ext cx="9527103" cy="4456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1" name="picture-26.jpeg" descr="picture-2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493519"/>
            <a:ext cx="6774181" cy="464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icture-27.jpeg" descr="picture-27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537460"/>
            <a:ext cx="4297681" cy="2392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-28.jpeg" descr="picture-28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79" y="2697479"/>
            <a:ext cx="4122421" cy="402336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Linear Classification:Slightly more formal"/>
          <p:cNvSpPr/>
          <p:nvPr/>
        </p:nvSpPr>
        <p:spPr>
          <a:xfrm>
            <a:off x="772584" y="488895"/>
            <a:ext cx="9121693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Classification: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Slightly more formal</a:t>
            </a:r>
          </a:p>
        </p:txBody>
      </p:sp>
      <p:sp>
        <p:nvSpPr>
          <p:cNvPr id="235" name="x1"/>
          <p:cNvSpPr/>
          <p:nvPr/>
        </p:nvSpPr>
        <p:spPr>
          <a:xfrm>
            <a:off x="8252739" y="3585984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36" name="sign(y) tell us the class:…"/>
          <p:cNvSpPr/>
          <p:nvPr/>
        </p:nvSpPr>
        <p:spPr>
          <a:xfrm>
            <a:off x="891844" y="4245152"/>
            <a:ext cx="370015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200"/>
              </a:lnSpc>
            </a:pP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 sign(y)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tell us the class:</a:t>
            </a:r>
          </a:p>
          <a:p>
            <a:pPr algn="l">
              <a:lnSpc>
                <a:spcPts val="1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blue</a:t>
            </a:r>
          </a:p>
          <a:p>
            <a:pPr algn="l">
              <a:lnSpc>
                <a:spcPts val="6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red</a:t>
            </a:r>
          </a:p>
        </p:txBody>
      </p:sp>
      <p:sp>
        <p:nvSpPr>
          <p:cNvPr id="237" name="x2"/>
          <p:cNvSpPr/>
          <p:nvPr/>
        </p:nvSpPr>
        <p:spPr>
          <a:xfrm>
            <a:off x="6681647" y="5192280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38" name="(All vectors normalized to w"/>
          <p:cNvSpPr/>
          <p:nvPr/>
        </p:nvSpPr>
        <p:spPr>
          <a:xfrm>
            <a:off x="891844" y="5736247"/>
            <a:ext cx="817893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700"/>
              </a:lnSpc>
              <a:tabLst>
                <a:tab pos="79502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(All vectors normalized to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39" name="length 1, for simplicity) x3"/>
          <p:cNvSpPr/>
          <p:nvPr/>
        </p:nvSpPr>
        <p:spPr>
          <a:xfrm>
            <a:off x="891844" y="6439509"/>
            <a:ext cx="7771464" cy="49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700"/>
              </a:lnSpc>
              <a:tabLst>
                <a:tab pos="75184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length 1, for simplicity)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40" name="Rectangle"/>
          <p:cNvSpPr/>
          <p:nvPr/>
        </p:nvSpPr>
        <p:spPr>
          <a:xfrm>
            <a:off x="645378" y="2233177"/>
            <a:ext cx="4553057" cy="49519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43" name="picture-26.jpeg" descr="picture-2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493519"/>
            <a:ext cx="6774181" cy="464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icture-27.jpeg" descr="picture-27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537460"/>
            <a:ext cx="4297681" cy="2392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-28.jpeg" descr="picture-28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79" y="2697479"/>
            <a:ext cx="4122421" cy="4023362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Linear Classification:Slightly more formal"/>
          <p:cNvSpPr/>
          <p:nvPr/>
        </p:nvSpPr>
        <p:spPr>
          <a:xfrm>
            <a:off x="760861" y="488895"/>
            <a:ext cx="8878439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Classification: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Slightly more formal</a:t>
            </a:r>
          </a:p>
        </p:txBody>
      </p:sp>
      <p:sp>
        <p:nvSpPr>
          <p:cNvPr id="247" name="x1"/>
          <p:cNvSpPr/>
          <p:nvPr/>
        </p:nvSpPr>
        <p:spPr>
          <a:xfrm>
            <a:off x="8252739" y="3585984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48" name="sign(y) tell us the class:…"/>
          <p:cNvSpPr/>
          <p:nvPr/>
        </p:nvSpPr>
        <p:spPr>
          <a:xfrm>
            <a:off x="891844" y="4245152"/>
            <a:ext cx="370015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200"/>
              </a:lnSpc>
            </a:pP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 sign(y)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tell us the class:</a:t>
            </a:r>
          </a:p>
          <a:p>
            <a:pPr algn="l">
              <a:lnSpc>
                <a:spcPts val="1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blue</a:t>
            </a:r>
          </a:p>
          <a:p>
            <a:pPr algn="l">
              <a:lnSpc>
                <a:spcPts val="6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red</a:t>
            </a:r>
          </a:p>
        </p:txBody>
      </p:sp>
      <p:sp>
        <p:nvSpPr>
          <p:cNvPr id="249" name="x2"/>
          <p:cNvSpPr/>
          <p:nvPr/>
        </p:nvSpPr>
        <p:spPr>
          <a:xfrm>
            <a:off x="6681647" y="5192280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50" name="(All vectors normalized to w"/>
          <p:cNvSpPr/>
          <p:nvPr/>
        </p:nvSpPr>
        <p:spPr>
          <a:xfrm>
            <a:off x="891844" y="5736247"/>
            <a:ext cx="817893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700"/>
              </a:lnSpc>
              <a:tabLst>
                <a:tab pos="79502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(All vectors normalized to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51" name="length 1, for simplicity) x3"/>
          <p:cNvSpPr/>
          <p:nvPr/>
        </p:nvSpPr>
        <p:spPr>
          <a:xfrm>
            <a:off x="891844" y="6439509"/>
            <a:ext cx="7771464" cy="49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700"/>
              </a:lnSpc>
              <a:tabLst>
                <a:tab pos="75184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length 1, for simplicity)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52" name="Rectangle"/>
          <p:cNvSpPr/>
          <p:nvPr/>
        </p:nvSpPr>
        <p:spPr>
          <a:xfrm>
            <a:off x="645378" y="3478809"/>
            <a:ext cx="4553057" cy="3706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55" name="picture-26.jpeg" descr="picture-2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493519"/>
            <a:ext cx="6774181" cy="464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-27.jpeg" descr="picture-27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537460"/>
            <a:ext cx="4297681" cy="2392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-28.jpeg" descr="picture-28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79" y="2697479"/>
            <a:ext cx="4122421" cy="402336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Linear Classification:Slightly more formal"/>
          <p:cNvSpPr/>
          <p:nvPr/>
        </p:nvSpPr>
        <p:spPr>
          <a:xfrm>
            <a:off x="772584" y="488895"/>
            <a:ext cx="8758278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Classification: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Slightly more formal</a:t>
            </a:r>
          </a:p>
        </p:txBody>
      </p:sp>
      <p:sp>
        <p:nvSpPr>
          <p:cNvPr id="259" name="x1"/>
          <p:cNvSpPr/>
          <p:nvPr/>
        </p:nvSpPr>
        <p:spPr>
          <a:xfrm>
            <a:off x="8252739" y="3585984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60" name="sign(y) tell us the class:…"/>
          <p:cNvSpPr/>
          <p:nvPr/>
        </p:nvSpPr>
        <p:spPr>
          <a:xfrm>
            <a:off x="891844" y="4245152"/>
            <a:ext cx="370015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200"/>
              </a:lnSpc>
            </a:pP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 sign(y)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tell us the class:</a:t>
            </a:r>
          </a:p>
          <a:p>
            <a:pPr algn="l">
              <a:lnSpc>
                <a:spcPts val="1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blue</a:t>
            </a:r>
          </a:p>
          <a:p>
            <a:pPr algn="l">
              <a:lnSpc>
                <a:spcPts val="6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red</a:t>
            </a:r>
          </a:p>
        </p:txBody>
      </p:sp>
      <p:sp>
        <p:nvSpPr>
          <p:cNvPr id="261" name="x2"/>
          <p:cNvSpPr/>
          <p:nvPr/>
        </p:nvSpPr>
        <p:spPr>
          <a:xfrm>
            <a:off x="6681647" y="5192280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62" name="(All vectors normalized to w"/>
          <p:cNvSpPr/>
          <p:nvPr/>
        </p:nvSpPr>
        <p:spPr>
          <a:xfrm>
            <a:off x="891844" y="5736247"/>
            <a:ext cx="817893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700"/>
              </a:lnSpc>
              <a:tabLst>
                <a:tab pos="79502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(All vectors normalized to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63" name="length 1, for simplicity) x3"/>
          <p:cNvSpPr/>
          <p:nvPr/>
        </p:nvSpPr>
        <p:spPr>
          <a:xfrm>
            <a:off x="891844" y="6439509"/>
            <a:ext cx="7771464" cy="49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700"/>
              </a:lnSpc>
              <a:tabLst>
                <a:tab pos="75184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length 1, for simplicity)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64" name="Rectangle"/>
          <p:cNvSpPr/>
          <p:nvPr/>
        </p:nvSpPr>
        <p:spPr>
          <a:xfrm>
            <a:off x="645378" y="5788142"/>
            <a:ext cx="4553057" cy="139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67" name="picture-26.jpeg" descr="picture-2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493519"/>
            <a:ext cx="6774181" cy="464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icture-27.jpeg" descr="picture-27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537460"/>
            <a:ext cx="4297681" cy="2392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-28.jpeg" descr="picture-28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79" y="2697479"/>
            <a:ext cx="4122421" cy="4023362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Linear Classification:Slightly more formal"/>
          <p:cNvSpPr/>
          <p:nvPr/>
        </p:nvSpPr>
        <p:spPr>
          <a:xfrm>
            <a:off x="772584" y="488895"/>
            <a:ext cx="8770001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Classification: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Slightly more formal</a:t>
            </a:r>
          </a:p>
        </p:txBody>
      </p:sp>
      <p:sp>
        <p:nvSpPr>
          <p:cNvPr id="271" name="x1"/>
          <p:cNvSpPr/>
          <p:nvPr/>
        </p:nvSpPr>
        <p:spPr>
          <a:xfrm>
            <a:off x="8252739" y="3585984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272" name="sign(y) tell us the class:…"/>
          <p:cNvSpPr/>
          <p:nvPr/>
        </p:nvSpPr>
        <p:spPr>
          <a:xfrm>
            <a:off x="891844" y="4245152"/>
            <a:ext cx="3700159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200"/>
              </a:lnSpc>
            </a:pP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 sign(y)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tell us the class:</a:t>
            </a:r>
          </a:p>
          <a:p>
            <a:pPr algn="l">
              <a:lnSpc>
                <a:spcPts val="1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blue</a:t>
            </a:r>
          </a:p>
          <a:p>
            <a:pPr algn="l">
              <a:lnSpc>
                <a:spcPts val="600"/>
              </a:lnSpc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3200"/>
              </a:lnSpc>
              <a:tabLst>
                <a:tab pos="901700" algn="l"/>
              </a:tabLst>
            </a:pPr>
            <a:r>
              <a:rPr sz="3200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- red</a:t>
            </a:r>
          </a:p>
        </p:txBody>
      </p:sp>
      <p:sp>
        <p:nvSpPr>
          <p:cNvPr id="273" name="x2"/>
          <p:cNvSpPr/>
          <p:nvPr/>
        </p:nvSpPr>
        <p:spPr>
          <a:xfrm>
            <a:off x="6681647" y="5192280"/>
            <a:ext cx="328248" cy="4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274" name="(All vectors normalized to w"/>
          <p:cNvSpPr/>
          <p:nvPr/>
        </p:nvSpPr>
        <p:spPr>
          <a:xfrm>
            <a:off x="891844" y="5736247"/>
            <a:ext cx="817893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700"/>
              </a:lnSpc>
              <a:tabLst>
                <a:tab pos="79502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(All vectors normalized to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</a:p>
        </p:txBody>
      </p:sp>
      <p:sp>
        <p:nvSpPr>
          <p:cNvPr id="275" name="length 1, for simplicity) x3"/>
          <p:cNvSpPr/>
          <p:nvPr/>
        </p:nvSpPr>
        <p:spPr>
          <a:xfrm>
            <a:off x="891844" y="6439509"/>
            <a:ext cx="7771464" cy="49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700"/>
              </a:lnSpc>
              <a:tabLst>
                <a:tab pos="7518400" algn="l"/>
              </a:tabLst>
            </a:pP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length 1, for simplicity)	</a:t>
            </a:r>
            <a:r>
              <a:rPr sz="25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sz="15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76" name="Rectangle"/>
          <p:cNvSpPr/>
          <p:nvPr/>
        </p:nvSpPr>
        <p:spPr>
          <a:xfrm>
            <a:off x="645378" y="5788142"/>
            <a:ext cx="4553057" cy="139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1" name="The Automatic Classification Problem…"/>
          <p:cNvSpPr/>
          <p:nvPr/>
        </p:nvSpPr>
        <p:spPr>
          <a:xfrm>
            <a:off x="864412" y="668858"/>
            <a:ext cx="7997382" cy="5893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Automatic Classification Problem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 algn="l">
              <a:lnSpc>
                <a:spcPts val="3100"/>
              </a:lnSpc>
              <a:buSzPct val="100000"/>
              <a:buChar char="•"/>
            </a:pPr>
            <a:r>
              <a:rPr sz="2700" dirty="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Assign object/event or sequence of objects/events</a:t>
            </a:r>
          </a:p>
          <a:p>
            <a:pPr algn="l">
              <a:lnSpc>
                <a:spcPts val="4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300"/>
              </a:lnSpc>
              <a:tabLst>
                <a:tab pos="381000" algn="l"/>
              </a:tabLst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	to one of a given finite set of categories.</a:t>
            </a:r>
          </a:p>
          <a:p>
            <a:pPr algn="l">
              <a:lnSpc>
                <a:spcPts val="1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Fraud detection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for credit card transactions, telephone calls, etc.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Worm detection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in network packets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 filtering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in email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Recommending articles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, books, movies, music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diagnosis</a:t>
            </a:r>
          </a:p>
          <a:p>
            <a:pPr algn="l">
              <a:lnSpc>
                <a:spcPts val="100"/>
              </a:lnSpc>
            </a:pPr>
            <a:endParaRPr sz="2200" i="1" dirty="0">
              <a:solidFill>
                <a:srgbClr val="0083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</a:t>
            </a:r>
          </a:p>
          <a:p>
            <a:pPr algn="l">
              <a:lnSpc>
                <a:spcPts val="100"/>
              </a:lnSpc>
            </a:pPr>
            <a:endParaRPr sz="2200" i="1" dirty="0">
              <a:solidFill>
                <a:srgbClr val="0083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OCR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of handwritten letters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Recognition of specific astronomical images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Recognition of specific DNA sequences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Financial investment</a:t>
            </a:r>
          </a:p>
          <a:p>
            <a:pPr algn="l">
              <a:lnSpc>
                <a:spcPts val="10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 algn="l">
              <a:lnSpc>
                <a:spcPts val="3100"/>
              </a:lnSpc>
              <a:buSzPct val="100000"/>
              <a:buChar char="•"/>
            </a:pPr>
            <a:r>
              <a:rPr sz="2700" dirty="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methods provide one set of</a:t>
            </a:r>
          </a:p>
          <a:p>
            <a:pPr algn="l">
              <a:lnSpc>
                <a:spcPts val="4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300"/>
              </a:lnSpc>
              <a:tabLst>
                <a:tab pos="381000" algn="l"/>
              </a:tabLst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	approaches to this problem</a:t>
            </a:r>
          </a:p>
        </p:txBody>
      </p:sp>
      <p:sp>
        <p:nvSpPr>
          <p:cNvPr id="142" name="Rectangle"/>
          <p:cNvSpPr/>
          <p:nvPr/>
        </p:nvSpPr>
        <p:spPr>
          <a:xfrm>
            <a:off x="879094" y="2153422"/>
            <a:ext cx="8402320" cy="47191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" name="Computing the sign…"/>
          <p:cNvSpPr/>
          <p:nvPr/>
        </p:nvSpPr>
        <p:spPr>
          <a:xfrm>
            <a:off x="839114" y="643572"/>
            <a:ext cx="3953005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500"/>
              </a:lnSpc>
            </a:pP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Computing the sign…</a:t>
            </a:r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3110"/>
            <a:ext cx="10160509" cy="6099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erceptron Update Example"/>
          <p:cNvSpPr/>
          <p:nvPr/>
        </p:nvSpPr>
        <p:spPr>
          <a:xfrm>
            <a:off x="686714" y="713450"/>
            <a:ext cx="5079722" cy="152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400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Update Example</a:t>
            </a: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864100" algn="l"/>
              </a:tabLst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/>
          <a:srcRect r="1402"/>
          <a:stretch>
            <a:fillRect/>
          </a:stretch>
        </p:blipFill>
        <p:spPr>
          <a:xfrm>
            <a:off x="-1" y="1317666"/>
            <a:ext cx="10018031" cy="5573947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Rectangle"/>
          <p:cNvSpPr/>
          <p:nvPr/>
        </p:nvSpPr>
        <p:spPr>
          <a:xfrm>
            <a:off x="5887938" y="3001289"/>
            <a:ext cx="4553057" cy="3706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5" name="Rectangle"/>
          <p:cNvSpPr/>
          <p:nvPr/>
        </p:nvSpPr>
        <p:spPr>
          <a:xfrm>
            <a:off x="4531578" y="5231409"/>
            <a:ext cx="4553057" cy="3706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6" name="Rectangle"/>
          <p:cNvSpPr/>
          <p:nvPr/>
        </p:nvSpPr>
        <p:spPr>
          <a:xfrm>
            <a:off x="5339298" y="1690649"/>
            <a:ext cx="4553057" cy="3706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7" name="Rectangle"/>
          <p:cNvSpPr/>
          <p:nvPr/>
        </p:nvSpPr>
        <p:spPr>
          <a:xfrm>
            <a:off x="4399498" y="2295169"/>
            <a:ext cx="4553057" cy="1232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erceptron Update Example"/>
          <p:cNvSpPr/>
          <p:nvPr/>
        </p:nvSpPr>
        <p:spPr>
          <a:xfrm>
            <a:off x="686714" y="713450"/>
            <a:ext cx="5079722" cy="152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400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Update Example</a:t>
            </a: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864100" algn="l"/>
              </a:tabLst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2"/>
          <a:srcRect r="1402"/>
          <a:stretch>
            <a:fillRect/>
          </a:stretch>
        </p:blipFill>
        <p:spPr>
          <a:xfrm>
            <a:off x="-1" y="1317666"/>
            <a:ext cx="10018031" cy="5573947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Rectangle"/>
          <p:cNvSpPr/>
          <p:nvPr/>
        </p:nvSpPr>
        <p:spPr>
          <a:xfrm>
            <a:off x="5887938" y="3001289"/>
            <a:ext cx="4553057" cy="3706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2" name="Rectangle"/>
          <p:cNvSpPr/>
          <p:nvPr/>
        </p:nvSpPr>
        <p:spPr>
          <a:xfrm>
            <a:off x="4531578" y="5231409"/>
            <a:ext cx="4553057" cy="3706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3" name="Rectangle"/>
          <p:cNvSpPr/>
          <p:nvPr/>
        </p:nvSpPr>
        <p:spPr>
          <a:xfrm>
            <a:off x="4348698" y="2203729"/>
            <a:ext cx="940105" cy="1232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4" name="Rectangle"/>
          <p:cNvSpPr/>
          <p:nvPr/>
        </p:nvSpPr>
        <p:spPr>
          <a:xfrm>
            <a:off x="5207218" y="2930169"/>
            <a:ext cx="940105" cy="1232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erceptron Update Example"/>
          <p:cNvSpPr/>
          <p:nvPr/>
        </p:nvSpPr>
        <p:spPr>
          <a:xfrm>
            <a:off x="686714" y="713450"/>
            <a:ext cx="5079722" cy="152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400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Update Example</a:t>
            </a: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864100" algn="l"/>
              </a:tabLst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pic>
        <p:nvPicPr>
          <p:cNvPr id="297" name="Image" descr="Image"/>
          <p:cNvPicPr>
            <a:picLocks noChangeAspect="1"/>
          </p:cNvPicPr>
          <p:nvPr/>
        </p:nvPicPr>
        <p:blipFill>
          <a:blip r:embed="rId2"/>
          <a:srcRect r="1402"/>
          <a:stretch>
            <a:fillRect/>
          </a:stretch>
        </p:blipFill>
        <p:spPr>
          <a:xfrm>
            <a:off x="-1" y="1317666"/>
            <a:ext cx="10018031" cy="5573947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Rectangle"/>
          <p:cNvSpPr/>
          <p:nvPr/>
        </p:nvSpPr>
        <p:spPr>
          <a:xfrm>
            <a:off x="6863298" y="2823489"/>
            <a:ext cx="2751721" cy="8046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erceptron Update Example"/>
          <p:cNvSpPr/>
          <p:nvPr/>
        </p:nvSpPr>
        <p:spPr>
          <a:xfrm>
            <a:off x="686714" y="713450"/>
            <a:ext cx="5079722" cy="152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400"/>
              </a:lnSpc>
            </a:pPr>
            <a:r>
              <a:rPr sz="3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Update Example</a:t>
            </a: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0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864100" algn="l"/>
              </a:tabLst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2"/>
          <a:srcRect r="1402"/>
          <a:stretch>
            <a:fillRect/>
          </a:stretch>
        </p:blipFill>
        <p:spPr>
          <a:xfrm>
            <a:off x="-1" y="1317666"/>
            <a:ext cx="10018031" cy="5573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04" name="picture-34.jpeg" descr="picture-3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45920"/>
            <a:ext cx="8420101" cy="429006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Perceptron Learning Algorithm…"/>
          <p:cNvSpPr/>
          <p:nvPr/>
        </p:nvSpPr>
        <p:spPr>
          <a:xfrm>
            <a:off x="864412" y="668858"/>
            <a:ext cx="8482826" cy="523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Learning Algorithm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Converges if the training set is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	linearly separable</a:t>
            </a: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May not converge if the training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set is </a:t>
            </a: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linearly separable</a:t>
            </a:r>
          </a:p>
        </p:txBody>
      </p:sp>
      <p:sp>
        <p:nvSpPr>
          <p:cNvPr id="306" name="Rectangle"/>
          <p:cNvSpPr/>
          <p:nvPr/>
        </p:nvSpPr>
        <p:spPr>
          <a:xfrm>
            <a:off x="4811014" y="3997959"/>
            <a:ext cx="4700032" cy="28032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09" name="picture-34.jpeg" descr="picture-3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45920"/>
            <a:ext cx="8420101" cy="429006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Perceptron Learning Algorithm…"/>
          <p:cNvSpPr/>
          <p:nvPr/>
        </p:nvSpPr>
        <p:spPr>
          <a:xfrm>
            <a:off x="864412" y="668858"/>
            <a:ext cx="8482826" cy="523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Learning Algorithm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Converges if the training set is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	linearly separable</a:t>
            </a: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May not converge if the training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set is </a:t>
            </a: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linearly separable</a:t>
            </a:r>
          </a:p>
        </p:txBody>
      </p:sp>
      <p:sp>
        <p:nvSpPr>
          <p:cNvPr id="311" name="Rectangle"/>
          <p:cNvSpPr/>
          <p:nvPr/>
        </p:nvSpPr>
        <p:spPr>
          <a:xfrm>
            <a:off x="4811014" y="3997959"/>
            <a:ext cx="4700032" cy="28032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2" name="Rectangle"/>
          <p:cNvSpPr/>
          <p:nvPr/>
        </p:nvSpPr>
        <p:spPr>
          <a:xfrm>
            <a:off x="1424598" y="3765192"/>
            <a:ext cx="4290656" cy="402710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5" name="picture-34.jpeg" descr="picture-3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45920"/>
            <a:ext cx="8420101" cy="4290061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Perceptron Learning Algorithm…"/>
          <p:cNvSpPr/>
          <p:nvPr/>
        </p:nvSpPr>
        <p:spPr>
          <a:xfrm>
            <a:off x="864412" y="668858"/>
            <a:ext cx="8482826" cy="523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Learning Algorithm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Converges if the training set is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	linearly separable</a:t>
            </a: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May not converge if the training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set is </a:t>
            </a: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linearly separable</a:t>
            </a:r>
          </a:p>
        </p:txBody>
      </p:sp>
      <p:sp>
        <p:nvSpPr>
          <p:cNvPr id="317" name="Rectangle"/>
          <p:cNvSpPr/>
          <p:nvPr/>
        </p:nvSpPr>
        <p:spPr>
          <a:xfrm>
            <a:off x="4811014" y="3997959"/>
            <a:ext cx="4700032" cy="28032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8" name="Rectangle"/>
          <p:cNvSpPr/>
          <p:nvPr/>
        </p:nvSpPr>
        <p:spPr>
          <a:xfrm>
            <a:off x="1424598" y="3765192"/>
            <a:ext cx="4290656" cy="1134865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21" name="picture-34.jpeg" descr="picture-3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45920"/>
            <a:ext cx="8420101" cy="4290061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Perceptron Learning Algorithm…"/>
          <p:cNvSpPr/>
          <p:nvPr/>
        </p:nvSpPr>
        <p:spPr>
          <a:xfrm>
            <a:off x="864412" y="668858"/>
            <a:ext cx="8482826" cy="523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Learning Algorithm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Converges if the training set is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	linearly separable</a:t>
            </a: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May not converge if the training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set is </a:t>
            </a: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linearly separable</a:t>
            </a:r>
          </a:p>
        </p:txBody>
      </p:sp>
      <p:sp>
        <p:nvSpPr>
          <p:cNvPr id="323" name="Rectangle"/>
          <p:cNvSpPr/>
          <p:nvPr/>
        </p:nvSpPr>
        <p:spPr>
          <a:xfrm>
            <a:off x="4811014" y="3997959"/>
            <a:ext cx="4700032" cy="28032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4" name="Rectangle"/>
          <p:cNvSpPr/>
          <p:nvPr/>
        </p:nvSpPr>
        <p:spPr>
          <a:xfrm>
            <a:off x="1551598" y="4495164"/>
            <a:ext cx="4290656" cy="341234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27" name="picture-34.jpeg" descr="picture-3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45920"/>
            <a:ext cx="8420101" cy="429006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Perceptron Learning Algorithm…"/>
          <p:cNvSpPr/>
          <p:nvPr/>
        </p:nvSpPr>
        <p:spPr>
          <a:xfrm>
            <a:off x="864412" y="668858"/>
            <a:ext cx="8482826" cy="523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Perceptron Learning Algorithm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7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Converges if the training set is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	linearly separable</a:t>
            </a: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May not converge if the training</a:t>
            </a:r>
          </a:p>
          <a:p>
            <a:pPr algn="l">
              <a:lnSpc>
                <a:spcPts val="100"/>
              </a:lnSpc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4229100" algn="l"/>
              </a:tabLst>
            </a:pP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	set is </a:t>
            </a:r>
            <a:r>
              <a:rPr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linearly separable</a:t>
            </a:r>
          </a:p>
        </p:txBody>
      </p:sp>
      <p:sp>
        <p:nvSpPr>
          <p:cNvPr id="329" name="Rectangle"/>
          <p:cNvSpPr/>
          <p:nvPr/>
        </p:nvSpPr>
        <p:spPr>
          <a:xfrm>
            <a:off x="4811014" y="3997959"/>
            <a:ext cx="4700032" cy="2803209"/>
          </a:xfrm>
          <a:prstGeom prst="rect">
            <a:avLst/>
          </a:prstGeom>
          <a:ln w="37592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The Automatic Classification Problem…"/>
          <p:cNvSpPr/>
          <p:nvPr/>
        </p:nvSpPr>
        <p:spPr>
          <a:xfrm>
            <a:off x="864412" y="668858"/>
            <a:ext cx="7997382" cy="5893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Automatic Classification Problem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 algn="l">
              <a:lnSpc>
                <a:spcPts val="3100"/>
              </a:lnSpc>
              <a:buSzPct val="100000"/>
              <a:buChar char="•"/>
            </a:pPr>
            <a:r>
              <a:rPr sz="2700" dirty="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Assign object/event or sequence of objects/events</a:t>
            </a:r>
          </a:p>
          <a:p>
            <a:pPr algn="l">
              <a:lnSpc>
                <a:spcPts val="4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300"/>
              </a:lnSpc>
              <a:tabLst>
                <a:tab pos="381000" algn="l"/>
              </a:tabLst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	to one of a given finite set of categories.</a:t>
            </a:r>
          </a:p>
          <a:p>
            <a:pPr algn="l">
              <a:lnSpc>
                <a:spcPts val="1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Fraud detection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for credit card transactions, telephone calls, etc.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Worm detection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in network packets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 filtering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in email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Recommending articles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, books, movies, music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diagnosis</a:t>
            </a:r>
          </a:p>
          <a:p>
            <a:pPr algn="l">
              <a:lnSpc>
                <a:spcPts val="100"/>
              </a:lnSpc>
            </a:pPr>
            <a:endParaRPr sz="2200" i="1" dirty="0">
              <a:solidFill>
                <a:srgbClr val="0083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</a:t>
            </a:r>
          </a:p>
          <a:p>
            <a:pPr algn="l">
              <a:lnSpc>
                <a:spcPts val="100"/>
              </a:lnSpc>
            </a:pPr>
            <a:endParaRPr sz="2200" i="1" dirty="0">
              <a:solidFill>
                <a:srgbClr val="0083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OCR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of handwritten letters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Recognition of specific astronomical images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Recognition of specific DNA sequences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Financial investment</a:t>
            </a:r>
          </a:p>
          <a:p>
            <a:pPr algn="l">
              <a:lnSpc>
                <a:spcPts val="10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 algn="l">
              <a:lnSpc>
                <a:spcPts val="3100"/>
              </a:lnSpc>
              <a:buSzPct val="100000"/>
              <a:buChar char="•"/>
            </a:pPr>
            <a:r>
              <a:rPr sz="2700" dirty="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methods provide one set of</a:t>
            </a:r>
          </a:p>
          <a:p>
            <a:pPr algn="l">
              <a:lnSpc>
                <a:spcPts val="4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300"/>
              </a:lnSpc>
              <a:tabLst>
                <a:tab pos="381000" algn="l"/>
              </a:tabLst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	approaches to this problem</a:t>
            </a:r>
          </a:p>
        </p:txBody>
      </p:sp>
      <p:sp>
        <p:nvSpPr>
          <p:cNvPr id="146" name="Rectangle"/>
          <p:cNvSpPr/>
          <p:nvPr/>
        </p:nvSpPr>
        <p:spPr>
          <a:xfrm>
            <a:off x="755650" y="5797842"/>
            <a:ext cx="8402320" cy="14355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2" name="Support vector machines"/>
          <p:cNvSpPr/>
          <p:nvPr/>
        </p:nvSpPr>
        <p:spPr>
          <a:xfrm>
            <a:off x="610514" y="2921330"/>
            <a:ext cx="5155257" cy="4192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machines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-40.jpeg" descr="picture-40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1287780"/>
            <a:ext cx="5798821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What’s wrong with these hyperplanes?"/>
          <p:cNvSpPr/>
          <p:nvPr/>
        </p:nvSpPr>
        <p:spPr>
          <a:xfrm>
            <a:off x="564395" y="360738"/>
            <a:ext cx="7784182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0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What’s wrong with these hyperplanes?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-42.jpeg" descr="picture-42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1287780"/>
            <a:ext cx="5798821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hey’re unjustifiably biased!"/>
          <p:cNvSpPr/>
          <p:nvPr/>
        </p:nvSpPr>
        <p:spPr>
          <a:xfrm>
            <a:off x="762914" y="728197"/>
            <a:ext cx="5834931" cy="652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0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They’re unjustifiably biased!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9050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43" name="picture-44.jpeg" descr="picture-4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79" y="1287780"/>
            <a:ext cx="5829302" cy="575310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A less biased choice"/>
          <p:cNvSpPr/>
          <p:nvPr/>
        </p:nvSpPr>
        <p:spPr>
          <a:xfrm>
            <a:off x="762914" y="708192"/>
            <a:ext cx="3975447" cy="6533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less biased choice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9050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47" name="picture-46.jpeg" descr="picture-4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41620" y="3436620"/>
            <a:ext cx="3566161" cy="3535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icture-47.jpeg" descr="picture-47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3436620"/>
            <a:ext cx="3543301" cy="349758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Margin"/>
          <p:cNvSpPr/>
          <p:nvPr/>
        </p:nvSpPr>
        <p:spPr>
          <a:xfrm>
            <a:off x="864412" y="668858"/>
            <a:ext cx="159995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</a:p>
        </p:txBody>
      </p:sp>
      <p:sp>
        <p:nvSpPr>
          <p:cNvPr id="350" name="the distance to closest point in the training data"/>
          <p:cNvSpPr/>
          <p:nvPr/>
        </p:nvSpPr>
        <p:spPr>
          <a:xfrm>
            <a:off x="1118920" y="1412113"/>
            <a:ext cx="7861669" cy="435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169333" indent="-169333" algn="l">
              <a:lnSpc>
                <a:spcPts val="3200"/>
              </a:lnSpc>
              <a:buSzPct val="100000"/>
              <a:buChar char="•"/>
            </a:pPr>
            <a:r>
              <a:rPr sz="280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the distance to closest point in the training data</a:t>
            </a:r>
          </a:p>
        </p:txBody>
      </p:sp>
      <p:sp>
        <p:nvSpPr>
          <p:cNvPr id="351" name="Text"/>
          <p:cNvSpPr/>
          <p:nvPr/>
        </p:nvSpPr>
        <p:spPr>
          <a:xfrm>
            <a:off x="1118920" y="1923872"/>
            <a:ext cx="454398" cy="61874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400"/>
              </a:lnSpc>
            </a:pPr>
            <a:endParaRPr/>
          </a:p>
        </p:txBody>
      </p:sp>
      <p:sp>
        <p:nvSpPr>
          <p:cNvPr id="352" name="We tend to get better generalization to unseen data if we choose the separating hyperplane which maximizes the margin"/>
          <p:cNvSpPr/>
          <p:nvPr/>
        </p:nvSpPr>
        <p:spPr>
          <a:xfrm>
            <a:off x="1071822" y="1942477"/>
            <a:ext cx="8016863" cy="122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11666" indent="-211666" algn="l">
              <a:lnSpc>
                <a:spcPts val="3200"/>
              </a:lnSpc>
              <a:buSzPct val="100000"/>
              <a:buChar char="•"/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 We tend to get better generalization to </a:t>
            </a:r>
            <a:r>
              <a:rPr sz="2800" b="1">
                <a:latin typeface="Times New Roman"/>
                <a:ea typeface="Times New Roman"/>
                <a:cs typeface="Times New Roman"/>
                <a:sym typeface="Times New Roman"/>
              </a:rPr>
              <a:t>unseen data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if we choose the separating hyperplane which </a:t>
            </a:r>
            <a:r>
              <a:rPr sz="2800" i="1">
                <a:solidFill>
                  <a:srgbClr val="424C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maximizes the margin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5" name="Support Vector Machines"/>
          <p:cNvSpPr/>
          <p:nvPr/>
        </p:nvSpPr>
        <p:spPr>
          <a:xfrm>
            <a:off x="864412" y="668858"/>
            <a:ext cx="5193729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 Vector Machines</a:t>
            </a:r>
          </a:p>
        </p:txBody>
      </p:sp>
      <p:sp>
        <p:nvSpPr>
          <p:cNvPr id="356" name="A learning method which explicitly calculates the maximum margin hyperplane by solving a gigantic quadratic programming minimization problem."/>
          <p:cNvSpPr/>
          <p:nvPr/>
        </p:nvSpPr>
        <p:spPr>
          <a:xfrm>
            <a:off x="953135" y="1556267"/>
            <a:ext cx="8240015" cy="1309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99571" indent="-199571" algn="l">
              <a:lnSpc>
                <a:spcPts val="3400"/>
              </a:lnSpc>
              <a:buSzPct val="100000"/>
              <a:buChar char="•"/>
            </a:pPr>
            <a:r>
              <a:rPr sz="3000">
                <a:latin typeface="Times New Roman"/>
                <a:ea typeface="Times New Roman"/>
                <a:cs typeface="Times New Roman"/>
                <a:sym typeface="Times New Roman"/>
              </a:rPr>
              <a:t> A learning method which </a:t>
            </a:r>
            <a:r>
              <a:rPr sz="3000" i="1">
                <a:solidFill>
                  <a:srgbClr val="424C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explicitly calculates the maximum margin hyperplane </a:t>
            </a:r>
            <a:r>
              <a:rPr sz="3000">
                <a:latin typeface="Times New Roman"/>
                <a:ea typeface="Times New Roman"/>
                <a:cs typeface="Times New Roman"/>
                <a:sym typeface="Times New Roman"/>
              </a:rPr>
              <a:t>by solving a gigantic quadratic programming minimization problem.</a:t>
            </a:r>
          </a:p>
        </p:txBody>
      </p:sp>
      <p:sp>
        <p:nvSpPr>
          <p:cNvPr id="357" name="Among the very highest -performing traditional machine learning techniques."/>
          <p:cNvSpPr/>
          <p:nvPr/>
        </p:nvSpPr>
        <p:spPr>
          <a:xfrm>
            <a:off x="952500" y="3286848"/>
            <a:ext cx="8634984" cy="871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99571" indent="-199571" algn="l">
              <a:lnSpc>
                <a:spcPts val="3400"/>
              </a:lnSpc>
              <a:buSzPct val="100000"/>
              <a:buChar char="•"/>
            </a:pPr>
            <a:r>
              <a:rPr sz="3000">
                <a:latin typeface="Times New Roman"/>
                <a:ea typeface="Times New Roman"/>
                <a:cs typeface="Times New Roman"/>
                <a:sym typeface="Times New Roman"/>
              </a:rPr>
              <a:t> Among the very highest -performing traditional machine learning techniques.</a:t>
            </a:r>
          </a:p>
        </p:txBody>
      </p:sp>
      <p:sp>
        <p:nvSpPr>
          <p:cNvPr id="358" name="But it’s relatively slow and quite complicated."/>
          <p:cNvSpPr/>
          <p:nvPr/>
        </p:nvSpPr>
        <p:spPr>
          <a:xfrm>
            <a:off x="952500" y="4579316"/>
            <a:ext cx="79753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81642" indent="-81642" algn="l">
              <a:lnSpc>
                <a:spcPts val="3400"/>
              </a:lnSpc>
              <a:buSzPct val="100000"/>
              <a:buChar char="•"/>
            </a:pPr>
            <a:r>
              <a:rPr sz="300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 </a:t>
            </a:r>
            <a:r>
              <a:rPr sz="3000">
                <a:latin typeface="Times New Roman"/>
                <a:ea typeface="Times New Roman"/>
                <a:cs typeface="Times New Roman"/>
                <a:sym typeface="Times New Roman"/>
              </a:rPr>
              <a:t>But it’s relatively slow and quite complicated.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1" name="Line"/>
          <p:cNvSpPr/>
          <p:nvPr/>
        </p:nvSpPr>
        <p:spPr>
          <a:xfrm>
            <a:off x="1682750" y="6762750"/>
            <a:ext cx="7641844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2" name="Triangle"/>
          <p:cNvSpPr/>
          <p:nvPr/>
        </p:nvSpPr>
        <p:spPr>
          <a:xfrm>
            <a:off x="9315450" y="6724650"/>
            <a:ext cx="825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3" name="Triangle"/>
          <p:cNvSpPr/>
          <p:nvPr/>
        </p:nvSpPr>
        <p:spPr>
          <a:xfrm>
            <a:off x="1644650" y="1517650"/>
            <a:ext cx="825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080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4" name="Line"/>
          <p:cNvSpPr/>
          <p:nvPr/>
        </p:nvSpPr>
        <p:spPr>
          <a:xfrm>
            <a:off x="1682750" y="1581150"/>
            <a:ext cx="0" cy="5185156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5" name="Shape"/>
          <p:cNvSpPr/>
          <p:nvPr/>
        </p:nvSpPr>
        <p:spPr>
          <a:xfrm>
            <a:off x="3879850" y="5060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6" name="Shape"/>
          <p:cNvSpPr/>
          <p:nvPr/>
        </p:nvSpPr>
        <p:spPr>
          <a:xfrm>
            <a:off x="3879850" y="5060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7" name="Shape"/>
          <p:cNvSpPr/>
          <p:nvPr/>
        </p:nvSpPr>
        <p:spPr>
          <a:xfrm>
            <a:off x="4057650" y="52387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8" name="Shape"/>
          <p:cNvSpPr/>
          <p:nvPr/>
        </p:nvSpPr>
        <p:spPr>
          <a:xfrm>
            <a:off x="4057650" y="52387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9" name="Shape"/>
          <p:cNvSpPr/>
          <p:nvPr/>
        </p:nvSpPr>
        <p:spPr>
          <a:xfrm>
            <a:off x="4222750" y="50609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0" name="Shape"/>
          <p:cNvSpPr/>
          <p:nvPr/>
        </p:nvSpPr>
        <p:spPr>
          <a:xfrm>
            <a:off x="4222750" y="50609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1" name="Shape"/>
          <p:cNvSpPr/>
          <p:nvPr/>
        </p:nvSpPr>
        <p:spPr>
          <a:xfrm>
            <a:off x="4222750" y="4730750"/>
            <a:ext cx="825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2" name="Shape"/>
          <p:cNvSpPr/>
          <p:nvPr/>
        </p:nvSpPr>
        <p:spPr>
          <a:xfrm>
            <a:off x="4222750" y="4730750"/>
            <a:ext cx="825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3" name="Shape"/>
          <p:cNvSpPr/>
          <p:nvPr/>
        </p:nvSpPr>
        <p:spPr>
          <a:xfrm>
            <a:off x="4387850" y="4222750"/>
            <a:ext cx="952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4" name="Shape"/>
          <p:cNvSpPr/>
          <p:nvPr/>
        </p:nvSpPr>
        <p:spPr>
          <a:xfrm>
            <a:off x="4387850" y="4222750"/>
            <a:ext cx="952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5" name="Shape"/>
          <p:cNvSpPr/>
          <p:nvPr/>
        </p:nvSpPr>
        <p:spPr>
          <a:xfrm>
            <a:off x="4565650" y="4984750"/>
            <a:ext cx="82550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6" name="Shape"/>
          <p:cNvSpPr/>
          <p:nvPr/>
        </p:nvSpPr>
        <p:spPr>
          <a:xfrm>
            <a:off x="4565650" y="4984750"/>
            <a:ext cx="82550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7" name="Shape"/>
          <p:cNvSpPr/>
          <p:nvPr/>
        </p:nvSpPr>
        <p:spPr>
          <a:xfrm>
            <a:off x="6165850" y="3460750"/>
            <a:ext cx="952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8" name="Shape"/>
          <p:cNvSpPr/>
          <p:nvPr/>
        </p:nvSpPr>
        <p:spPr>
          <a:xfrm>
            <a:off x="6165850" y="3460750"/>
            <a:ext cx="952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9" name="Shape"/>
          <p:cNvSpPr/>
          <p:nvPr/>
        </p:nvSpPr>
        <p:spPr>
          <a:xfrm>
            <a:off x="6343650" y="3625850"/>
            <a:ext cx="825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0" name="Shape"/>
          <p:cNvSpPr/>
          <p:nvPr/>
        </p:nvSpPr>
        <p:spPr>
          <a:xfrm>
            <a:off x="6343650" y="3625850"/>
            <a:ext cx="825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1" name="Shape"/>
          <p:cNvSpPr/>
          <p:nvPr/>
        </p:nvSpPr>
        <p:spPr>
          <a:xfrm>
            <a:off x="65087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2" name="Shape"/>
          <p:cNvSpPr/>
          <p:nvPr/>
        </p:nvSpPr>
        <p:spPr>
          <a:xfrm>
            <a:off x="65087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3" name="Shape"/>
          <p:cNvSpPr/>
          <p:nvPr/>
        </p:nvSpPr>
        <p:spPr>
          <a:xfrm>
            <a:off x="6673850" y="39687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4" name="Shape"/>
          <p:cNvSpPr/>
          <p:nvPr/>
        </p:nvSpPr>
        <p:spPr>
          <a:xfrm>
            <a:off x="6673850" y="39687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5" name="Shape"/>
          <p:cNvSpPr/>
          <p:nvPr/>
        </p:nvSpPr>
        <p:spPr>
          <a:xfrm>
            <a:off x="6673850" y="3536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6" name="Shape"/>
          <p:cNvSpPr/>
          <p:nvPr/>
        </p:nvSpPr>
        <p:spPr>
          <a:xfrm>
            <a:off x="6673850" y="3536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7" name="Shape"/>
          <p:cNvSpPr/>
          <p:nvPr/>
        </p:nvSpPr>
        <p:spPr>
          <a:xfrm>
            <a:off x="6419850" y="4133850"/>
            <a:ext cx="85344" cy="8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8" name="Shape"/>
          <p:cNvSpPr/>
          <p:nvPr/>
        </p:nvSpPr>
        <p:spPr>
          <a:xfrm>
            <a:off x="6419850" y="4133850"/>
            <a:ext cx="85344" cy="8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9" name="Shape"/>
          <p:cNvSpPr/>
          <p:nvPr/>
        </p:nvSpPr>
        <p:spPr>
          <a:xfrm>
            <a:off x="68516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0" name="Shape"/>
          <p:cNvSpPr/>
          <p:nvPr/>
        </p:nvSpPr>
        <p:spPr>
          <a:xfrm>
            <a:off x="68516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1" name="Shape"/>
          <p:cNvSpPr/>
          <p:nvPr/>
        </p:nvSpPr>
        <p:spPr>
          <a:xfrm>
            <a:off x="6089650" y="3879850"/>
            <a:ext cx="85344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2" name="Shape"/>
          <p:cNvSpPr/>
          <p:nvPr/>
        </p:nvSpPr>
        <p:spPr>
          <a:xfrm>
            <a:off x="6089650" y="3879850"/>
            <a:ext cx="85344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3" name="Line"/>
          <p:cNvSpPr/>
          <p:nvPr/>
        </p:nvSpPr>
        <p:spPr>
          <a:xfrm>
            <a:off x="4811521" y="2182622"/>
            <a:ext cx="1014985" cy="3895345"/>
          </a:xfrm>
          <a:prstGeom prst="line">
            <a:avLst/>
          </a:prstGeom>
          <a:ln w="28956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4" name="Shape"/>
          <p:cNvSpPr/>
          <p:nvPr/>
        </p:nvSpPr>
        <p:spPr>
          <a:xfrm>
            <a:off x="4214621" y="5395721"/>
            <a:ext cx="83821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5" name="Shape"/>
          <p:cNvSpPr/>
          <p:nvPr/>
        </p:nvSpPr>
        <p:spPr>
          <a:xfrm>
            <a:off x="4214621" y="5395721"/>
            <a:ext cx="83821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6" name="Shape"/>
          <p:cNvSpPr/>
          <p:nvPr/>
        </p:nvSpPr>
        <p:spPr>
          <a:xfrm>
            <a:off x="3871721" y="4633721"/>
            <a:ext cx="83821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7" name="Shape"/>
          <p:cNvSpPr/>
          <p:nvPr/>
        </p:nvSpPr>
        <p:spPr>
          <a:xfrm>
            <a:off x="3871721" y="4633721"/>
            <a:ext cx="83821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8" name="Shape"/>
          <p:cNvSpPr/>
          <p:nvPr/>
        </p:nvSpPr>
        <p:spPr>
          <a:xfrm>
            <a:off x="6843521" y="2766822"/>
            <a:ext cx="85345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9" name="Shape"/>
          <p:cNvSpPr/>
          <p:nvPr/>
        </p:nvSpPr>
        <p:spPr>
          <a:xfrm>
            <a:off x="6843521" y="2766822"/>
            <a:ext cx="85345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0" name="Shape"/>
          <p:cNvSpPr/>
          <p:nvPr/>
        </p:nvSpPr>
        <p:spPr>
          <a:xfrm>
            <a:off x="7173721" y="3617721"/>
            <a:ext cx="85345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1" name="Shape"/>
          <p:cNvSpPr/>
          <p:nvPr/>
        </p:nvSpPr>
        <p:spPr>
          <a:xfrm>
            <a:off x="7173721" y="3617721"/>
            <a:ext cx="85345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2" name="Shape"/>
          <p:cNvSpPr/>
          <p:nvPr/>
        </p:nvSpPr>
        <p:spPr>
          <a:xfrm>
            <a:off x="6500621" y="3198622"/>
            <a:ext cx="83822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3" name="Shape"/>
          <p:cNvSpPr/>
          <p:nvPr/>
        </p:nvSpPr>
        <p:spPr>
          <a:xfrm>
            <a:off x="6500621" y="3198622"/>
            <a:ext cx="83822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4" name="Line"/>
          <p:cNvSpPr/>
          <p:nvPr/>
        </p:nvSpPr>
        <p:spPr>
          <a:xfrm>
            <a:off x="3960621" y="2347722"/>
            <a:ext cx="1016509" cy="3893820"/>
          </a:xfrm>
          <a:prstGeom prst="line">
            <a:avLst/>
          </a:prstGeom>
          <a:ln w="28956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5" name="Line"/>
          <p:cNvSpPr/>
          <p:nvPr/>
        </p:nvSpPr>
        <p:spPr>
          <a:xfrm>
            <a:off x="5649721" y="2017522"/>
            <a:ext cx="1016509" cy="3895345"/>
          </a:xfrm>
          <a:prstGeom prst="line">
            <a:avLst/>
          </a:prstGeom>
          <a:ln w="28956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06" name="picture-50.jpeg" descr="picture-50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79" y="5897879"/>
            <a:ext cx="1699261" cy="403861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Line"/>
          <p:cNvSpPr/>
          <p:nvPr/>
        </p:nvSpPr>
        <p:spPr>
          <a:xfrm>
            <a:off x="2779522" y="3109722"/>
            <a:ext cx="4149853" cy="2793492"/>
          </a:xfrm>
          <a:prstGeom prst="line">
            <a:avLst/>
          </a:prstGeom>
          <a:ln w="28956">
            <a:solidFill>
              <a:srgbClr val="CD1C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8" name="Line"/>
          <p:cNvSpPr/>
          <p:nvPr/>
        </p:nvSpPr>
        <p:spPr>
          <a:xfrm>
            <a:off x="2944622" y="1839722"/>
            <a:ext cx="4149852" cy="2795016"/>
          </a:xfrm>
          <a:prstGeom prst="line">
            <a:avLst/>
          </a:prstGeom>
          <a:ln w="28956">
            <a:solidFill>
              <a:srgbClr val="CD1C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9" name="Line"/>
          <p:cNvSpPr/>
          <p:nvPr/>
        </p:nvSpPr>
        <p:spPr>
          <a:xfrm>
            <a:off x="2855722" y="2436622"/>
            <a:ext cx="4148328" cy="2793492"/>
          </a:xfrm>
          <a:prstGeom prst="line">
            <a:avLst/>
          </a:prstGeom>
          <a:ln w="28956" cap="rnd">
            <a:solidFill>
              <a:srgbClr val="CD1C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0" name="picture-51.jpeg" descr="picture-51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20" y="4564379"/>
            <a:ext cx="617221" cy="937261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Maximizing the Margin"/>
          <p:cNvSpPr/>
          <p:nvPr/>
        </p:nvSpPr>
        <p:spPr>
          <a:xfrm>
            <a:off x="2503042" y="558241"/>
            <a:ext cx="49066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Maximizing the Margin</a:t>
            </a:r>
          </a:p>
        </p:txBody>
      </p:sp>
      <p:sp>
        <p:nvSpPr>
          <p:cNvPr id="412" name="x1"/>
          <p:cNvSpPr/>
          <p:nvPr/>
        </p:nvSpPr>
        <p:spPr>
          <a:xfrm>
            <a:off x="1119225" y="1762353"/>
            <a:ext cx="295462" cy="361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22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400" i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13" name="Select the…"/>
          <p:cNvSpPr/>
          <p:nvPr/>
        </p:nvSpPr>
        <p:spPr>
          <a:xfrm>
            <a:off x="7359142" y="1918233"/>
            <a:ext cx="2069415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200"/>
              </a:lnSpc>
              <a:tabLst>
                <a:tab pos="6223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	Select the</a:t>
            </a:r>
          </a:p>
          <a:p>
            <a:pPr algn="l">
              <a:lnSpc>
                <a:spcPts val="100"/>
              </a:lnSpc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5969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	separating</a:t>
            </a:r>
          </a:p>
          <a:p>
            <a:pPr algn="l">
              <a:lnSpc>
                <a:spcPts val="100"/>
              </a:lnSpc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3048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	hyperplane that</a:t>
            </a:r>
          </a:p>
          <a:p>
            <a:pPr algn="l">
              <a:lnSpc>
                <a:spcPts val="100"/>
              </a:lnSpc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381000" algn="l"/>
              </a:tabLst>
            </a:pPr>
            <a:r>
              <a:rPr sz="2000" i="1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maximizes the</a:t>
            </a:r>
          </a:p>
          <a:p>
            <a:pPr algn="l">
              <a:lnSpc>
                <a:spcPts val="1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800100" algn="l"/>
              </a:tabLst>
            </a:pPr>
            <a:r>
              <a:rPr sz="2000" i="1">
                <a:solidFill>
                  <a:srgbClr val="CD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margin</a:t>
            </a: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"/>
              </a:lnSpc>
            </a:pPr>
            <a:endParaRPr sz="2000" i="1">
              <a:solidFill>
                <a:srgbClr val="CD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6223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Margin</a:t>
            </a:r>
          </a:p>
          <a:p>
            <a:pPr algn="l">
              <a:lnSpc>
                <a:spcPts val="100"/>
              </a:lnSpc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6223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Width</a:t>
            </a:r>
          </a:p>
        </p:txBody>
      </p:sp>
      <p:sp>
        <p:nvSpPr>
          <p:cNvPr id="414" name="Margin…"/>
          <p:cNvSpPr/>
          <p:nvPr/>
        </p:nvSpPr>
        <p:spPr>
          <a:xfrm>
            <a:off x="6342888" y="6152464"/>
            <a:ext cx="8193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200"/>
              </a:lnSpc>
              <a:tabLst>
                <a:tab pos="6223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Margin</a:t>
            </a:r>
          </a:p>
          <a:p>
            <a:pPr algn="l">
              <a:lnSpc>
                <a:spcPts val="100"/>
              </a:lnSpc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200"/>
              </a:lnSpc>
              <a:tabLst>
                <a:tab pos="622300" algn="l"/>
              </a:tabLst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Width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7" name="Line"/>
          <p:cNvSpPr/>
          <p:nvPr/>
        </p:nvSpPr>
        <p:spPr>
          <a:xfrm>
            <a:off x="1682750" y="6762750"/>
            <a:ext cx="7641844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8" name="Triangle"/>
          <p:cNvSpPr/>
          <p:nvPr/>
        </p:nvSpPr>
        <p:spPr>
          <a:xfrm>
            <a:off x="9315450" y="6724650"/>
            <a:ext cx="825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9" name="Triangle"/>
          <p:cNvSpPr/>
          <p:nvPr/>
        </p:nvSpPr>
        <p:spPr>
          <a:xfrm>
            <a:off x="1644650" y="1517650"/>
            <a:ext cx="825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080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0" name="Line"/>
          <p:cNvSpPr/>
          <p:nvPr/>
        </p:nvSpPr>
        <p:spPr>
          <a:xfrm>
            <a:off x="1682750" y="1581150"/>
            <a:ext cx="0" cy="5185156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1" name="Shape"/>
          <p:cNvSpPr/>
          <p:nvPr/>
        </p:nvSpPr>
        <p:spPr>
          <a:xfrm>
            <a:off x="3879850" y="5060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2" name="Shape"/>
          <p:cNvSpPr/>
          <p:nvPr/>
        </p:nvSpPr>
        <p:spPr>
          <a:xfrm>
            <a:off x="3879850" y="5060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3" name="Shape"/>
          <p:cNvSpPr/>
          <p:nvPr/>
        </p:nvSpPr>
        <p:spPr>
          <a:xfrm>
            <a:off x="4057650" y="52387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4" name="Shape"/>
          <p:cNvSpPr/>
          <p:nvPr/>
        </p:nvSpPr>
        <p:spPr>
          <a:xfrm>
            <a:off x="4057650" y="52387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5" name="Shape"/>
          <p:cNvSpPr/>
          <p:nvPr/>
        </p:nvSpPr>
        <p:spPr>
          <a:xfrm>
            <a:off x="4222750" y="50609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6" name="Shape"/>
          <p:cNvSpPr/>
          <p:nvPr/>
        </p:nvSpPr>
        <p:spPr>
          <a:xfrm>
            <a:off x="4222750" y="5060950"/>
            <a:ext cx="8255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7" name="Shape"/>
          <p:cNvSpPr/>
          <p:nvPr/>
        </p:nvSpPr>
        <p:spPr>
          <a:xfrm>
            <a:off x="4565650" y="4984750"/>
            <a:ext cx="82550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8" name="Shape"/>
          <p:cNvSpPr/>
          <p:nvPr/>
        </p:nvSpPr>
        <p:spPr>
          <a:xfrm>
            <a:off x="4565650" y="4984750"/>
            <a:ext cx="82550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9" name="Shape"/>
          <p:cNvSpPr/>
          <p:nvPr/>
        </p:nvSpPr>
        <p:spPr>
          <a:xfrm>
            <a:off x="6165850" y="3460750"/>
            <a:ext cx="952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0" name="Shape"/>
          <p:cNvSpPr/>
          <p:nvPr/>
        </p:nvSpPr>
        <p:spPr>
          <a:xfrm>
            <a:off x="6165850" y="3460750"/>
            <a:ext cx="95251" cy="82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1" name="Shape"/>
          <p:cNvSpPr/>
          <p:nvPr/>
        </p:nvSpPr>
        <p:spPr>
          <a:xfrm>
            <a:off x="6343650" y="3625850"/>
            <a:ext cx="825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2" name="Shape"/>
          <p:cNvSpPr/>
          <p:nvPr/>
        </p:nvSpPr>
        <p:spPr>
          <a:xfrm>
            <a:off x="6343650" y="3625850"/>
            <a:ext cx="825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3" name="Shape"/>
          <p:cNvSpPr/>
          <p:nvPr/>
        </p:nvSpPr>
        <p:spPr>
          <a:xfrm>
            <a:off x="65087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4" name="Shape"/>
          <p:cNvSpPr/>
          <p:nvPr/>
        </p:nvSpPr>
        <p:spPr>
          <a:xfrm>
            <a:off x="65087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5" name="Shape"/>
          <p:cNvSpPr/>
          <p:nvPr/>
        </p:nvSpPr>
        <p:spPr>
          <a:xfrm>
            <a:off x="6673850" y="39687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6" name="Shape"/>
          <p:cNvSpPr/>
          <p:nvPr/>
        </p:nvSpPr>
        <p:spPr>
          <a:xfrm>
            <a:off x="6673850" y="39687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7" name="Shape"/>
          <p:cNvSpPr/>
          <p:nvPr/>
        </p:nvSpPr>
        <p:spPr>
          <a:xfrm>
            <a:off x="6673850" y="3536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8" name="Shape"/>
          <p:cNvSpPr/>
          <p:nvPr/>
        </p:nvSpPr>
        <p:spPr>
          <a:xfrm>
            <a:off x="6673850" y="3536950"/>
            <a:ext cx="83821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9" name="Shape"/>
          <p:cNvSpPr/>
          <p:nvPr/>
        </p:nvSpPr>
        <p:spPr>
          <a:xfrm>
            <a:off x="6419850" y="4133850"/>
            <a:ext cx="85344" cy="8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0" name="Shape"/>
          <p:cNvSpPr/>
          <p:nvPr/>
        </p:nvSpPr>
        <p:spPr>
          <a:xfrm>
            <a:off x="6419850" y="4133850"/>
            <a:ext cx="85344" cy="8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1" name="Shape"/>
          <p:cNvSpPr/>
          <p:nvPr/>
        </p:nvSpPr>
        <p:spPr>
          <a:xfrm>
            <a:off x="68516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2" name="Shape"/>
          <p:cNvSpPr/>
          <p:nvPr/>
        </p:nvSpPr>
        <p:spPr>
          <a:xfrm>
            <a:off x="6851650" y="3803650"/>
            <a:ext cx="82551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3" name="Shape"/>
          <p:cNvSpPr/>
          <p:nvPr/>
        </p:nvSpPr>
        <p:spPr>
          <a:xfrm>
            <a:off x="6089650" y="3879850"/>
            <a:ext cx="85344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4" name="Shape"/>
          <p:cNvSpPr/>
          <p:nvPr/>
        </p:nvSpPr>
        <p:spPr>
          <a:xfrm>
            <a:off x="6089650" y="3879850"/>
            <a:ext cx="85344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5" name="Line"/>
          <p:cNvSpPr/>
          <p:nvPr/>
        </p:nvSpPr>
        <p:spPr>
          <a:xfrm>
            <a:off x="4811521" y="2182622"/>
            <a:ext cx="1014985" cy="3895345"/>
          </a:xfrm>
          <a:prstGeom prst="line">
            <a:avLst/>
          </a:prstGeom>
          <a:ln w="28956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6" name="Shape"/>
          <p:cNvSpPr/>
          <p:nvPr/>
        </p:nvSpPr>
        <p:spPr>
          <a:xfrm>
            <a:off x="4214621" y="5395721"/>
            <a:ext cx="83821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7" name="Shape"/>
          <p:cNvSpPr/>
          <p:nvPr/>
        </p:nvSpPr>
        <p:spPr>
          <a:xfrm>
            <a:off x="4214621" y="5395721"/>
            <a:ext cx="83821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44" y="0"/>
                  <a:pt x="10800" y="0"/>
                </a:cubicBezTo>
                <a:cubicBezTo>
                  <a:pt x="16756" y="0"/>
                  <a:pt x="21600" y="4844"/>
                  <a:pt x="21600" y="10800"/>
                </a:cubicBezTo>
                <a:cubicBezTo>
                  <a:pt x="21600" y="16756"/>
                  <a:pt x="16756" y="21600"/>
                  <a:pt x="10800" y="21600"/>
                </a:cubicBezTo>
                <a:cubicBezTo>
                  <a:pt x="4844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8" name="Shape"/>
          <p:cNvSpPr/>
          <p:nvPr/>
        </p:nvSpPr>
        <p:spPr>
          <a:xfrm>
            <a:off x="6843521" y="2766822"/>
            <a:ext cx="85345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9" name="Shape"/>
          <p:cNvSpPr/>
          <p:nvPr/>
        </p:nvSpPr>
        <p:spPr>
          <a:xfrm>
            <a:off x="6843521" y="2766822"/>
            <a:ext cx="85345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21" y="0"/>
                  <a:pt x="10800" y="0"/>
                </a:cubicBezTo>
                <a:cubicBezTo>
                  <a:pt x="16779" y="0"/>
                  <a:pt x="21600" y="4821"/>
                  <a:pt x="21600" y="10800"/>
                </a:cubicBezTo>
                <a:cubicBezTo>
                  <a:pt x="21600" y="16779"/>
                  <a:pt x="16779" y="21600"/>
                  <a:pt x="10800" y="21600"/>
                </a:cubicBezTo>
                <a:cubicBezTo>
                  <a:pt x="4821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0" name="Shape"/>
          <p:cNvSpPr/>
          <p:nvPr/>
        </p:nvSpPr>
        <p:spPr>
          <a:xfrm>
            <a:off x="7173721" y="3617721"/>
            <a:ext cx="85345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1" name="Shape"/>
          <p:cNvSpPr/>
          <p:nvPr/>
        </p:nvSpPr>
        <p:spPr>
          <a:xfrm>
            <a:off x="7173721" y="3617721"/>
            <a:ext cx="85345" cy="83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44"/>
                  <a:pt x="4821" y="0"/>
                  <a:pt x="10800" y="0"/>
                </a:cubicBezTo>
                <a:cubicBezTo>
                  <a:pt x="16779" y="0"/>
                  <a:pt x="21600" y="4844"/>
                  <a:pt x="21600" y="10800"/>
                </a:cubicBezTo>
                <a:cubicBezTo>
                  <a:pt x="21600" y="16756"/>
                  <a:pt x="16779" y="21600"/>
                  <a:pt x="10800" y="21600"/>
                </a:cubicBezTo>
                <a:cubicBezTo>
                  <a:pt x="4821" y="21600"/>
                  <a:pt x="0" y="16756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2" name="Shape"/>
          <p:cNvSpPr/>
          <p:nvPr/>
        </p:nvSpPr>
        <p:spPr>
          <a:xfrm>
            <a:off x="6500621" y="3198622"/>
            <a:ext cx="83822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solidFill>
            <a:srgbClr val="011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3" name="Shape"/>
          <p:cNvSpPr/>
          <p:nvPr/>
        </p:nvSpPr>
        <p:spPr>
          <a:xfrm>
            <a:off x="6500621" y="3198622"/>
            <a:ext cx="83822" cy="8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21"/>
                  <a:pt x="4844" y="0"/>
                  <a:pt x="10800" y="0"/>
                </a:cubicBezTo>
                <a:cubicBezTo>
                  <a:pt x="16756" y="0"/>
                  <a:pt x="21600" y="4821"/>
                  <a:pt x="21600" y="10800"/>
                </a:cubicBezTo>
                <a:cubicBezTo>
                  <a:pt x="21600" y="16779"/>
                  <a:pt x="16756" y="21600"/>
                  <a:pt x="10800" y="21600"/>
                </a:cubicBezTo>
                <a:cubicBezTo>
                  <a:pt x="4844" y="21600"/>
                  <a:pt x="0" y="16779"/>
                  <a:pt x="0" y="10800"/>
                </a:cubicBezTo>
                <a:lnTo>
                  <a:pt x="0" y="10800"/>
                </a:lnTo>
              </a:path>
            </a:pathLst>
          </a:custGeom>
          <a:ln w="9144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4" name="Line"/>
          <p:cNvSpPr/>
          <p:nvPr/>
        </p:nvSpPr>
        <p:spPr>
          <a:xfrm>
            <a:off x="3960621" y="2347722"/>
            <a:ext cx="1016509" cy="3893820"/>
          </a:xfrm>
          <a:prstGeom prst="line">
            <a:avLst/>
          </a:prstGeom>
          <a:ln w="28956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5" name="Line"/>
          <p:cNvSpPr/>
          <p:nvPr/>
        </p:nvSpPr>
        <p:spPr>
          <a:xfrm>
            <a:off x="5649721" y="2017522"/>
            <a:ext cx="1016509" cy="3895345"/>
          </a:xfrm>
          <a:prstGeom prst="line">
            <a:avLst/>
          </a:prstGeom>
          <a:ln w="28956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6" name="picture-50.jpeg" descr="picture-50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79" y="5897879"/>
            <a:ext cx="1699261" cy="403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picture-54.jpeg" descr="picture-54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0" y="3680459"/>
            <a:ext cx="1729741" cy="1310641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Shape"/>
          <p:cNvSpPr/>
          <p:nvPr/>
        </p:nvSpPr>
        <p:spPr>
          <a:xfrm>
            <a:off x="4519421" y="3820921"/>
            <a:ext cx="41022" cy="4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543"/>
                </a:lnTo>
                <a:lnTo>
                  <a:pt x="19995" y="21600"/>
                </a:lnTo>
                <a:lnTo>
                  <a:pt x="0" y="20057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9" name="Shape"/>
          <p:cNvSpPr/>
          <p:nvPr/>
        </p:nvSpPr>
        <p:spPr>
          <a:xfrm>
            <a:off x="4595621" y="38336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0" name="Shape"/>
          <p:cNvSpPr/>
          <p:nvPr/>
        </p:nvSpPr>
        <p:spPr>
          <a:xfrm>
            <a:off x="4671821" y="38336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1" name="Shape"/>
          <p:cNvSpPr/>
          <p:nvPr/>
        </p:nvSpPr>
        <p:spPr>
          <a:xfrm>
            <a:off x="4748021" y="3846321"/>
            <a:ext cx="40895" cy="4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3" y="0"/>
                </a:moveTo>
                <a:lnTo>
                  <a:pt x="21600" y="1543"/>
                </a:lnTo>
                <a:lnTo>
                  <a:pt x="20057" y="21600"/>
                </a:lnTo>
                <a:lnTo>
                  <a:pt x="0" y="20057"/>
                </a:lnTo>
                <a:lnTo>
                  <a:pt x="154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2" name="Shape"/>
          <p:cNvSpPr/>
          <p:nvPr/>
        </p:nvSpPr>
        <p:spPr>
          <a:xfrm>
            <a:off x="4824221" y="3846321"/>
            <a:ext cx="40895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3" y="0"/>
                </a:moveTo>
                <a:lnTo>
                  <a:pt x="21600" y="1605"/>
                </a:lnTo>
                <a:lnTo>
                  <a:pt x="20057" y="21600"/>
                </a:lnTo>
                <a:lnTo>
                  <a:pt x="0" y="19995"/>
                </a:lnTo>
                <a:lnTo>
                  <a:pt x="154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3" name="Shape"/>
          <p:cNvSpPr/>
          <p:nvPr/>
        </p:nvSpPr>
        <p:spPr>
          <a:xfrm>
            <a:off x="4900421" y="38590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8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538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4" name="Shape"/>
          <p:cNvSpPr/>
          <p:nvPr/>
        </p:nvSpPr>
        <p:spPr>
          <a:xfrm>
            <a:off x="4976621" y="3859021"/>
            <a:ext cx="41022" cy="4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543"/>
                </a:lnTo>
                <a:lnTo>
                  <a:pt x="19995" y="21600"/>
                </a:lnTo>
                <a:lnTo>
                  <a:pt x="0" y="20057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5" name="Shape"/>
          <p:cNvSpPr/>
          <p:nvPr/>
        </p:nvSpPr>
        <p:spPr>
          <a:xfrm>
            <a:off x="5052821" y="38717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6" name="Shape"/>
          <p:cNvSpPr/>
          <p:nvPr/>
        </p:nvSpPr>
        <p:spPr>
          <a:xfrm>
            <a:off x="5129021" y="38717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7" name="Shape"/>
          <p:cNvSpPr/>
          <p:nvPr/>
        </p:nvSpPr>
        <p:spPr>
          <a:xfrm>
            <a:off x="5205221" y="3871721"/>
            <a:ext cx="41022" cy="4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543"/>
                </a:lnTo>
                <a:lnTo>
                  <a:pt x="19995" y="21600"/>
                </a:lnTo>
                <a:lnTo>
                  <a:pt x="0" y="20057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8" name="Shape"/>
          <p:cNvSpPr/>
          <p:nvPr/>
        </p:nvSpPr>
        <p:spPr>
          <a:xfrm>
            <a:off x="5281421" y="38844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20062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9" name="Shape"/>
          <p:cNvSpPr/>
          <p:nvPr/>
        </p:nvSpPr>
        <p:spPr>
          <a:xfrm>
            <a:off x="5357621" y="3884421"/>
            <a:ext cx="40895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3" y="0"/>
                </a:moveTo>
                <a:lnTo>
                  <a:pt x="21600" y="1605"/>
                </a:lnTo>
                <a:lnTo>
                  <a:pt x="20057" y="21600"/>
                </a:lnTo>
                <a:lnTo>
                  <a:pt x="0" y="19995"/>
                </a:lnTo>
                <a:lnTo>
                  <a:pt x="154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0" name="Shape"/>
          <p:cNvSpPr/>
          <p:nvPr/>
        </p:nvSpPr>
        <p:spPr>
          <a:xfrm>
            <a:off x="5433821" y="3897121"/>
            <a:ext cx="40895" cy="4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3" y="0"/>
                </a:moveTo>
                <a:lnTo>
                  <a:pt x="21600" y="1543"/>
                </a:lnTo>
                <a:lnTo>
                  <a:pt x="20057" y="21600"/>
                </a:lnTo>
                <a:lnTo>
                  <a:pt x="0" y="20057"/>
                </a:lnTo>
                <a:lnTo>
                  <a:pt x="154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1" name="Shape"/>
          <p:cNvSpPr/>
          <p:nvPr/>
        </p:nvSpPr>
        <p:spPr>
          <a:xfrm>
            <a:off x="5510021" y="38971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2" name="Shape"/>
          <p:cNvSpPr/>
          <p:nvPr/>
        </p:nvSpPr>
        <p:spPr>
          <a:xfrm>
            <a:off x="5586221" y="39098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3" name="Shape"/>
          <p:cNvSpPr/>
          <p:nvPr/>
        </p:nvSpPr>
        <p:spPr>
          <a:xfrm>
            <a:off x="5662421" y="3909821"/>
            <a:ext cx="41022" cy="4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543"/>
                </a:lnTo>
                <a:lnTo>
                  <a:pt x="19995" y="21600"/>
                </a:lnTo>
                <a:lnTo>
                  <a:pt x="0" y="20057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4" name="Shape"/>
          <p:cNvSpPr/>
          <p:nvPr/>
        </p:nvSpPr>
        <p:spPr>
          <a:xfrm>
            <a:off x="5738621" y="3922521"/>
            <a:ext cx="41022" cy="41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5" name="Shape"/>
          <p:cNvSpPr/>
          <p:nvPr/>
        </p:nvSpPr>
        <p:spPr>
          <a:xfrm>
            <a:off x="5814821" y="3922521"/>
            <a:ext cx="41022" cy="41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5" y="0"/>
                </a:moveTo>
                <a:lnTo>
                  <a:pt x="21600" y="1605"/>
                </a:lnTo>
                <a:lnTo>
                  <a:pt x="19995" y="21600"/>
                </a:lnTo>
                <a:lnTo>
                  <a:pt x="0" y="19995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6" name="Triangle"/>
          <p:cNvSpPr/>
          <p:nvPr/>
        </p:nvSpPr>
        <p:spPr>
          <a:xfrm>
            <a:off x="5878321" y="3897121"/>
            <a:ext cx="118492" cy="114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" y="0"/>
                </a:moveTo>
                <a:lnTo>
                  <a:pt x="21600" y="12508"/>
                </a:lnTo>
                <a:lnTo>
                  <a:pt x="0" y="21600"/>
                </a:lnTo>
                <a:lnTo>
                  <a:pt x="1644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7" name="Line"/>
          <p:cNvSpPr/>
          <p:nvPr/>
        </p:nvSpPr>
        <p:spPr>
          <a:xfrm>
            <a:off x="5891021" y="3935221"/>
            <a:ext cx="1" cy="38609"/>
          </a:xfrm>
          <a:prstGeom prst="line">
            <a:avLst/>
          </a:prstGeom>
          <a:ln w="10667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8" name="Support Vectors"/>
          <p:cNvSpPr/>
          <p:nvPr/>
        </p:nvSpPr>
        <p:spPr>
          <a:xfrm>
            <a:off x="3175380" y="608878"/>
            <a:ext cx="3359894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 Vectors</a:t>
            </a:r>
          </a:p>
        </p:txBody>
      </p:sp>
      <p:sp>
        <p:nvSpPr>
          <p:cNvPr id="479" name="x1"/>
          <p:cNvSpPr/>
          <p:nvPr/>
        </p:nvSpPr>
        <p:spPr>
          <a:xfrm>
            <a:off x="1119225" y="1762353"/>
            <a:ext cx="295462" cy="361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600"/>
              </a:lnSpc>
            </a:pPr>
            <a:r>
              <a:rPr sz="2200" i="1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1400" i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480" name="Support Vectors"/>
          <p:cNvSpPr/>
          <p:nvPr/>
        </p:nvSpPr>
        <p:spPr>
          <a:xfrm>
            <a:off x="1973833" y="3188614"/>
            <a:ext cx="180775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Support Vectors</a:t>
            </a:r>
          </a:p>
        </p:txBody>
      </p:sp>
      <p:sp>
        <p:nvSpPr>
          <p:cNvPr id="481" name="Margin…"/>
          <p:cNvSpPr/>
          <p:nvPr/>
        </p:nvSpPr>
        <p:spPr>
          <a:xfrm>
            <a:off x="6342888" y="6152464"/>
            <a:ext cx="8193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Margin</a:t>
            </a:r>
          </a:p>
          <a:p>
            <a:pPr algn="l">
              <a:lnSpc>
                <a:spcPts val="100"/>
              </a:lnSpc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200"/>
              </a:lnSpc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 Width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4" name="Support Vector Machines"/>
          <p:cNvSpPr/>
          <p:nvPr/>
        </p:nvSpPr>
        <p:spPr>
          <a:xfrm>
            <a:off x="864412" y="668858"/>
            <a:ext cx="5193729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 Vector Machines</a:t>
            </a:r>
          </a:p>
        </p:txBody>
      </p:sp>
      <p:sp>
        <p:nvSpPr>
          <p:cNvPr id="485" name="Text"/>
          <p:cNvSpPr/>
          <p:nvPr/>
        </p:nvSpPr>
        <p:spPr>
          <a:xfrm>
            <a:off x="1118920" y="1478648"/>
            <a:ext cx="486856" cy="6629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endParaRPr/>
          </a:p>
        </p:txBody>
      </p:sp>
      <p:sp>
        <p:nvSpPr>
          <p:cNvPr id="486" name="A learning method which explicitly calculates the maximum margin hyperplane."/>
          <p:cNvSpPr/>
          <p:nvPr/>
        </p:nvSpPr>
        <p:spPr>
          <a:xfrm>
            <a:off x="1268824" y="2634734"/>
            <a:ext cx="7730920" cy="871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lnSpc>
                <a:spcPts val="3400"/>
              </a:lnSpc>
              <a:buSzPct val="100000"/>
              <a:buChar char="•"/>
            </a:pPr>
            <a:r>
              <a:rPr sz="3000" b="1">
                <a:latin typeface="Times New Roman"/>
                <a:ea typeface="Times New Roman"/>
                <a:cs typeface="Times New Roman"/>
                <a:sym typeface="Times New Roman"/>
              </a:rPr>
              <a:t> A learning method which </a:t>
            </a:r>
            <a:r>
              <a:rPr sz="3000" b="1" i="1">
                <a:solidFill>
                  <a:srgbClr val="424C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explicitly calculates the maximum margin hyperplane</a:t>
            </a:r>
            <a:r>
              <a:rPr sz="3000" b="1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487" name="\"/>
          <p:cNvSpPr/>
          <p:nvPr/>
        </p:nvSpPr>
        <p:spPr>
          <a:xfrm>
            <a:off x="864412" y="7086486"/>
            <a:ext cx="7138697" cy="233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 defTabSz="457200">
              <a:lnSpc>
                <a:spcPts val="1800"/>
              </a:lnSpc>
              <a:tabLst>
                <a:tab pos="6870700" algn="l"/>
              </a:tabLst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\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0" name="Setting Up the Optimization…"/>
          <p:cNvSpPr/>
          <p:nvPr/>
        </p:nvSpPr>
        <p:spPr>
          <a:xfrm>
            <a:off x="445477" y="162130"/>
            <a:ext cx="9401908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the Optimization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2479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Problem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92" y="1574646"/>
            <a:ext cx="10160509" cy="55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Quote Bubble"/>
          <p:cNvSpPr/>
          <p:nvPr/>
        </p:nvSpPr>
        <p:spPr>
          <a:xfrm>
            <a:off x="3685794" y="2272727"/>
            <a:ext cx="1707357" cy="1252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4" y="21600"/>
                </a:moveTo>
                <a:cubicBezTo>
                  <a:pt x="4676" y="21600"/>
                  <a:pt x="0" y="17183"/>
                  <a:pt x="0" y="11738"/>
                </a:cubicBezTo>
                <a:cubicBezTo>
                  <a:pt x="0" y="6292"/>
                  <a:pt x="4676" y="1882"/>
                  <a:pt x="10444" y="1882"/>
                </a:cubicBezTo>
                <a:cubicBezTo>
                  <a:pt x="12484" y="1882"/>
                  <a:pt x="14373" y="2453"/>
                  <a:pt x="15982" y="3408"/>
                </a:cubicBezTo>
                <a:lnTo>
                  <a:pt x="21600" y="0"/>
                </a:lnTo>
                <a:lnTo>
                  <a:pt x="18412" y="5434"/>
                </a:lnTo>
                <a:cubicBezTo>
                  <a:pt x="19935" y="7148"/>
                  <a:pt x="20887" y="9325"/>
                  <a:pt x="20887" y="11738"/>
                </a:cubicBezTo>
                <a:cubicBezTo>
                  <a:pt x="20887" y="17183"/>
                  <a:pt x="16211" y="21600"/>
                  <a:pt x="10444" y="21600"/>
                </a:cubicBezTo>
                <a:close/>
              </a:path>
            </a:pathLst>
          </a:custGeom>
          <a:ln w="37592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3" name="Quote Bubble"/>
          <p:cNvSpPr/>
          <p:nvPr/>
        </p:nvSpPr>
        <p:spPr>
          <a:xfrm>
            <a:off x="1892553" y="3321668"/>
            <a:ext cx="1651001" cy="114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2"/>
                  <a:pt x="0" y="10796"/>
                </a:cubicBezTo>
                <a:cubicBezTo>
                  <a:pt x="0" y="8160"/>
                  <a:pt x="981" y="5781"/>
                  <a:pt x="2549" y="3906"/>
                </a:cubicBezTo>
                <a:lnTo>
                  <a:pt x="976" y="7"/>
                </a:lnTo>
                <a:lnTo>
                  <a:pt x="5187" y="1612"/>
                </a:lnTo>
                <a:cubicBezTo>
                  <a:pt x="6827" y="608"/>
                  <a:pt x="8737" y="0"/>
                  <a:pt x="10800" y="0"/>
                </a:cubicBezTo>
                <a:cubicBezTo>
                  <a:pt x="16765" y="0"/>
                  <a:pt x="21600" y="4831"/>
                  <a:pt x="21600" y="10796"/>
                </a:cubicBezTo>
                <a:cubicBezTo>
                  <a:pt x="21600" y="16762"/>
                  <a:pt x="16765" y="21600"/>
                  <a:pt x="10800" y="21600"/>
                </a:cubicBezTo>
                <a:close/>
              </a:path>
            </a:pathLst>
          </a:custGeom>
          <a:ln w="37592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4" name="Class1"/>
          <p:cNvSpPr txBox="1"/>
          <p:nvPr/>
        </p:nvSpPr>
        <p:spPr>
          <a:xfrm>
            <a:off x="4941423" y="1850448"/>
            <a:ext cx="968542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Class1</a:t>
            </a:r>
          </a:p>
        </p:txBody>
      </p:sp>
      <p:sp>
        <p:nvSpPr>
          <p:cNvPr id="495" name="Class 2"/>
          <p:cNvSpPr txBox="1"/>
          <p:nvPr/>
        </p:nvSpPr>
        <p:spPr>
          <a:xfrm>
            <a:off x="1048632" y="2952808"/>
            <a:ext cx="1042684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 2</a:t>
            </a:r>
          </a:p>
        </p:txBody>
      </p:sp>
      <p:sp>
        <p:nvSpPr>
          <p:cNvPr id="497" name="Rectangle"/>
          <p:cNvSpPr/>
          <p:nvPr/>
        </p:nvSpPr>
        <p:spPr>
          <a:xfrm>
            <a:off x="-20066" y="6715759"/>
            <a:ext cx="7377033" cy="1181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" name="The Automatic Classification Problem…"/>
          <p:cNvSpPr/>
          <p:nvPr/>
        </p:nvSpPr>
        <p:spPr>
          <a:xfrm>
            <a:off x="864412" y="668858"/>
            <a:ext cx="7997382" cy="5893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Automatic Classification Problem</a:t>
            </a:r>
          </a:p>
          <a:p>
            <a:pPr algn="l">
              <a:lnSpc>
                <a:spcPts val="10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36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 algn="l">
              <a:lnSpc>
                <a:spcPts val="3100"/>
              </a:lnSpc>
              <a:buSzPct val="100000"/>
              <a:buChar char="•"/>
            </a:pPr>
            <a:r>
              <a:rPr sz="2700" dirty="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Assign object/event or sequence of objects/events</a:t>
            </a:r>
          </a:p>
          <a:p>
            <a:pPr algn="l">
              <a:lnSpc>
                <a:spcPts val="4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300"/>
              </a:lnSpc>
              <a:tabLst>
                <a:tab pos="381000" algn="l"/>
              </a:tabLst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	to one of a given finite set of categories.</a:t>
            </a:r>
          </a:p>
          <a:p>
            <a:pPr algn="l">
              <a:lnSpc>
                <a:spcPts val="1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Fraud detection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for credit card transactions, telephone calls, etc.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Worm detection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in network packets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 filtering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in email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Recommending articles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, books, movies, music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diagnosis</a:t>
            </a:r>
          </a:p>
          <a:p>
            <a:pPr algn="l">
              <a:lnSpc>
                <a:spcPts val="100"/>
              </a:lnSpc>
            </a:pPr>
            <a:endParaRPr sz="2200" i="1" dirty="0">
              <a:solidFill>
                <a:srgbClr val="0083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</a:t>
            </a:r>
          </a:p>
          <a:p>
            <a:pPr algn="l">
              <a:lnSpc>
                <a:spcPts val="100"/>
              </a:lnSpc>
            </a:pPr>
            <a:endParaRPr sz="2200" i="1" dirty="0">
              <a:solidFill>
                <a:srgbClr val="0083C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i="1" dirty="0">
                <a:solidFill>
                  <a:srgbClr val="0083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OCR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of handwritten letters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Recognition of specific astronomical images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Recognition of specific DNA sequences</a:t>
            </a:r>
          </a:p>
          <a:p>
            <a:pPr algn="l">
              <a:lnSpc>
                <a:spcPts val="1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500"/>
              </a:lnSpc>
              <a:tabLst>
                <a:tab pos="495300" algn="l"/>
              </a:tabLst>
            </a:pPr>
            <a:r>
              <a:rPr sz="2200" dirty="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·  </a:t>
            </a:r>
            <a:r>
              <a:rPr sz="2200" dirty="0">
                <a:latin typeface="Times New Roman"/>
                <a:ea typeface="Times New Roman"/>
                <a:cs typeface="Times New Roman"/>
                <a:sym typeface="Times New Roman"/>
              </a:rPr>
              <a:t>Financial investment</a:t>
            </a:r>
          </a:p>
          <a:p>
            <a:pPr algn="l">
              <a:lnSpc>
                <a:spcPts val="10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600"/>
              </a:lnSpc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 algn="l">
              <a:lnSpc>
                <a:spcPts val="3100"/>
              </a:lnSpc>
              <a:buSzPct val="100000"/>
              <a:buChar char="•"/>
            </a:pPr>
            <a:r>
              <a:rPr sz="2700" dirty="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methods provide one set of</a:t>
            </a:r>
          </a:p>
          <a:p>
            <a:pPr algn="l">
              <a:lnSpc>
                <a:spcPts val="400"/>
              </a:lnSpc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300"/>
              </a:lnSpc>
              <a:tabLst>
                <a:tab pos="381000" algn="l"/>
              </a:tabLst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	approaches to this problem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0" name="Setting Up the Optimization…"/>
          <p:cNvSpPr/>
          <p:nvPr/>
        </p:nvSpPr>
        <p:spPr>
          <a:xfrm>
            <a:off x="1744345" y="162130"/>
            <a:ext cx="6145913" cy="114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the Optimization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2479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Problem</a:t>
            </a:r>
          </a:p>
        </p:txBody>
      </p:sp>
      <p:pic>
        <p:nvPicPr>
          <p:cNvPr id="5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92" y="1574646"/>
            <a:ext cx="10160509" cy="55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Quote Bubble"/>
          <p:cNvSpPr/>
          <p:nvPr/>
        </p:nvSpPr>
        <p:spPr>
          <a:xfrm>
            <a:off x="3685794" y="2272727"/>
            <a:ext cx="1707357" cy="1252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4" y="21600"/>
                </a:moveTo>
                <a:cubicBezTo>
                  <a:pt x="4676" y="21600"/>
                  <a:pt x="0" y="17183"/>
                  <a:pt x="0" y="11738"/>
                </a:cubicBezTo>
                <a:cubicBezTo>
                  <a:pt x="0" y="6292"/>
                  <a:pt x="4676" y="1882"/>
                  <a:pt x="10444" y="1882"/>
                </a:cubicBezTo>
                <a:cubicBezTo>
                  <a:pt x="12484" y="1882"/>
                  <a:pt x="14373" y="2453"/>
                  <a:pt x="15982" y="3408"/>
                </a:cubicBezTo>
                <a:lnTo>
                  <a:pt x="21600" y="0"/>
                </a:lnTo>
                <a:lnTo>
                  <a:pt x="18412" y="5434"/>
                </a:lnTo>
                <a:cubicBezTo>
                  <a:pt x="19935" y="7148"/>
                  <a:pt x="20887" y="9325"/>
                  <a:pt x="20887" y="11738"/>
                </a:cubicBezTo>
                <a:cubicBezTo>
                  <a:pt x="20887" y="17183"/>
                  <a:pt x="16211" y="21600"/>
                  <a:pt x="10444" y="21600"/>
                </a:cubicBezTo>
                <a:close/>
              </a:path>
            </a:pathLst>
          </a:custGeom>
          <a:ln w="37592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3" name="Quote Bubble"/>
          <p:cNvSpPr/>
          <p:nvPr/>
        </p:nvSpPr>
        <p:spPr>
          <a:xfrm>
            <a:off x="1892553" y="3321668"/>
            <a:ext cx="1651001" cy="114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2"/>
                  <a:pt x="0" y="10796"/>
                </a:cubicBezTo>
                <a:cubicBezTo>
                  <a:pt x="0" y="8160"/>
                  <a:pt x="981" y="5781"/>
                  <a:pt x="2549" y="3906"/>
                </a:cubicBezTo>
                <a:lnTo>
                  <a:pt x="976" y="7"/>
                </a:lnTo>
                <a:lnTo>
                  <a:pt x="5187" y="1612"/>
                </a:lnTo>
                <a:cubicBezTo>
                  <a:pt x="6827" y="608"/>
                  <a:pt x="8737" y="0"/>
                  <a:pt x="10800" y="0"/>
                </a:cubicBezTo>
                <a:cubicBezTo>
                  <a:pt x="16765" y="0"/>
                  <a:pt x="21600" y="4831"/>
                  <a:pt x="21600" y="10796"/>
                </a:cubicBezTo>
                <a:cubicBezTo>
                  <a:pt x="21600" y="16762"/>
                  <a:pt x="16765" y="21600"/>
                  <a:pt x="10800" y="21600"/>
                </a:cubicBezTo>
                <a:close/>
              </a:path>
            </a:pathLst>
          </a:custGeom>
          <a:ln w="37592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4" name="Class1"/>
          <p:cNvSpPr txBox="1"/>
          <p:nvPr/>
        </p:nvSpPr>
        <p:spPr>
          <a:xfrm>
            <a:off x="4941423" y="1850448"/>
            <a:ext cx="968542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Class1</a:t>
            </a:r>
          </a:p>
        </p:txBody>
      </p:sp>
      <p:sp>
        <p:nvSpPr>
          <p:cNvPr id="505" name="Class 2"/>
          <p:cNvSpPr txBox="1"/>
          <p:nvPr/>
        </p:nvSpPr>
        <p:spPr>
          <a:xfrm>
            <a:off x="1048632" y="2952808"/>
            <a:ext cx="1042684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 2</a:t>
            </a:r>
          </a:p>
        </p:txBody>
      </p:sp>
      <p:sp>
        <p:nvSpPr>
          <p:cNvPr id="506" name="Rectangle"/>
          <p:cNvSpPr/>
          <p:nvPr/>
        </p:nvSpPr>
        <p:spPr>
          <a:xfrm>
            <a:off x="6629654" y="3917989"/>
            <a:ext cx="3941406" cy="33654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-20066" y="6715759"/>
            <a:ext cx="7377033" cy="1181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0" name="Setting Up the Optimization…"/>
          <p:cNvSpPr/>
          <p:nvPr/>
        </p:nvSpPr>
        <p:spPr>
          <a:xfrm>
            <a:off x="1744345" y="162130"/>
            <a:ext cx="6145913" cy="114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the Optimization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2479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Problem</a:t>
            </a:r>
          </a:p>
        </p:txBody>
      </p:sp>
      <p:pic>
        <p:nvPicPr>
          <p:cNvPr id="51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92" y="1574646"/>
            <a:ext cx="10160509" cy="55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Quote Bubble"/>
          <p:cNvSpPr/>
          <p:nvPr/>
        </p:nvSpPr>
        <p:spPr>
          <a:xfrm>
            <a:off x="3685794" y="2272727"/>
            <a:ext cx="1707357" cy="1252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4" y="21600"/>
                </a:moveTo>
                <a:cubicBezTo>
                  <a:pt x="4676" y="21600"/>
                  <a:pt x="0" y="17183"/>
                  <a:pt x="0" y="11738"/>
                </a:cubicBezTo>
                <a:cubicBezTo>
                  <a:pt x="0" y="6292"/>
                  <a:pt x="4676" y="1882"/>
                  <a:pt x="10444" y="1882"/>
                </a:cubicBezTo>
                <a:cubicBezTo>
                  <a:pt x="12484" y="1882"/>
                  <a:pt x="14373" y="2453"/>
                  <a:pt x="15982" y="3408"/>
                </a:cubicBezTo>
                <a:lnTo>
                  <a:pt x="21600" y="0"/>
                </a:lnTo>
                <a:lnTo>
                  <a:pt x="18412" y="5434"/>
                </a:lnTo>
                <a:cubicBezTo>
                  <a:pt x="19935" y="7148"/>
                  <a:pt x="20887" y="9325"/>
                  <a:pt x="20887" y="11738"/>
                </a:cubicBezTo>
                <a:cubicBezTo>
                  <a:pt x="20887" y="17183"/>
                  <a:pt x="16211" y="21600"/>
                  <a:pt x="10444" y="21600"/>
                </a:cubicBezTo>
                <a:close/>
              </a:path>
            </a:pathLst>
          </a:custGeom>
          <a:ln w="37592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3" name="Quote Bubble"/>
          <p:cNvSpPr/>
          <p:nvPr/>
        </p:nvSpPr>
        <p:spPr>
          <a:xfrm>
            <a:off x="1892553" y="3321668"/>
            <a:ext cx="1651001" cy="114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2"/>
                  <a:pt x="0" y="10796"/>
                </a:cubicBezTo>
                <a:cubicBezTo>
                  <a:pt x="0" y="8160"/>
                  <a:pt x="981" y="5781"/>
                  <a:pt x="2549" y="3906"/>
                </a:cubicBezTo>
                <a:lnTo>
                  <a:pt x="976" y="7"/>
                </a:lnTo>
                <a:lnTo>
                  <a:pt x="5187" y="1612"/>
                </a:lnTo>
                <a:cubicBezTo>
                  <a:pt x="6827" y="608"/>
                  <a:pt x="8737" y="0"/>
                  <a:pt x="10800" y="0"/>
                </a:cubicBezTo>
                <a:cubicBezTo>
                  <a:pt x="16765" y="0"/>
                  <a:pt x="21600" y="4831"/>
                  <a:pt x="21600" y="10796"/>
                </a:cubicBezTo>
                <a:cubicBezTo>
                  <a:pt x="21600" y="16762"/>
                  <a:pt x="16765" y="21600"/>
                  <a:pt x="10800" y="21600"/>
                </a:cubicBezTo>
                <a:close/>
              </a:path>
            </a:pathLst>
          </a:custGeom>
          <a:ln w="37592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4" name="Class1"/>
          <p:cNvSpPr txBox="1"/>
          <p:nvPr/>
        </p:nvSpPr>
        <p:spPr>
          <a:xfrm>
            <a:off x="4941423" y="1850448"/>
            <a:ext cx="968542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Class1</a:t>
            </a:r>
          </a:p>
        </p:txBody>
      </p:sp>
      <p:sp>
        <p:nvSpPr>
          <p:cNvPr id="515" name="Class 2"/>
          <p:cNvSpPr txBox="1"/>
          <p:nvPr/>
        </p:nvSpPr>
        <p:spPr>
          <a:xfrm>
            <a:off x="1048632" y="2952808"/>
            <a:ext cx="1042684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 2</a:t>
            </a:r>
          </a:p>
        </p:txBody>
      </p:sp>
      <p:sp>
        <p:nvSpPr>
          <p:cNvPr id="516" name="Rectangle"/>
          <p:cNvSpPr/>
          <p:nvPr/>
        </p:nvSpPr>
        <p:spPr>
          <a:xfrm>
            <a:off x="6629654" y="5770165"/>
            <a:ext cx="3941406" cy="15132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7" name="Rectangle"/>
          <p:cNvSpPr/>
          <p:nvPr/>
        </p:nvSpPr>
        <p:spPr>
          <a:xfrm>
            <a:off x="-20066" y="6715759"/>
            <a:ext cx="7377033" cy="1181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0" name="Setting Up the Optimization…"/>
          <p:cNvSpPr/>
          <p:nvPr/>
        </p:nvSpPr>
        <p:spPr>
          <a:xfrm>
            <a:off x="1744345" y="162130"/>
            <a:ext cx="6145913" cy="114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the Optimization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2479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Problem</a:t>
            </a:r>
          </a:p>
        </p:txBody>
      </p:sp>
      <p:pic>
        <p:nvPicPr>
          <p:cNvPr id="5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92" y="1574646"/>
            <a:ext cx="10160509" cy="55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Quote Bubble"/>
          <p:cNvSpPr/>
          <p:nvPr/>
        </p:nvSpPr>
        <p:spPr>
          <a:xfrm>
            <a:off x="3685794" y="2272727"/>
            <a:ext cx="1707357" cy="1252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4" y="21600"/>
                </a:moveTo>
                <a:cubicBezTo>
                  <a:pt x="4676" y="21600"/>
                  <a:pt x="0" y="17183"/>
                  <a:pt x="0" y="11738"/>
                </a:cubicBezTo>
                <a:cubicBezTo>
                  <a:pt x="0" y="6292"/>
                  <a:pt x="4676" y="1882"/>
                  <a:pt x="10444" y="1882"/>
                </a:cubicBezTo>
                <a:cubicBezTo>
                  <a:pt x="12484" y="1882"/>
                  <a:pt x="14373" y="2453"/>
                  <a:pt x="15982" y="3408"/>
                </a:cubicBezTo>
                <a:lnTo>
                  <a:pt x="21600" y="0"/>
                </a:lnTo>
                <a:lnTo>
                  <a:pt x="18412" y="5434"/>
                </a:lnTo>
                <a:cubicBezTo>
                  <a:pt x="19935" y="7148"/>
                  <a:pt x="20887" y="9325"/>
                  <a:pt x="20887" y="11738"/>
                </a:cubicBezTo>
                <a:cubicBezTo>
                  <a:pt x="20887" y="17183"/>
                  <a:pt x="16211" y="21600"/>
                  <a:pt x="10444" y="21600"/>
                </a:cubicBezTo>
                <a:close/>
              </a:path>
            </a:pathLst>
          </a:custGeom>
          <a:ln w="37592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3" name="Quote Bubble"/>
          <p:cNvSpPr/>
          <p:nvPr/>
        </p:nvSpPr>
        <p:spPr>
          <a:xfrm>
            <a:off x="1892553" y="3321668"/>
            <a:ext cx="1651001" cy="114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35" y="21600"/>
                  <a:pt x="0" y="16762"/>
                  <a:pt x="0" y="10796"/>
                </a:cubicBezTo>
                <a:cubicBezTo>
                  <a:pt x="0" y="8160"/>
                  <a:pt x="981" y="5781"/>
                  <a:pt x="2549" y="3906"/>
                </a:cubicBezTo>
                <a:lnTo>
                  <a:pt x="976" y="7"/>
                </a:lnTo>
                <a:lnTo>
                  <a:pt x="5187" y="1612"/>
                </a:lnTo>
                <a:cubicBezTo>
                  <a:pt x="6827" y="608"/>
                  <a:pt x="8737" y="0"/>
                  <a:pt x="10800" y="0"/>
                </a:cubicBezTo>
                <a:cubicBezTo>
                  <a:pt x="16765" y="0"/>
                  <a:pt x="21600" y="4831"/>
                  <a:pt x="21600" y="10796"/>
                </a:cubicBezTo>
                <a:cubicBezTo>
                  <a:pt x="21600" y="16762"/>
                  <a:pt x="16765" y="21600"/>
                  <a:pt x="10800" y="21600"/>
                </a:cubicBezTo>
                <a:close/>
              </a:path>
            </a:pathLst>
          </a:custGeom>
          <a:ln w="37592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4" name="Class1"/>
          <p:cNvSpPr txBox="1"/>
          <p:nvPr/>
        </p:nvSpPr>
        <p:spPr>
          <a:xfrm>
            <a:off x="4941423" y="1850448"/>
            <a:ext cx="968542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Class1</a:t>
            </a:r>
          </a:p>
        </p:txBody>
      </p:sp>
      <p:sp>
        <p:nvSpPr>
          <p:cNvPr id="525" name="Class 2"/>
          <p:cNvSpPr txBox="1"/>
          <p:nvPr/>
        </p:nvSpPr>
        <p:spPr>
          <a:xfrm>
            <a:off x="1048632" y="2952808"/>
            <a:ext cx="1042684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 2</a:t>
            </a:r>
          </a:p>
        </p:txBody>
      </p:sp>
      <p:sp>
        <p:nvSpPr>
          <p:cNvPr id="526" name="Rectangle"/>
          <p:cNvSpPr/>
          <p:nvPr/>
        </p:nvSpPr>
        <p:spPr>
          <a:xfrm>
            <a:off x="-20066" y="6715759"/>
            <a:ext cx="10451347" cy="1181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9" name="Setting Up the Optimization Problem"/>
          <p:cNvSpPr/>
          <p:nvPr/>
        </p:nvSpPr>
        <p:spPr>
          <a:xfrm>
            <a:off x="610514" y="713564"/>
            <a:ext cx="8104783" cy="1341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the Optimization Problem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498381"/>
            <a:ext cx="9676870" cy="5165904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Rectangle"/>
          <p:cNvSpPr/>
          <p:nvPr/>
        </p:nvSpPr>
        <p:spPr>
          <a:xfrm>
            <a:off x="137690" y="4299310"/>
            <a:ext cx="9768310" cy="310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9" name="Setting Up the Optimization Problem"/>
          <p:cNvSpPr/>
          <p:nvPr/>
        </p:nvSpPr>
        <p:spPr>
          <a:xfrm>
            <a:off x="610514" y="713564"/>
            <a:ext cx="8104783" cy="1341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the Optimization Problem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498381"/>
            <a:ext cx="9676870" cy="5165904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Rectangle"/>
          <p:cNvSpPr/>
          <p:nvPr/>
        </p:nvSpPr>
        <p:spPr>
          <a:xfrm>
            <a:off x="5126212" y="5303281"/>
            <a:ext cx="5934314" cy="22316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6086332" y="4484885"/>
            <a:ext cx="5934314" cy="22316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5" name="Setting Up the Optimization Problem"/>
          <p:cNvSpPr/>
          <p:nvPr/>
        </p:nvSpPr>
        <p:spPr>
          <a:xfrm>
            <a:off x="610514" y="713564"/>
            <a:ext cx="8104783" cy="1341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400"/>
              </a:lnSpc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the Optimization Problem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498381"/>
            <a:ext cx="9676870" cy="5165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9" name="Linear, (Hard-Margin) SVM…"/>
          <p:cNvSpPr/>
          <p:nvPr/>
        </p:nvSpPr>
        <p:spPr>
          <a:xfrm>
            <a:off x="610514" y="107393"/>
            <a:ext cx="7502054" cy="1611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400"/>
              </a:lnSpc>
              <a:tabLst>
                <a:tab pos="1308100" algn="l"/>
              </a:tabLst>
            </a:pPr>
            <a:r>
              <a:rPr sz="39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Linear, (Hard-Margin) SVM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9845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Formulation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591191"/>
            <a:ext cx="10160508" cy="5392658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Rectangle"/>
          <p:cNvSpPr/>
          <p:nvPr/>
        </p:nvSpPr>
        <p:spPr>
          <a:xfrm>
            <a:off x="-162306" y="3796387"/>
            <a:ext cx="11232992" cy="34956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4" name="Linear, (Hard-Margin) SVM…"/>
          <p:cNvSpPr/>
          <p:nvPr/>
        </p:nvSpPr>
        <p:spPr>
          <a:xfrm>
            <a:off x="610514" y="107393"/>
            <a:ext cx="7502054" cy="1611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400"/>
              </a:lnSpc>
              <a:tabLst>
                <a:tab pos="13081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Linear, (Hard-Margin) SVM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9845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Formulation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591191"/>
            <a:ext cx="10160508" cy="5392658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Rectangle"/>
          <p:cNvSpPr/>
          <p:nvPr/>
        </p:nvSpPr>
        <p:spPr>
          <a:xfrm>
            <a:off x="-162306" y="4809926"/>
            <a:ext cx="11232992" cy="24821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9" name="Linear, (Hard-Margin) SVM…"/>
          <p:cNvSpPr/>
          <p:nvPr/>
        </p:nvSpPr>
        <p:spPr>
          <a:xfrm>
            <a:off x="610514" y="107393"/>
            <a:ext cx="7502054" cy="1611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400"/>
              </a:lnSpc>
              <a:tabLst>
                <a:tab pos="1308100" algn="l"/>
              </a:tabLst>
            </a:pPr>
            <a:r>
              <a:rPr sz="39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Linear, (Hard-Margin) SVM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9845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Formulation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591191"/>
            <a:ext cx="10160508" cy="5392658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Rectangle"/>
          <p:cNvSpPr/>
          <p:nvPr/>
        </p:nvSpPr>
        <p:spPr>
          <a:xfrm>
            <a:off x="-162306" y="5591095"/>
            <a:ext cx="11232992" cy="1700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4" name="Linear, (Hard-Margin) SVM…"/>
          <p:cNvSpPr/>
          <p:nvPr/>
        </p:nvSpPr>
        <p:spPr>
          <a:xfrm>
            <a:off x="610514" y="107393"/>
            <a:ext cx="7502054" cy="1611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4400"/>
              </a:lnSpc>
              <a:tabLst>
                <a:tab pos="13081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Linear, (Hard-Margin) SVM</a:t>
            </a:r>
          </a:p>
          <a:p>
            <a:pPr algn="l">
              <a:lnSpc>
                <a:spcPts val="100"/>
              </a:lnSpc>
            </a:pPr>
            <a:endParaRPr sz="39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4400"/>
              </a:lnSpc>
              <a:tabLst>
                <a:tab pos="2984500" algn="l"/>
              </a:tabLst>
            </a:pPr>
            <a:r>
              <a:rPr sz="3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Formulation</a:t>
            </a: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900" b="1" dirty="0">
              <a:solidFill>
                <a:srgbClr val="0112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591191"/>
            <a:ext cx="10160508" cy="5392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52" name="picture-3.jpeg" descr="picture-3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255520"/>
            <a:ext cx="8862061" cy="44500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Universal Machine Learning Diagram"/>
          <p:cNvSpPr/>
          <p:nvPr/>
        </p:nvSpPr>
        <p:spPr>
          <a:xfrm>
            <a:off x="686714" y="723950"/>
            <a:ext cx="6307817" cy="4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300"/>
              </a:lnSpc>
            </a:pPr>
            <a:r>
              <a:rPr sz="2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Universal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</a:t>
            </a:r>
            <a:r>
              <a:rPr sz="2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Diagram</a:t>
            </a:r>
          </a:p>
        </p:txBody>
      </p:sp>
      <p:sp>
        <p:nvSpPr>
          <p:cNvPr id="154" name="Things to…"/>
          <p:cNvSpPr/>
          <p:nvPr/>
        </p:nvSpPr>
        <p:spPr>
          <a:xfrm>
            <a:off x="834847" y="3963339"/>
            <a:ext cx="1337438" cy="94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Things to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4953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classified</a:t>
            </a:r>
          </a:p>
        </p:txBody>
      </p:sp>
      <p:sp>
        <p:nvSpPr>
          <p:cNvPr id="155" name="Feature…"/>
          <p:cNvSpPr/>
          <p:nvPr/>
        </p:nvSpPr>
        <p:spPr>
          <a:xfrm>
            <a:off x="2736702" y="3950558"/>
            <a:ext cx="1824727" cy="93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2921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Representation</a:t>
            </a:r>
          </a:p>
        </p:txBody>
      </p:sp>
      <p:sp>
        <p:nvSpPr>
          <p:cNvPr id="156" name="Magic…"/>
          <p:cNvSpPr/>
          <p:nvPr/>
        </p:nvSpPr>
        <p:spPr>
          <a:xfrm>
            <a:off x="5125846" y="3963339"/>
            <a:ext cx="1315772" cy="94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Magic</a:t>
            </a:r>
          </a:p>
          <a:p>
            <a:pPr>
              <a:lnSpc>
                <a:spcPts val="200"/>
              </a:lnSpc>
              <a:defRPr sz="2000" b="1"/>
            </a:pPr>
            <a:endParaRPr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Classifier</a:t>
            </a:r>
          </a:p>
          <a:p>
            <a:pPr>
              <a:lnSpc>
                <a:spcPts val="200"/>
              </a:lnSpc>
              <a:defRPr sz="2000" b="1"/>
            </a:pPr>
            <a:endParaRPr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393700" algn="l"/>
              </a:tabLst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</a:t>
            </a:r>
          </a:p>
        </p:txBody>
      </p:sp>
      <p:sp>
        <p:nvSpPr>
          <p:cNvPr id="157" name="Classification…"/>
          <p:cNvSpPr/>
          <p:nvPr/>
        </p:nvSpPr>
        <p:spPr>
          <a:xfrm>
            <a:off x="7172198" y="4107865"/>
            <a:ext cx="1903972" cy="62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Classification</a:t>
            </a:r>
          </a:p>
          <a:p>
            <a:pPr>
              <a:lnSpc>
                <a:spcPts val="3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3429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68" name="picture-62.jpeg" descr="picture-62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203960"/>
            <a:ext cx="8237221" cy="637794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What if it isn’t separable?"/>
          <p:cNvSpPr/>
          <p:nvPr/>
        </p:nvSpPr>
        <p:spPr>
          <a:xfrm>
            <a:off x="762914" y="696851"/>
            <a:ext cx="5245026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0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if it isn’t separable?</a:t>
            </a:r>
          </a:p>
        </p:txBody>
      </p:sp>
      <p:sp>
        <p:nvSpPr>
          <p:cNvPr id="570" name="Rectangle"/>
          <p:cNvSpPr/>
          <p:nvPr/>
        </p:nvSpPr>
        <p:spPr>
          <a:xfrm>
            <a:off x="7960614" y="6355079"/>
            <a:ext cx="1936632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73" name="picture-64.jpeg" descr="picture-6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497579"/>
            <a:ext cx="8976361" cy="3162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picture-65.jpeg" descr="picture-65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79" y="2354579"/>
            <a:ext cx="6598922" cy="899161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Project it to someplace where it is!"/>
          <p:cNvSpPr/>
          <p:nvPr/>
        </p:nvSpPr>
        <p:spPr>
          <a:xfrm>
            <a:off x="903591" y="757669"/>
            <a:ext cx="5932714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500"/>
              </a:lnSpc>
            </a:pPr>
            <a:r>
              <a:rPr sz="31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it to someplace where it is!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78" name="picture-66.jpeg" descr="picture-6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3307079"/>
            <a:ext cx="8923021" cy="4122421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Sec. 15.2.3"/>
          <p:cNvSpPr/>
          <p:nvPr/>
        </p:nvSpPr>
        <p:spPr>
          <a:xfrm>
            <a:off x="8608821" y="18363"/>
            <a:ext cx="1155336" cy="26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>
                <a:solidFill>
                  <a:srgbClr val="FAFB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Sec. 15.2.3</a:t>
            </a:r>
          </a:p>
        </p:txBody>
      </p:sp>
      <p:sp>
        <p:nvSpPr>
          <p:cNvPr id="580" name="Non - linear SVMs:  Feature spaces"/>
          <p:cNvSpPr/>
          <p:nvPr/>
        </p:nvSpPr>
        <p:spPr>
          <a:xfrm>
            <a:off x="864412" y="668858"/>
            <a:ext cx="73665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- linear SVMs:  Feature spaces</a:t>
            </a:r>
          </a:p>
        </p:txBody>
      </p:sp>
      <p:sp>
        <p:nvSpPr>
          <p:cNvPr id="581" name="General idea:  the original feature space can always be mapped to some higher - dimensional  feature space where the training set is linearly separable:"/>
          <p:cNvSpPr/>
          <p:nvPr/>
        </p:nvSpPr>
        <p:spPr>
          <a:xfrm>
            <a:off x="864412" y="1480375"/>
            <a:ext cx="8634985" cy="1178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30628" indent="-130628" algn="l">
              <a:lnSpc>
                <a:spcPts val="3100"/>
              </a:lnSpc>
              <a:buSzPct val="100000"/>
              <a:buChar char="•"/>
            </a:pPr>
            <a:r>
              <a:rPr sz="2700">
                <a:solidFill>
                  <a:srgbClr val="021EA9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2700" b="1">
                <a:latin typeface="Times New Roman"/>
                <a:ea typeface="Times New Roman"/>
                <a:cs typeface="Times New Roman"/>
                <a:sym typeface="Times New Roman"/>
              </a:rPr>
              <a:t>General idea:  the original feature space can </a:t>
            </a:r>
            <a:r>
              <a:rPr sz="2700" b="1" i="1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sz="2700" b="1">
                <a:latin typeface="Times New Roman"/>
                <a:ea typeface="Times New Roman"/>
                <a:cs typeface="Times New Roman"/>
                <a:sym typeface="Times New Roman"/>
              </a:rPr>
              <a:t>be mapped to some </a:t>
            </a:r>
            <a:r>
              <a:rPr sz="2700" b="1" i="1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- dimensional </a:t>
            </a:r>
            <a:r>
              <a:rPr sz="2700" b="1">
                <a:latin typeface="Times New Roman"/>
                <a:ea typeface="Times New Roman"/>
                <a:cs typeface="Times New Roman"/>
                <a:sym typeface="Times New Roman"/>
              </a:rPr>
              <a:t> feature space where the training set is </a:t>
            </a:r>
            <a:r>
              <a:rPr sz="2700" b="1" i="1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linearly</a:t>
            </a:r>
            <a:r>
              <a:rPr sz="2700" b="1">
                <a:latin typeface="Times New Roman"/>
                <a:ea typeface="Times New Roman"/>
                <a:cs typeface="Times New Roman"/>
                <a:sym typeface="Times New Roman"/>
              </a:rPr>
              <a:t> separable:</a:t>
            </a:r>
          </a:p>
        </p:txBody>
      </p:sp>
      <p:sp>
        <p:nvSpPr>
          <p:cNvPr id="582" name="Φ :  x → φ ( x )"/>
          <p:cNvSpPr/>
          <p:nvPr/>
        </p:nvSpPr>
        <p:spPr>
          <a:xfrm>
            <a:off x="1245412" y="1909521"/>
            <a:ext cx="7697382" cy="244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1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1000"/>
              </a:lnSpc>
            </a:pPr>
            <a:endParaRPr/>
          </a:p>
          <a:p>
            <a:pPr algn="l">
              <a:lnSpc>
                <a:spcPts val="0"/>
              </a:lnSpc>
            </a:pPr>
            <a:endParaRPr/>
          </a:p>
          <a:p>
            <a:pPr algn="l" defTabSz="457200">
              <a:lnSpc>
                <a:spcPts val="2500"/>
              </a:lnSpc>
              <a:tabLst>
                <a:tab pos="2857500" algn="l"/>
              </a:tabLst>
            </a:pP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	Φ :  </a:t>
            </a:r>
            <a:r>
              <a:rPr sz="2200" b="1">
                <a:latin typeface="Times New Roman"/>
                <a:ea typeface="Times New Roman"/>
                <a:cs typeface="Times New Roman"/>
                <a:sym typeface="Times New Roman"/>
              </a:rPr>
              <a:t>x → </a:t>
            </a: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φ ( </a:t>
            </a:r>
            <a:r>
              <a:rPr sz="2200" b="1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583" name="Rectangle"/>
          <p:cNvSpPr/>
          <p:nvPr/>
        </p:nvSpPr>
        <p:spPr>
          <a:xfrm>
            <a:off x="8011414" y="6802119"/>
            <a:ext cx="1936632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6" name="Kernel Trick"/>
          <p:cNvSpPr/>
          <p:nvPr/>
        </p:nvSpPr>
        <p:spPr>
          <a:xfrm>
            <a:off x="864412" y="696774"/>
            <a:ext cx="239488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Trick</a:t>
            </a:r>
          </a:p>
        </p:txBody>
      </p:sp>
      <p:pic>
        <p:nvPicPr>
          <p:cNvPr id="5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55" y="1487853"/>
            <a:ext cx="8794374" cy="5343331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Rectangle"/>
          <p:cNvSpPr/>
          <p:nvPr/>
        </p:nvSpPr>
        <p:spPr>
          <a:xfrm>
            <a:off x="-162306" y="3631168"/>
            <a:ext cx="11232992" cy="36608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1" name="Kernel Trick"/>
          <p:cNvSpPr/>
          <p:nvPr/>
        </p:nvSpPr>
        <p:spPr>
          <a:xfrm>
            <a:off x="864412" y="696774"/>
            <a:ext cx="239488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Trick</a:t>
            </a:r>
          </a:p>
        </p:txBody>
      </p:sp>
      <p:pic>
        <p:nvPicPr>
          <p:cNvPr id="5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55" y="1487853"/>
            <a:ext cx="8794374" cy="5343331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Rectangle"/>
          <p:cNvSpPr/>
          <p:nvPr/>
        </p:nvSpPr>
        <p:spPr>
          <a:xfrm>
            <a:off x="-162306" y="5216882"/>
            <a:ext cx="11232992" cy="20751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6" name="Kernel Trick"/>
          <p:cNvSpPr/>
          <p:nvPr/>
        </p:nvSpPr>
        <p:spPr>
          <a:xfrm>
            <a:off x="864412" y="696774"/>
            <a:ext cx="239488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Trick</a:t>
            </a:r>
          </a:p>
        </p:txBody>
      </p:sp>
      <p:pic>
        <p:nvPicPr>
          <p:cNvPr id="59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55" y="1487853"/>
            <a:ext cx="8794374" cy="5343331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Rectangle"/>
          <p:cNvSpPr/>
          <p:nvPr/>
        </p:nvSpPr>
        <p:spPr>
          <a:xfrm>
            <a:off x="-162306" y="5841524"/>
            <a:ext cx="11232992" cy="14505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1" name="Kernel Trick"/>
          <p:cNvSpPr/>
          <p:nvPr/>
        </p:nvSpPr>
        <p:spPr>
          <a:xfrm>
            <a:off x="864412" y="696774"/>
            <a:ext cx="239488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600"/>
              </a:lnSpc>
            </a:pP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sz="32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Trick</a:t>
            </a:r>
          </a:p>
        </p:txBody>
      </p:sp>
      <p:pic>
        <p:nvPicPr>
          <p:cNvPr id="60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55" y="1487853"/>
            <a:ext cx="8794374" cy="5343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05" name="picture-71.jpeg" descr="picture-71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79" y="1592580"/>
            <a:ext cx="6675122" cy="1470661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SVMs vs. other ML methods"/>
          <p:cNvSpPr/>
          <p:nvPr/>
        </p:nvSpPr>
        <p:spPr>
          <a:xfrm>
            <a:off x="864412" y="668858"/>
            <a:ext cx="5770811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SVMs vs. other ML methods</a:t>
            </a:r>
          </a:p>
        </p:txBody>
      </p:sp>
      <p:sp>
        <p:nvSpPr>
          <p:cNvPr id="607" name="Examples from the NIST database of handwritten digits…"/>
          <p:cNvSpPr/>
          <p:nvPr/>
        </p:nvSpPr>
        <p:spPr>
          <a:xfrm>
            <a:off x="1067714" y="3333978"/>
            <a:ext cx="5994109" cy="56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 b="1">
                <a:latin typeface="Times New Roman"/>
                <a:ea typeface="Times New Roman"/>
                <a:cs typeface="Times New Roman"/>
                <a:sym typeface="Times New Roman"/>
              </a:rPr>
              <a:t> Examples from the NIST database of handwritten digits</a:t>
            </a:r>
          </a:p>
          <a:p>
            <a:pPr algn="l">
              <a:lnSpc>
                <a:spcPts val="400"/>
              </a:lnSpc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60K labeled digits 20x20 pixels 8bit greyscale values</a:t>
            </a:r>
          </a:p>
        </p:txBody>
      </p:sp>
      <p:sp>
        <p:nvSpPr>
          <p:cNvPr id="608" name="·"/>
          <p:cNvSpPr/>
          <p:nvPr/>
        </p:nvSpPr>
        <p:spPr>
          <a:xfrm>
            <a:off x="686714" y="3966019"/>
            <a:ext cx="145976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·</a:t>
            </a:r>
          </a:p>
        </p:txBody>
      </p:sp>
      <p:sp>
        <p:nvSpPr>
          <p:cNvPr id="609" name="Learning methods…"/>
          <p:cNvSpPr/>
          <p:nvPr/>
        </p:nvSpPr>
        <p:spPr>
          <a:xfrm>
            <a:off x="1067714" y="3956024"/>
            <a:ext cx="7000851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 b="1">
                <a:latin typeface="Times New Roman"/>
                <a:ea typeface="Times New Roman"/>
                <a:cs typeface="Times New Roman"/>
                <a:sym typeface="Times New Roman"/>
              </a:rPr>
              <a:t> Learning methods</a:t>
            </a:r>
          </a:p>
          <a:p>
            <a:pPr algn="l">
              <a:lnSpc>
                <a:spcPts val="400"/>
              </a:lnSpc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3 -nearest neighbors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Hidden layer neural net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Specialized neural net ( LeNet)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Boosted neural net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SVM with kernels on pairs of nearby pixels + specialized transforms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Shape matching (vision technique)</a:t>
            </a:r>
          </a:p>
        </p:txBody>
      </p:sp>
      <p:sp>
        <p:nvSpPr>
          <p:cNvPr id="610" name="· Human error: on similar US Post Office database 2.5%."/>
          <p:cNvSpPr/>
          <p:nvPr/>
        </p:nvSpPr>
        <p:spPr>
          <a:xfrm>
            <a:off x="686714" y="6333528"/>
            <a:ext cx="6321997" cy="27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000"/>
              </a:lnSpc>
              <a:tabLst>
                <a:tab pos="381000" algn="l"/>
              </a:tabLst>
            </a:pPr>
            <a:r>
              <a:rPr sz="18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·	</a:t>
            </a:r>
            <a:r>
              <a:rPr sz="1800" b="1">
                <a:latin typeface="Times New Roman"/>
                <a:ea typeface="Times New Roman"/>
                <a:cs typeface="Times New Roman"/>
                <a:sym typeface="Times New Roman"/>
              </a:rPr>
              <a:t>Human error: on similar US Post Office database 2.5%.</a:t>
            </a:r>
          </a:p>
        </p:txBody>
      </p:sp>
      <p:sp>
        <p:nvSpPr>
          <p:cNvPr id="611" name="Rectangle"/>
          <p:cNvSpPr/>
          <p:nvPr/>
        </p:nvSpPr>
        <p:spPr>
          <a:xfrm>
            <a:off x="-20066" y="3976608"/>
            <a:ext cx="11232992" cy="36608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14" name="picture-71.jpeg" descr="picture-71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79" y="1592580"/>
            <a:ext cx="6675122" cy="1470661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SVMs vs. other ML methods"/>
          <p:cNvSpPr/>
          <p:nvPr/>
        </p:nvSpPr>
        <p:spPr>
          <a:xfrm>
            <a:off x="864412" y="668858"/>
            <a:ext cx="5770811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SVMs vs. other ML methods</a:t>
            </a:r>
          </a:p>
        </p:txBody>
      </p:sp>
      <p:sp>
        <p:nvSpPr>
          <p:cNvPr id="616" name="Examples from the NIST database of handwritten digits…"/>
          <p:cNvSpPr/>
          <p:nvPr/>
        </p:nvSpPr>
        <p:spPr>
          <a:xfrm>
            <a:off x="1067714" y="3333978"/>
            <a:ext cx="5994109" cy="56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 b="1">
                <a:latin typeface="Times New Roman"/>
                <a:ea typeface="Times New Roman"/>
                <a:cs typeface="Times New Roman"/>
                <a:sym typeface="Times New Roman"/>
              </a:rPr>
              <a:t> Examples from the NIST database of handwritten digits</a:t>
            </a:r>
          </a:p>
          <a:p>
            <a:pPr algn="l">
              <a:lnSpc>
                <a:spcPts val="400"/>
              </a:lnSpc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60K labeled digits 20x20 pixels 8bit greyscale values</a:t>
            </a:r>
          </a:p>
        </p:txBody>
      </p:sp>
      <p:sp>
        <p:nvSpPr>
          <p:cNvPr id="617" name="·"/>
          <p:cNvSpPr/>
          <p:nvPr/>
        </p:nvSpPr>
        <p:spPr>
          <a:xfrm>
            <a:off x="686714" y="3966019"/>
            <a:ext cx="145976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·</a:t>
            </a:r>
          </a:p>
        </p:txBody>
      </p:sp>
      <p:sp>
        <p:nvSpPr>
          <p:cNvPr id="618" name="Learning methods…"/>
          <p:cNvSpPr/>
          <p:nvPr/>
        </p:nvSpPr>
        <p:spPr>
          <a:xfrm>
            <a:off x="1067714" y="3956024"/>
            <a:ext cx="7000851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 b="1">
                <a:latin typeface="Times New Roman"/>
                <a:ea typeface="Times New Roman"/>
                <a:cs typeface="Times New Roman"/>
                <a:sym typeface="Times New Roman"/>
              </a:rPr>
              <a:t> Learning methods</a:t>
            </a:r>
          </a:p>
          <a:p>
            <a:pPr algn="l">
              <a:lnSpc>
                <a:spcPts val="400"/>
              </a:lnSpc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3 -nearest neighbors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Hidden layer neural net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Specialized neural net ( LeNet)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Boosted neural net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SVM with kernels on pairs of nearby pixels + specialized transforms</a:t>
            </a:r>
          </a:p>
          <a:p>
            <a:pPr algn="l">
              <a:lnSpc>
                <a:spcPts val="400"/>
              </a:lnSpc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444500" algn="l"/>
              </a:tabLst>
            </a:pPr>
            <a:r>
              <a:rPr sz="16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·	</a:t>
            </a:r>
            <a:r>
              <a:rPr sz="1600" b="1">
                <a:latin typeface="Times New Roman"/>
                <a:ea typeface="Times New Roman"/>
                <a:cs typeface="Times New Roman"/>
                <a:sym typeface="Times New Roman"/>
              </a:rPr>
              <a:t>Shape matching (vision technique)</a:t>
            </a:r>
          </a:p>
        </p:txBody>
      </p:sp>
      <p:sp>
        <p:nvSpPr>
          <p:cNvPr id="619" name="· Human error: on similar US Post Office database 2.5%."/>
          <p:cNvSpPr/>
          <p:nvPr/>
        </p:nvSpPr>
        <p:spPr>
          <a:xfrm>
            <a:off x="686714" y="6333528"/>
            <a:ext cx="6321997" cy="27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2000"/>
              </a:lnSpc>
              <a:tabLst>
                <a:tab pos="381000" algn="l"/>
              </a:tabLst>
            </a:pPr>
            <a:r>
              <a:rPr sz="1800">
                <a:solidFill>
                  <a:srgbClr val="021E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·	</a:t>
            </a:r>
            <a:r>
              <a:rPr sz="1800" b="1">
                <a:latin typeface="Times New Roman"/>
                <a:ea typeface="Times New Roman"/>
                <a:cs typeface="Times New Roman"/>
                <a:sym typeface="Times New Roman"/>
              </a:rPr>
              <a:t>Human error: on similar US Post Office database 2.5%.</a:t>
            </a:r>
          </a:p>
        </p:txBody>
      </p:sp>
      <p:sp>
        <p:nvSpPr>
          <p:cNvPr id="620" name="Rectangle"/>
          <p:cNvSpPr/>
          <p:nvPr/>
        </p:nvSpPr>
        <p:spPr>
          <a:xfrm>
            <a:off x="-365506" y="6333528"/>
            <a:ext cx="11232992" cy="36608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3" name="Rectangle"/>
          <p:cNvSpPr/>
          <p:nvPr/>
        </p:nvSpPr>
        <p:spPr>
          <a:xfrm>
            <a:off x="755650" y="1428750"/>
            <a:ext cx="19621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4" name="Rectangle"/>
          <p:cNvSpPr/>
          <p:nvPr/>
        </p:nvSpPr>
        <p:spPr>
          <a:xfrm>
            <a:off x="2711450" y="1428750"/>
            <a:ext cx="8445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5" name="Rectangle"/>
          <p:cNvSpPr/>
          <p:nvPr/>
        </p:nvSpPr>
        <p:spPr>
          <a:xfrm>
            <a:off x="3549650" y="1428750"/>
            <a:ext cx="11493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6" name="Rectangle"/>
          <p:cNvSpPr/>
          <p:nvPr/>
        </p:nvSpPr>
        <p:spPr>
          <a:xfrm>
            <a:off x="4692650" y="1428750"/>
            <a:ext cx="9969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7" name="Rectangle"/>
          <p:cNvSpPr/>
          <p:nvPr/>
        </p:nvSpPr>
        <p:spPr>
          <a:xfrm>
            <a:off x="5683250" y="1428750"/>
            <a:ext cx="10731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8" name="Rectangle"/>
          <p:cNvSpPr/>
          <p:nvPr/>
        </p:nvSpPr>
        <p:spPr>
          <a:xfrm>
            <a:off x="6750050" y="1428750"/>
            <a:ext cx="9207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9" name="Rectangle"/>
          <p:cNvSpPr/>
          <p:nvPr/>
        </p:nvSpPr>
        <p:spPr>
          <a:xfrm>
            <a:off x="7664450" y="1428750"/>
            <a:ext cx="9969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0" name="Rectangle"/>
          <p:cNvSpPr/>
          <p:nvPr/>
        </p:nvSpPr>
        <p:spPr>
          <a:xfrm>
            <a:off x="8655050" y="1428750"/>
            <a:ext cx="9969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1" name="Rectangle"/>
          <p:cNvSpPr/>
          <p:nvPr/>
        </p:nvSpPr>
        <p:spPr>
          <a:xfrm>
            <a:off x="755650" y="2000250"/>
            <a:ext cx="19558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2711450" y="2000250"/>
            <a:ext cx="8382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3" name="Rectangle"/>
          <p:cNvSpPr/>
          <p:nvPr/>
        </p:nvSpPr>
        <p:spPr>
          <a:xfrm>
            <a:off x="3549650" y="2000250"/>
            <a:ext cx="11430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4" name="Rectangle"/>
          <p:cNvSpPr/>
          <p:nvPr/>
        </p:nvSpPr>
        <p:spPr>
          <a:xfrm>
            <a:off x="4692650" y="2000250"/>
            <a:ext cx="9906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5" name="Rectangle"/>
          <p:cNvSpPr/>
          <p:nvPr/>
        </p:nvSpPr>
        <p:spPr>
          <a:xfrm>
            <a:off x="5683250" y="2000250"/>
            <a:ext cx="10668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6" name="Rectangle"/>
          <p:cNvSpPr/>
          <p:nvPr/>
        </p:nvSpPr>
        <p:spPr>
          <a:xfrm>
            <a:off x="6750050" y="2000250"/>
            <a:ext cx="9144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7" name="Rectangle"/>
          <p:cNvSpPr/>
          <p:nvPr/>
        </p:nvSpPr>
        <p:spPr>
          <a:xfrm>
            <a:off x="7664450" y="2000250"/>
            <a:ext cx="9906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8655050" y="2000250"/>
            <a:ext cx="9906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9" name="Rectangle"/>
          <p:cNvSpPr/>
          <p:nvPr/>
        </p:nvSpPr>
        <p:spPr>
          <a:xfrm>
            <a:off x="755650" y="2381250"/>
            <a:ext cx="19621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2711450" y="2381250"/>
            <a:ext cx="8445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3549650" y="2381250"/>
            <a:ext cx="11493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4692650" y="2381250"/>
            <a:ext cx="9969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5683250" y="2381250"/>
            <a:ext cx="10731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6750050" y="2381250"/>
            <a:ext cx="9207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7664450" y="2381250"/>
            <a:ext cx="9969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6" name="Rectangle"/>
          <p:cNvSpPr/>
          <p:nvPr/>
        </p:nvSpPr>
        <p:spPr>
          <a:xfrm>
            <a:off x="8655050" y="2381250"/>
            <a:ext cx="9969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7" name="Rectangle"/>
          <p:cNvSpPr/>
          <p:nvPr/>
        </p:nvSpPr>
        <p:spPr>
          <a:xfrm>
            <a:off x="755650" y="2952750"/>
            <a:ext cx="19621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8" name="Rectangle"/>
          <p:cNvSpPr/>
          <p:nvPr/>
        </p:nvSpPr>
        <p:spPr>
          <a:xfrm>
            <a:off x="2711450" y="2952750"/>
            <a:ext cx="8445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9" name="Rectangle"/>
          <p:cNvSpPr/>
          <p:nvPr/>
        </p:nvSpPr>
        <p:spPr>
          <a:xfrm>
            <a:off x="3549650" y="2952750"/>
            <a:ext cx="11493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0" name="Rectangle"/>
          <p:cNvSpPr/>
          <p:nvPr/>
        </p:nvSpPr>
        <p:spPr>
          <a:xfrm>
            <a:off x="4692650" y="2952750"/>
            <a:ext cx="9969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1" name="Rectangle"/>
          <p:cNvSpPr/>
          <p:nvPr/>
        </p:nvSpPr>
        <p:spPr>
          <a:xfrm>
            <a:off x="5683250" y="2952750"/>
            <a:ext cx="10731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2" name="Rectangle"/>
          <p:cNvSpPr/>
          <p:nvPr/>
        </p:nvSpPr>
        <p:spPr>
          <a:xfrm>
            <a:off x="6750050" y="2952750"/>
            <a:ext cx="9207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3" name="Rectangle"/>
          <p:cNvSpPr/>
          <p:nvPr/>
        </p:nvSpPr>
        <p:spPr>
          <a:xfrm>
            <a:off x="7664450" y="2952750"/>
            <a:ext cx="9969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4" name="Rectangle"/>
          <p:cNvSpPr/>
          <p:nvPr/>
        </p:nvSpPr>
        <p:spPr>
          <a:xfrm>
            <a:off x="8655050" y="2952750"/>
            <a:ext cx="9969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5" name="Rectangle"/>
          <p:cNvSpPr/>
          <p:nvPr/>
        </p:nvSpPr>
        <p:spPr>
          <a:xfrm>
            <a:off x="755650" y="3321050"/>
            <a:ext cx="19558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6" name="Rectangle"/>
          <p:cNvSpPr/>
          <p:nvPr/>
        </p:nvSpPr>
        <p:spPr>
          <a:xfrm>
            <a:off x="2711450" y="3321050"/>
            <a:ext cx="8382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7" name="Rectangle"/>
          <p:cNvSpPr/>
          <p:nvPr/>
        </p:nvSpPr>
        <p:spPr>
          <a:xfrm>
            <a:off x="3549650" y="3321050"/>
            <a:ext cx="11430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8" name="Rectangle"/>
          <p:cNvSpPr/>
          <p:nvPr/>
        </p:nvSpPr>
        <p:spPr>
          <a:xfrm>
            <a:off x="4692650" y="3321050"/>
            <a:ext cx="9906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9" name="Rectangle"/>
          <p:cNvSpPr/>
          <p:nvPr/>
        </p:nvSpPr>
        <p:spPr>
          <a:xfrm>
            <a:off x="5683250" y="3321050"/>
            <a:ext cx="10668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0" name="Rectangle"/>
          <p:cNvSpPr/>
          <p:nvPr/>
        </p:nvSpPr>
        <p:spPr>
          <a:xfrm>
            <a:off x="6750050" y="3321050"/>
            <a:ext cx="9144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7664450" y="3321050"/>
            <a:ext cx="9906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2" name="Rectangle"/>
          <p:cNvSpPr/>
          <p:nvPr/>
        </p:nvSpPr>
        <p:spPr>
          <a:xfrm>
            <a:off x="8655050" y="3321050"/>
            <a:ext cx="9906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3" name="Line"/>
          <p:cNvSpPr/>
          <p:nvPr/>
        </p:nvSpPr>
        <p:spPr>
          <a:xfrm>
            <a:off x="27114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4" name="Line"/>
          <p:cNvSpPr/>
          <p:nvPr/>
        </p:nvSpPr>
        <p:spPr>
          <a:xfrm>
            <a:off x="35496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5" name="Line"/>
          <p:cNvSpPr/>
          <p:nvPr/>
        </p:nvSpPr>
        <p:spPr>
          <a:xfrm>
            <a:off x="46926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6" name="Line"/>
          <p:cNvSpPr/>
          <p:nvPr/>
        </p:nvSpPr>
        <p:spPr>
          <a:xfrm>
            <a:off x="56832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7" name="Line"/>
          <p:cNvSpPr/>
          <p:nvPr/>
        </p:nvSpPr>
        <p:spPr>
          <a:xfrm>
            <a:off x="67500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8" name="Line"/>
          <p:cNvSpPr/>
          <p:nvPr/>
        </p:nvSpPr>
        <p:spPr>
          <a:xfrm>
            <a:off x="76644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9" name="Line"/>
          <p:cNvSpPr/>
          <p:nvPr/>
        </p:nvSpPr>
        <p:spPr>
          <a:xfrm>
            <a:off x="86550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0" name="Line"/>
          <p:cNvSpPr/>
          <p:nvPr/>
        </p:nvSpPr>
        <p:spPr>
          <a:xfrm>
            <a:off x="730250" y="19875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1" name="Line"/>
          <p:cNvSpPr/>
          <p:nvPr/>
        </p:nvSpPr>
        <p:spPr>
          <a:xfrm>
            <a:off x="730250" y="23685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2" name="Line"/>
          <p:cNvSpPr/>
          <p:nvPr/>
        </p:nvSpPr>
        <p:spPr>
          <a:xfrm>
            <a:off x="730250" y="29400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3" name="Line"/>
          <p:cNvSpPr/>
          <p:nvPr/>
        </p:nvSpPr>
        <p:spPr>
          <a:xfrm>
            <a:off x="730250" y="33083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4" name="Line"/>
          <p:cNvSpPr/>
          <p:nvPr/>
        </p:nvSpPr>
        <p:spPr>
          <a:xfrm>
            <a:off x="742950" y="1403350"/>
            <a:ext cx="1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5" name="Line"/>
          <p:cNvSpPr/>
          <p:nvPr/>
        </p:nvSpPr>
        <p:spPr>
          <a:xfrm>
            <a:off x="9632950" y="14033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6" name="Line"/>
          <p:cNvSpPr/>
          <p:nvPr/>
        </p:nvSpPr>
        <p:spPr>
          <a:xfrm>
            <a:off x="730250" y="14160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7" name="Line"/>
          <p:cNvSpPr/>
          <p:nvPr/>
        </p:nvSpPr>
        <p:spPr>
          <a:xfrm>
            <a:off x="730250" y="38925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8" name="Performance on the NIST digit set (2003)"/>
          <p:cNvSpPr/>
          <p:nvPr/>
        </p:nvSpPr>
        <p:spPr>
          <a:xfrm>
            <a:off x="864412" y="668858"/>
            <a:ext cx="8220199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0112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on the NIST digit set (2003)</a:t>
            </a:r>
          </a:p>
        </p:txBody>
      </p:sp>
      <p:sp>
        <p:nvSpPr>
          <p:cNvPr id="679" name="3 -NN"/>
          <p:cNvSpPr/>
          <p:nvPr/>
        </p:nvSpPr>
        <p:spPr>
          <a:xfrm>
            <a:off x="2900172" y="1491665"/>
            <a:ext cx="577057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3 -NN</a:t>
            </a:r>
          </a:p>
        </p:txBody>
      </p:sp>
      <p:sp>
        <p:nvSpPr>
          <p:cNvPr id="680" name="Hidden…"/>
          <p:cNvSpPr/>
          <p:nvPr/>
        </p:nvSpPr>
        <p:spPr>
          <a:xfrm>
            <a:off x="3682238" y="1491665"/>
            <a:ext cx="923231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Hidden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 NN</a:t>
            </a:r>
          </a:p>
        </p:txBody>
      </p:sp>
      <p:sp>
        <p:nvSpPr>
          <p:cNvPr id="681" name="LeNet"/>
          <p:cNvSpPr/>
          <p:nvPr/>
        </p:nvSpPr>
        <p:spPr>
          <a:xfrm>
            <a:off x="4914010" y="1491665"/>
            <a:ext cx="593826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LeNet</a:t>
            </a:r>
          </a:p>
        </p:txBody>
      </p:sp>
      <p:sp>
        <p:nvSpPr>
          <p:cNvPr id="682" name="Boosted…"/>
          <p:cNvSpPr/>
          <p:nvPr/>
        </p:nvSpPr>
        <p:spPr>
          <a:xfrm>
            <a:off x="5819266" y="1491665"/>
            <a:ext cx="809950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Boosted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LeNet</a:t>
            </a:r>
          </a:p>
        </p:txBody>
      </p:sp>
      <p:sp>
        <p:nvSpPr>
          <p:cNvPr id="683" name="SVM"/>
          <p:cNvSpPr/>
          <p:nvPr/>
        </p:nvSpPr>
        <p:spPr>
          <a:xfrm>
            <a:off x="6994525" y="1491665"/>
            <a:ext cx="515045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</a:t>
            </a:r>
          </a:p>
        </p:txBody>
      </p:sp>
      <p:sp>
        <p:nvSpPr>
          <p:cNvPr id="684" name="Kernel…"/>
          <p:cNvSpPr/>
          <p:nvPr/>
        </p:nvSpPr>
        <p:spPr>
          <a:xfrm>
            <a:off x="7851013" y="1491665"/>
            <a:ext cx="661591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Kernel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F4B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</a:t>
            </a:r>
          </a:p>
        </p:txBody>
      </p:sp>
      <p:sp>
        <p:nvSpPr>
          <p:cNvPr id="685" name="Shape…"/>
          <p:cNvSpPr/>
          <p:nvPr/>
        </p:nvSpPr>
        <p:spPr>
          <a:xfrm>
            <a:off x="8854185" y="1491665"/>
            <a:ext cx="627758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Shape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Match</a:t>
            </a:r>
          </a:p>
        </p:txBody>
      </p:sp>
      <p:sp>
        <p:nvSpPr>
          <p:cNvPr id="686" name="Error % 2.4 1.6 0.9 0.7 1.1 0.56 0.63"/>
          <p:cNvSpPr/>
          <p:nvPr/>
        </p:nvSpPr>
        <p:spPr>
          <a:xfrm>
            <a:off x="1395349" y="2070226"/>
            <a:ext cx="796018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800"/>
              </a:lnSpc>
              <a:tabLst>
                <a:tab pos="1600200" algn="l"/>
                <a:tab pos="2590800" algn="l"/>
                <a:tab pos="3657600" algn="l"/>
                <a:tab pos="4686300" algn="l"/>
                <a:tab pos="5676900" algn="l"/>
                <a:tab pos="6565900" algn="l"/>
                <a:tab pos="75565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Error %	2.4	1.6	0.9	0.7	1.1	</a:t>
            </a:r>
            <a:r>
              <a:rPr sz="1600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0.56	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0.63</a:t>
            </a:r>
          </a:p>
        </p:txBody>
      </p:sp>
      <p:sp>
        <p:nvSpPr>
          <p:cNvPr id="687" name="Run time…"/>
          <p:cNvSpPr/>
          <p:nvPr/>
        </p:nvSpPr>
        <p:spPr>
          <a:xfrm>
            <a:off x="1124102" y="2440647"/>
            <a:ext cx="132199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800"/>
              </a:lnSpc>
              <a:tabLst>
                <a:tab pos="2032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	Run time</a:t>
            </a:r>
          </a:p>
          <a:p>
            <a:pPr algn="l">
              <a:lnSpc>
                <a:spcPts val="0"/>
              </a:lnSpc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(millisec /digit)</a:t>
            </a:r>
          </a:p>
        </p:txBody>
      </p:sp>
      <p:sp>
        <p:nvSpPr>
          <p:cNvPr id="688" name="1000"/>
          <p:cNvSpPr/>
          <p:nvPr/>
        </p:nvSpPr>
        <p:spPr>
          <a:xfrm>
            <a:off x="2910839" y="2440647"/>
            <a:ext cx="4699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1000</a:t>
            </a:r>
          </a:p>
        </p:txBody>
      </p:sp>
      <p:sp>
        <p:nvSpPr>
          <p:cNvPr id="689" name="10"/>
          <p:cNvSpPr/>
          <p:nvPr/>
        </p:nvSpPr>
        <p:spPr>
          <a:xfrm>
            <a:off x="4014470" y="2440647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</a:p>
        </p:txBody>
      </p:sp>
      <p:sp>
        <p:nvSpPr>
          <p:cNvPr id="690" name="30"/>
          <p:cNvSpPr/>
          <p:nvPr/>
        </p:nvSpPr>
        <p:spPr>
          <a:xfrm>
            <a:off x="5081651" y="2440647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30</a:t>
            </a:r>
          </a:p>
        </p:txBody>
      </p:sp>
      <p:sp>
        <p:nvSpPr>
          <p:cNvPr id="691" name="50"/>
          <p:cNvSpPr/>
          <p:nvPr/>
        </p:nvSpPr>
        <p:spPr>
          <a:xfrm>
            <a:off x="6110351" y="2440647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50</a:t>
            </a:r>
          </a:p>
        </p:txBody>
      </p:sp>
      <p:sp>
        <p:nvSpPr>
          <p:cNvPr id="692" name="2000"/>
          <p:cNvSpPr/>
          <p:nvPr/>
        </p:nvSpPr>
        <p:spPr>
          <a:xfrm>
            <a:off x="6988429" y="2440647"/>
            <a:ext cx="4699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2000</a:t>
            </a:r>
          </a:p>
        </p:txBody>
      </p:sp>
      <p:sp>
        <p:nvSpPr>
          <p:cNvPr id="693" name="200"/>
          <p:cNvSpPr/>
          <p:nvPr/>
        </p:nvSpPr>
        <p:spPr>
          <a:xfrm>
            <a:off x="7997317" y="2440647"/>
            <a:ext cx="3683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</a:t>
            </a:r>
          </a:p>
        </p:txBody>
      </p:sp>
      <p:sp>
        <p:nvSpPr>
          <p:cNvPr id="694" name="Memory (MB) 12 .49 .012 .21 11"/>
          <p:cNvSpPr/>
          <p:nvPr/>
        </p:nvSpPr>
        <p:spPr>
          <a:xfrm>
            <a:off x="1124102" y="3020314"/>
            <a:ext cx="619499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800"/>
              </a:lnSpc>
              <a:tabLst>
                <a:tab pos="1892300" algn="l"/>
                <a:tab pos="2857500" algn="l"/>
                <a:tab pos="3873500" algn="l"/>
                <a:tab pos="4953000" algn="l"/>
                <a:tab pos="59817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Memory (MB)	12	.49	.012	.21	11</a:t>
            </a:r>
          </a:p>
        </p:txBody>
      </p:sp>
      <p:sp>
        <p:nvSpPr>
          <p:cNvPr id="695" name="Training time…"/>
          <p:cNvSpPr/>
          <p:nvPr/>
        </p:nvSpPr>
        <p:spPr>
          <a:xfrm>
            <a:off x="1157630" y="3391280"/>
            <a:ext cx="11650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Training time</a:t>
            </a:r>
          </a:p>
          <a:p>
            <a:pPr algn="l">
              <a:lnSpc>
                <a:spcPts val="0"/>
              </a:lnSpc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2921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	(days)</a:t>
            </a:r>
          </a:p>
        </p:txBody>
      </p:sp>
      <p:sp>
        <p:nvSpPr>
          <p:cNvPr id="696" name="0"/>
          <p:cNvSpPr/>
          <p:nvPr/>
        </p:nvSpPr>
        <p:spPr>
          <a:xfrm>
            <a:off x="3080257" y="3391280"/>
            <a:ext cx="1651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</a:p>
        </p:txBody>
      </p:sp>
      <p:sp>
        <p:nvSpPr>
          <p:cNvPr id="697" name="7"/>
          <p:cNvSpPr/>
          <p:nvPr/>
        </p:nvSpPr>
        <p:spPr>
          <a:xfrm>
            <a:off x="4070858" y="3391280"/>
            <a:ext cx="1651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7</a:t>
            </a:r>
          </a:p>
        </p:txBody>
      </p:sp>
      <p:sp>
        <p:nvSpPr>
          <p:cNvPr id="698" name="14"/>
          <p:cNvSpPr/>
          <p:nvPr/>
        </p:nvSpPr>
        <p:spPr>
          <a:xfrm>
            <a:off x="5081651" y="3391280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14</a:t>
            </a:r>
          </a:p>
        </p:txBody>
      </p:sp>
      <p:sp>
        <p:nvSpPr>
          <p:cNvPr id="699" name="30"/>
          <p:cNvSpPr/>
          <p:nvPr/>
        </p:nvSpPr>
        <p:spPr>
          <a:xfrm>
            <a:off x="6110351" y="3391280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30</a:t>
            </a:r>
          </a:p>
        </p:txBody>
      </p:sp>
      <p:sp>
        <p:nvSpPr>
          <p:cNvPr id="700" name="10"/>
          <p:cNvSpPr/>
          <p:nvPr/>
        </p:nvSpPr>
        <p:spPr>
          <a:xfrm>
            <a:off x="7101205" y="3391280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</a:p>
        </p:txBody>
      </p:sp>
      <p:sp>
        <p:nvSpPr>
          <p:cNvPr id="701" name="In 2010) (.35% error) by a neural network"/>
          <p:cNvSpPr/>
          <p:nvPr/>
        </p:nvSpPr>
        <p:spPr>
          <a:xfrm>
            <a:off x="2418124" y="5019294"/>
            <a:ext cx="791201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In 2010) (.35% error) by a neural network</a:t>
            </a:r>
          </a:p>
        </p:txBody>
      </p:sp>
      <p:sp>
        <p:nvSpPr>
          <p:cNvPr id="702" name="Rectangle"/>
          <p:cNvSpPr/>
          <p:nvPr/>
        </p:nvSpPr>
        <p:spPr>
          <a:xfrm>
            <a:off x="-405573" y="4106849"/>
            <a:ext cx="11232992" cy="36608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8661205" y="1307722"/>
            <a:ext cx="11232992" cy="36608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60" name="picture-3.jpeg" descr="picture-3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255520"/>
            <a:ext cx="8862061" cy="445008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Universal Machine Learning Diagram"/>
          <p:cNvSpPr/>
          <p:nvPr/>
        </p:nvSpPr>
        <p:spPr>
          <a:xfrm>
            <a:off x="686714" y="723950"/>
            <a:ext cx="6307817" cy="4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3300"/>
              </a:lnSpc>
            </a:pPr>
            <a:r>
              <a:rPr sz="2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Universal </a:t>
            </a:r>
            <a:r>
              <a:rPr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</a:t>
            </a:r>
            <a:r>
              <a:rPr sz="29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Diagram</a:t>
            </a:r>
          </a:p>
        </p:txBody>
      </p:sp>
      <p:sp>
        <p:nvSpPr>
          <p:cNvPr id="162" name="Things to…"/>
          <p:cNvSpPr/>
          <p:nvPr/>
        </p:nvSpPr>
        <p:spPr>
          <a:xfrm>
            <a:off x="834847" y="3963339"/>
            <a:ext cx="1337438" cy="94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Things to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4953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classified</a:t>
            </a:r>
          </a:p>
        </p:txBody>
      </p:sp>
      <p:sp>
        <p:nvSpPr>
          <p:cNvPr id="163" name="Feature…"/>
          <p:cNvSpPr/>
          <p:nvPr/>
        </p:nvSpPr>
        <p:spPr>
          <a:xfrm>
            <a:off x="2736702" y="3950558"/>
            <a:ext cx="1824727" cy="93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2921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</a:p>
          <a:p>
            <a:pPr>
              <a:lnSpc>
                <a:spcPts val="2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Representation</a:t>
            </a:r>
          </a:p>
        </p:txBody>
      </p:sp>
      <p:sp>
        <p:nvSpPr>
          <p:cNvPr id="164" name="Magic…"/>
          <p:cNvSpPr/>
          <p:nvPr/>
        </p:nvSpPr>
        <p:spPr>
          <a:xfrm>
            <a:off x="5125846" y="3963339"/>
            <a:ext cx="1315772" cy="94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Magic</a:t>
            </a:r>
          </a:p>
          <a:p>
            <a:pPr>
              <a:lnSpc>
                <a:spcPts val="200"/>
              </a:lnSpc>
              <a:defRPr sz="2000" b="1"/>
            </a:pPr>
            <a:endParaRPr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200"/>
              </a:lnSpc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Classifier</a:t>
            </a:r>
          </a:p>
          <a:p>
            <a:pPr>
              <a:lnSpc>
                <a:spcPts val="200"/>
              </a:lnSpc>
              <a:defRPr sz="2000" b="1"/>
            </a:pPr>
            <a:endParaRPr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393700" algn="l"/>
              </a:tabLst>
              <a:defRPr sz="2000" b="1"/>
            </a:pPr>
            <a:r>
              <a:rPr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</a:t>
            </a:r>
          </a:p>
        </p:txBody>
      </p:sp>
      <p:sp>
        <p:nvSpPr>
          <p:cNvPr id="165" name="Classification…"/>
          <p:cNvSpPr/>
          <p:nvPr/>
        </p:nvSpPr>
        <p:spPr>
          <a:xfrm>
            <a:off x="7172198" y="4107865"/>
            <a:ext cx="1903972" cy="62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Classification</a:t>
            </a:r>
          </a:p>
          <a:p>
            <a:pPr>
              <a:lnSpc>
                <a:spcPts val="300"/>
              </a:lnSpc>
            </a:pPr>
            <a:endParaRPr sz="2000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2200"/>
              </a:lnSpc>
              <a:tabLst>
                <a:tab pos="342900" algn="l"/>
              </a:tabLst>
            </a:pPr>
            <a:r>
              <a:rPr sz="2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</a:p>
        </p:txBody>
      </p:sp>
      <p:sp>
        <p:nvSpPr>
          <p:cNvPr id="166" name="Oval"/>
          <p:cNvSpPr/>
          <p:nvPr/>
        </p:nvSpPr>
        <p:spPr>
          <a:xfrm>
            <a:off x="4445253" y="3175000"/>
            <a:ext cx="2676958" cy="2611121"/>
          </a:xfrm>
          <a:prstGeom prst="ellipse">
            <a:avLst/>
          </a:prstGeom>
          <a:ln w="142875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0047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755650" y="1428750"/>
            <a:ext cx="19621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2711450" y="1428750"/>
            <a:ext cx="8445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3549650" y="1428750"/>
            <a:ext cx="11493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9" name="Rectangle"/>
          <p:cNvSpPr/>
          <p:nvPr/>
        </p:nvSpPr>
        <p:spPr>
          <a:xfrm>
            <a:off x="4692650" y="1428750"/>
            <a:ext cx="9969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0" name="Rectangle"/>
          <p:cNvSpPr/>
          <p:nvPr/>
        </p:nvSpPr>
        <p:spPr>
          <a:xfrm>
            <a:off x="5683250" y="1428750"/>
            <a:ext cx="10731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1" name="Rectangle"/>
          <p:cNvSpPr/>
          <p:nvPr/>
        </p:nvSpPr>
        <p:spPr>
          <a:xfrm>
            <a:off x="6750050" y="1428750"/>
            <a:ext cx="9207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2" name="Rectangle"/>
          <p:cNvSpPr/>
          <p:nvPr/>
        </p:nvSpPr>
        <p:spPr>
          <a:xfrm>
            <a:off x="7664450" y="1428750"/>
            <a:ext cx="9969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8655050" y="1428750"/>
            <a:ext cx="996950" cy="577850"/>
          </a:xfrm>
          <a:prstGeom prst="rect">
            <a:avLst/>
          </a:prstGeom>
          <a:solidFill>
            <a:srgbClr val="00D2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755650" y="2000250"/>
            <a:ext cx="19558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2711450" y="2000250"/>
            <a:ext cx="8382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6" name="Rectangle"/>
          <p:cNvSpPr/>
          <p:nvPr/>
        </p:nvSpPr>
        <p:spPr>
          <a:xfrm>
            <a:off x="3549650" y="2000250"/>
            <a:ext cx="11430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7" name="Rectangle"/>
          <p:cNvSpPr/>
          <p:nvPr/>
        </p:nvSpPr>
        <p:spPr>
          <a:xfrm>
            <a:off x="4692650" y="2000250"/>
            <a:ext cx="9906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8" name="Rectangle"/>
          <p:cNvSpPr/>
          <p:nvPr/>
        </p:nvSpPr>
        <p:spPr>
          <a:xfrm>
            <a:off x="5683250" y="2000250"/>
            <a:ext cx="10668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9" name="Rectangle"/>
          <p:cNvSpPr/>
          <p:nvPr/>
        </p:nvSpPr>
        <p:spPr>
          <a:xfrm>
            <a:off x="6750050" y="2000250"/>
            <a:ext cx="9144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0" name="Rectangle"/>
          <p:cNvSpPr/>
          <p:nvPr/>
        </p:nvSpPr>
        <p:spPr>
          <a:xfrm>
            <a:off x="7664450" y="2000250"/>
            <a:ext cx="9906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1" name="Rectangle"/>
          <p:cNvSpPr/>
          <p:nvPr/>
        </p:nvSpPr>
        <p:spPr>
          <a:xfrm>
            <a:off x="8655050" y="2000250"/>
            <a:ext cx="990600" cy="370841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2" name="Rectangle"/>
          <p:cNvSpPr/>
          <p:nvPr/>
        </p:nvSpPr>
        <p:spPr>
          <a:xfrm>
            <a:off x="755650" y="2381250"/>
            <a:ext cx="19621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3" name="Rectangle"/>
          <p:cNvSpPr/>
          <p:nvPr/>
        </p:nvSpPr>
        <p:spPr>
          <a:xfrm>
            <a:off x="2711450" y="2381250"/>
            <a:ext cx="8445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4" name="Rectangle"/>
          <p:cNvSpPr/>
          <p:nvPr/>
        </p:nvSpPr>
        <p:spPr>
          <a:xfrm>
            <a:off x="3549650" y="2381250"/>
            <a:ext cx="11493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5" name="Rectangle"/>
          <p:cNvSpPr/>
          <p:nvPr/>
        </p:nvSpPr>
        <p:spPr>
          <a:xfrm>
            <a:off x="4692650" y="2381250"/>
            <a:ext cx="9969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6" name="Rectangle"/>
          <p:cNvSpPr/>
          <p:nvPr/>
        </p:nvSpPr>
        <p:spPr>
          <a:xfrm>
            <a:off x="5683250" y="2381250"/>
            <a:ext cx="10731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7" name="Rectangle"/>
          <p:cNvSpPr/>
          <p:nvPr/>
        </p:nvSpPr>
        <p:spPr>
          <a:xfrm>
            <a:off x="6750050" y="2381250"/>
            <a:ext cx="9207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8" name="Rectangle"/>
          <p:cNvSpPr/>
          <p:nvPr/>
        </p:nvSpPr>
        <p:spPr>
          <a:xfrm>
            <a:off x="7664450" y="2381250"/>
            <a:ext cx="9969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9" name="Rectangle"/>
          <p:cNvSpPr/>
          <p:nvPr/>
        </p:nvSpPr>
        <p:spPr>
          <a:xfrm>
            <a:off x="8655050" y="2381250"/>
            <a:ext cx="996950" cy="57785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0" name="Rectangle"/>
          <p:cNvSpPr/>
          <p:nvPr/>
        </p:nvSpPr>
        <p:spPr>
          <a:xfrm>
            <a:off x="755650" y="2952750"/>
            <a:ext cx="19621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1" name="Rectangle"/>
          <p:cNvSpPr/>
          <p:nvPr/>
        </p:nvSpPr>
        <p:spPr>
          <a:xfrm>
            <a:off x="2711450" y="2952750"/>
            <a:ext cx="8445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3549650" y="2952750"/>
            <a:ext cx="11493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3" name="Rectangle"/>
          <p:cNvSpPr/>
          <p:nvPr/>
        </p:nvSpPr>
        <p:spPr>
          <a:xfrm>
            <a:off x="4692650" y="2952750"/>
            <a:ext cx="9969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4" name="Rectangle"/>
          <p:cNvSpPr/>
          <p:nvPr/>
        </p:nvSpPr>
        <p:spPr>
          <a:xfrm>
            <a:off x="5683250" y="2952750"/>
            <a:ext cx="10731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5" name="Rectangle"/>
          <p:cNvSpPr/>
          <p:nvPr/>
        </p:nvSpPr>
        <p:spPr>
          <a:xfrm>
            <a:off x="6750050" y="2952750"/>
            <a:ext cx="9207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6" name="Rectangle"/>
          <p:cNvSpPr/>
          <p:nvPr/>
        </p:nvSpPr>
        <p:spPr>
          <a:xfrm>
            <a:off x="7664450" y="2952750"/>
            <a:ext cx="9969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7" name="Rectangle"/>
          <p:cNvSpPr/>
          <p:nvPr/>
        </p:nvSpPr>
        <p:spPr>
          <a:xfrm>
            <a:off x="8655050" y="2952750"/>
            <a:ext cx="996950" cy="374650"/>
          </a:xfrm>
          <a:prstGeom prst="rect">
            <a:avLst/>
          </a:prstGeom>
          <a:solidFill>
            <a:srgbClr val="D2ED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8" name="Rectangle"/>
          <p:cNvSpPr/>
          <p:nvPr/>
        </p:nvSpPr>
        <p:spPr>
          <a:xfrm>
            <a:off x="755650" y="3321050"/>
            <a:ext cx="19558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9" name="Rectangle"/>
          <p:cNvSpPr/>
          <p:nvPr/>
        </p:nvSpPr>
        <p:spPr>
          <a:xfrm>
            <a:off x="2711450" y="3321050"/>
            <a:ext cx="8382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0" name="Rectangle"/>
          <p:cNvSpPr/>
          <p:nvPr/>
        </p:nvSpPr>
        <p:spPr>
          <a:xfrm>
            <a:off x="3549650" y="3321050"/>
            <a:ext cx="11430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1" name="Rectangle"/>
          <p:cNvSpPr/>
          <p:nvPr/>
        </p:nvSpPr>
        <p:spPr>
          <a:xfrm>
            <a:off x="4692650" y="3321050"/>
            <a:ext cx="9906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2" name="Rectangle"/>
          <p:cNvSpPr/>
          <p:nvPr/>
        </p:nvSpPr>
        <p:spPr>
          <a:xfrm>
            <a:off x="5683250" y="3321050"/>
            <a:ext cx="10668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3" name="Rectangle"/>
          <p:cNvSpPr/>
          <p:nvPr/>
        </p:nvSpPr>
        <p:spPr>
          <a:xfrm>
            <a:off x="6750050" y="3321050"/>
            <a:ext cx="9144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4" name="Rectangle"/>
          <p:cNvSpPr/>
          <p:nvPr/>
        </p:nvSpPr>
        <p:spPr>
          <a:xfrm>
            <a:off x="7664450" y="3321050"/>
            <a:ext cx="9906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5" name="Rectangle"/>
          <p:cNvSpPr/>
          <p:nvPr/>
        </p:nvSpPr>
        <p:spPr>
          <a:xfrm>
            <a:off x="8655050" y="3321050"/>
            <a:ext cx="990600" cy="579120"/>
          </a:xfrm>
          <a:prstGeom prst="rect">
            <a:avLst/>
          </a:prstGeom>
          <a:solidFill>
            <a:srgbClr val="EBF7F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6" name="Line"/>
          <p:cNvSpPr/>
          <p:nvPr/>
        </p:nvSpPr>
        <p:spPr>
          <a:xfrm>
            <a:off x="27114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7" name="Line"/>
          <p:cNvSpPr/>
          <p:nvPr/>
        </p:nvSpPr>
        <p:spPr>
          <a:xfrm>
            <a:off x="35496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8" name="Line"/>
          <p:cNvSpPr/>
          <p:nvPr/>
        </p:nvSpPr>
        <p:spPr>
          <a:xfrm>
            <a:off x="46926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9" name="Line"/>
          <p:cNvSpPr/>
          <p:nvPr/>
        </p:nvSpPr>
        <p:spPr>
          <a:xfrm>
            <a:off x="56832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0" name="Line"/>
          <p:cNvSpPr/>
          <p:nvPr/>
        </p:nvSpPr>
        <p:spPr>
          <a:xfrm>
            <a:off x="67500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1" name="Line"/>
          <p:cNvSpPr/>
          <p:nvPr/>
        </p:nvSpPr>
        <p:spPr>
          <a:xfrm>
            <a:off x="76644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2" name="Line"/>
          <p:cNvSpPr/>
          <p:nvPr/>
        </p:nvSpPr>
        <p:spPr>
          <a:xfrm>
            <a:off x="8655050" y="14160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3" name="Line"/>
          <p:cNvSpPr/>
          <p:nvPr/>
        </p:nvSpPr>
        <p:spPr>
          <a:xfrm>
            <a:off x="730250" y="19875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4" name="Line"/>
          <p:cNvSpPr/>
          <p:nvPr/>
        </p:nvSpPr>
        <p:spPr>
          <a:xfrm>
            <a:off x="730250" y="23685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5" name="Line"/>
          <p:cNvSpPr/>
          <p:nvPr/>
        </p:nvSpPr>
        <p:spPr>
          <a:xfrm>
            <a:off x="730250" y="29400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6" name="Line"/>
          <p:cNvSpPr/>
          <p:nvPr/>
        </p:nvSpPr>
        <p:spPr>
          <a:xfrm>
            <a:off x="730250" y="33083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7" name="Line"/>
          <p:cNvSpPr/>
          <p:nvPr/>
        </p:nvSpPr>
        <p:spPr>
          <a:xfrm>
            <a:off x="742950" y="1403350"/>
            <a:ext cx="1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8" name="Line"/>
          <p:cNvSpPr/>
          <p:nvPr/>
        </p:nvSpPr>
        <p:spPr>
          <a:xfrm>
            <a:off x="9632950" y="1403350"/>
            <a:ext cx="0" cy="249174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730250" y="14160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0" name="Line"/>
          <p:cNvSpPr/>
          <p:nvPr/>
        </p:nvSpPr>
        <p:spPr>
          <a:xfrm>
            <a:off x="730250" y="3892550"/>
            <a:ext cx="8902700" cy="0"/>
          </a:xfrm>
          <a:prstGeom prst="line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1" name="Performance on the NIST digit set (2003)"/>
          <p:cNvSpPr/>
          <p:nvPr/>
        </p:nvSpPr>
        <p:spPr>
          <a:xfrm>
            <a:off x="864412" y="668858"/>
            <a:ext cx="8220199" cy="52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Performance on the NIST digit set (2003)</a:t>
            </a:r>
          </a:p>
        </p:txBody>
      </p:sp>
      <p:sp>
        <p:nvSpPr>
          <p:cNvPr id="762" name="3 -NN"/>
          <p:cNvSpPr/>
          <p:nvPr/>
        </p:nvSpPr>
        <p:spPr>
          <a:xfrm>
            <a:off x="2900172" y="1491665"/>
            <a:ext cx="577057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3 -NN</a:t>
            </a:r>
          </a:p>
        </p:txBody>
      </p:sp>
      <p:sp>
        <p:nvSpPr>
          <p:cNvPr id="763" name="Hidden…"/>
          <p:cNvSpPr/>
          <p:nvPr/>
        </p:nvSpPr>
        <p:spPr>
          <a:xfrm>
            <a:off x="3682238" y="1491665"/>
            <a:ext cx="923231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Hidden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 NN</a:t>
            </a:r>
          </a:p>
        </p:txBody>
      </p:sp>
      <p:sp>
        <p:nvSpPr>
          <p:cNvPr id="764" name="LeNet"/>
          <p:cNvSpPr/>
          <p:nvPr/>
        </p:nvSpPr>
        <p:spPr>
          <a:xfrm>
            <a:off x="4914010" y="1491665"/>
            <a:ext cx="593826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LeNet</a:t>
            </a:r>
          </a:p>
        </p:txBody>
      </p:sp>
      <p:sp>
        <p:nvSpPr>
          <p:cNvPr id="765" name="Boosted…"/>
          <p:cNvSpPr/>
          <p:nvPr/>
        </p:nvSpPr>
        <p:spPr>
          <a:xfrm>
            <a:off x="5819266" y="1491665"/>
            <a:ext cx="809950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Boosted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LeNet</a:t>
            </a:r>
          </a:p>
        </p:txBody>
      </p:sp>
      <p:sp>
        <p:nvSpPr>
          <p:cNvPr id="766" name="SVM"/>
          <p:cNvSpPr/>
          <p:nvPr/>
        </p:nvSpPr>
        <p:spPr>
          <a:xfrm>
            <a:off x="6994525" y="1491665"/>
            <a:ext cx="515045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</a:t>
            </a:r>
          </a:p>
        </p:txBody>
      </p:sp>
      <p:sp>
        <p:nvSpPr>
          <p:cNvPr id="767" name="Kernel…"/>
          <p:cNvSpPr/>
          <p:nvPr/>
        </p:nvSpPr>
        <p:spPr>
          <a:xfrm>
            <a:off x="7851013" y="1491665"/>
            <a:ext cx="661591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Kernel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F4B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</a:t>
            </a:r>
          </a:p>
        </p:txBody>
      </p:sp>
      <p:sp>
        <p:nvSpPr>
          <p:cNvPr id="768" name="Shape…"/>
          <p:cNvSpPr/>
          <p:nvPr/>
        </p:nvSpPr>
        <p:spPr>
          <a:xfrm>
            <a:off x="8854185" y="1491665"/>
            <a:ext cx="627758" cy="48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Shape</a:t>
            </a:r>
          </a:p>
          <a:p>
            <a:pPr algn="l">
              <a:lnSpc>
                <a:spcPts val="0"/>
              </a:lnSpc>
            </a:pPr>
            <a:endParaRPr sz="1600" b="1">
              <a:solidFill>
                <a:srgbClr val="FEFE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b="1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Match</a:t>
            </a:r>
          </a:p>
        </p:txBody>
      </p:sp>
      <p:sp>
        <p:nvSpPr>
          <p:cNvPr id="769" name="Error % 2.4 1.6 0.9 0.7 1.1 0.56 0.63"/>
          <p:cNvSpPr/>
          <p:nvPr/>
        </p:nvSpPr>
        <p:spPr>
          <a:xfrm>
            <a:off x="1395349" y="2070226"/>
            <a:ext cx="796018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800"/>
              </a:lnSpc>
              <a:tabLst>
                <a:tab pos="1600200" algn="l"/>
                <a:tab pos="2590800" algn="l"/>
                <a:tab pos="3657600" algn="l"/>
                <a:tab pos="4686300" algn="l"/>
                <a:tab pos="5676900" algn="l"/>
                <a:tab pos="6565900" algn="l"/>
                <a:tab pos="75565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Error %	2.4	1.6	0.9	0.7	1.1	</a:t>
            </a:r>
            <a:r>
              <a:rPr sz="1600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0.56	</a:t>
            </a: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0.63</a:t>
            </a:r>
          </a:p>
        </p:txBody>
      </p:sp>
      <p:sp>
        <p:nvSpPr>
          <p:cNvPr id="770" name="Run time…"/>
          <p:cNvSpPr/>
          <p:nvPr/>
        </p:nvSpPr>
        <p:spPr>
          <a:xfrm>
            <a:off x="1124102" y="2440647"/>
            <a:ext cx="132199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800"/>
              </a:lnSpc>
              <a:tabLst>
                <a:tab pos="203200" algn="l"/>
              </a:tabLst>
            </a:pP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	Run time</a:t>
            </a:r>
          </a:p>
          <a:p>
            <a:pPr algn="l">
              <a:lnSpc>
                <a:spcPts val="0"/>
              </a:lnSpc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800"/>
              </a:lnSpc>
            </a:pP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millisec</a:t>
            </a: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 /digit)</a:t>
            </a:r>
          </a:p>
        </p:txBody>
      </p:sp>
      <p:sp>
        <p:nvSpPr>
          <p:cNvPr id="771" name="1000"/>
          <p:cNvSpPr/>
          <p:nvPr/>
        </p:nvSpPr>
        <p:spPr>
          <a:xfrm>
            <a:off x="2910839" y="2440647"/>
            <a:ext cx="4699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1000</a:t>
            </a:r>
          </a:p>
        </p:txBody>
      </p:sp>
      <p:sp>
        <p:nvSpPr>
          <p:cNvPr id="772" name="10"/>
          <p:cNvSpPr/>
          <p:nvPr/>
        </p:nvSpPr>
        <p:spPr>
          <a:xfrm>
            <a:off x="4014470" y="2440647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</a:p>
        </p:txBody>
      </p:sp>
      <p:sp>
        <p:nvSpPr>
          <p:cNvPr id="773" name="30"/>
          <p:cNvSpPr/>
          <p:nvPr/>
        </p:nvSpPr>
        <p:spPr>
          <a:xfrm>
            <a:off x="5081651" y="2440647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30</a:t>
            </a:r>
          </a:p>
        </p:txBody>
      </p:sp>
      <p:sp>
        <p:nvSpPr>
          <p:cNvPr id="774" name="50"/>
          <p:cNvSpPr/>
          <p:nvPr/>
        </p:nvSpPr>
        <p:spPr>
          <a:xfrm>
            <a:off x="6110351" y="2440647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50</a:t>
            </a:r>
          </a:p>
        </p:txBody>
      </p:sp>
      <p:sp>
        <p:nvSpPr>
          <p:cNvPr id="775" name="2000"/>
          <p:cNvSpPr/>
          <p:nvPr/>
        </p:nvSpPr>
        <p:spPr>
          <a:xfrm>
            <a:off x="6988429" y="2440647"/>
            <a:ext cx="4699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2000</a:t>
            </a:r>
          </a:p>
        </p:txBody>
      </p:sp>
      <p:sp>
        <p:nvSpPr>
          <p:cNvPr id="776" name="200"/>
          <p:cNvSpPr/>
          <p:nvPr/>
        </p:nvSpPr>
        <p:spPr>
          <a:xfrm>
            <a:off x="7997317" y="2440647"/>
            <a:ext cx="3683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solidFill>
                  <a:srgbClr val="FF4B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</a:t>
            </a:r>
          </a:p>
        </p:txBody>
      </p:sp>
      <p:sp>
        <p:nvSpPr>
          <p:cNvPr id="777" name="Memory (MB) 12 .49 .012 .21 11"/>
          <p:cNvSpPr/>
          <p:nvPr/>
        </p:nvSpPr>
        <p:spPr>
          <a:xfrm>
            <a:off x="1124102" y="3020314"/>
            <a:ext cx="619499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800"/>
              </a:lnSpc>
              <a:tabLst>
                <a:tab pos="1892300" algn="l"/>
                <a:tab pos="2857500" algn="l"/>
                <a:tab pos="3873500" algn="l"/>
                <a:tab pos="4953000" algn="l"/>
                <a:tab pos="59817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Memory (MB)	12	.49	.012	.21	11</a:t>
            </a:r>
          </a:p>
        </p:txBody>
      </p:sp>
      <p:sp>
        <p:nvSpPr>
          <p:cNvPr id="778" name="Training time…"/>
          <p:cNvSpPr/>
          <p:nvPr/>
        </p:nvSpPr>
        <p:spPr>
          <a:xfrm>
            <a:off x="1157630" y="3391280"/>
            <a:ext cx="11650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Training time</a:t>
            </a:r>
          </a:p>
          <a:p>
            <a:pPr algn="l">
              <a:lnSpc>
                <a:spcPts val="0"/>
              </a:lnSpc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1800"/>
              </a:lnSpc>
              <a:tabLst>
                <a:tab pos="292100" algn="l"/>
              </a:tabLst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	(days)</a:t>
            </a:r>
          </a:p>
        </p:txBody>
      </p:sp>
      <p:sp>
        <p:nvSpPr>
          <p:cNvPr id="779" name="0"/>
          <p:cNvSpPr/>
          <p:nvPr/>
        </p:nvSpPr>
        <p:spPr>
          <a:xfrm>
            <a:off x="3080257" y="3391280"/>
            <a:ext cx="1651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</a:p>
        </p:txBody>
      </p:sp>
      <p:sp>
        <p:nvSpPr>
          <p:cNvPr id="780" name="7"/>
          <p:cNvSpPr/>
          <p:nvPr/>
        </p:nvSpPr>
        <p:spPr>
          <a:xfrm>
            <a:off x="4070858" y="3391280"/>
            <a:ext cx="1651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7</a:t>
            </a:r>
          </a:p>
        </p:txBody>
      </p:sp>
      <p:sp>
        <p:nvSpPr>
          <p:cNvPr id="781" name="14"/>
          <p:cNvSpPr/>
          <p:nvPr/>
        </p:nvSpPr>
        <p:spPr>
          <a:xfrm>
            <a:off x="5081651" y="3391280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14</a:t>
            </a:r>
          </a:p>
        </p:txBody>
      </p:sp>
      <p:sp>
        <p:nvSpPr>
          <p:cNvPr id="782" name="30"/>
          <p:cNvSpPr/>
          <p:nvPr/>
        </p:nvSpPr>
        <p:spPr>
          <a:xfrm>
            <a:off x="6110351" y="3391280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30</a:t>
            </a:r>
          </a:p>
        </p:txBody>
      </p:sp>
      <p:sp>
        <p:nvSpPr>
          <p:cNvPr id="783" name="10"/>
          <p:cNvSpPr/>
          <p:nvPr/>
        </p:nvSpPr>
        <p:spPr>
          <a:xfrm>
            <a:off x="7101205" y="3391280"/>
            <a:ext cx="2667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800"/>
              </a:lnSpc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</a:p>
        </p:txBody>
      </p:sp>
      <p:sp>
        <p:nvSpPr>
          <p:cNvPr id="784" name="In 2010) (.35% error) by a neural network"/>
          <p:cNvSpPr/>
          <p:nvPr/>
        </p:nvSpPr>
        <p:spPr>
          <a:xfrm>
            <a:off x="2418124" y="5019294"/>
            <a:ext cx="791201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In 2010) (.35% error) by a neural network</a:t>
            </a:r>
          </a:p>
        </p:txBody>
      </p:sp>
      <p:sp>
        <p:nvSpPr>
          <p:cNvPr id="785" name="Rectangle"/>
          <p:cNvSpPr/>
          <p:nvPr/>
        </p:nvSpPr>
        <p:spPr>
          <a:xfrm>
            <a:off x="8699305" y="1307722"/>
            <a:ext cx="11232992" cy="36608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74" name="picture-5.jpeg" descr="picture-5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0" y="1341119"/>
            <a:ext cx="2499361" cy="2484122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Example: handwritten digit recognition…"/>
          <p:cNvSpPr/>
          <p:nvPr/>
        </p:nvSpPr>
        <p:spPr>
          <a:xfrm>
            <a:off x="695248" y="668858"/>
            <a:ext cx="8770012" cy="6027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Example: handwritten digit recognition</a:t>
            </a: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100"/>
              </a:lnSpc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 Machine learning algorithms that</a:t>
            </a:r>
            <a:b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Automatically cluster these images</a:t>
            </a:r>
          </a:p>
          <a:p>
            <a:pPr marL="431800" indent="-431800" algn="l">
              <a:lnSpc>
                <a:spcPts val="700"/>
              </a:lnSpc>
              <a:buSzPct val="100000"/>
              <a:buChar char="•"/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Use a training set of labeled images to learn to classify new images</a:t>
            </a:r>
          </a:p>
          <a:p>
            <a:pPr marL="431800" indent="-431800" algn="l">
              <a:lnSpc>
                <a:spcPts val="600"/>
              </a:lnSpc>
              <a:buSzPct val="100000"/>
              <a:buChar char="•"/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Discover how to account for variability in writing	style</a:t>
            </a:r>
          </a:p>
        </p:txBody>
      </p:sp>
      <p:sp>
        <p:nvSpPr>
          <p:cNvPr id="176" name="Rectangle"/>
          <p:cNvSpPr/>
          <p:nvPr/>
        </p:nvSpPr>
        <p:spPr>
          <a:xfrm>
            <a:off x="482854" y="5370552"/>
            <a:ext cx="9527103" cy="35301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79" name="picture-5.jpeg" descr="picture-5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0" y="1341119"/>
            <a:ext cx="2499361" cy="248412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Example: handwritten digit recognition…"/>
          <p:cNvSpPr/>
          <p:nvPr/>
        </p:nvSpPr>
        <p:spPr>
          <a:xfrm>
            <a:off x="695248" y="668858"/>
            <a:ext cx="8770012" cy="6027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Example: handwritten digit recognition</a:t>
            </a: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100"/>
              </a:lnSpc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 Machine learning algorithms that</a:t>
            </a:r>
            <a:b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Automatically cluster these images</a:t>
            </a:r>
          </a:p>
          <a:p>
            <a:pPr marL="431800" indent="-431800" algn="l">
              <a:lnSpc>
                <a:spcPts val="700"/>
              </a:lnSpc>
              <a:buSzPct val="100000"/>
              <a:buChar char="•"/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Use a training set of labeled images to learn to classify new images</a:t>
            </a:r>
          </a:p>
          <a:p>
            <a:pPr marL="431800" indent="-431800" algn="l">
              <a:lnSpc>
                <a:spcPts val="600"/>
              </a:lnSpc>
              <a:buSzPct val="100000"/>
              <a:buChar char="•"/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Discover how to account for variability in writing	style</a:t>
            </a:r>
          </a:p>
        </p:txBody>
      </p:sp>
      <p:sp>
        <p:nvSpPr>
          <p:cNvPr id="181" name="Rectangle"/>
          <p:cNvSpPr/>
          <p:nvPr/>
        </p:nvSpPr>
        <p:spPr>
          <a:xfrm>
            <a:off x="482854" y="6231731"/>
            <a:ext cx="9527103" cy="26689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e"/>
          <p:cNvSpPr/>
          <p:nvPr/>
        </p:nvSpPr>
        <p:spPr>
          <a:xfrm>
            <a:off x="755650" y="1250950"/>
            <a:ext cx="8642350" cy="0"/>
          </a:xfrm>
          <a:prstGeom prst="line">
            <a:avLst/>
          </a:prstGeom>
          <a:ln w="12192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84" name="picture-5.jpeg" descr="picture-5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0" y="1341119"/>
            <a:ext cx="2499361" cy="248412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Example: handwritten digit recognition…"/>
          <p:cNvSpPr/>
          <p:nvPr/>
        </p:nvSpPr>
        <p:spPr>
          <a:xfrm>
            <a:off x="695248" y="668858"/>
            <a:ext cx="8770012" cy="6027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ts val="4100"/>
              </a:lnSpc>
            </a:pPr>
            <a:r>
              <a:rPr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Example: handwritten digit recognition</a:t>
            </a: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0"/>
              </a:lnSpc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100"/>
              </a:lnSpc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 Machine learning algorithms that</a:t>
            </a:r>
            <a:b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Automatically cluster these images</a:t>
            </a:r>
          </a:p>
          <a:p>
            <a:pPr marL="431800" indent="-431800" algn="l">
              <a:lnSpc>
                <a:spcPts val="700"/>
              </a:lnSpc>
              <a:buSzPct val="100000"/>
              <a:buChar char="•"/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Use a training set of labeled images to learn to classify new images</a:t>
            </a:r>
          </a:p>
          <a:p>
            <a:pPr marL="431800" indent="-431800" algn="l">
              <a:lnSpc>
                <a:spcPts val="600"/>
              </a:lnSpc>
              <a:buSzPct val="100000"/>
              <a:buChar char="•"/>
            </a:pP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585" indent="-277585" algn="l">
              <a:lnSpc>
                <a:spcPts val="3100"/>
              </a:lnSpc>
              <a:buSzPct val="100000"/>
              <a:buChar char="•"/>
            </a:pPr>
            <a:r>
              <a:rPr sz="2700" b="1" dirty="0">
                <a:latin typeface="Times New Roman"/>
                <a:ea typeface="Times New Roman"/>
                <a:cs typeface="Times New Roman"/>
                <a:sym typeface="Times New Roman"/>
              </a:rPr>
              <a:t>Discover how to account for variability in writing	style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1724</Words>
  <Application>Microsoft Macintosh PowerPoint</Application>
  <PresentationFormat>Custom</PresentationFormat>
  <Paragraphs>936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 Unicode MS</vt:lpstr>
      <vt:lpstr>Gill Sans</vt:lpstr>
      <vt:lpstr>Helvetica</vt:lpstr>
      <vt:lpstr>Helvetica Neue</vt:lpstr>
      <vt:lpstr>Lucida Grande</vt:lpstr>
      <vt:lpstr>Times New Roman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Tabassum, Jeniya T.</cp:lastModifiedBy>
  <cp:revision>4</cp:revision>
  <dcterms:modified xsi:type="dcterms:W3CDTF">2021-03-17T15:31:58Z</dcterms:modified>
</cp:coreProperties>
</file>