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617" r:id="rId2"/>
    <p:sldId id="654" r:id="rId3"/>
    <p:sldId id="680" r:id="rId4"/>
    <p:sldId id="333" r:id="rId5"/>
    <p:sldId id="370" r:id="rId6"/>
    <p:sldId id="681" r:id="rId7"/>
    <p:sldId id="336" r:id="rId8"/>
    <p:sldId id="374" r:id="rId9"/>
    <p:sldId id="379" r:id="rId10"/>
    <p:sldId id="385" r:id="rId11"/>
    <p:sldId id="682" r:id="rId12"/>
    <p:sldId id="389" r:id="rId13"/>
    <p:sldId id="655" r:id="rId14"/>
    <p:sldId id="401" r:id="rId15"/>
    <p:sldId id="402" r:id="rId16"/>
    <p:sldId id="424" r:id="rId17"/>
    <p:sldId id="497" r:id="rId18"/>
    <p:sldId id="543" r:id="rId19"/>
    <p:sldId id="603" r:id="rId20"/>
    <p:sldId id="604" r:id="rId21"/>
    <p:sldId id="551" r:id="rId22"/>
    <p:sldId id="605" r:id="rId23"/>
    <p:sldId id="683" r:id="rId24"/>
    <p:sldId id="330" r:id="rId25"/>
    <p:sldId id="272" r:id="rId26"/>
    <p:sldId id="355" r:id="rId27"/>
    <p:sldId id="346" r:id="rId28"/>
    <p:sldId id="357" r:id="rId29"/>
    <p:sldId id="358" r:id="rId30"/>
    <p:sldId id="359" r:id="rId31"/>
    <p:sldId id="360" r:id="rId32"/>
    <p:sldId id="361" r:id="rId33"/>
    <p:sldId id="304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684" r:id="rId42"/>
    <p:sldId id="664" r:id="rId43"/>
    <p:sldId id="307" r:id="rId44"/>
    <p:sldId id="393" r:id="rId45"/>
    <p:sldId id="395" r:id="rId46"/>
    <p:sldId id="665" r:id="rId47"/>
    <p:sldId id="668" r:id="rId48"/>
    <p:sldId id="403" r:id="rId49"/>
    <p:sldId id="404" r:id="rId50"/>
    <p:sldId id="405" r:id="rId51"/>
    <p:sldId id="408" r:id="rId52"/>
    <p:sldId id="669" r:id="rId53"/>
    <p:sldId id="411" r:id="rId54"/>
    <p:sldId id="349" r:id="rId55"/>
    <p:sldId id="67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1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 autoAdjust="0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000EA-C57E-F640-BE40-9E4845CF53E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973F9-E30F-0949-86F6-A61809246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8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5C1E7-0D08-674E-81B7-5A84DF5537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02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5C1E7-0D08-674E-81B7-5A84DF5537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0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BF976-CDF6-7342-92B0-4EE4E24C2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theme</a:t>
            </a:r>
            <a:r>
              <a:rPr lang="en-US" baseline="0" dirty="0"/>
              <a:t> in the class:</a:t>
            </a:r>
          </a:p>
          <a:p>
            <a:endParaRPr lang="en-US" baseline="0" dirty="0"/>
          </a:p>
          <a:p>
            <a:r>
              <a:rPr lang="en-US" baseline="0" dirty="0"/>
              <a:t>A goal we have in mind.</a:t>
            </a:r>
          </a:p>
          <a:p>
            <a:endParaRPr lang="en-US" baseline="0" dirty="0"/>
          </a:p>
          <a:p>
            <a:r>
              <a:rPr lang="en-US" baseline="0" dirty="0"/>
              <a:t>A mathematical abstraction to formalize this</a:t>
            </a:r>
          </a:p>
          <a:p>
            <a:endParaRPr lang="en-US" baseline="0" dirty="0"/>
          </a:p>
          <a:p>
            <a:r>
              <a:rPr lang="en-US" baseline="0" dirty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9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For any search problem, you know the goal.  Now, you have an idea of how far away you are from the goal.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CE179-B2C7-46EC-9538-A27EC550BBF7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09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E0FD6-A987-4E1A-BCF4-7669DC860F72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62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8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</p:spTree>
    <p:extLst>
      <p:ext uri="{BB962C8B-B14F-4D97-AF65-F5344CB8AC3E}">
        <p14:creationId xmlns:p14="http://schemas.microsoft.com/office/powerpoint/2010/main" val="187488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7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8.wmf"/><Relationship Id="rId10" Type="http://schemas.openxmlformats.org/officeDocument/2006/relationships/image" Target="../media/image15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8843" y="1263375"/>
            <a:ext cx="121920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Introduction to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384" y="2466283"/>
            <a:ext cx="5245344" cy="2342669"/>
          </a:xfrm>
          <a:prstGeom prst="rect">
            <a:avLst/>
          </a:prstGeom>
          <a:noFill/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4519C585-32F4-2749-8E97-60A41CDE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625" y="6479233"/>
            <a:ext cx="7177570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[Many slides are adapted from </a:t>
            </a:r>
            <a:r>
              <a:rPr lang="en-US" sz="1100" dirty="0">
                <a:cs typeface="Calibri"/>
              </a:rPr>
              <a:t>the </a:t>
            </a:r>
            <a:r>
              <a:rPr lang="en-US" sz="1100" dirty="0">
                <a:cs typeface="Calibri"/>
                <a:hlinkClick r:id="rId4"/>
              </a:rPr>
              <a:t>UC Berkeley. </a:t>
            </a:r>
            <a:r>
              <a:rPr lang="en-US" sz="1100" dirty="0">
                <a:latin typeface="Calibri"/>
                <a:cs typeface="Calibri"/>
                <a:hlinkClick r:id="rId4"/>
              </a:rPr>
              <a:t>CS188 Intro to AI</a:t>
            </a:r>
            <a:r>
              <a:rPr lang="en-US" sz="1100" dirty="0">
                <a:latin typeface="Calibri"/>
                <a:cs typeface="Calibri"/>
              </a:rPr>
              <a:t> at UC Berkeley and previous CSE 3521 course at OSU.]</a:t>
            </a:r>
          </a:p>
        </p:txBody>
      </p:sp>
    </p:spTree>
    <p:extLst>
      <p:ext uri="{BB962C8B-B14F-4D97-AF65-F5344CB8AC3E}">
        <p14:creationId xmlns:p14="http://schemas.microsoft.com/office/powerpoint/2010/main" val="26275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3488-A79B-42A5-BF6B-C80C8F70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Group 216">
            <a:extLst>
              <a:ext uri="{FF2B5EF4-FFF2-40B4-BE49-F238E27FC236}">
                <a16:creationId xmlns:a16="http://schemas.microsoft.com/office/drawing/2014/main" id="{874343F8-F5ED-4F2C-9227-540E1D45D32D}"/>
              </a:ext>
            </a:extLst>
          </p:cNvPr>
          <p:cNvGraphicFramePr>
            <a:graphicFrameLocks noGrp="1"/>
          </p:cNvGraphicFramePr>
          <p:nvPr/>
        </p:nvGraphicFramePr>
        <p:xfrm>
          <a:off x="1244813" y="1524000"/>
          <a:ext cx="8544645" cy="4883148"/>
        </p:xfrm>
        <a:graphic>
          <a:graphicData uri="http://schemas.openxmlformats.org/drawingml/2006/table">
            <a:tbl>
              <a:tblPr/>
              <a:tblGrid>
                <a:gridCol w="284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Crossword puzzle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 Driving</a:t>
                      </a: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4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Observability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Deterministic vs Stochastic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Episodic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Sequential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Static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Dynamic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Discrete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Continuous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Single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Multi Agent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200">
            <a:extLst>
              <a:ext uri="{FF2B5EF4-FFF2-40B4-BE49-F238E27FC236}">
                <a16:creationId xmlns:a16="http://schemas.microsoft.com/office/drawing/2014/main" id="{7F704BC0-15A9-41A1-9326-A76121548164}"/>
              </a:ext>
            </a:extLst>
          </p:cNvPr>
          <p:cNvGraphicFramePr>
            <a:graphicFrameLocks noGrp="1"/>
          </p:cNvGraphicFramePr>
          <p:nvPr/>
        </p:nvGraphicFramePr>
        <p:xfrm>
          <a:off x="7591185" y="2236788"/>
          <a:ext cx="1600200" cy="402272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Partially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Stochastic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Sequential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Dynamic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Continuous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Multi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201">
            <a:extLst>
              <a:ext uri="{FF2B5EF4-FFF2-40B4-BE49-F238E27FC236}">
                <a16:creationId xmlns:a16="http://schemas.microsoft.com/office/drawing/2014/main" id="{E7405A3A-C4E1-4AB0-BD17-75BE21B207C1}"/>
              </a:ext>
            </a:extLst>
          </p:cNvPr>
          <p:cNvGraphicFramePr>
            <a:graphicFrameLocks noGrp="1"/>
          </p:cNvGraphicFramePr>
          <p:nvPr/>
        </p:nvGraphicFramePr>
        <p:xfrm>
          <a:off x="4687388" y="2236788"/>
          <a:ext cx="1600200" cy="402272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Fully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Deterministic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Sequential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Static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Discrete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Single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89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CFD-6A9B-8841-80D9-554A7A99E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50018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1447800"/>
            <a:ext cx="5791198" cy="4343399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94640" y="1613980"/>
            <a:ext cx="9499600" cy="52440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Types </a:t>
            </a:r>
          </a:p>
          <a:p>
            <a:pPr lvl="1"/>
            <a:r>
              <a:rPr lang="en-US" dirty="0"/>
              <a:t>Uninformed Search Methods</a:t>
            </a:r>
          </a:p>
          <a:p>
            <a:pPr lvl="1">
              <a:lnSpc>
                <a:spcPct val="90000"/>
              </a:lnSpc>
            </a:pPr>
            <a:endParaRPr lang="en-US" sz="400" dirty="0"/>
          </a:p>
          <a:p>
            <a:pPr lvl="2"/>
            <a:r>
              <a:rPr lang="en-US" dirty="0"/>
              <a:t>Depth-First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/>
          </a:p>
          <a:p>
            <a:pPr lvl="2"/>
            <a:r>
              <a:rPr lang="en-US" dirty="0"/>
              <a:t>Breadth-First Search</a:t>
            </a:r>
          </a:p>
          <a:p>
            <a:pPr lvl="1" eaLnBrk="1" hangingPunct="1">
              <a:lnSpc>
                <a:spcPct val="90000"/>
              </a:lnSpc>
            </a:pPr>
            <a:endParaRPr lang="en-US" sz="400" dirty="0"/>
          </a:p>
          <a:p>
            <a:pPr lvl="2"/>
            <a:r>
              <a:rPr lang="en-US" dirty="0"/>
              <a:t>Uniform-Cost Search</a:t>
            </a:r>
          </a:p>
          <a:p>
            <a:pPr lvl="1"/>
            <a:r>
              <a:rPr lang="en-US" dirty="0"/>
              <a:t>Informed Search Methods</a:t>
            </a:r>
          </a:p>
          <a:p>
            <a:pPr lvl="2"/>
            <a:r>
              <a:rPr lang="en-US" dirty="0"/>
              <a:t>Greedy Search</a:t>
            </a:r>
          </a:p>
          <a:p>
            <a:pPr lvl="2"/>
            <a:r>
              <a:rPr lang="en-US" dirty="0"/>
              <a:t>A* Search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2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4F88-75FD-9F47-9614-27CD6851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A2F7-AC65-ED40-8A01-6BCF7FD1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 consists of: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state space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successor function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/>
              <a:t>	(with </a:t>
            </a:r>
            <a:r>
              <a:rPr lang="en-US" dirty="0">
                <a:solidFill>
                  <a:srgbClr val="FF0000"/>
                </a:solidFill>
              </a:rPr>
              <a:t>actions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costs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start state and a goal test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solution</a:t>
            </a:r>
            <a:r>
              <a:rPr lang="en-US" dirty="0"/>
              <a:t> is a sequence of actions (a plan) which transforms the start state to a goal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3835400" y="3799523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305176" y="4241801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3835401" y="4232277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309943" y="4725988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000506" y="4743451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3832225" y="4256089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432306" y="4732339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233865" y="5253044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238630" y="5797551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43256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6919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9623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65253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7742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25647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432562"/>
            <a:ext cx="317500" cy="831168"/>
            <a:chOff x="4579" y="1056"/>
            <a:chExt cx="413" cy="1064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6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777843" y="2194566"/>
            <a:ext cx="951443" cy="304200"/>
            <a:chOff x="1189" y="2049"/>
            <a:chExt cx="1240" cy="397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189" y="222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737361"/>
            <a:ext cx="712789" cy="509757"/>
            <a:chOff x="1147" y="1453"/>
            <a:chExt cx="929" cy="66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2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6272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707197"/>
            <a:ext cx="807272" cy="539928"/>
            <a:chOff x="2369" y="1414"/>
            <a:chExt cx="1052" cy="70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6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7232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6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80575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35172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69077"/>
            <a:ext cx="855337" cy="397430"/>
            <a:chOff x="1891" y="1104"/>
            <a:chExt cx="1116" cy="51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716727"/>
            <a:ext cx="1143767" cy="591578"/>
            <a:chOff x="3024" y="1427"/>
            <a:chExt cx="1492" cy="77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6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140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729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165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3865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686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163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325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002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532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105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772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254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787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4824413" y="4733930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438653" y="5254630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138743" y="5253040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129213" y="5791201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4918076" y="5792788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4900618" y="6280154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142037" y="34798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730630" y="397351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524630" y="39068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269288" y="392271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167063" y="44529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3867156" y="44529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687888" y="44354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165481" y="50085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003805" y="49736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089405" y="5511805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114805" y="60166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4994281" y="5521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256213" y="60356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165481" y="5000630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167063" y="4445005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3867156" y="4445005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089405" y="55038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10686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75971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381000" y="1637627"/>
            <a:ext cx="22812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deepest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LIFO stack</a:t>
            </a:r>
          </a:p>
        </p:txBody>
      </p:sp>
    </p:spTree>
    <p:extLst>
      <p:ext uri="{BB962C8B-B14F-4D97-AF65-F5344CB8AC3E}">
        <p14:creationId xmlns:p14="http://schemas.microsoft.com/office/powerpoint/2010/main" val="413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589461" y="1489528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3808411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6629402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8380411" y="39909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3278184" y="45212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3952878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4799011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6243635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6945311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8378828" y="4505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3268660" y="50514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376237" y="1502228"/>
            <a:ext cx="2366963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shallowest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FIFO queue</a:t>
            </a:r>
          </a:p>
        </p:txBody>
      </p:sp>
    </p:spTree>
    <p:extLst>
      <p:ext uri="{BB962C8B-B14F-4D97-AF65-F5344CB8AC3E}">
        <p14:creationId xmlns:p14="http://schemas.microsoft.com/office/powerpoint/2010/main" val="7236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8836702" y="2330680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452527" y="2330683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8657321" y="2337028"/>
            <a:ext cx="1323975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Iterative Deepening Search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7860394" y="2311627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214530" y="224177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8982754" y="266723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459002" y="2657702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112932" y="2518006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095466" y="2471966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497104" y="2270354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9706654" y="3707040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058957" y="2337030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80190" y="1592945"/>
            <a:ext cx="6908800" cy="472916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Idea: get DFS’s space advantage with BFS’s time / shallow-solution advantages</a:t>
            </a:r>
          </a:p>
          <a:p>
            <a:pPr lvl="1"/>
            <a:r>
              <a:rPr lang="en-US" sz="2400" dirty="0"/>
              <a:t>Run a DFS with depth limit 1.  If no solution…</a:t>
            </a:r>
          </a:p>
          <a:p>
            <a:pPr lvl="1"/>
            <a:r>
              <a:rPr lang="en-US" sz="2400" dirty="0"/>
              <a:t>Run a DFS with depth limit 2.  If no solution…</a:t>
            </a:r>
          </a:p>
          <a:p>
            <a:pPr lvl="1"/>
            <a:r>
              <a:rPr lang="en-US" sz="2400" dirty="0"/>
              <a:t>Run a DFS with depth limit 3.  …..</a:t>
            </a:r>
          </a:p>
          <a:p>
            <a:pPr lvl="1"/>
            <a:endParaRPr lang="en-US" sz="2400" dirty="0"/>
          </a:p>
          <a:p>
            <a:r>
              <a:rPr lang="en-US" sz="2800" dirty="0"/>
              <a:t>Isn’t that wastefully redundant?</a:t>
            </a:r>
          </a:p>
          <a:p>
            <a:pPr lvl="1"/>
            <a:r>
              <a:rPr lang="en-US" dirty="0"/>
              <a:t>Generally most work happens in the lowest level searched, so not so bad!</a:t>
            </a:r>
          </a:p>
          <a:p>
            <a:pPr lvl="1"/>
            <a:endParaRPr lang="en-US" dirty="0"/>
          </a:p>
          <a:p>
            <a:r>
              <a:rPr lang="en-US" altLang="en-US" dirty="0"/>
              <a:t>A Preferred method with </a:t>
            </a:r>
            <a:r>
              <a:rPr lang="en-US" altLang="en-US" u="sng" dirty="0"/>
              <a:t>large search space</a:t>
            </a:r>
            <a:r>
              <a:rPr lang="en-US" altLang="en-US" dirty="0"/>
              <a:t> and </a:t>
            </a:r>
            <a:r>
              <a:rPr lang="en-US" altLang="en-US" u="sng" dirty="0"/>
              <a:t>depth of solution not known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90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8DCC-291E-C543-9CB5-055D8373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 (USC)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EFEFE-A84B-9E49-8911-80E84A45210E}"/>
              </a:ext>
            </a:extLst>
          </p:cNvPr>
          <p:cNvGrpSpPr>
            <a:grpSpLocks/>
          </p:cNvGrpSpPr>
          <p:nvPr/>
        </p:nvGrpSpPr>
        <p:grpSpPr bwMode="auto">
          <a:xfrm>
            <a:off x="2441580" y="3575277"/>
            <a:ext cx="6716713" cy="3349625"/>
            <a:chOff x="657" y="2180"/>
            <a:chExt cx="4231" cy="211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AFEFCEE-DA07-6C4A-A333-BDA7D4F07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C6A32F9-9843-CC4D-BA50-ED497CFA8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1F71291-A52D-C844-B0B0-5FC86AB9E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E188EC6-BBC6-0F4C-9B3D-E0931A386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D21469B-A64D-714B-B537-BA8F91300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9B48F78D-AE51-F842-8184-52CAD6C81C64}"/>
              </a:ext>
            </a:extLst>
          </p:cNvPr>
          <p:cNvGrpSpPr>
            <a:grpSpLocks/>
          </p:cNvGrpSpPr>
          <p:nvPr/>
        </p:nvGrpSpPr>
        <p:grpSpPr bwMode="auto">
          <a:xfrm>
            <a:off x="3227388" y="3548284"/>
            <a:ext cx="5486400" cy="3271915"/>
            <a:chOff x="48" y="2332"/>
            <a:chExt cx="3456" cy="234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1ED8A8A3-A4BB-A440-AD96-7567595C6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F0D98B17-4E17-A848-85BD-B7811AB45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56D4FF30-9B0E-3B4C-9FEA-D34F7FA6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9D77027F-E998-3840-B2BD-CF1B511C2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BC8591D6-D385-6E41-8FDC-6D653D71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38DCA335-4B57-B742-A9DC-DE0F31F3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54CBE412-390F-E24B-A16F-8C455A4E9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70C9C09A-6090-FE41-8609-2238DAC17E70}"/>
                </a:ext>
              </a:extLst>
            </p:cNvPr>
            <p:cNvCxnSpPr>
              <a:cxnSpLocks noChangeShapeType="1"/>
              <a:stCxn id="13" idx="2"/>
              <a:endCxn id="12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54EC5B13-ED1F-2B40-9624-331F0A8CDA35}"/>
                </a:ext>
              </a:extLst>
            </p:cNvPr>
            <p:cNvCxnSpPr>
              <a:cxnSpLocks noChangeShapeType="1"/>
              <a:stCxn id="13" idx="2"/>
              <a:endCxn id="16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ADB3C486-569C-104C-A797-D98235819FB9}"/>
                </a:ext>
              </a:extLst>
            </p:cNvPr>
            <p:cNvCxnSpPr>
              <a:cxnSpLocks noChangeShapeType="1"/>
              <a:stCxn id="12" idx="2"/>
              <a:endCxn id="11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>
              <a:extLst>
                <a:ext uri="{FF2B5EF4-FFF2-40B4-BE49-F238E27FC236}">
                  <a16:creationId xmlns:a16="http://schemas.microsoft.com/office/drawing/2014/main" id="{47511C5E-1988-D341-B208-0FF403E8AACE}"/>
                </a:ext>
              </a:extLst>
            </p:cNvPr>
            <p:cNvCxnSpPr>
              <a:cxnSpLocks noChangeShapeType="1"/>
              <a:stCxn id="16" idx="2"/>
              <a:endCxn id="15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30A76218-F650-5F4D-92AA-A9D07ABA7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48" name="Text Box 22">
                <a:extLst>
                  <a:ext uri="{FF2B5EF4-FFF2-40B4-BE49-F238E27FC236}">
                    <a16:creationId xmlns:a16="http://schemas.microsoft.com/office/drawing/2014/main" id="{2E1C5A27-B71A-F240-9C46-D91FE0CC75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49" name="Text Box 23">
                <a:extLst>
                  <a:ext uri="{FF2B5EF4-FFF2-40B4-BE49-F238E27FC236}">
                    <a16:creationId xmlns:a16="http://schemas.microsoft.com/office/drawing/2014/main" id="{D35A5A33-9FD1-1347-9224-5E0B33CA9F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50" name="Text Box 24">
                <a:extLst>
                  <a:ext uri="{FF2B5EF4-FFF2-40B4-BE49-F238E27FC236}">
                    <a16:creationId xmlns:a16="http://schemas.microsoft.com/office/drawing/2014/main" id="{88257077-5511-A64B-8356-9EBBD522A4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51" name="Text Box 25">
                <a:extLst>
                  <a:ext uri="{FF2B5EF4-FFF2-40B4-BE49-F238E27FC236}">
                    <a16:creationId xmlns:a16="http://schemas.microsoft.com/office/drawing/2014/main" id="{58C85FC1-6A62-7D45-BD2C-15D3EEC905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52" name="Text Box 26">
                <a:extLst>
                  <a:ext uri="{FF2B5EF4-FFF2-40B4-BE49-F238E27FC236}">
                    <a16:creationId xmlns:a16="http://schemas.microsoft.com/office/drawing/2014/main" id="{EE23EDC6-6E8A-5D4F-80CC-E51417DA3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53" name="Text Box 27">
                <a:extLst>
                  <a:ext uri="{FF2B5EF4-FFF2-40B4-BE49-F238E27FC236}">
                    <a16:creationId xmlns:a16="http://schemas.microsoft.com/office/drawing/2014/main" id="{8CC94C34-4348-3A4A-907C-63556669E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54" name="Text Box 28">
                <a:extLst>
                  <a:ext uri="{FF2B5EF4-FFF2-40B4-BE49-F238E27FC236}">
                    <a16:creationId xmlns:a16="http://schemas.microsoft.com/office/drawing/2014/main" id="{F111EA86-2891-AD49-AB34-5EC5FA78A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55" name="Text Box 29">
                <a:extLst>
                  <a:ext uri="{FF2B5EF4-FFF2-40B4-BE49-F238E27FC236}">
                    <a16:creationId xmlns:a16="http://schemas.microsoft.com/office/drawing/2014/main" id="{285ADC96-583F-CF43-9A27-E56119394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56" name="Text Box 30">
                <a:extLst>
                  <a:ext uri="{FF2B5EF4-FFF2-40B4-BE49-F238E27FC236}">
                    <a16:creationId xmlns:a16="http://schemas.microsoft.com/office/drawing/2014/main" id="{D91D08A3-40BC-9740-8EFA-AE0810AB6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57" name="Text Box 31">
                <a:extLst>
                  <a:ext uri="{FF2B5EF4-FFF2-40B4-BE49-F238E27FC236}">
                    <a16:creationId xmlns:a16="http://schemas.microsoft.com/office/drawing/2014/main" id="{EDD8040A-1040-4546-9994-99889B8764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58" name="AutoShape 32">
                <a:extLst>
                  <a:ext uri="{FF2B5EF4-FFF2-40B4-BE49-F238E27FC236}">
                    <a16:creationId xmlns:a16="http://schemas.microsoft.com/office/drawing/2014/main" id="{18C02BC9-8600-9649-B67F-7EFE1F66C078}"/>
                  </a:ext>
                </a:extLst>
              </p:cNvPr>
              <p:cNvCxnSpPr>
                <a:cxnSpLocks noChangeShapeType="1"/>
                <a:stCxn id="48" idx="2"/>
                <a:endCxn id="5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" name="AutoShape 33">
                <a:extLst>
                  <a:ext uri="{FF2B5EF4-FFF2-40B4-BE49-F238E27FC236}">
                    <a16:creationId xmlns:a16="http://schemas.microsoft.com/office/drawing/2014/main" id="{549259A9-FFED-244B-A55B-6CE0943BDAD2}"/>
                  </a:ext>
                </a:extLst>
              </p:cNvPr>
              <p:cNvCxnSpPr>
                <a:cxnSpLocks noChangeShapeType="1"/>
                <a:stCxn id="48" idx="2"/>
                <a:endCxn id="5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AutoShape 34">
                <a:extLst>
                  <a:ext uri="{FF2B5EF4-FFF2-40B4-BE49-F238E27FC236}">
                    <a16:creationId xmlns:a16="http://schemas.microsoft.com/office/drawing/2014/main" id="{26EBE8FF-0346-7F46-8724-8C80D6FB97D9}"/>
                  </a:ext>
                </a:extLst>
              </p:cNvPr>
              <p:cNvCxnSpPr>
                <a:cxnSpLocks noChangeShapeType="1"/>
                <a:stCxn id="50" idx="2"/>
                <a:endCxn id="4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" name="AutoShape 35">
                <a:extLst>
                  <a:ext uri="{FF2B5EF4-FFF2-40B4-BE49-F238E27FC236}">
                    <a16:creationId xmlns:a16="http://schemas.microsoft.com/office/drawing/2014/main" id="{4A1D4FF2-6DD9-CF4D-92FD-E923F1CCDEB8}"/>
                  </a:ext>
                </a:extLst>
              </p:cNvPr>
              <p:cNvCxnSpPr>
                <a:cxnSpLocks noChangeShapeType="1"/>
                <a:stCxn id="50" idx="2"/>
                <a:endCxn id="5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AutoShape 36">
                <a:extLst>
                  <a:ext uri="{FF2B5EF4-FFF2-40B4-BE49-F238E27FC236}">
                    <a16:creationId xmlns:a16="http://schemas.microsoft.com/office/drawing/2014/main" id="{BF91E3C3-A0BA-B349-A917-D74FDAF15576}"/>
                  </a:ext>
                </a:extLst>
              </p:cNvPr>
              <p:cNvCxnSpPr>
                <a:cxnSpLocks noChangeShapeType="1"/>
                <a:stCxn id="52" idx="2"/>
                <a:endCxn id="5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AutoShape 37">
                <a:extLst>
                  <a:ext uri="{FF2B5EF4-FFF2-40B4-BE49-F238E27FC236}">
                    <a16:creationId xmlns:a16="http://schemas.microsoft.com/office/drawing/2014/main" id="{A953EA39-8D1C-914B-9D60-D21108022D86}"/>
                  </a:ext>
                </a:extLst>
              </p:cNvPr>
              <p:cNvCxnSpPr>
                <a:cxnSpLocks noChangeShapeType="1"/>
                <a:stCxn id="49" idx="2"/>
                <a:endCxn id="5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AutoShape 38">
                <a:extLst>
                  <a:ext uri="{FF2B5EF4-FFF2-40B4-BE49-F238E27FC236}">
                    <a16:creationId xmlns:a16="http://schemas.microsoft.com/office/drawing/2014/main" id="{24E306F6-8428-2F4F-8BD2-409D2FD2FBFA}"/>
                  </a:ext>
                </a:extLst>
              </p:cNvPr>
              <p:cNvCxnSpPr>
                <a:cxnSpLocks noChangeShapeType="1"/>
                <a:stCxn id="51" idx="2"/>
                <a:endCxn id="5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AutoShape 39">
                <a:extLst>
                  <a:ext uri="{FF2B5EF4-FFF2-40B4-BE49-F238E27FC236}">
                    <a16:creationId xmlns:a16="http://schemas.microsoft.com/office/drawing/2014/main" id="{5CD2CFEC-E718-8D40-8DDE-A8D92A1780D8}"/>
                  </a:ext>
                </a:extLst>
              </p:cNvPr>
              <p:cNvCxnSpPr>
                <a:cxnSpLocks noChangeShapeType="1"/>
                <a:stCxn id="51" idx="2"/>
                <a:endCxn id="5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AutoShape 40">
                <a:extLst>
                  <a:ext uri="{FF2B5EF4-FFF2-40B4-BE49-F238E27FC236}">
                    <a16:creationId xmlns:a16="http://schemas.microsoft.com/office/drawing/2014/main" id="{035880F1-FA46-C741-9220-44DCE0DA12A7}"/>
                  </a:ext>
                </a:extLst>
              </p:cNvPr>
              <p:cNvCxnSpPr>
                <a:cxnSpLocks noChangeShapeType="1"/>
                <a:stCxn id="55" idx="2"/>
                <a:endCxn id="5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2" name="Text Box 41">
              <a:extLst>
                <a:ext uri="{FF2B5EF4-FFF2-40B4-BE49-F238E27FC236}">
                  <a16:creationId xmlns:a16="http://schemas.microsoft.com/office/drawing/2014/main" id="{68897681-BF27-AB44-83F1-EEB5DEE23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3" name="AutoShape 42">
              <a:extLst>
                <a:ext uri="{FF2B5EF4-FFF2-40B4-BE49-F238E27FC236}">
                  <a16:creationId xmlns:a16="http://schemas.microsoft.com/office/drawing/2014/main" id="{BDF71DC2-B242-F94E-9797-6F43D57F3D2C}"/>
                </a:ext>
              </a:extLst>
            </p:cNvPr>
            <p:cNvCxnSpPr>
              <a:cxnSpLocks noChangeShapeType="1"/>
              <a:stCxn id="14" idx="2"/>
              <a:endCxn id="22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4" name="Group 43">
              <a:extLst>
                <a:ext uri="{FF2B5EF4-FFF2-40B4-BE49-F238E27FC236}">
                  <a16:creationId xmlns:a16="http://schemas.microsoft.com/office/drawing/2014/main" id="{A40F145F-F2B8-0F4B-BAFC-EE634C9A9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24"/>
              <a:ext cx="1104" cy="1654"/>
              <a:chOff x="1152" y="2640"/>
              <a:chExt cx="1104" cy="1654"/>
            </a:xfrm>
          </p:grpSpPr>
          <p:sp>
            <p:nvSpPr>
              <p:cNvPr id="29" name="Text Box 44">
                <a:extLst>
                  <a:ext uri="{FF2B5EF4-FFF2-40B4-BE49-F238E27FC236}">
                    <a16:creationId xmlns:a16="http://schemas.microsoft.com/office/drawing/2014/main" id="{4395EC0A-5A2F-574C-9247-29C5E64744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30" name="Text Box 45">
                <a:extLst>
                  <a:ext uri="{FF2B5EF4-FFF2-40B4-BE49-F238E27FC236}">
                    <a16:creationId xmlns:a16="http://schemas.microsoft.com/office/drawing/2014/main" id="{B2F35063-3172-BE45-8E6F-58A07E16BF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31" name="Text Box 46">
                <a:extLst>
                  <a:ext uri="{FF2B5EF4-FFF2-40B4-BE49-F238E27FC236}">
                    <a16:creationId xmlns:a16="http://schemas.microsoft.com/office/drawing/2014/main" id="{78B9EF6A-7DA9-844B-948B-19233DA50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32" name="Text Box 47">
                <a:extLst>
                  <a:ext uri="{FF2B5EF4-FFF2-40B4-BE49-F238E27FC236}">
                    <a16:creationId xmlns:a16="http://schemas.microsoft.com/office/drawing/2014/main" id="{89A5DD49-05B5-2140-BC8E-540C58753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33" name="Text Box 48">
                <a:extLst>
                  <a:ext uri="{FF2B5EF4-FFF2-40B4-BE49-F238E27FC236}">
                    <a16:creationId xmlns:a16="http://schemas.microsoft.com/office/drawing/2014/main" id="{F0710AF9-A37E-C14C-AC19-77FD44919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34" name="Text Box 49">
                <a:extLst>
                  <a:ext uri="{FF2B5EF4-FFF2-40B4-BE49-F238E27FC236}">
                    <a16:creationId xmlns:a16="http://schemas.microsoft.com/office/drawing/2014/main" id="{E8AB4C34-DC86-054E-9D0B-F28AE8D0A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35" name="Text Box 50">
                <a:extLst>
                  <a:ext uri="{FF2B5EF4-FFF2-40B4-BE49-F238E27FC236}">
                    <a16:creationId xmlns:a16="http://schemas.microsoft.com/office/drawing/2014/main" id="{0E1945FA-FB38-E249-BDB8-7ECC19828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36" name="Text Box 51">
                <a:extLst>
                  <a:ext uri="{FF2B5EF4-FFF2-40B4-BE49-F238E27FC236}">
                    <a16:creationId xmlns:a16="http://schemas.microsoft.com/office/drawing/2014/main" id="{F29A9953-CD5B-4540-B6C9-1EF1608F0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37" name="Text Box 52">
                <a:extLst>
                  <a:ext uri="{FF2B5EF4-FFF2-40B4-BE49-F238E27FC236}">
                    <a16:creationId xmlns:a16="http://schemas.microsoft.com/office/drawing/2014/main" id="{B8810F85-755E-2C4A-A443-443CA9583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38" name="Text Box 53">
                <a:extLst>
                  <a:ext uri="{FF2B5EF4-FFF2-40B4-BE49-F238E27FC236}">
                    <a16:creationId xmlns:a16="http://schemas.microsoft.com/office/drawing/2014/main" id="{64E8AC4B-371E-524F-8FAC-2E1776286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402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 dirty="0"/>
                  <a:t>a</a:t>
                </a:r>
              </a:p>
            </p:txBody>
          </p:sp>
          <p:cxnSp>
            <p:nvCxnSpPr>
              <p:cNvPr id="39" name="AutoShape 54">
                <a:extLst>
                  <a:ext uri="{FF2B5EF4-FFF2-40B4-BE49-F238E27FC236}">
                    <a16:creationId xmlns:a16="http://schemas.microsoft.com/office/drawing/2014/main" id="{C1FB4BF7-B5F4-0D44-BD23-70C378A93166}"/>
                  </a:ext>
                </a:extLst>
              </p:cNvPr>
              <p:cNvCxnSpPr>
                <a:cxnSpLocks noChangeShapeType="1"/>
                <a:stCxn id="29" idx="2"/>
                <a:endCxn id="31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0" name="AutoShape 55">
                <a:extLst>
                  <a:ext uri="{FF2B5EF4-FFF2-40B4-BE49-F238E27FC236}">
                    <a16:creationId xmlns:a16="http://schemas.microsoft.com/office/drawing/2014/main" id="{03376AA3-0596-9B4C-8ACC-0D685B98D339}"/>
                  </a:ext>
                </a:extLst>
              </p:cNvPr>
              <p:cNvCxnSpPr>
                <a:cxnSpLocks noChangeShapeType="1"/>
                <a:stCxn id="29" idx="2"/>
                <a:endCxn id="33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1" name="AutoShape 56">
                <a:extLst>
                  <a:ext uri="{FF2B5EF4-FFF2-40B4-BE49-F238E27FC236}">
                    <a16:creationId xmlns:a16="http://schemas.microsoft.com/office/drawing/2014/main" id="{10452338-1A08-A249-BE98-E04C7F899765}"/>
                  </a:ext>
                </a:extLst>
              </p:cNvPr>
              <p:cNvCxnSpPr>
                <a:cxnSpLocks noChangeShapeType="1"/>
                <a:stCxn id="31" idx="2"/>
                <a:endCxn id="30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2" name="AutoShape 57">
                <a:extLst>
                  <a:ext uri="{FF2B5EF4-FFF2-40B4-BE49-F238E27FC236}">
                    <a16:creationId xmlns:a16="http://schemas.microsoft.com/office/drawing/2014/main" id="{C4666D78-D557-604D-A9DE-3D54A15B4B7A}"/>
                  </a:ext>
                </a:extLst>
              </p:cNvPr>
              <p:cNvCxnSpPr>
                <a:cxnSpLocks noChangeShapeType="1"/>
                <a:stCxn id="31" idx="2"/>
                <a:endCxn id="34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" name="AutoShape 58">
                <a:extLst>
                  <a:ext uri="{FF2B5EF4-FFF2-40B4-BE49-F238E27FC236}">
                    <a16:creationId xmlns:a16="http://schemas.microsoft.com/office/drawing/2014/main" id="{FDFB616F-5DCC-BF45-B682-127C7B693D04}"/>
                  </a:ext>
                </a:extLst>
              </p:cNvPr>
              <p:cNvCxnSpPr>
                <a:cxnSpLocks noChangeShapeType="1"/>
                <a:stCxn id="33" idx="2"/>
                <a:endCxn id="32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AutoShape 59">
                <a:extLst>
                  <a:ext uri="{FF2B5EF4-FFF2-40B4-BE49-F238E27FC236}">
                    <a16:creationId xmlns:a16="http://schemas.microsoft.com/office/drawing/2014/main" id="{2D52F077-AB4F-DF4A-A007-3B07DCC184A0}"/>
                  </a:ext>
                </a:extLst>
              </p:cNvPr>
              <p:cNvCxnSpPr>
                <a:cxnSpLocks noChangeShapeType="1"/>
                <a:stCxn id="30" idx="2"/>
                <a:endCxn id="35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" name="AutoShape 60">
                <a:extLst>
                  <a:ext uri="{FF2B5EF4-FFF2-40B4-BE49-F238E27FC236}">
                    <a16:creationId xmlns:a16="http://schemas.microsoft.com/office/drawing/2014/main" id="{9D860718-9BCD-414A-B8D1-177F0444CF83}"/>
                  </a:ext>
                </a:extLst>
              </p:cNvPr>
              <p:cNvCxnSpPr>
                <a:cxnSpLocks noChangeShapeType="1"/>
                <a:stCxn id="32" idx="2"/>
                <a:endCxn id="36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AutoShape 61">
                <a:extLst>
                  <a:ext uri="{FF2B5EF4-FFF2-40B4-BE49-F238E27FC236}">
                    <a16:creationId xmlns:a16="http://schemas.microsoft.com/office/drawing/2014/main" id="{57801BD1-295F-F54C-BC96-2A670CFF8AA3}"/>
                  </a:ext>
                </a:extLst>
              </p:cNvPr>
              <p:cNvCxnSpPr>
                <a:cxnSpLocks noChangeShapeType="1"/>
                <a:stCxn id="32" idx="2"/>
                <a:endCxn id="37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AutoShape 62">
                <a:extLst>
                  <a:ext uri="{FF2B5EF4-FFF2-40B4-BE49-F238E27FC236}">
                    <a16:creationId xmlns:a16="http://schemas.microsoft.com/office/drawing/2014/main" id="{5F6F9612-F3FC-8543-8943-796FE4C5F42E}"/>
                  </a:ext>
                </a:extLst>
              </p:cNvPr>
              <p:cNvCxnSpPr>
                <a:cxnSpLocks noChangeShapeType="1"/>
                <a:stCxn id="36" idx="2"/>
                <a:endCxn id="38" idx="0"/>
              </p:cNvCxnSpPr>
              <p:nvPr/>
            </p:nvCxnSpPr>
            <p:spPr bwMode="auto">
              <a:xfrm>
                <a:off x="1704" y="4018"/>
                <a:ext cx="0" cy="1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5" name="AutoShape 63">
              <a:extLst>
                <a:ext uri="{FF2B5EF4-FFF2-40B4-BE49-F238E27FC236}">
                  <a16:creationId xmlns:a16="http://schemas.microsoft.com/office/drawing/2014/main" id="{F7742C22-835F-504B-ADC2-495C0A87B5DA}"/>
                </a:ext>
              </a:extLst>
            </p:cNvPr>
            <p:cNvCxnSpPr>
              <a:cxnSpLocks noChangeShapeType="1"/>
              <a:stCxn id="13" idx="2"/>
              <a:endCxn id="29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64">
              <a:extLst>
                <a:ext uri="{FF2B5EF4-FFF2-40B4-BE49-F238E27FC236}">
                  <a16:creationId xmlns:a16="http://schemas.microsoft.com/office/drawing/2014/main" id="{6CC72F01-6D5B-F543-BAC1-0668315C6460}"/>
                </a:ext>
              </a:extLst>
            </p:cNvPr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65">
              <a:extLst>
                <a:ext uri="{FF2B5EF4-FFF2-40B4-BE49-F238E27FC236}">
                  <a16:creationId xmlns:a16="http://schemas.microsoft.com/office/drawing/2014/main" id="{21CC8F19-C082-FB4F-9045-E12F3623B4C5}"/>
                </a:ext>
              </a:extLst>
            </p:cNvPr>
            <p:cNvCxnSpPr>
              <a:cxnSpLocks noChangeShapeType="1"/>
              <a:stCxn id="10" idx="2"/>
              <a:endCxn id="48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66">
              <a:extLst>
                <a:ext uri="{FF2B5EF4-FFF2-40B4-BE49-F238E27FC236}">
                  <a16:creationId xmlns:a16="http://schemas.microsoft.com/office/drawing/2014/main" id="{9C4AB0E8-021B-D84E-9168-550798BC5743}"/>
                </a:ext>
              </a:extLst>
            </p:cNvPr>
            <p:cNvCxnSpPr>
              <a:cxnSpLocks noChangeShapeType="1"/>
              <a:stCxn id="10" idx="2"/>
              <a:endCxn id="14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7" name="Line 67">
            <a:extLst>
              <a:ext uri="{FF2B5EF4-FFF2-40B4-BE49-F238E27FC236}">
                <a16:creationId xmlns:a16="http://schemas.microsoft.com/office/drawing/2014/main" id="{4F51CB1E-4824-9646-926C-B98E250C8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" y="344351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68" name="Oval 68">
            <a:extLst>
              <a:ext uri="{FF2B5EF4-FFF2-40B4-BE49-F238E27FC236}">
                <a16:creationId xmlns:a16="http://schemas.microsoft.com/office/drawing/2014/main" id="{66954D3F-E2F9-8643-B9CB-B7A9E9523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39" y="3592737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69" name="Oval 69">
            <a:extLst>
              <a:ext uri="{FF2B5EF4-FFF2-40B4-BE49-F238E27FC236}">
                <a16:creationId xmlns:a16="http://schemas.microsoft.com/office/drawing/2014/main" id="{BFAFCDC7-FA4A-A14B-B50B-81725A0A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30" y="3594322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0" name="Oval 70">
            <a:extLst>
              <a:ext uri="{FF2B5EF4-FFF2-40B4-BE49-F238E27FC236}">
                <a16:creationId xmlns:a16="http://schemas.microsoft.com/office/drawing/2014/main" id="{7781D034-25F6-9743-ACBA-F465235F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5" y="4088037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1" name="Oval 71">
            <a:extLst>
              <a:ext uri="{FF2B5EF4-FFF2-40B4-BE49-F238E27FC236}">
                <a16:creationId xmlns:a16="http://schemas.microsoft.com/office/drawing/2014/main" id="{4AC32A2B-DF70-2241-A1B8-62E9C892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5" y="4021362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2" name="Oval 72">
            <a:extLst>
              <a:ext uri="{FF2B5EF4-FFF2-40B4-BE49-F238E27FC236}">
                <a16:creationId xmlns:a16="http://schemas.microsoft.com/office/drawing/2014/main" id="{3D97A7AB-31D4-7742-B144-9370F24D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80" y="4037237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3" name="Text Box 73">
            <a:extLst>
              <a:ext uri="{FF2B5EF4-FFF2-40B4-BE49-F238E27FC236}">
                <a16:creationId xmlns:a16="http://schemas.microsoft.com/office/drawing/2014/main" id="{5C1D044E-6312-8343-9496-BB4540BC0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23" y="1612286"/>
            <a:ext cx="29289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Strategy: expand a cheapest node first: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Fringe is a priority queue (priority: cumulative cost)</a:t>
            </a:r>
          </a:p>
        </p:txBody>
      </p:sp>
      <p:grpSp>
        <p:nvGrpSpPr>
          <p:cNvPr id="74" name="Group 74">
            <a:extLst>
              <a:ext uri="{FF2B5EF4-FFF2-40B4-BE49-F238E27FC236}">
                <a16:creationId xmlns:a16="http://schemas.microsoft.com/office/drawing/2014/main" id="{1F5F660B-C674-3C47-B9F0-872F209DE7EF}"/>
              </a:ext>
            </a:extLst>
          </p:cNvPr>
          <p:cNvGrpSpPr>
            <a:grpSpLocks/>
          </p:cNvGrpSpPr>
          <p:nvPr/>
        </p:nvGrpSpPr>
        <p:grpSpPr bwMode="auto">
          <a:xfrm>
            <a:off x="4572001" y="1436912"/>
            <a:ext cx="3205163" cy="1768475"/>
            <a:chOff x="816" y="1056"/>
            <a:chExt cx="4176" cy="2304"/>
          </a:xfrm>
        </p:grpSpPr>
        <p:grpSp>
          <p:nvGrpSpPr>
            <p:cNvPr id="75" name="Group 75">
              <a:extLst>
                <a:ext uri="{FF2B5EF4-FFF2-40B4-BE49-F238E27FC236}">
                  <a16:creationId xmlns:a16="http://schemas.microsoft.com/office/drawing/2014/main" id="{9D5A9AE4-EC26-EC43-97EA-614F3C3DEB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77" name="AutoShape 76">
                <a:extLst>
                  <a:ext uri="{FF2B5EF4-FFF2-40B4-BE49-F238E27FC236}">
                    <a16:creationId xmlns:a16="http://schemas.microsoft.com/office/drawing/2014/main" id="{38AE51AB-63D1-4446-AA46-96507FCF3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78" name="AutoShape 77">
                <a:extLst>
                  <a:ext uri="{FF2B5EF4-FFF2-40B4-BE49-F238E27FC236}">
                    <a16:creationId xmlns:a16="http://schemas.microsoft.com/office/drawing/2014/main" id="{EF2270BB-912C-F848-B868-61A5A382F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79" name="AutoShape 78">
                <a:extLst>
                  <a:ext uri="{FF2B5EF4-FFF2-40B4-BE49-F238E27FC236}">
                    <a16:creationId xmlns:a16="http://schemas.microsoft.com/office/drawing/2014/main" id="{19C44D1B-A929-6741-AAE3-2DAB31DF0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80" name="AutoShape 79">
                <a:extLst>
                  <a:ext uri="{FF2B5EF4-FFF2-40B4-BE49-F238E27FC236}">
                    <a16:creationId xmlns:a16="http://schemas.microsoft.com/office/drawing/2014/main" id="{8199E1D7-D27C-3A45-94A1-E8C390251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81" name="AutoShape 80">
                <a:extLst>
                  <a:ext uri="{FF2B5EF4-FFF2-40B4-BE49-F238E27FC236}">
                    <a16:creationId xmlns:a16="http://schemas.microsoft.com/office/drawing/2014/main" id="{FD92FB35-C874-3345-9747-CF827E840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82" name="AutoShape 81">
                <a:extLst>
                  <a:ext uri="{FF2B5EF4-FFF2-40B4-BE49-F238E27FC236}">
                    <a16:creationId xmlns:a16="http://schemas.microsoft.com/office/drawing/2014/main" id="{751C1D5A-86FA-044A-9AC9-D12FCCEA0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83" name="AutoShape 82">
                <a:extLst>
                  <a:ext uri="{FF2B5EF4-FFF2-40B4-BE49-F238E27FC236}">
                    <a16:creationId xmlns:a16="http://schemas.microsoft.com/office/drawing/2014/main" id="{66F23CFA-8D12-5643-B343-C2A8224EE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84" name="AutoShape 83">
                <a:extLst>
                  <a:ext uri="{FF2B5EF4-FFF2-40B4-BE49-F238E27FC236}">
                    <a16:creationId xmlns:a16="http://schemas.microsoft.com/office/drawing/2014/main" id="{A2F0E1B7-0D56-974C-B56B-AA88328F7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85" name="AutoShape 84">
                <a:extLst>
                  <a:ext uri="{FF2B5EF4-FFF2-40B4-BE49-F238E27FC236}">
                    <a16:creationId xmlns:a16="http://schemas.microsoft.com/office/drawing/2014/main" id="{96B33D08-E79C-744B-8C07-8CA6B1009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86" name="AutoShape 85">
                <a:extLst>
                  <a:ext uri="{FF2B5EF4-FFF2-40B4-BE49-F238E27FC236}">
                    <a16:creationId xmlns:a16="http://schemas.microsoft.com/office/drawing/2014/main" id="{337B82E4-367D-3B47-AC5E-03B173E29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87" name="AutoShape 86">
                <a:extLst>
                  <a:ext uri="{FF2B5EF4-FFF2-40B4-BE49-F238E27FC236}">
                    <a16:creationId xmlns:a16="http://schemas.microsoft.com/office/drawing/2014/main" id="{C13AB69E-11D0-4A45-8AE0-4E1EF655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88" name="AutoShape 87">
                <a:extLst>
                  <a:ext uri="{FF2B5EF4-FFF2-40B4-BE49-F238E27FC236}">
                    <a16:creationId xmlns:a16="http://schemas.microsoft.com/office/drawing/2014/main" id="{5D3AF5F7-858E-EE43-9B0D-AA4BA9F24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89" name="AutoShape 88">
                <a:extLst>
                  <a:ext uri="{FF2B5EF4-FFF2-40B4-BE49-F238E27FC236}">
                    <a16:creationId xmlns:a16="http://schemas.microsoft.com/office/drawing/2014/main" id="{448A9B47-78D1-CE47-866A-19CEADBC6CB0}"/>
                  </a:ext>
                </a:extLst>
              </p:cNvPr>
              <p:cNvCxnSpPr>
                <a:cxnSpLocks noChangeShapeType="1"/>
                <a:stCxn id="77" idx="5"/>
                <a:endCxn id="81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0" name="AutoShape 89">
                <a:extLst>
                  <a:ext uri="{FF2B5EF4-FFF2-40B4-BE49-F238E27FC236}">
                    <a16:creationId xmlns:a16="http://schemas.microsoft.com/office/drawing/2014/main" id="{13877558-286A-E041-9CAE-EE2DB49D248D}"/>
                  </a:ext>
                </a:extLst>
              </p:cNvPr>
              <p:cNvCxnSpPr>
                <a:cxnSpLocks noChangeShapeType="1"/>
                <a:stCxn id="81" idx="5"/>
                <a:endCxn id="82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" name="AutoShape 90">
                <a:extLst>
                  <a:ext uri="{FF2B5EF4-FFF2-40B4-BE49-F238E27FC236}">
                    <a16:creationId xmlns:a16="http://schemas.microsoft.com/office/drawing/2014/main" id="{7B988448-A511-224A-9A60-86F2AF376489}"/>
                  </a:ext>
                </a:extLst>
              </p:cNvPr>
              <p:cNvCxnSpPr>
                <a:cxnSpLocks noChangeShapeType="1"/>
                <a:stCxn id="85" idx="3"/>
                <a:endCxn id="82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2" name="AutoShape 91">
                <a:extLst>
                  <a:ext uri="{FF2B5EF4-FFF2-40B4-BE49-F238E27FC236}">
                    <a16:creationId xmlns:a16="http://schemas.microsoft.com/office/drawing/2014/main" id="{109130ED-C9BB-234C-A789-CA5145E97E0F}"/>
                  </a:ext>
                </a:extLst>
              </p:cNvPr>
              <p:cNvCxnSpPr>
                <a:cxnSpLocks noChangeShapeType="1"/>
                <a:stCxn id="85" idx="2"/>
                <a:endCxn id="81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3" name="AutoShape 92">
                <a:extLst>
                  <a:ext uri="{FF2B5EF4-FFF2-40B4-BE49-F238E27FC236}">
                    <a16:creationId xmlns:a16="http://schemas.microsoft.com/office/drawing/2014/main" id="{35C08047-B9D0-A34A-991D-B9184CB2F25E}"/>
                  </a:ext>
                </a:extLst>
              </p:cNvPr>
              <p:cNvCxnSpPr>
                <a:cxnSpLocks noChangeShapeType="1"/>
                <a:stCxn id="84" idx="4"/>
                <a:endCxn id="85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4" name="AutoShape 93">
                <a:extLst>
                  <a:ext uri="{FF2B5EF4-FFF2-40B4-BE49-F238E27FC236}">
                    <a16:creationId xmlns:a16="http://schemas.microsoft.com/office/drawing/2014/main" id="{8EF915A1-1B3A-6F4F-87D9-0AE94495A6FA}"/>
                  </a:ext>
                </a:extLst>
              </p:cNvPr>
              <p:cNvCxnSpPr>
                <a:cxnSpLocks noChangeShapeType="1"/>
                <a:stCxn id="84" idx="5"/>
                <a:endCxn id="88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5" name="AutoShape 94">
                <a:extLst>
                  <a:ext uri="{FF2B5EF4-FFF2-40B4-BE49-F238E27FC236}">
                    <a16:creationId xmlns:a16="http://schemas.microsoft.com/office/drawing/2014/main" id="{F0BC7ADC-CA6E-054F-8AB1-BBCAA2E13CF9}"/>
                  </a:ext>
                </a:extLst>
              </p:cNvPr>
              <p:cNvCxnSpPr>
                <a:cxnSpLocks noChangeShapeType="1"/>
                <a:stCxn id="88" idx="0"/>
                <a:endCxn id="87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6" name="AutoShape 95">
                <a:extLst>
                  <a:ext uri="{FF2B5EF4-FFF2-40B4-BE49-F238E27FC236}">
                    <a16:creationId xmlns:a16="http://schemas.microsoft.com/office/drawing/2014/main" id="{115FD1B3-BDA7-D346-99EA-59DAC4DC9DAE}"/>
                  </a:ext>
                </a:extLst>
              </p:cNvPr>
              <p:cNvCxnSpPr>
                <a:cxnSpLocks noChangeShapeType="1"/>
                <a:stCxn id="87" idx="0"/>
                <a:endCxn id="78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7" name="AutoShape 96">
                <a:extLst>
                  <a:ext uri="{FF2B5EF4-FFF2-40B4-BE49-F238E27FC236}">
                    <a16:creationId xmlns:a16="http://schemas.microsoft.com/office/drawing/2014/main" id="{0832F1A9-C173-C24F-960E-32866503350F}"/>
                  </a:ext>
                </a:extLst>
              </p:cNvPr>
              <p:cNvCxnSpPr>
                <a:cxnSpLocks noChangeShapeType="1"/>
                <a:stCxn id="77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8" name="AutoShape 97">
                <a:extLst>
                  <a:ext uri="{FF2B5EF4-FFF2-40B4-BE49-F238E27FC236}">
                    <a16:creationId xmlns:a16="http://schemas.microsoft.com/office/drawing/2014/main" id="{C1A07DEA-AFC4-694B-BB34-6E7BA3FBEB5B}"/>
                  </a:ext>
                </a:extLst>
              </p:cNvPr>
              <p:cNvCxnSpPr>
                <a:cxnSpLocks noChangeShapeType="1"/>
                <a:stCxn id="79" idx="1"/>
                <a:endCxn id="80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9" name="AutoShape 98">
                <a:extLst>
                  <a:ext uri="{FF2B5EF4-FFF2-40B4-BE49-F238E27FC236}">
                    <a16:creationId xmlns:a16="http://schemas.microsoft.com/office/drawing/2014/main" id="{3ACC2048-7109-D448-98CE-B510CD6C42FB}"/>
                  </a:ext>
                </a:extLst>
              </p:cNvPr>
              <p:cNvCxnSpPr>
                <a:cxnSpLocks noChangeShapeType="1"/>
                <a:endCxn id="86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0" name="AutoShape 99">
                <a:extLst>
                  <a:ext uri="{FF2B5EF4-FFF2-40B4-BE49-F238E27FC236}">
                    <a16:creationId xmlns:a16="http://schemas.microsoft.com/office/drawing/2014/main" id="{36B7C4B4-F919-4B45-B084-F564C8187EEF}"/>
                  </a:ext>
                </a:extLst>
              </p:cNvPr>
              <p:cNvCxnSpPr>
                <a:cxnSpLocks noChangeShapeType="1"/>
                <a:stCxn id="83" idx="2"/>
                <a:endCxn id="86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1" name="AutoShape 100">
                <a:extLst>
                  <a:ext uri="{FF2B5EF4-FFF2-40B4-BE49-F238E27FC236}">
                    <a16:creationId xmlns:a16="http://schemas.microsoft.com/office/drawing/2014/main" id="{D1F00B0A-E3BA-CD45-9735-6EA0B9F59613}"/>
                  </a:ext>
                </a:extLst>
              </p:cNvPr>
              <p:cNvCxnSpPr>
                <a:cxnSpLocks noChangeShapeType="1"/>
                <a:stCxn id="79" idx="7"/>
                <a:endCxn id="83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2" name="AutoShape 101">
                <a:extLst>
                  <a:ext uri="{FF2B5EF4-FFF2-40B4-BE49-F238E27FC236}">
                    <a16:creationId xmlns:a16="http://schemas.microsoft.com/office/drawing/2014/main" id="{6AB99653-8FF0-3E40-8C03-126DBFCEEADF}"/>
                  </a:ext>
                </a:extLst>
              </p:cNvPr>
              <p:cNvCxnSpPr>
                <a:cxnSpLocks noChangeShapeType="1"/>
                <a:stCxn id="79" idx="6"/>
                <a:endCxn id="84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" name="AutoShape 102">
                <a:extLst>
                  <a:ext uri="{FF2B5EF4-FFF2-40B4-BE49-F238E27FC236}">
                    <a16:creationId xmlns:a16="http://schemas.microsoft.com/office/drawing/2014/main" id="{A5AC1492-FE94-2F4B-88CB-FA68E32B8DCA}"/>
                  </a:ext>
                </a:extLst>
              </p:cNvPr>
              <p:cNvCxnSpPr>
                <a:cxnSpLocks noChangeShapeType="1"/>
                <a:stCxn id="87" idx="1"/>
                <a:endCxn id="83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" name="AutoShape 103">
                <a:extLst>
                  <a:ext uri="{FF2B5EF4-FFF2-40B4-BE49-F238E27FC236}">
                    <a16:creationId xmlns:a16="http://schemas.microsoft.com/office/drawing/2014/main" id="{533DC5C7-13EA-EC4F-BB85-684880657BD9}"/>
                  </a:ext>
                </a:extLst>
              </p:cNvPr>
              <p:cNvCxnSpPr>
                <a:cxnSpLocks noChangeShapeType="1"/>
                <a:stCxn id="77" idx="6"/>
                <a:endCxn id="84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76" name="AutoShape 104">
              <a:extLst>
                <a:ext uri="{FF2B5EF4-FFF2-40B4-BE49-F238E27FC236}">
                  <a16:creationId xmlns:a16="http://schemas.microsoft.com/office/drawing/2014/main" id="{38384ADC-4080-884C-B5FE-646C3192D817}"/>
                </a:ext>
              </a:extLst>
            </p:cNvPr>
            <p:cNvCxnSpPr>
              <a:cxnSpLocks noChangeShapeType="1"/>
              <a:stCxn id="82" idx="6"/>
              <a:endCxn id="88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05" name="Text Box 105">
            <a:extLst>
              <a:ext uri="{FF2B5EF4-FFF2-40B4-BE49-F238E27FC236}">
                <a16:creationId xmlns:a16="http://schemas.microsoft.com/office/drawing/2014/main" id="{7F0414C5-99D4-824F-A352-332D121CC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4035649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06" name="Text Box 106">
            <a:extLst>
              <a:ext uri="{FF2B5EF4-FFF2-40B4-BE49-F238E27FC236}">
                <a16:creationId xmlns:a16="http://schemas.microsoft.com/office/drawing/2014/main" id="{1A4DD2B6-47DE-6F4C-8177-36E0CE6C9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9" y="396579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07" name="Text Box 107">
            <a:extLst>
              <a:ext uri="{FF2B5EF4-FFF2-40B4-BE49-F238E27FC236}">
                <a16:creationId xmlns:a16="http://schemas.microsoft.com/office/drawing/2014/main" id="{3F4AE734-FBDB-0646-86A9-43F19245F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429" y="396262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08" name="Oval 108">
            <a:extLst>
              <a:ext uri="{FF2B5EF4-FFF2-40B4-BE49-F238E27FC236}">
                <a16:creationId xmlns:a16="http://schemas.microsoft.com/office/drawing/2014/main" id="{9DFFB1F4-BABF-7C44-AA51-8CE97CB8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4035646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09" name="Oval 109">
            <a:extLst>
              <a:ext uri="{FF2B5EF4-FFF2-40B4-BE49-F238E27FC236}">
                <a16:creationId xmlns:a16="http://schemas.microsoft.com/office/drawing/2014/main" id="{0B15A451-70BD-3246-B733-90ABAF9E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6" y="454841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0" name="Text Box 110">
            <a:extLst>
              <a:ext uri="{FF2B5EF4-FFF2-40B4-BE49-F238E27FC236}">
                <a16:creationId xmlns:a16="http://schemas.microsoft.com/office/drawing/2014/main" id="{1295B2F2-EFF3-4E48-9232-6AE5426C6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9" y="447062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</a:t>
            </a:r>
          </a:p>
        </p:txBody>
      </p:sp>
      <p:sp>
        <p:nvSpPr>
          <p:cNvPr id="111" name="Oval 111">
            <a:extLst>
              <a:ext uri="{FF2B5EF4-FFF2-40B4-BE49-F238E27FC236}">
                <a16:creationId xmlns:a16="http://schemas.microsoft.com/office/drawing/2014/main" id="{C2F79974-BC7B-D644-B0BF-A34BC99A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6" y="4565872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2" name="Oval 112">
            <a:extLst>
              <a:ext uri="{FF2B5EF4-FFF2-40B4-BE49-F238E27FC236}">
                <a16:creationId xmlns:a16="http://schemas.microsoft.com/office/drawing/2014/main" id="{ADF9A392-31F2-E544-A5A7-A9D63A3D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5" y="4564289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3" name="Oval 113">
            <a:extLst>
              <a:ext uri="{FF2B5EF4-FFF2-40B4-BE49-F238E27FC236}">
                <a16:creationId xmlns:a16="http://schemas.microsoft.com/office/drawing/2014/main" id="{D20E0F06-81F4-A843-A261-4C5E283EC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4556346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4" name="Text Box 114">
            <a:extLst>
              <a:ext uri="{FF2B5EF4-FFF2-40B4-BE49-F238E27FC236}">
                <a16:creationId xmlns:a16="http://schemas.microsoft.com/office/drawing/2014/main" id="{1FC957C0-FF95-E449-877C-F57E5D53F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9" y="452142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15" name="Text Box 115">
            <a:extLst>
              <a:ext uri="{FF2B5EF4-FFF2-40B4-BE49-F238E27FC236}">
                <a16:creationId xmlns:a16="http://schemas.microsoft.com/office/drawing/2014/main" id="{959D81CC-FFDE-6A44-AC6B-1422E147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9" y="467382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258681F9-339E-9349-B765-4548AB88E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5" y="449443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17" name="Oval 117">
            <a:extLst>
              <a:ext uri="{FF2B5EF4-FFF2-40B4-BE49-F238E27FC236}">
                <a16:creationId xmlns:a16="http://schemas.microsoft.com/office/drawing/2014/main" id="{B154270D-6C0E-CF4A-B695-FC60A7475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5" y="4088037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8" name="Oval 118">
            <a:extLst>
              <a:ext uri="{FF2B5EF4-FFF2-40B4-BE49-F238E27FC236}">
                <a16:creationId xmlns:a16="http://schemas.microsoft.com/office/drawing/2014/main" id="{5729CF94-A474-1741-B62A-71A4BABF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6" y="4565872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9" name="Oval 119">
            <a:extLst>
              <a:ext uri="{FF2B5EF4-FFF2-40B4-BE49-F238E27FC236}">
                <a16:creationId xmlns:a16="http://schemas.microsoft.com/office/drawing/2014/main" id="{CF84216B-A063-1D4A-B8F9-3530D07D1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6" y="5111972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0" name="Oval 120">
            <a:extLst>
              <a:ext uri="{FF2B5EF4-FFF2-40B4-BE49-F238E27FC236}">
                <a16:creationId xmlns:a16="http://schemas.microsoft.com/office/drawing/2014/main" id="{C65D822C-3577-3346-A80C-58DEAE82B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9" y="5111972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1" name="Oval 121">
            <a:extLst>
              <a:ext uri="{FF2B5EF4-FFF2-40B4-BE49-F238E27FC236}">
                <a16:creationId xmlns:a16="http://schemas.microsoft.com/office/drawing/2014/main" id="{F47EADD2-6419-C94B-B750-695C5E797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6" y="4557937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2" name="Oval 122">
            <a:extLst>
              <a:ext uri="{FF2B5EF4-FFF2-40B4-BE49-F238E27FC236}">
                <a16:creationId xmlns:a16="http://schemas.microsoft.com/office/drawing/2014/main" id="{1DBB545F-2AC7-2040-9D9F-860535C62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63" y="5084989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3" name="Oval 123">
            <a:extLst>
              <a:ext uri="{FF2B5EF4-FFF2-40B4-BE49-F238E27FC236}">
                <a16:creationId xmlns:a16="http://schemas.microsoft.com/office/drawing/2014/main" id="{979D2A35-BC19-2E4F-A907-AEFDCBC7F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9" y="5092922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4" name="Text Box 124">
            <a:extLst>
              <a:ext uri="{FF2B5EF4-FFF2-40B4-BE49-F238E27FC236}">
                <a16:creationId xmlns:a16="http://schemas.microsoft.com/office/drawing/2014/main" id="{5E7FBDC3-3C17-0C4F-9454-638D4AF5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7" y="502942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25" name="Text Box 125">
            <a:extLst>
              <a:ext uri="{FF2B5EF4-FFF2-40B4-BE49-F238E27FC236}">
                <a16:creationId xmlns:a16="http://schemas.microsoft.com/office/drawing/2014/main" id="{55A993A5-434B-6048-8AA5-22955869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1" y="503577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126" name="Oval 126">
            <a:extLst>
              <a:ext uri="{FF2B5EF4-FFF2-40B4-BE49-F238E27FC236}">
                <a16:creationId xmlns:a16="http://schemas.microsoft.com/office/drawing/2014/main" id="{24040591-8F5B-794B-BA15-2C367E6D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30" y="5094513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7" name="Oval 127">
            <a:extLst>
              <a:ext uri="{FF2B5EF4-FFF2-40B4-BE49-F238E27FC236}">
                <a16:creationId xmlns:a16="http://schemas.microsoft.com/office/drawing/2014/main" id="{C7757882-1F4E-CA4D-B5E5-B64CA14F5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6" y="5619972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8" name="Text Box 128">
            <a:extLst>
              <a:ext uri="{FF2B5EF4-FFF2-40B4-BE49-F238E27FC236}">
                <a16:creationId xmlns:a16="http://schemas.microsoft.com/office/drawing/2014/main" id="{B9486BDB-7CE4-D440-B108-E8275461E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5" y="556441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29" name="Oval 129">
            <a:extLst>
              <a:ext uri="{FF2B5EF4-FFF2-40B4-BE49-F238E27FC236}">
                <a16:creationId xmlns:a16="http://schemas.microsoft.com/office/drawing/2014/main" id="{3BC2DF76-93E8-7D4E-BCE8-D29313017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339" y="5621564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30" name="Oval 130">
            <a:extLst>
              <a:ext uri="{FF2B5EF4-FFF2-40B4-BE49-F238E27FC236}">
                <a16:creationId xmlns:a16="http://schemas.microsoft.com/office/drawing/2014/main" id="{01849375-F978-1643-B82C-150B374C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80" y="614861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31" name="Text Box 131">
            <a:extLst>
              <a:ext uri="{FF2B5EF4-FFF2-40B4-BE49-F238E27FC236}">
                <a16:creationId xmlns:a16="http://schemas.microsoft.com/office/drawing/2014/main" id="{D2C92E22-A6E0-AE4F-971B-6E2E9D71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7" y="6091461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132" name="Text Box 132">
            <a:extLst>
              <a:ext uri="{FF2B5EF4-FFF2-40B4-BE49-F238E27FC236}">
                <a16:creationId xmlns:a16="http://schemas.microsoft.com/office/drawing/2014/main" id="{0B304E86-098A-4444-B8BA-B0608B197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091461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133" name="Oval 133">
            <a:extLst>
              <a:ext uri="{FF2B5EF4-FFF2-40B4-BE49-F238E27FC236}">
                <a16:creationId xmlns:a16="http://schemas.microsoft.com/office/drawing/2014/main" id="{C2A7077C-DC9D-6344-85E2-3554F2A8D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30" y="6129564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34" name="Oval 134">
            <a:extLst>
              <a:ext uri="{FF2B5EF4-FFF2-40B4-BE49-F238E27FC236}">
                <a16:creationId xmlns:a16="http://schemas.microsoft.com/office/drawing/2014/main" id="{D73044FB-88FA-9B4A-B879-E8F55B513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6" y="4022946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35" name="Oval 135">
            <a:extLst>
              <a:ext uri="{FF2B5EF4-FFF2-40B4-BE49-F238E27FC236}">
                <a16:creationId xmlns:a16="http://schemas.microsoft.com/office/drawing/2014/main" id="{61F5D039-47EC-EA4A-A874-7F470825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9" y="4551589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36" name="Oval 136">
            <a:extLst>
              <a:ext uri="{FF2B5EF4-FFF2-40B4-BE49-F238E27FC236}">
                <a16:creationId xmlns:a16="http://schemas.microsoft.com/office/drawing/2014/main" id="{D95FE31C-FC47-AE42-B0FE-FC33C7F39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4549996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37" name="Text Box 137">
            <a:extLst>
              <a:ext uri="{FF2B5EF4-FFF2-40B4-BE49-F238E27FC236}">
                <a16:creationId xmlns:a16="http://schemas.microsoft.com/office/drawing/2014/main" id="{84518AEE-46E4-D24B-990B-83D4395D5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449443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</a:t>
            </a:r>
          </a:p>
        </p:txBody>
      </p:sp>
      <p:sp>
        <p:nvSpPr>
          <p:cNvPr id="138" name="Text Box 138">
            <a:extLst>
              <a:ext uri="{FF2B5EF4-FFF2-40B4-BE49-F238E27FC236}">
                <a16:creationId xmlns:a16="http://schemas.microsoft.com/office/drawing/2014/main" id="{1F637E78-D047-3043-955C-976E15177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077" y="448332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139" name="Oval 139">
            <a:extLst>
              <a:ext uri="{FF2B5EF4-FFF2-40B4-BE49-F238E27FC236}">
                <a16:creationId xmlns:a16="http://schemas.microsoft.com/office/drawing/2014/main" id="{168408A9-38E1-2A41-B905-D3A1BCC3A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80" y="6150196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40" name="Text Box 140">
            <a:extLst>
              <a:ext uri="{FF2B5EF4-FFF2-40B4-BE49-F238E27FC236}">
                <a16:creationId xmlns:a16="http://schemas.microsoft.com/office/drawing/2014/main" id="{1416F684-C110-EE4B-8974-DD131882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9" y="351971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141" name="Text Box 141">
            <a:extLst>
              <a:ext uri="{FF2B5EF4-FFF2-40B4-BE49-F238E27FC236}">
                <a16:creationId xmlns:a16="http://schemas.microsoft.com/office/drawing/2014/main" id="{A6F5AB9B-B98E-B748-8BCC-469BB246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503418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42" name="Text Box 142">
            <a:extLst>
              <a:ext uri="{FF2B5EF4-FFF2-40B4-BE49-F238E27FC236}">
                <a16:creationId xmlns:a16="http://schemas.microsoft.com/office/drawing/2014/main" id="{507C980B-0825-2144-A56A-BD47852C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7" y="214176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43" name="Text Box 143">
            <a:extLst>
              <a:ext uri="{FF2B5EF4-FFF2-40B4-BE49-F238E27FC236}">
                <a16:creationId xmlns:a16="http://schemas.microsoft.com/office/drawing/2014/main" id="{31D9BF8B-C973-3A4B-8600-E89929FBF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22957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144" name="Text Box 144">
            <a:extLst>
              <a:ext uri="{FF2B5EF4-FFF2-40B4-BE49-F238E27FC236}">
                <a16:creationId xmlns:a16="http://schemas.microsoft.com/office/drawing/2014/main" id="{7EFF616B-58B2-944A-ABD3-42034EC6D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278946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45" name="Text Box 145">
            <a:extLst>
              <a:ext uri="{FF2B5EF4-FFF2-40B4-BE49-F238E27FC236}">
                <a16:creationId xmlns:a16="http://schemas.microsoft.com/office/drawing/2014/main" id="{0A7DBE0F-B508-2246-BE21-5E3CD4F5D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1" y="182426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46" name="Text Box 146">
            <a:extLst>
              <a:ext uri="{FF2B5EF4-FFF2-40B4-BE49-F238E27FC236}">
                <a16:creationId xmlns:a16="http://schemas.microsoft.com/office/drawing/2014/main" id="{869CD291-1197-E94B-910C-732B93D8A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49" y="138611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47" name="Text Box 147">
            <a:extLst>
              <a:ext uri="{FF2B5EF4-FFF2-40B4-BE49-F238E27FC236}">
                <a16:creationId xmlns:a16="http://schemas.microsoft.com/office/drawing/2014/main" id="{93A29A7F-B7DF-4A4E-BD90-C7BB8110B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1" y="1806801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48" name="Text Box 148">
            <a:extLst>
              <a:ext uri="{FF2B5EF4-FFF2-40B4-BE49-F238E27FC236}">
                <a16:creationId xmlns:a16="http://schemas.microsoft.com/office/drawing/2014/main" id="{E2DB5AC1-5906-5E4F-9C13-1E5FC03FB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77" y="241957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49" name="Text Box 149">
            <a:extLst>
              <a:ext uri="{FF2B5EF4-FFF2-40B4-BE49-F238E27FC236}">
                <a16:creationId xmlns:a16="http://schemas.microsoft.com/office/drawing/2014/main" id="{709A9DF1-2EF1-4841-B64D-9940562A1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73" y="229257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50" name="Text Box 150">
            <a:extLst>
              <a:ext uri="{FF2B5EF4-FFF2-40B4-BE49-F238E27FC236}">
                <a16:creationId xmlns:a16="http://schemas.microsoft.com/office/drawing/2014/main" id="{959E1369-FDD8-1641-B718-214073DAF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3" y="301806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  <p:sp>
        <p:nvSpPr>
          <p:cNvPr id="151" name="Text Box 151">
            <a:extLst>
              <a:ext uri="{FF2B5EF4-FFF2-40B4-BE49-F238E27FC236}">
                <a16:creationId xmlns:a16="http://schemas.microsoft.com/office/drawing/2014/main" id="{495B77E4-C317-9241-8118-A8F993ADB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253863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52" name="Text Box 152">
            <a:extLst>
              <a:ext uri="{FF2B5EF4-FFF2-40B4-BE49-F238E27FC236}">
                <a16:creationId xmlns:a16="http://schemas.microsoft.com/office/drawing/2014/main" id="{17AB999D-9779-C743-9317-0FC09414A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1" y="188776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53" name="AutoShape 153">
            <a:extLst>
              <a:ext uri="{FF2B5EF4-FFF2-40B4-BE49-F238E27FC236}">
                <a16:creationId xmlns:a16="http://schemas.microsoft.com/office/drawing/2014/main" id="{A889038E-3FC9-2143-A86A-A27DADB387C8}"/>
              </a:ext>
            </a:extLst>
          </p:cNvPr>
          <p:cNvSpPr>
            <a:spLocks/>
          </p:cNvSpPr>
          <p:nvPr/>
        </p:nvSpPr>
        <p:spPr bwMode="auto">
          <a:xfrm>
            <a:off x="1909765" y="3780058"/>
            <a:ext cx="396875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54" name="Text Box 154">
            <a:extLst>
              <a:ext uri="{FF2B5EF4-FFF2-40B4-BE49-F238E27FC236}">
                <a16:creationId xmlns:a16="http://schemas.microsoft.com/office/drawing/2014/main" id="{30E46291-F680-2745-80E2-694F73B03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1" y="4994499"/>
            <a:ext cx="1158875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Cost contours</a:t>
            </a:r>
          </a:p>
        </p:txBody>
      </p:sp>
      <p:sp>
        <p:nvSpPr>
          <p:cNvPr id="155" name="Text Box 155">
            <a:extLst>
              <a:ext uri="{FF2B5EF4-FFF2-40B4-BE49-F238E27FC236}">
                <a16:creationId xmlns:a16="http://schemas.microsoft.com/office/drawing/2014/main" id="{643FF063-0058-B548-B5E2-53743926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1" y="19941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33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105" grpId="0"/>
      <p:bldP spid="106" grpId="0"/>
      <p:bldP spid="107" grpId="0"/>
      <p:bldP spid="108" grpId="0" animBg="1"/>
      <p:bldP spid="109" grpId="0" animBg="1"/>
      <p:bldP spid="110" grpId="0"/>
      <p:bldP spid="111" grpId="0" animBg="1"/>
      <p:bldP spid="112" grpId="0" animBg="1"/>
      <p:bldP spid="113" grpId="0" animBg="1"/>
      <p:bldP spid="114" grpId="0"/>
      <p:bldP spid="115" grpId="0"/>
      <p:bldP spid="116" grpId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/>
      <p:bldP spid="126" grpId="0" animBg="1"/>
      <p:bldP spid="127" grpId="0" animBg="1"/>
      <p:bldP spid="128" grpId="0"/>
      <p:bldP spid="129" grpId="0" animBg="1"/>
      <p:bldP spid="130" grpId="0" animBg="1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/>
      <p:bldP spid="138" grpId="0"/>
      <p:bldP spid="139" grpId="0" animBg="1"/>
      <p:bldP spid="141" grpId="0"/>
      <p:bldP spid="153" grpId="0" animBg="1"/>
      <p:bldP spid="1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Heuristics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0" y="-234157"/>
            <a:ext cx="6858000" cy="170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lang="en-US" sz="2000" kern="0" dirty="0"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49A8FA-11A3-0E4F-B4B3-F1810BF6A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12" y="1525321"/>
            <a:ext cx="11724640" cy="1816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heuristic is </a:t>
            </a:r>
          </a:p>
          <a:p>
            <a:pPr lvl="1"/>
            <a:r>
              <a:rPr lang="en-US" kern="0" dirty="0"/>
              <a:t>A function that </a:t>
            </a:r>
            <a:r>
              <a:rPr lang="en-US" i="1" kern="0" dirty="0"/>
              <a:t>estimates</a:t>
            </a:r>
            <a:r>
              <a:rPr lang="en-US" kern="0" dirty="0"/>
              <a:t> how close a state is to a goal</a:t>
            </a:r>
          </a:p>
          <a:p>
            <a:pPr lvl="1"/>
            <a:r>
              <a:rPr lang="en-US" kern="0" dirty="0"/>
              <a:t>Designed for a particular search problem</a:t>
            </a:r>
          </a:p>
          <a:p>
            <a:pPr lvl="1"/>
            <a:r>
              <a:rPr lang="en-US" kern="0" dirty="0"/>
              <a:t>Examples: Manhattan distance, Euclidean distance for pathing </a:t>
            </a:r>
          </a:p>
          <a:p>
            <a:pPr lvl="2"/>
            <a:r>
              <a:rPr lang="en-US" kern="0" dirty="0"/>
              <a:t>not the exact “path” distance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46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B93C-4F9F-3247-B527-2E19ECE3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80C742-3608-0B43-8D56-1203764C046F}"/>
              </a:ext>
            </a:extLst>
          </p:cNvPr>
          <p:cNvSpPr txBox="1">
            <a:spLocks noChangeArrowheads="1"/>
          </p:cNvSpPr>
          <p:nvPr/>
        </p:nvSpPr>
        <p:spPr>
          <a:xfrm>
            <a:off x="294640" y="1554161"/>
            <a:ext cx="8229600" cy="48847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Expand the node that seems closest…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can go wrong?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5565FBD-23A0-7645-8048-5948648F0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803"/>
          <a:stretch>
            <a:fillRect/>
          </a:stretch>
        </p:blipFill>
        <p:spPr bwMode="auto">
          <a:xfrm>
            <a:off x="8042316" y="1450730"/>
            <a:ext cx="4053323" cy="254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7F842063-C0D3-4196-936D-97469A08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7159" y="2255828"/>
            <a:ext cx="1122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AF86693E-C70A-42A2-9593-3CAD29088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975" y="2298692"/>
            <a:ext cx="6535737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19CCFE80-0AFD-432F-A191-8619D2578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76" y="2349493"/>
            <a:ext cx="7877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46095C46-7025-443D-B77D-03F112DB5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361" y="2330446"/>
            <a:ext cx="7880351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8109D1-B8D9-F24F-8AA5-EC6B7606AC09}"/>
              </a:ext>
            </a:extLst>
          </p:cNvPr>
          <p:cNvSpPr txBox="1"/>
          <p:nvPr/>
        </p:nvSpPr>
        <p:spPr>
          <a:xfrm>
            <a:off x="831128" y="6211005"/>
            <a:ext cx="5795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</a:rPr>
              <a:t>Does not guarantee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35048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774F-D0C3-F745-B68D-E8EFD309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99D9-28A8-224C-930A-8D560291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60 minutes</a:t>
            </a:r>
          </a:p>
          <a:p>
            <a:pPr lvl="1"/>
            <a:r>
              <a:rPr lang="en-US" dirty="0"/>
              <a:t>Available for 24 </a:t>
            </a:r>
            <a:r>
              <a:rPr lang="en-US" dirty="0" err="1"/>
              <a:t>hrs</a:t>
            </a:r>
            <a:endParaRPr lang="en-US" dirty="0"/>
          </a:p>
          <a:p>
            <a:pPr lvl="1"/>
            <a:r>
              <a:rPr lang="en-US" dirty="0" err="1"/>
              <a:t>i.e</a:t>
            </a:r>
            <a:r>
              <a:rPr lang="en-US" dirty="0"/>
              <a:t>, you can take it anytime during the day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Carman Quiz</a:t>
            </a:r>
          </a:p>
          <a:p>
            <a:pPr lvl="1"/>
            <a:r>
              <a:rPr lang="en-US" dirty="0"/>
              <a:t>Mixed format: MCQ, T/F, fill-in-the-blanks, ….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you need any special accommodation email me </a:t>
            </a:r>
            <a:r>
              <a:rPr lang="en-US" b="1" dirty="0">
                <a:solidFill>
                  <a:srgbClr val="FF0000"/>
                </a:solidFill>
              </a:rPr>
              <a:t>ASAP</a:t>
            </a:r>
          </a:p>
          <a:p>
            <a:pPr lvl="1"/>
            <a:r>
              <a:rPr lang="en-US" dirty="0"/>
              <a:t>tabassum.13@osu.edu</a:t>
            </a:r>
          </a:p>
        </p:txBody>
      </p:sp>
    </p:spTree>
    <p:extLst>
      <p:ext uri="{BB962C8B-B14F-4D97-AF65-F5344CB8AC3E}">
        <p14:creationId xmlns:p14="http://schemas.microsoft.com/office/powerpoint/2010/main" val="3711502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8"/>
          <p:cNvSpPr>
            <a:spLocks/>
          </p:cNvSpPr>
          <p:nvPr/>
        </p:nvSpPr>
        <p:spPr bwMode="auto">
          <a:xfrm>
            <a:off x="8094662" y="4075112"/>
            <a:ext cx="2884488" cy="2263775"/>
          </a:xfrm>
          <a:custGeom>
            <a:avLst/>
            <a:gdLst>
              <a:gd name="T0" fmla="*/ 2147483647 w 1817"/>
              <a:gd name="T1" fmla="*/ 2147483647 h 1714"/>
              <a:gd name="T2" fmla="*/ 2147483647 w 1817"/>
              <a:gd name="T3" fmla="*/ 2147483647 h 1714"/>
              <a:gd name="T4" fmla="*/ 2147483647 w 1817"/>
              <a:gd name="T5" fmla="*/ 2147483647 h 1714"/>
              <a:gd name="T6" fmla="*/ 2147483647 w 1817"/>
              <a:gd name="T7" fmla="*/ 2147483647 h 1714"/>
              <a:gd name="T8" fmla="*/ 2147483647 w 1817"/>
              <a:gd name="T9" fmla="*/ 2147483647 h 1714"/>
              <a:gd name="T10" fmla="*/ 2147483647 w 1817"/>
              <a:gd name="T11" fmla="*/ 2147483647 h 1714"/>
              <a:gd name="T12" fmla="*/ 2147483647 w 1817"/>
              <a:gd name="T13" fmla="*/ 2147483647 h 1714"/>
              <a:gd name="T14" fmla="*/ 2147483647 w 1817"/>
              <a:gd name="T15" fmla="*/ 2147483647 h 1714"/>
              <a:gd name="T16" fmla="*/ 2147483647 w 1817"/>
              <a:gd name="T17" fmla="*/ 2147483647 h 1714"/>
              <a:gd name="T18" fmla="*/ 2147483647 w 1817"/>
              <a:gd name="T19" fmla="*/ 2147483647 h 17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17"/>
              <a:gd name="T31" fmla="*/ 0 h 1714"/>
              <a:gd name="T32" fmla="*/ 1817 w 1817"/>
              <a:gd name="T33" fmla="*/ 1714 h 17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17" h="1714">
                <a:moveTo>
                  <a:pt x="938" y="164"/>
                </a:moveTo>
                <a:cubicBezTo>
                  <a:pt x="1096" y="407"/>
                  <a:pt x="1716" y="1413"/>
                  <a:pt x="1817" y="1625"/>
                </a:cubicBezTo>
                <a:cubicBezTo>
                  <a:pt x="1741" y="1629"/>
                  <a:pt x="1331" y="1650"/>
                  <a:pt x="1054" y="1649"/>
                </a:cubicBezTo>
                <a:cubicBezTo>
                  <a:pt x="1021" y="1539"/>
                  <a:pt x="1101" y="1279"/>
                  <a:pt x="1036" y="1021"/>
                </a:cubicBezTo>
                <a:cubicBezTo>
                  <a:pt x="1008" y="965"/>
                  <a:pt x="973" y="949"/>
                  <a:pt x="897" y="973"/>
                </a:cubicBezTo>
                <a:cubicBezTo>
                  <a:pt x="855" y="963"/>
                  <a:pt x="618" y="1676"/>
                  <a:pt x="586" y="1654"/>
                </a:cubicBezTo>
                <a:cubicBezTo>
                  <a:pt x="468" y="1651"/>
                  <a:pt x="44" y="1714"/>
                  <a:pt x="47" y="1649"/>
                </a:cubicBezTo>
                <a:cubicBezTo>
                  <a:pt x="0" y="1570"/>
                  <a:pt x="165" y="1427"/>
                  <a:pt x="302" y="1181"/>
                </a:cubicBezTo>
                <a:cubicBezTo>
                  <a:pt x="348" y="1005"/>
                  <a:pt x="762" y="338"/>
                  <a:pt x="868" y="169"/>
                </a:cubicBezTo>
                <a:cubicBezTo>
                  <a:pt x="974" y="0"/>
                  <a:pt x="924" y="165"/>
                  <a:pt x="938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Greedy Search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1718191"/>
            <a:ext cx="7086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Strategy: expand a node that you think is closest to a goal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Heuristic: estimate of distance to nearest goal for each state</a:t>
            </a:r>
          </a:p>
          <a:p>
            <a:pPr lvl="1"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common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Best-first takes you straight to the (wrong) goal</a:t>
            </a:r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Worst-case: like a badly-guided DFS</a:t>
            </a:r>
          </a:p>
        </p:txBody>
      </p:sp>
      <p:sp>
        <p:nvSpPr>
          <p:cNvPr id="13317" name="Freeform 30"/>
          <p:cNvSpPr>
            <a:spLocks/>
          </p:cNvSpPr>
          <p:nvPr/>
        </p:nvSpPr>
        <p:spPr bwMode="auto">
          <a:xfrm>
            <a:off x="9350374" y="1471614"/>
            <a:ext cx="846139" cy="1774825"/>
          </a:xfrm>
          <a:custGeom>
            <a:avLst/>
            <a:gdLst>
              <a:gd name="T0" fmla="*/ 2147483647 w 533"/>
              <a:gd name="T1" fmla="*/ 2147483647 h 1118"/>
              <a:gd name="T2" fmla="*/ 2147483647 w 533"/>
              <a:gd name="T3" fmla="*/ 2147483647 h 1118"/>
              <a:gd name="T4" fmla="*/ 2147483647 w 533"/>
              <a:gd name="T5" fmla="*/ 2147483647 h 1118"/>
              <a:gd name="T6" fmla="*/ 2147483647 w 533"/>
              <a:gd name="T7" fmla="*/ 2147483647 h 1118"/>
              <a:gd name="T8" fmla="*/ 2147483647 w 533"/>
              <a:gd name="T9" fmla="*/ 2147483647 h 1118"/>
              <a:gd name="T10" fmla="*/ 2147483647 w 533"/>
              <a:gd name="T11" fmla="*/ 2147483647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3"/>
              <a:gd name="T19" fmla="*/ 0 h 1118"/>
              <a:gd name="T20" fmla="*/ 533 w 533"/>
              <a:gd name="T21" fmla="*/ 1118 h 11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3" h="1118">
                <a:moveTo>
                  <a:pt x="100" y="137"/>
                </a:moveTo>
                <a:cubicBezTo>
                  <a:pt x="172" y="245"/>
                  <a:pt x="395" y="656"/>
                  <a:pt x="464" y="788"/>
                </a:cubicBezTo>
                <a:cubicBezTo>
                  <a:pt x="533" y="920"/>
                  <a:pt x="513" y="858"/>
                  <a:pt x="513" y="928"/>
                </a:cubicBezTo>
                <a:cubicBezTo>
                  <a:pt x="472" y="988"/>
                  <a:pt x="380" y="1118"/>
                  <a:pt x="281" y="991"/>
                </a:cubicBezTo>
                <a:cubicBezTo>
                  <a:pt x="260" y="823"/>
                  <a:pt x="60" y="284"/>
                  <a:pt x="30" y="142"/>
                </a:cubicBezTo>
                <a:cubicBezTo>
                  <a:pt x="0" y="0"/>
                  <a:pt x="32" y="29"/>
                  <a:pt x="100" y="137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8" name="Freeform 4"/>
          <p:cNvSpPr>
            <a:spLocks/>
          </p:cNvSpPr>
          <p:nvPr/>
        </p:nvSpPr>
        <p:spPr bwMode="auto">
          <a:xfrm>
            <a:off x="8002587" y="1574800"/>
            <a:ext cx="2927351" cy="2108200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9124950" y="193040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9601200" y="192087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9255124" y="1781177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3322" name="Freeform 8"/>
          <p:cNvSpPr>
            <a:spLocks/>
          </p:cNvSpPr>
          <p:nvPr/>
        </p:nvSpPr>
        <p:spPr bwMode="auto">
          <a:xfrm>
            <a:off x="9237663" y="1735139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9639298" y="1533526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9848850" y="284480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9356724" y="150495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6" name="Freeform 18"/>
          <p:cNvSpPr>
            <a:spLocks/>
          </p:cNvSpPr>
          <p:nvPr/>
        </p:nvSpPr>
        <p:spPr bwMode="auto">
          <a:xfrm>
            <a:off x="8080376" y="4200523"/>
            <a:ext cx="2927351" cy="2062163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9202737" y="45561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8" name="Oval 20"/>
          <p:cNvSpPr>
            <a:spLocks noChangeArrowheads="1"/>
          </p:cNvSpPr>
          <p:nvPr/>
        </p:nvSpPr>
        <p:spPr bwMode="auto">
          <a:xfrm>
            <a:off x="9678988" y="454659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9" name="Text Box 21"/>
          <p:cNvSpPr txBox="1">
            <a:spLocks noChangeArrowheads="1"/>
          </p:cNvSpPr>
          <p:nvPr/>
        </p:nvSpPr>
        <p:spPr bwMode="auto">
          <a:xfrm>
            <a:off x="9332912" y="4406900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3330" name="Freeform 22"/>
          <p:cNvSpPr>
            <a:spLocks/>
          </p:cNvSpPr>
          <p:nvPr/>
        </p:nvSpPr>
        <p:spPr bwMode="auto">
          <a:xfrm>
            <a:off x="9315451" y="436086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31" name="Text Box 23"/>
          <p:cNvSpPr txBox="1">
            <a:spLocks noChangeArrowheads="1"/>
          </p:cNvSpPr>
          <p:nvPr/>
        </p:nvSpPr>
        <p:spPr bwMode="auto">
          <a:xfrm>
            <a:off x="9717087" y="4159250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9466263" y="5576887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33" name="Oval 29"/>
          <p:cNvSpPr>
            <a:spLocks noChangeArrowheads="1"/>
          </p:cNvSpPr>
          <p:nvPr/>
        </p:nvSpPr>
        <p:spPr bwMode="auto">
          <a:xfrm>
            <a:off x="9434513" y="413067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26" grpId="0" animBg="1"/>
      <p:bldP spid="13327" grpId="0" animBg="1"/>
      <p:bldP spid="13328" grpId="0" animBg="1"/>
      <p:bldP spid="13329" grpId="0"/>
      <p:bldP spid="13330" grpId="0" animBg="1"/>
      <p:bldP spid="13331" grpId="0"/>
      <p:bldP spid="13332" grpId="0" animBg="1"/>
      <p:bldP spid="133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 Search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427" y="1955800"/>
            <a:ext cx="287178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94800" y="1747778"/>
            <a:ext cx="16002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5120" y="3860800"/>
            <a:ext cx="3557588" cy="2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85228" y="3590866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UCS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118600" y="3576579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Greedy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78119" y="6070600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295828845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58D2-573C-3E41-BEA2-307DA659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A* is a Combination of UCS and Greedy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92CA-7F2C-6949-83C1-1A49820F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612906"/>
            <a:ext cx="11724640" cy="486409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333FF"/>
                </a:solidFill>
                <a:cs typeface="Calibri"/>
              </a:rPr>
              <a:t>Uniform-cost</a:t>
            </a:r>
            <a:r>
              <a:rPr lang="en-US" dirty="0">
                <a:cs typeface="Calibri"/>
              </a:rPr>
              <a:t> orders by path cost, or </a:t>
            </a:r>
            <a:r>
              <a:rPr lang="en-US" i="1" dirty="0">
                <a:cs typeface="Calibri"/>
              </a:rPr>
              <a:t>backward cost  </a:t>
            </a:r>
            <a:r>
              <a:rPr lang="en-US" dirty="0">
                <a:cs typeface="Calibri"/>
              </a:rPr>
              <a:t>g(n)</a:t>
            </a:r>
          </a:p>
          <a:p>
            <a:r>
              <a:rPr lang="en-US" dirty="0">
                <a:solidFill>
                  <a:srgbClr val="CC0000"/>
                </a:solidFill>
                <a:cs typeface="Calibri"/>
              </a:rPr>
              <a:t>Greedy</a:t>
            </a:r>
            <a:r>
              <a:rPr lang="en-US" dirty="0">
                <a:cs typeface="Calibri"/>
              </a:rPr>
              <a:t> orders by goal proximity, or </a:t>
            </a:r>
            <a:r>
              <a:rPr lang="en-US" i="1" dirty="0">
                <a:cs typeface="Calibri"/>
              </a:rPr>
              <a:t>forward cost  </a:t>
            </a:r>
            <a:r>
              <a:rPr lang="en-US" dirty="0">
                <a:cs typeface="Calibri"/>
              </a:rPr>
              <a:t>h(n)</a:t>
            </a: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i="1" dirty="0">
              <a:solidFill>
                <a:schemeClr val="tx2"/>
              </a:solidFill>
              <a:cs typeface="Calibri"/>
            </a:endParaRPr>
          </a:p>
          <a:p>
            <a:r>
              <a:rPr lang="en-US" dirty="0">
                <a:solidFill>
                  <a:srgbClr val="CC00CC"/>
                </a:solidFill>
                <a:cs typeface="Calibri"/>
              </a:rPr>
              <a:t>A* Search</a:t>
            </a:r>
            <a:r>
              <a:rPr lang="en-US" dirty="0">
                <a:cs typeface="Calibri"/>
              </a:rPr>
              <a:t> orders by the sum: f(n) = g(n) + h(n)</a:t>
            </a:r>
          </a:p>
          <a:p>
            <a:endParaRPr lang="en-US" i="1" dirty="0">
              <a:cs typeface="Calibri"/>
            </a:endParaRPr>
          </a:p>
          <a:p>
            <a:endParaRPr lang="en-US" i="1" dirty="0">
              <a:cs typeface="Calibri"/>
            </a:endParaRPr>
          </a:p>
          <a:p>
            <a:pPr marL="0" indent="0">
              <a:buNone/>
            </a:pPr>
            <a:endParaRPr lang="en-US" i="1" dirty="0">
              <a:solidFill>
                <a:schemeClr val="tx2"/>
              </a:solidFill>
              <a:cs typeface="Calibri"/>
            </a:endParaRPr>
          </a:p>
          <a:p>
            <a:endParaRPr lang="en-US" dirty="0">
              <a:solidFill>
                <a:schemeClr val="tx2"/>
              </a:solidFill>
              <a:cs typeface="Calibri"/>
            </a:endParaRPr>
          </a:p>
          <a:p>
            <a:endParaRPr lang="en-US" dirty="0"/>
          </a:p>
        </p:txBody>
      </p:sp>
      <p:cxnSp>
        <p:nvCxnSpPr>
          <p:cNvPr id="72" name="AutoShape 2">
            <a:extLst>
              <a:ext uri="{FF2B5EF4-FFF2-40B4-BE49-F238E27FC236}">
                <a16:creationId xmlns:a16="http://schemas.microsoft.com/office/drawing/2014/main" id="{ADF72C9F-726F-4A41-A9CB-F06CD62F9EA3}"/>
              </a:ext>
            </a:extLst>
          </p:cNvPr>
          <p:cNvCxnSpPr>
            <a:cxnSpLocks noChangeShapeType="1"/>
            <a:stCxn id="76" idx="6"/>
            <a:endCxn id="78" idx="2"/>
          </p:cNvCxnSpPr>
          <p:nvPr/>
        </p:nvCxnSpPr>
        <p:spPr bwMode="auto">
          <a:xfrm>
            <a:off x="5016500" y="4343400"/>
            <a:ext cx="1371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" name="AutoShape 3">
            <a:extLst>
              <a:ext uri="{FF2B5EF4-FFF2-40B4-BE49-F238E27FC236}">
                <a16:creationId xmlns:a16="http://schemas.microsoft.com/office/drawing/2014/main" id="{A5761E1D-2131-2841-BBB6-53439CEBF74F}"/>
              </a:ext>
            </a:extLst>
          </p:cNvPr>
          <p:cNvCxnSpPr>
            <a:cxnSpLocks noChangeShapeType="1"/>
            <a:stCxn id="97" idx="4"/>
            <a:endCxn id="76" idx="0"/>
          </p:cNvCxnSpPr>
          <p:nvPr/>
        </p:nvCxnSpPr>
        <p:spPr bwMode="auto">
          <a:xfrm flipH="1">
            <a:off x="4787900" y="3657600"/>
            <a:ext cx="685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4" name="Oval 6">
            <a:extLst>
              <a:ext uri="{FF2B5EF4-FFF2-40B4-BE49-F238E27FC236}">
                <a16:creationId xmlns:a16="http://schemas.microsoft.com/office/drawing/2014/main" id="{D4652BA8-BF98-6946-AA20-CBF0DE31F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4114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779DAF56-AE51-2B4C-91F9-18CC79180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4114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76" name="Oval 8">
            <a:extLst>
              <a:ext uri="{FF2B5EF4-FFF2-40B4-BE49-F238E27FC236}">
                <a16:creationId xmlns:a16="http://schemas.microsoft.com/office/drawing/2014/main" id="{E6A4C6C6-207C-114E-9065-B7538CBC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4114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77" name="Oval 9">
            <a:extLst>
              <a:ext uri="{FF2B5EF4-FFF2-40B4-BE49-F238E27FC236}">
                <a16:creationId xmlns:a16="http://schemas.microsoft.com/office/drawing/2014/main" id="{349674F9-A54D-1B40-8BB3-8B7FB430D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5029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78" name="Oval 10">
            <a:extLst>
              <a:ext uri="{FF2B5EF4-FFF2-40B4-BE49-F238E27FC236}">
                <a16:creationId xmlns:a16="http://schemas.microsoft.com/office/drawing/2014/main" id="{AF4ED93A-BB9F-724F-B4BE-F6DCEDED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4114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79" name="Text Box 11">
            <a:extLst>
              <a:ext uri="{FF2B5EF4-FFF2-40B4-BE49-F238E27FC236}">
                <a16:creationId xmlns:a16="http://schemas.microsoft.com/office/drawing/2014/main" id="{8E6E5B78-4146-C54B-B9EA-1A7BB5626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44958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h=5</a:t>
            </a:r>
          </a:p>
        </p:txBody>
      </p:sp>
      <p:sp>
        <p:nvSpPr>
          <p:cNvPr id="80" name="Text Box 12">
            <a:extLst>
              <a:ext uri="{FF2B5EF4-FFF2-40B4-BE49-F238E27FC236}">
                <a16:creationId xmlns:a16="http://schemas.microsoft.com/office/drawing/2014/main" id="{6811CBAD-D95B-6E44-B6CB-2097D0986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54864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81" name="Text Box 13">
            <a:extLst>
              <a:ext uri="{FF2B5EF4-FFF2-40B4-BE49-F238E27FC236}">
                <a16:creationId xmlns:a16="http://schemas.microsoft.com/office/drawing/2014/main" id="{8F54566D-0281-044A-AC18-73CD8C23E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6482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h=2</a:t>
            </a: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046FD94B-4FF1-4C48-A8B2-878823AC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9465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83" name="Text Box 15">
            <a:extLst>
              <a:ext uri="{FF2B5EF4-FFF2-40B4-BE49-F238E27FC236}">
                <a16:creationId xmlns:a16="http://schemas.microsoft.com/office/drawing/2014/main" id="{42F44C18-85ED-DC46-A6F9-CED828E6E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25908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8</a:t>
            </a:r>
          </a:p>
        </p:txBody>
      </p:sp>
      <p:sp>
        <p:nvSpPr>
          <p:cNvPr id="84" name="Text Box 16">
            <a:extLst>
              <a:ext uri="{FF2B5EF4-FFF2-40B4-BE49-F238E27FC236}">
                <a16:creationId xmlns:a16="http://schemas.microsoft.com/office/drawing/2014/main" id="{C907E227-FF0E-A640-99C9-DB9A1A3AC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48768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85" name="Text Box 17">
            <a:extLst>
              <a:ext uri="{FF2B5EF4-FFF2-40B4-BE49-F238E27FC236}">
                <a16:creationId xmlns:a16="http://schemas.microsoft.com/office/drawing/2014/main" id="{BDDC6CA0-3C66-1A43-9189-61211A040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45561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86" name="Text Box 18">
            <a:extLst>
              <a:ext uri="{FF2B5EF4-FFF2-40B4-BE49-F238E27FC236}">
                <a16:creationId xmlns:a16="http://schemas.microsoft.com/office/drawing/2014/main" id="{A27365DD-1598-7E47-A85F-11F38F4B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39465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87" name="Text Box 19">
            <a:extLst>
              <a:ext uri="{FF2B5EF4-FFF2-40B4-BE49-F238E27FC236}">
                <a16:creationId xmlns:a16="http://schemas.microsoft.com/office/drawing/2014/main" id="{8584D545-9D16-8741-A21D-B8DB223C6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4495801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88" name="Text Box 20">
            <a:extLst>
              <a:ext uri="{FF2B5EF4-FFF2-40B4-BE49-F238E27FC236}">
                <a16:creationId xmlns:a16="http://schemas.microsoft.com/office/drawing/2014/main" id="{817671FD-CF34-AC45-81D4-E2E4E284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0" y="46482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h=0</a:t>
            </a:r>
          </a:p>
        </p:txBody>
      </p:sp>
      <p:cxnSp>
        <p:nvCxnSpPr>
          <p:cNvPr id="89" name="AutoShape 21">
            <a:extLst>
              <a:ext uri="{FF2B5EF4-FFF2-40B4-BE49-F238E27FC236}">
                <a16:creationId xmlns:a16="http://schemas.microsoft.com/office/drawing/2014/main" id="{31890E7E-6171-0B46-B11B-77CCD8A464B8}"/>
              </a:ext>
            </a:extLst>
          </p:cNvPr>
          <p:cNvCxnSpPr>
            <a:cxnSpLocks noChangeShapeType="1"/>
            <a:stCxn id="74" idx="6"/>
            <a:endCxn id="75" idx="2"/>
          </p:cNvCxnSpPr>
          <p:nvPr/>
        </p:nvCxnSpPr>
        <p:spPr bwMode="auto">
          <a:xfrm>
            <a:off x="901700" y="4343400"/>
            <a:ext cx="83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0" name="AutoShape 22">
            <a:extLst>
              <a:ext uri="{FF2B5EF4-FFF2-40B4-BE49-F238E27FC236}">
                <a16:creationId xmlns:a16="http://schemas.microsoft.com/office/drawing/2014/main" id="{E27FB78D-4325-FC48-A0A3-5CD85A56F469}"/>
              </a:ext>
            </a:extLst>
          </p:cNvPr>
          <p:cNvCxnSpPr>
            <a:cxnSpLocks noChangeShapeType="1"/>
            <a:stCxn id="75" idx="4"/>
            <a:endCxn id="77" idx="0"/>
          </p:cNvCxnSpPr>
          <p:nvPr/>
        </p:nvCxnSpPr>
        <p:spPr bwMode="auto">
          <a:xfrm>
            <a:off x="1968500" y="4572000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1" name="AutoShape 23">
            <a:extLst>
              <a:ext uri="{FF2B5EF4-FFF2-40B4-BE49-F238E27FC236}">
                <a16:creationId xmlns:a16="http://schemas.microsoft.com/office/drawing/2014/main" id="{FB2C3D05-D773-F743-8EE9-04F9870EB9B2}"/>
              </a:ext>
            </a:extLst>
          </p:cNvPr>
          <p:cNvCxnSpPr>
            <a:cxnSpLocks noChangeShapeType="1"/>
            <a:stCxn id="75" idx="0"/>
            <a:endCxn id="97" idx="1"/>
          </p:cNvCxnSpPr>
          <p:nvPr/>
        </p:nvCxnSpPr>
        <p:spPr bwMode="auto">
          <a:xfrm rot="-5400000">
            <a:off x="3216276" y="2019301"/>
            <a:ext cx="847725" cy="3343275"/>
          </a:xfrm>
          <a:prstGeom prst="curvedConnector3">
            <a:avLst>
              <a:gd name="adj1" fmla="val 134833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" name="AutoShape 24">
            <a:extLst>
              <a:ext uri="{FF2B5EF4-FFF2-40B4-BE49-F238E27FC236}">
                <a16:creationId xmlns:a16="http://schemas.microsoft.com/office/drawing/2014/main" id="{944E87F3-07D9-D04C-B358-5C24CDECCF53}"/>
              </a:ext>
            </a:extLst>
          </p:cNvPr>
          <p:cNvCxnSpPr>
            <a:cxnSpLocks noChangeShapeType="1"/>
            <a:stCxn id="77" idx="2"/>
            <a:endCxn id="93" idx="6"/>
          </p:cNvCxnSpPr>
          <p:nvPr/>
        </p:nvCxnSpPr>
        <p:spPr bwMode="auto">
          <a:xfrm rot="10800000">
            <a:off x="901700" y="5257801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3" name="Oval 25">
            <a:extLst>
              <a:ext uri="{FF2B5EF4-FFF2-40B4-BE49-F238E27FC236}">
                <a16:creationId xmlns:a16="http://schemas.microsoft.com/office/drawing/2014/main" id="{9FE6887F-A746-C14C-A0CA-3DDF36E2C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5029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cxnSp>
        <p:nvCxnSpPr>
          <p:cNvPr id="94" name="AutoShape 27">
            <a:extLst>
              <a:ext uri="{FF2B5EF4-FFF2-40B4-BE49-F238E27FC236}">
                <a16:creationId xmlns:a16="http://schemas.microsoft.com/office/drawing/2014/main" id="{81FEF7CB-C663-864D-B661-1E7BCDDB53A7}"/>
              </a:ext>
            </a:extLst>
          </p:cNvPr>
          <p:cNvCxnSpPr>
            <a:cxnSpLocks noChangeShapeType="1"/>
            <a:stCxn id="75" idx="6"/>
            <a:endCxn id="76" idx="2"/>
          </p:cNvCxnSpPr>
          <p:nvPr/>
        </p:nvCxnSpPr>
        <p:spPr bwMode="auto">
          <a:xfrm>
            <a:off x="2197100" y="4343400"/>
            <a:ext cx="2362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" name="Text Box 28">
            <a:extLst>
              <a:ext uri="{FF2B5EF4-FFF2-40B4-BE49-F238E27FC236}">
                <a16:creationId xmlns:a16="http://schemas.microsoft.com/office/drawing/2014/main" id="{0CE9427F-1A5E-EB40-92BB-C9272061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54705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h=7</a:t>
            </a:r>
          </a:p>
        </p:txBody>
      </p:sp>
      <p:sp>
        <p:nvSpPr>
          <p:cNvPr id="96" name="Text Box 30">
            <a:extLst>
              <a:ext uri="{FF2B5EF4-FFF2-40B4-BE49-F238E27FC236}">
                <a16:creationId xmlns:a16="http://schemas.microsoft.com/office/drawing/2014/main" id="{2625C557-02B5-F149-89BC-C9BE3DA7E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39465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97" name="Oval 31">
            <a:extLst>
              <a:ext uri="{FF2B5EF4-FFF2-40B4-BE49-F238E27FC236}">
                <a16:creationId xmlns:a16="http://schemas.microsoft.com/office/drawing/2014/main" id="{09B155F7-8DB1-F849-90AD-35FB58DBF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3200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98" name="Text Box 32">
            <a:extLst>
              <a:ext uri="{FF2B5EF4-FFF2-40B4-BE49-F238E27FC236}">
                <a16:creationId xmlns:a16="http://schemas.microsoft.com/office/drawing/2014/main" id="{FB30B1F9-F634-3A48-9DC6-AC14384CA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32004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h=1</a:t>
            </a:r>
          </a:p>
        </p:txBody>
      </p:sp>
      <p:sp>
        <p:nvSpPr>
          <p:cNvPr id="99" name="Text Box 33">
            <a:extLst>
              <a:ext uri="{FF2B5EF4-FFF2-40B4-BE49-F238E27FC236}">
                <a16:creationId xmlns:a16="http://schemas.microsoft.com/office/drawing/2014/main" id="{36A67A76-4FA8-4043-8829-0905A5183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35052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grpSp>
        <p:nvGrpSpPr>
          <p:cNvPr id="100" name="Group 34">
            <a:extLst>
              <a:ext uri="{FF2B5EF4-FFF2-40B4-BE49-F238E27FC236}">
                <a16:creationId xmlns:a16="http://schemas.microsoft.com/office/drawing/2014/main" id="{BCF3B0FC-14D7-4845-83CB-1F5F3DD72FF6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4343401"/>
            <a:ext cx="1066800" cy="915988"/>
            <a:chOff x="1392" y="2544"/>
            <a:chExt cx="672" cy="577"/>
          </a:xfrm>
        </p:grpSpPr>
        <p:cxnSp>
          <p:nvCxnSpPr>
            <p:cNvPr id="101" name="AutoShape 35">
              <a:extLst>
                <a:ext uri="{FF2B5EF4-FFF2-40B4-BE49-F238E27FC236}">
                  <a16:creationId xmlns:a16="http://schemas.microsoft.com/office/drawing/2014/main" id="{1829E2B2-9C9B-244A-BDC5-D15E581835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AutoShape 36">
              <a:extLst>
                <a:ext uri="{FF2B5EF4-FFF2-40B4-BE49-F238E27FC236}">
                  <a16:creationId xmlns:a16="http://schemas.microsoft.com/office/drawing/2014/main" id="{175CB5BD-E0F1-B54A-A8FF-9241DF1D4B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4" y="2688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AutoShape 37">
              <a:extLst>
                <a:ext uri="{FF2B5EF4-FFF2-40B4-BE49-F238E27FC236}">
                  <a16:creationId xmlns:a16="http://schemas.microsoft.com/office/drawing/2014/main" id="{EBA320E6-CBF6-9D42-96FE-10FC3FE921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392" y="3120"/>
              <a:ext cx="528" cy="1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4" name="Group 38">
            <a:extLst>
              <a:ext uri="{FF2B5EF4-FFF2-40B4-BE49-F238E27FC236}">
                <a16:creationId xmlns:a16="http://schemas.microsoft.com/office/drawing/2014/main" id="{DFE6E1F1-9D04-E348-9807-41B6011D0F6D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3267076"/>
            <a:ext cx="5486400" cy="1076325"/>
            <a:chOff x="1392" y="1872"/>
            <a:chExt cx="3456" cy="678"/>
          </a:xfrm>
        </p:grpSpPr>
        <p:cxnSp>
          <p:nvCxnSpPr>
            <p:cNvPr id="105" name="AutoShape 39">
              <a:extLst>
                <a:ext uri="{FF2B5EF4-FFF2-40B4-BE49-F238E27FC236}">
                  <a16:creationId xmlns:a16="http://schemas.microsoft.com/office/drawing/2014/main" id="{5CF8718F-87CF-8F4B-B1DE-0BB5AF8B06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84" y="2550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06" name="AutoShape 40">
              <a:extLst>
                <a:ext uri="{FF2B5EF4-FFF2-40B4-BE49-F238E27FC236}">
                  <a16:creationId xmlns:a16="http://schemas.microsoft.com/office/drawing/2014/main" id="{8244551C-9586-8A4D-9368-10CEC40AB2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840" y="2118"/>
              <a:ext cx="432" cy="2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07" name="AutoShape 41">
              <a:extLst>
                <a:ext uri="{FF2B5EF4-FFF2-40B4-BE49-F238E27FC236}">
                  <a16:creationId xmlns:a16="http://schemas.microsoft.com/office/drawing/2014/main" id="{C2ADEB91-E29F-AD49-9C3E-090A8C83C0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92" y="2550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08" name="AutoShape 42">
              <a:extLst>
                <a:ext uri="{FF2B5EF4-FFF2-40B4-BE49-F238E27FC236}">
                  <a16:creationId xmlns:a16="http://schemas.microsoft.com/office/drawing/2014/main" id="{42061201-3157-FC41-BD87-E5EDE629E8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2850" y="1086"/>
              <a:ext cx="534" cy="2106"/>
            </a:xfrm>
            <a:prstGeom prst="curvedConnector3">
              <a:avLst>
                <a:gd name="adj1" fmla="val 134833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9" name="Group 43">
            <a:extLst>
              <a:ext uri="{FF2B5EF4-FFF2-40B4-BE49-F238E27FC236}">
                <a16:creationId xmlns:a16="http://schemas.microsoft.com/office/drawing/2014/main" id="{05322616-BE66-6142-BD44-0183CBB9B40A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4343400"/>
            <a:ext cx="5486400" cy="0"/>
            <a:chOff x="1392" y="2544"/>
            <a:chExt cx="3456" cy="0"/>
          </a:xfrm>
        </p:grpSpPr>
        <p:cxnSp>
          <p:nvCxnSpPr>
            <p:cNvPr id="110" name="AutoShape 44">
              <a:extLst>
                <a:ext uri="{FF2B5EF4-FFF2-40B4-BE49-F238E27FC236}">
                  <a16:creationId xmlns:a16="http://schemas.microsoft.com/office/drawing/2014/main" id="{255EA64C-0001-2F4D-A97F-D472C660C5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84" y="2544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AutoShape 45">
              <a:extLst>
                <a:ext uri="{FF2B5EF4-FFF2-40B4-BE49-F238E27FC236}">
                  <a16:creationId xmlns:a16="http://schemas.microsoft.com/office/drawing/2014/main" id="{024CA4D4-E1CB-D646-9610-71C7951981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AutoShape 46">
              <a:extLst>
                <a:ext uri="{FF2B5EF4-FFF2-40B4-BE49-F238E27FC236}">
                  <a16:creationId xmlns:a16="http://schemas.microsoft.com/office/drawing/2014/main" id="{138B20E9-464F-7044-BD98-6251707793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08" y="2544"/>
              <a:ext cx="148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14" name="Oval 6">
            <a:extLst>
              <a:ext uri="{FF2B5EF4-FFF2-40B4-BE49-F238E27FC236}">
                <a16:creationId xmlns:a16="http://schemas.microsoft.com/office/drawing/2014/main" id="{6E314186-C006-2045-A79B-114CDFC23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900" y="2667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15" name="Oval 7">
            <a:extLst>
              <a:ext uri="{FF2B5EF4-FFF2-40B4-BE49-F238E27FC236}">
                <a16:creationId xmlns:a16="http://schemas.microsoft.com/office/drawing/2014/main" id="{4CC1E37A-BB3C-FD49-9E10-5FFB28719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0" y="3276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16" name="Oval 9">
            <a:extLst>
              <a:ext uri="{FF2B5EF4-FFF2-40B4-BE49-F238E27FC236}">
                <a16:creationId xmlns:a16="http://schemas.microsoft.com/office/drawing/2014/main" id="{661AAAAE-62DA-AD45-BC49-26B15AA56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4191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117" name="Oval 25">
            <a:extLst>
              <a:ext uri="{FF2B5EF4-FFF2-40B4-BE49-F238E27FC236}">
                <a16:creationId xmlns:a16="http://schemas.microsoft.com/office/drawing/2014/main" id="{66A3652D-2AA7-E949-989D-FE7F23F8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118" name="Oval 31">
            <a:extLst>
              <a:ext uri="{FF2B5EF4-FFF2-40B4-BE49-F238E27FC236}">
                <a16:creationId xmlns:a16="http://schemas.microsoft.com/office/drawing/2014/main" id="{36D8DCDC-6C3F-3F47-AF1A-28B94A2D2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900" y="4191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8CCEDFFC-8275-9C4C-AFF8-159CA5EF3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100" y="4191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CA5B95A2-9A11-5F48-98E0-B049990C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9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121" name="Oval 10">
            <a:extLst>
              <a:ext uri="{FF2B5EF4-FFF2-40B4-BE49-F238E27FC236}">
                <a16:creationId xmlns:a16="http://schemas.microsoft.com/office/drawing/2014/main" id="{33C91CA7-D1CE-EF4E-9490-78A18F634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100" y="510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22" name="Oval 10">
            <a:extLst>
              <a:ext uri="{FF2B5EF4-FFF2-40B4-BE49-F238E27FC236}">
                <a16:creationId xmlns:a16="http://schemas.microsoft.com/office/drawing/2014/main" id="{115C0DF0-FDC0-CD48-99A5-0A46FC01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900" y="6019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BBBF295-C936-F446-9BBA-4A1CB7FC2339}"/>
              </a:ext>
            </a:extLst>
          </p:cNvPr>
          <p:cNvCxnSpPr>
            <a:stCxn id="114" idx="4"/>
            <a:endCxn id="115" idx="7"/>
          </p:cNvCxnSpPr>
          <p:nvPr/>
        </p:nvCxnSpPr>
        <p:spPr>
          <a:xfrm flipH="1">
            <a:off x="9597745" y="3124200"/>
            <a:ext cx="371755" cy="2193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A141C40-B625-3C4E-BA89-14D59243EE19}"/>
              </a:ext>
            </a:extLst>
          </p:cNvPr>
          <p:cNvCxnSpPr>
            <a:stCxn id="115" idx="4"/>
            <a:endCxn id="119" idx="0"/>
          </p:cNvCxnSpPr>
          <p:nvPr/>
        </p:nvCxnSpPr>
        <p:spPr>
          <a:xfrm>
            <a:off x="9436100" y="3733800"/>
            <a:ext cx="2286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0ACCA82-ADD1-C243-AC81-2D47C8451B33}"/>
              </a:ext>
            </a:extLst>
          </p:cNvPr>
          <p:cNvCxnSpPr>
            <a:stCxn id="118" idx="4"/>
            <a:endCxn id="120" idx="0"/>
          </p:cNvCxnSpPr>
          <p:nvPr/>
        </p:nvCxnSpPr>
        <p:spPr>
          <a:xfrm>
            <a:off x="11112500" y="46482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183CA49-245F-A84E-A041-74F152004DED}"/>
              </a:ext>
            </a:extLst>
          </p:cNvPr>
          <p:cNvCxnSpPr>
            <a:stCxn id="119" idx="4"/>
            <a:endCxn id="121" idx="0"/>
          </p:cNvCxnSpPr>
          <p:nvPr/>
        </p:nvCxnSpPr>
        <p:spPr>
          <a:xfrm>
            <a:off x="9664700" y="46482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4CD94E7-62EA-314F-B77A-7E253BD2BD68}"/>
              </a:ext>
            </a:extLst>
          </p:cNvPr>
          <p:cNvCxnSpPr>
            <a:stCxn id="118" idx="0"/>
            <a:endCxn id="115" idx="4"/>
          </p:cNvCxnSpPr>
          <p:nvPr/>
        </p:nvCxnSpPr>
        <p:spPr>
          <a:xfrm flipH="1" flipV="1">
            <a:off x="9436100" y="3733800"/>
            <a:ext cx="1676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FBA143-8FA1-084E-BBFA-D6E440925C16}"/>
              </a:ext>
            </a:extLst>
          </p:cNvPr>
          <p:cNvCxnSpPr>
            <a:stCxn id="115" idx="4"/>
            <a:endCxn id="116" idx="0"/>
          </p:cNvCxnSpPr>
          <p:nvPr/>
        </p:nvCxnSpPr>
        <p:spPr>
          <a:xfrm flipH="1">
            <a:off x="8902700" y="37338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2A046E8-0D4F-044E-A415-289D14982A90}"/>
              </a:ext>
            </a:extLst>
          </p:cNvPr>
          <p:cNvCxnSpPr>
            <a:stCxn id="116" idx="4"/>
            <a:endCxn id="117" idx="0"/>
          </p:cNvCxnSpPr>
          <p:nvPr/>
        </p:nvCxnSpPr>
        <p:spPr>
          <a:xfrm>
            <a:off x="8902700" y="46482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FD49EAB-C139-6848-BA95-85A0C9D00281}"/>
              </a:ext>
            </a:extLst>
          </p:cNvPr>
          <p:cNvCxnSpPr>
            <a:stCxn id="120" idx="4"/>
            <a:endCxn id="122" idx="0"/>
          </p:cNvCxnSpPr>
          <p:nvPr/>
        </p:nvCxnSpPr>
        <p:spPr>
          <a:xfrm>
            <a:off x="11112500" y="55626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 Box 19">
            <a:extLst>
              <a:ext uri="{FF2B5EF4-FFF2-40B4-BE49-F238E27FC236}">
                <a16:creationId xmlns:a16="http://schemas.microsoft.com/office/drawing/2014/main" id="{056E4630-9D3E-9446-A38E-C25A34B4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4300" y="25146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0 h=6</a:t>
            </a:r>
          </a:p>
        </p:txBody>
      </p:sp>
      <p:sp>
        <p:nvSpPr>
          <p:cNvPr id="132" name="Text Box 19">
            <a:extLst>
              <a:ext uri="{FF2B5EF4-FFF2-40B4-BE49-F238E27FC236}">
                <a16:creationId xmlns:a16="http://schemas.microsoft.com/office/drawing/2014/main" id="{8A63B198-C0DA-D644-AB75-F55EC35AD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0" y="31021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 h=5</a:t>
            </a:r>
          </a:p>
        </p:txBody>
      </p:sp>
      <p:sp>
        <p:nvSpPr>
          <p:cNvPr id="133" name="Text Box 19">
            <a:extLst>
              <a:ext uri="{FF2B5EF4-FFF2-40B4-BE49-F238E27FC236}">
                <a16:creationId xmlns:a16="http://schemas.microsoft.com/office/drawing/2014/main" id="{D23F9DE4-C062-6546-AF5B-FA9E2F197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40386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2 h=6</a:t>
            </a:r>
          </a:p>
        </p:txBody>
      </p:sp>
      <p:sp>
        <p:nvSpPr>
          <p:cNvPr id="134" name="Text Box 19">
            <a:extLst>
              <a:ext uri="{FF2B5EF4-FFF2-40B4-BE49-F238E27FC236}">
                <a16:creationId xmlns:a16="http://schemas.microsoft.com/office/drawing/2014/main" id="{584ADF96-A985-134C-B189-982FDA376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49309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3 h=7</a:t>
            </a:r>
          </a:p>
        </p:txBody>
      </p:sp>
      <p:sp>
        <p:nvSpPr>
          <p:cNvPr id="135" name="Text Box 19">
            <a:extLst>
              <a:ext uri="{FF2B5EF4-FFF2-40B4-BE49-F238E27FC236}">
                <a16:creationId xmlns:a16="http://schemas.microsoft.com/office/drawing/2014/main" id="{6C63E362-09E9-1246-A52E-1E6966384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100" y="4114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4 h=2</a:t>
            </a:r>
          </a:p>
        </p:txBody>
      </p:sp>
      <p:sp>
        <p:nvSpPr>
          <p:cNvPr id="136" name="Text Box 19">
            <a:extLst>
              <a:ext uri="{FF2B5EF4-FFF2-40B4-BE49-F238E27FC236}">
                <a16:creationId xmlns:a16="http://schemas.microsoft.com/office/drawing/2014/main" id="{85E994B5-7AF1-D54F-9D48-7DDD54444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100" y="49530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6 h=0</a:t>
            </a:r>
          </a:p>
        </p:txBody>
      </p:sp>
      <p:sp>
        <p:nvSpPr>
          <p:cNvPr id="137" name="Text Box 19">
            <a:extLst>
              <a:ext uri="{FF2B5EF4-FFF2-40B4-BE49-F238E27FC236}">
                <a16:creationId xmlns:a16="http://schemas.microsoft.com/office/drawing/2014/main" id="{8BA00855-E1A6-BC43-8FBC-84C0145B9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4900" y="40165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9 h=1</a:t>
            </a:r>
          </a:p>
        </p:txBody>
      </p:sp>
      <p:sp>
        <p:nvSpPr>
          <p:cNvPr id="138" name="Text Box 19">
            <a:extLst>
              <a:ext uri="{FF2B5EF4-FFF2-40B4-BE49-F238E27FC236}">
                <a16:creationId xmlns:a16="http://schemas.microsoft.com/office/drawing/2014/main" id="{62D9B35C-F5F9-F446-8F43-B01838811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4900" y="5007116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10 h=2</a:t>
            </a:r>
          </a:p>
        </p:txBody>
      </p:sp>
      <p:sp>
        <p:nvSpPr>
          <p:cNvPr id="139" name="Text Box 19">
            <a:extLst>
              <a:ext uri="{FF2B5EF4-FFF2-40B4-BE49-F238E27FC236}">
                <a16:creationId xmlns:a16="http://schemas.microsoft.com/office/drawing/2014/main" id="{E0D6367A-FBE6-C64D-8351-00C7AA501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4900" y="5867400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12 h=0</a:t>
            </a:r>
          </a:p>
        </p:txBody>
      </p:sp>
    </p:spTree>
    <p:extLst>
      <p:ext uri="{BB962C8B-B14F-4D97-AF65-F5344CB8AC3E}">
        <p14:creationId xmlns:p14="http://schemas.microsoft.com/office/powerpoint/2010/main" val="99291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CFD-6A9B-8841-80D9-554A7A99E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70417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354CC9C5-98EB-F74C-A018-46C6117A1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4FD0AD7-D9B1-5B45-8213-8F730541B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4640" y="1620655"/>
            <a:ext cx="11897360" cy="4564057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u="sng" dirty="0"/>
              <a:t>logical</a:t>
            </a:r>
            <a:r>
              <a:rPr lang="en-US" altLang="en-US" dirty="0"/>
              <a:t> agents, knowledge is </a:t>
            </a:r>
            <a:r>
              <a:rPr lang="en-US" altLang="en-US" u="sng" dirty="0"/>
              <a:t>definite</a:t>
            </a:r>
          </a:p>
          <a:p>
            <a:pPr lvl="1"/>
            <a:r>
              <a:rPr lang="en-US" altLang="en-US" dirty="0"/>
              <a:t>Each proposition is either </a:t>
            </a:r>
            <a:r>
              <a:rPr lang="ja-JP" altLang="en-US" dirty="0"/>
              <a:t>“</a:t>
            </a:r>
            <a:r>
              <a:rPr lang="en-US" altLang="ja-JP" dirty="0"/>
              <a:t>True</a:t>
            </a:r>
            <a:r>
              <a:rPr lang="ja-JP" altLang="en-US" dirty="0"/>
              <a:t>”</a:t>
            </a:r>
            <a:r>
              <a:rPr lang="en-US" altLang="ja-JP" dirty="0"/>
              <a:t> or </a:t>
            </a:r>
            <a:r>
              <a:rPr lang="ja-JP" altLang="en-US" dirty="0"/>
              <a:t>“</a:t>
            </a:r>
            <a:r>
              <a:rPr lang="en-US" altLang="ja-JP" dirty="0"/>
              <a:t>False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en-US" dirty="0"/>
              <a:t>Logic has advantage of being simple representation for knowledge-based agents</a:t>
            </a:r>
          </a:p>
          <a:p>
            <a:pPr lvl="1"/>
            <a:r>
              <a:rPr lang="en-US" altLang="en-US" dirty="0"/>
              <a:t>But limited in its ability to handle uncertainty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We will examine propositional logic and first-order logic</a:t>
            </a:r>
          </a:p>
        </p:txBody>
      </p:sp>
    </p:spTree>
    <p:extLst>
      <p:ext uri="{BB962C8B-B14F-4D97-AF65-F5344CB8AC3E}">
        <p14:creationId xmlns:p14="http://schemas.microsoft.com/office/powerpoint/2010/main" val="206535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E2DDA1D7-54EB-964B-8027-573CBAEB8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Agent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E7A4490-0DAF-4F42-8850-F3E5B9E31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Need agent to represent beliefs</a:t>
            </a:r>
          </a:p>
          <a:p>
            <a:pPr lvl="1">
              <a:lnSpc>
                <a:spcPct val="90000"/>
              </a:lnSpc>
            </a:pPr>
            <a:r>
              <a:rPr lang="ja-JP" altLang="en-US" dirty="0"/>
              <a:t>“</a:t>
            </a:r>
            <a:r>
              <a:rPr lang="en-US" altLang="ja-JP" dirty="0"/>
              <a:t>There is a pit in (2, 2) or (3, 1)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dirty="0"/>
              <a:t>“</a:t>
            </a:r>
            <a:r>
              <a:rPr lang="en-US" altLang="ja-JP" dirty="0"/>
              <a:t>There is no Wumpus in (2, 2)</a:t>
            </a:r>
            <a:r>
              <a:rPr lang="ja-JP" altLang="en-US" dirty="0"/>
              <a:t>”</a:t>
            </a:r>
            <a:endParaRPr lang="en-US" altLang="ja-JP" dirty="0"/>
          </a:p>
          <a:p>
            <a:pPr>
              <a:lnSpc>
                <a:spcPct val="90000"/>
              </a:lnSpc>
            </a:pPr>
            <a:r>
              <a:rPr lang="en-US" altLang="en-US" dirty="0"/>
              <a:t>Need to make inferences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available information is correct, draw a conclusion that is guaranteed to be correct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Need </a:t>
            </a:r>
            <a:r>
              <a:rPr lang="en-US" altLang="en-US" u="sng" dirty="0"/>
              <a:t>representation</a:t>
            </a:r>
            <a:r>
              <a:rPr lang="en-US" altLang="en-US" dirty="0"/>
              <a:t> and </a:t>
            </a:r>
            <a:r>
              <a:rPr lang="en-US" altLang="en-US" u="sng" dirty="0"/>
              <a:t>reasoning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Support the operation of knowledge-based agent</a:t>
            </a:r>
          </a:p>
        </p:txBody>
      </p:sp>
    </p:spTree>
    <p:extLst>
      <p:ext uri="{BB962C8B-B14F-4D97-AF65-F5344CB8AC3E}">
        <p14:creationId xmlns:p14="http://schemas.microsoft.com/office/powerpoint/2010/main" val="307983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6E83-64C2-4C67-B617-DDA65EA4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2E6F-E4A0-4863-A021-E027AA0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expressing knowledge in computer-tractable form</a:t>
            </a:r>
          </a:p>
          <a:p>
            <a:r>
              <a:rPr lang="en-US" altLang="en-US" dirty="0"/>
              <a:t>Knowledge representation language defined by</a:t>
            </a:r>
          </a:p>
          <a:p>
            <a:pPr lvl="1"/>
            <a:r>
              <a:rPr lang="en-US" altLang="en-US" b="1" u="sng" dirty="0"/>
              <a:t>Syntax</a:t>
            </a:r>
            <a:r>
              <a:rPr lang="en-US" altLang="en-US" b="1" dirty="0"/>
              <a:t> </a:t>
            </a:r>
          </a:p>
          <a:p>
            <a:pPr lvl="2"/>
            <a:r>
              <a:rPr lang="en-US" altLang="en-US" dirty="0"/>
              <a:t>Defines the possible well-formed configurations of sentences in the language</a:t>
            </a:r>
          </a:p>
          <a:p>
            <a:pPr lvl="1"/>
            <a:r>
              <a:rPr lang="en-US" altLang="en-US" b="1" u="sng" dirty="0"/>
              <a:t>Semantics</a:t>
            </a:r>
            <a:r>
              <a:rPr lang="en-US" altLang="en-US" b="1" dirty="0"/>
              <a:t> </a:t>
            </a:r>
          </a:p>
          <a:p>
            <a:pPr lvl="2"/>
            <a:r>
              <a:rPr lang="en-US" altLang="en-US" dirty="0"/>
              <a:t>Defines the </a:t>
            </a:r>
            <a:r>
              <a:rPr lang="ja-JP" altLang="en-US" dirty="0"/>
              <a:t>“</a:t>
            </a:r>
            <a:r>
              <a:rPr lang="en-US" altLang="ja-JP" dirty="0"/>
              <a:t>meaning</a:t>
            </a:r>
            <a:r>
              <a:rPr lang="ja-JP" altLang="en-US" dirty="0"/>
              <a:t>”</a:t>
            </a:r>
            <a:r>
              <a:rPr lang="en-US" altLang="ja-JP" dirty="0"/>
              <a:t> of sentences (need interpreter)</a:t>
            </a:r>
          </a:p>
          <a:p>
            <a:pPr lvl="2"/>
            <a:r>
              <a:rPr lang="en-US" altLang="en-US" dirty="0"/>
              <a:t>Defines the </a:t>
            </a:r>
            <a:r>
              <a:rPr lang="en-US" altLang="en-US" u="sng" dirty="0"/>
              <a:t>truth</a:t>
            </a:r>
            <a:r>
              <a:rPr lang="en-US" altLang="en-US" dirty="0"/>
              <a:t> of a sentence in a world (or 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07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4FAE7FE8-24E6-DD4F-AA2B-F6DC61E13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Language of Arithmetic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864166B-F309-8E40-AE50-25B56499E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 dirty="0"/>
              <a:t>Syntax</a:t>
            </a:r>
            <a:r>
              <a:rPr lang="en-US" altLang="en-US" dirty="0"/>
              <a:t>:  </a:t>
            </a:r>
            <a:r>
              <a:rPr lang="ja-JP" altLang="en-US" dirty="0"/>
              <a:t>“</a:t>
            </a:r>
            <a:r>
              <a:rPr lang="en-US" altLang="ja-JP" i="1" dirty="0"/>
              <a:t>x </a:t>
            </a:r>
            <a:r>
              <a:rPr lang="en-US" altLang="ja-JP" dirty="0"/>
              <a:t>+ 2 </a:t>
            </a:r>
            <a:r>
              <a:rPr lang="en-US" altLang="ja-JP" dirty="0">
                <a:sym typeface="Symbol" pitchFamily="2" charset="2"/>
              </a:rPr>
              <a:t> </a:t>
            </a:r>
            <a:r>
              <a:rPr lang="en-US" altLang="ja-JP" i="1" dirty="0">
                <a:sym typeface="Symbol" pitchFamily="2" charset="2"/>
              </a:rPr>
              <a:t>y</a:t>
            </a:r>
            <a:r>
              <a:rPr lang="ja-JP" altLang="en-US" dirty="0">
                <a:sym typeface="Symbol" pitchFamily="2" charset="2"/>
              </a:rPr>
              <a:t>”</a:t>
            </a:r>
            <a:r>
              <a:rPr lang="en-US" altLang="ja-JP" dirty="0">
                <a:sym typeface="Symbol" pitchFamily="2" charset="2"/>
              </a:rPr>
              <a:t> is a sentence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</a:t>
            </a:r>
            <a:endParaRPr lang="en-US" altLang="en-US" sz="1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ja-JP" altLang="en-US" dirty="0"/>
              <a:t>“</a:t>
            </a:r>
            <a:r>
              <a:rPr lang="en-US" altLang="ja-JP" i="1" dirty="0"/>
              <a:t>x</a:t>
            </a:r>
            <a:r>
              <a:rPr lang="en-US" altLang="ja-JP" dirty="0"/>
              <a:t>2 + </a:t>
            </a:r>
            <a:r>
              <a:rPr lang="en-US" altLang="ja-JP" i="1" dirty="0"/>
              <a:t>y</a:t>
            </a:r>
            <a:r>
              <a:rPr lang="en-US" altLang="ja-JP" dirty="0"/>
              <a:t> &gt;</a:t>
            </a:r>
            <a:r>
              <a:rPr lang="ja-JP" altLang="en-US" dirty="0"/>
              <a:t>”</a:t>
            </a:r>
            <a:r>
              <a:rPr lang="en-US" altLang="ja-JP" dirty="0"/>
              <a:t> is not a sentence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u="sng" dirty="0"/>
              <a:t>Semantics</a:t>
            </a:r>
            <a:r>
              <a:rPr lang="en-US" altLang="en-US" dirty="0"/>
              <a:t>:</a:t>
            </a:r>
            <a:r>
              <a:rPr lang="en-US" altLang="en-US" i="1" dirty="0"/>
              <a:t>  x</a:t>
            </a:r>
            <a:r>
              <a:rPr lang="en-US" altLang="en-US" dirty="0"/>
              <a:t> + 2 </a:t>
            </a:r>
            <a:r>
              <a:rPr lang="en-US" altLang="en-US" dirty="0">
                <a:sym typeface="Symbol" pitchFamily="2" charset="2"/>
              </a:rPr>
              <a:t> </a:t>
            </a:r>
            <a:r>
              <a:rPr lang="en-US" altLang="en-US" i="1" dirty="0">
                <a:sym typeface="Symbol" pitchFamily="2" charset="2"/>
              </a:rPr>
              <a:t>y</a:t>
            </a:r>
            <a:r>
              <a:rPr lang="en-US" altLang="en-US" dirty="0">
                <a:sym typeface="Symbol" pitchFamily="2" charset="2"/>
              </a:rPr>
              <a:t> is 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true</a:t>
            </a:r>
            <a:r>
              <a:rPr lang="en-US" altLang="en-US" dirty="0">
                <a:sym typeface="Symbol" pitchFamily="2" charset="2"/>
              </a:rPr>
              <a:t> </a:t>
            </a:r>
            <a:r>
              <a:rPr lang="en-US" altLang="en-US" dirty="0" err="1">
                <a:sym typeface="Symbol" pitchFamily="2" charset="2"/>
              </a:rPr>
              <a:t>iff</a:t>
            </a:r>
            <a:r>
              <a:rPr lang="en-US" altLang="en-US" dirty="0">
                <a:sym typeface="Symbol" pitchFamily="2" charset="2"/>
              </a:rPr>
              <a:t> the number </a:t>
            </a:r>
            <a:r>
              <a:rPr lang="en-US" altLang="en-US" i="1" dirty="0">
                <a:sym typeface="Symbol" pitchFamily="2" charset="2"/>
              </a:rPr>
              <a:t>x</a:t>
            </a:r>
            <a:r>
              <a:rPr lang="en-US" altLang="en-US" dirty="0">
                <a:sym typeface="Symbol" pitchFamily="2" charset="2"/>
              </a:rPr>
              <a:t> + 2 is no less than the number </a:t>
            </a:r>
            <a:r>
              <a:rPr lang="en-US" altLang="en-US" i="1" dirty="0">
                <a:sym typeface="Symbol" pitchFamily="2" charset="2"/>
              </a:rPr>
              <a:t>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 i="1" dirty="0">
              <a:sym typeface="Symbol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>
                <a:sym typeface="Symbol" pitchFamily="2" charset="2"/>
              </a:rPr>
              <a:t>	x + </a:t>
            </a:r>
            <a:r>
              <a:rPr lang="en-US" altLang="en-US" dirty="0">
                <a:sym typeface="Symbol" pitchFamily="2" charset="2"/>
              </a:rPr>
              <a:t>2</a:t>
            </a:r>
            <a:r>
              <a:rPr lang="en-US" altLang="en-US" i="1" dirty="0">
                <a:sym typeface="Symbol" pitchFamily="2" charset="2"/>
              </a:rPr>
              <a:t> </a:t>
            </a:r>
            <a:r>
              <a:rPr lang="en-US" altLang="en-US" dirty="0">
                <a:sym typeface="Symbol" pitchFamily="2" charset="2"/>
              </a:rPr>
              <a:t> </a:t>
            </a:r>
            <a:r>
              <a:rPr lang="en-US" altLang="en-US" i="1" dirty="0">
                <a:sym typeface="Symbol" pitchFamily="2" charset="2"/>
              </a:rPr>
              <a:t>y</a:t>
            </a:r>
            <a:r>
              <a:rPr lang="en-US" altLang="en-US" dirty="0">
                <a:sym typeface="Symbol" pitchFamily="2" charset="2"/>
              </a:rPr>
              <a:t> is 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True</a:t>
            </a:r>
            <a:r>
              <a:rPr lang="en-US" altLang="en-US" dirty="0">
                <a:sym typeface="Symbol" pitchFamily="2" charset="2"/>
              </a:rPr>
              <a:t> in a world where </a:t>
            </a:r>
            <a:r>
              <a:rPr lang="en-US" altLang="en-US" i="1" dirty="0">
                <a:sym typeface="Symbol" pitchFamily="2" charset="2"/>
              </a:rPr>
              <a:t>x</a:t>
            </a:r>
            <a:r>
              <a:rPr lang="en-US" altLang="en-US" dirty="0">
                <a:sym typeface="Symbol" pitchFamily="2" charset="2"/>
              </a:rPr>
              <a:t>=7, </a:t>
            </a:r>
            <a:r>
              <a:rPr lang="en-US" altLang="en-US" i="1" dirty="0">
                <a:sym typeface="Symbol" pitchFamily="2" charset="2"/>
              </a:rPr>
              <a:t>y</a:t>
            </a:r>
            <a:r>
              <a:rPr lang="en-US" altLang="en-US" dirty="0">
                <a:sym typeface="Symbol" pitchFamily="2" charset="2"/>
              </a:rPr>
              <a:t>=1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>
                <a:sym typeface="Symbol" pitchFamily="2" charset="2"/>
              </a:rPr>
              <a:t>	x + </a:t>
            </a:r>
            <a:r>
              <a:rPr lang="en-US" altLang="en-US" dirty="0">
                <a:sym typeface="Symbol" pitchFamily="2" charset="2"/>
              </a:rPr>
              <a:t>2</a:t>
            </a:r>
            <a:r>
              <a:rPr lang="en-US" altLang="en-US" i="1" dirty="0">
                <a:sym typeface="Symbol" pitchFamily="2" charset="2"/>
              </a:rPr>
              <a:t> </a:t>
            </a:r>
            <a:r>
              <a:rPr lang="en-US" altLang="en-US" dirty="0">
                <a:sym typeface="Symbol" pitchFamily="2" charset="2"/>
              </a:rPr>
              <a:t> </a:t>
            </a:r>
            <a:r>
              <a:rPr lang="en-US" altLang="en-US" i="1" dirty="0">
                <a:sym typeface="Symbol" pitchFamily="2" charset="2"/>
              </a:rPr>
              <a:t>y </a:t>
            </a:r>
            <a:r>
              <a:rPr lang="en-US" altLang="en-US" dirty="0">
                <a:sym typeface="Symbol" pitchFamily="2" charset="2"/>
              </a:rPr>
              <a:t>is 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False</a:t>
            </a:r>
            <a:r>
              <a:rPr lang="en-US" altLang="en-US" dirty="0">
                <a:sym typeface="Symbol" pitchFamily="2" charset="2"/>
              </a:rPr>
              <a:t> in a world where </a:t>
            </a:r>
            <a:r>
              <a:rPr lang="en-US" altLang="en-US" i="1" dirty="0">
                <a:sym typeface="Symbol" pitchFamily="2" charset="2"/>
              </a:rPr>
              <a:t>x</a:t>
            </a:r>
            <a:r>
              <a:rPr lang="en-US" altLang="en-US" dirty="0">
                <a:sym typeface="Symbol" pitchFamily="2" charset="2"/>
              </a:rPr>
              <a:t>=0, </a:t>
            </a:r>
            <a:r>
              <a:rPr lang="en-US" altLang="en-US" i="1" dirty="0">
                <a:sym typeface="Symbol" pitchFamily="2" charset="2"/>
              </a:rPr>
              <a:t>y</a:t>
            </a:r>
            <a:r>
              <a:rPr lang="en-US" altLang="en-US" dirty="0">
                <a:sym typeface="Symbol" pitchFamily="2" charset="2"/>
              </a:rPr>
              <a:t>=6</a:t>
            </a:r>
            <a:endParaRPr lang="en-US" altLang="en-US" i="1" dirty="0"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8605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84E1-192D-4B3B-BB13-44AA9761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903F-4766-4960-8CFF-E1BD5C9E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Sentence is </a:t>
            </a:r>
            <a:r>
              <a:rPr lang="en-US" altLang="en-US" u="sng" dirty="0"/>
              <a:t>valid</a:t>
            </a:r>
            <a:r>
              <a:rPr lang="en-US" altLang="en-US" dirty="0"/>
              <a:t> </a:t>
            </a:r>
            <a:r>
              <a:rPr lang="en-US" altLang="en-US" dirty="0" err="1"/>
              <a:t>iff</a:t>
            </a:r>
            <a:r>
              <a:rPr lang="en-US" altLang="en-US" dirty="0"/>
              <a:t> it is true under all possible interpretations in all possible worlds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u="sng" dirty="0"/>
              <a:t>tautologies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There is a stench at (1,1) or there is not a stench at (1,1)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There is an open area in front of me</a:t>
            </a:r>
            <a:r>
              <a:rPr lang="ja-JP" altLang="en-US" dirty="0"/>
              <a:t>”</a:t>
            </a:r>
            <a:r>
              <a:rPr lang="en-US" altLang="ja-JP" dirty="0"/>
              <a:t> is </a:t>
            </a:r>
            <a:r>
              <a:rPr lang="en-US" altLang="ja-JP" u="sng" dirty="0"/>
              <a:t>not valid</a:t>
            </a:r>
            <a:r>
              <a:rPr lang="en-US" altLang="ja-JP" dirty="0"/>
              <a:t> in all worlds</a:t>
            </a:r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en-US" altLang="en-US" dirty="0"/>
              <a:t>Sentence is </a:t>
            </a:r>
            <a:r>
              <a:rPr lang="en-US" altLang="en-US" u="sng" dirty="0"/>
              <a:t>satisfiable</a:t>
            </a:r>
            <a:r>
              <a:rPr lang="en-US" altLang="en-US" dirty="0"/>
              <a:t> </a:t>
            </a:r>
            <a:r>
              <a:rPr lang="en-US" altLang="en-US" dirty="0" err="1"/>
              <a:t>iff</a:t>
            </a:r>
            <a:r>
              <a:rPr lang="en-US" altLang="en-US" dirty="0"/>
              <a:t> there is some interpretation in some world for which it is true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There is a </a:t>
            </a:r>
            <a:r>
              <a:rPr lang="en-US" altLang="ja-JP" dirty="0" err="1"/>
              <a:t>wumpus</a:t>
            </a:r>
            <a:r>
              <a:rPr lang="en-US" altLang="ja-JP" dirty="0"/>
              <a:t> at (1,2)</a:t>
            </a:r>
            <a:r>
              <a:rPr lang="ja-JP" altLang="en-US" dirty="0"/>
              <a:t>”</a:t>
            </a:r>
            <a:r>
              <a:rPr lang="en-US" altLang="ja-JP" dirty="0"/>
              <a:t> could be true in some situation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There is a wall in front of me and there is no wall in front of me</a:t>
            </a:r>
            <a:r>
              <a:rPr lang="ja-JP" altLang="en-US" dirty="0"/>
              <a:t>”</a:t>
            </a:r>
            <a:r>
              <a:rPr lang="en-US" altLang="ja-JP" dirty="0"/>
              <a:t> is </a:t>
            </a:r>
            <a:r>
              <a:rPr lang="en-US" altLang="ja-JP" u="sng" dirty="0"/>
              <a:t>unsatisfiable</a:t>
            </a:r>
            <a:endParaRPr lang="en-US" alt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6C71-D100-4246-B244-7F1C277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Logic: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54F0-1124-4E27-B0B7-3C02CB82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Syntax of propositional logic defines </a:t>
            </a:r>
            <a:r>
              <a:rPr lang="en-US" altLang="en-US" u="sng" dirty="0"/>
              <a:t>allowable</a:t>
            </a:r>
            <a:r>
              <a:rPr lang="en-US" altLang="en-US" dirty="0"/>
              <a:t> sentences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Atomic sentences consists of a single proposition symbol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Each symbol stands for proposition that can be True or False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Symbols of propositional logic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Propositional symbols: </a:t>
            </a:r>
            <a:r>
              <a:rPr lang="en-US" altLang="en-US" i="1" dirty="0"/>
              <a:t> P</a:t>
            </a:r>
            <a:r>
              <a:rPr lang="en-US" altLang="en-US" dirty="0"/>
              <a:t>,</a:t>
            </a:r>
            <a:r>
              <a:rPr lang="en-US" altLang="en-US" i="1" dirty="0"/>
              <a:t> Q</a:t>
            </a:r>
            <a:r>
              <a:rPr lang="en-US" altLang="en-US" dirty="0"/>
              <a:t>, … (e.g., “Today is Tuesday”)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Logical constants:  </a:t>
            </a:r>
            <a:r>
              <a:rPr lang="en-US" altLang="en-US" i="1" dirty="0"/>
              <a:t>True</a:t>
            </a:r>
            <a:r>
              <a:rPr lang="en-US" altLang="en-US" dirty="0"/>
              <a:t>, </a:t>
            </a:r>
            <a:r>
              <a:rPr lang="en-US" altLang="en-US" i="1" dirty="0"/>
              <a:t>False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Making complex sentences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Logical connectives of symbols:  </a:t>
            </a:r>
            <a:r>
              <a:rPr lang="en-US" altLang="en-US" dirty="0">
                <a:sym typeface="Symbol" pitchFamily="18" charset="2"/>
              </a:rPr>
              <a:t>, , , , </a:t>
            </a:r>
            <a:r>
              <a:rPr lang="en-US" altLang="en-US" sz="2800" dirty="0">
                <a:cs typeface="Times New Roman"/>
                <a:sym typeface="Euclid Symbol" pitchFamily="18" charset="2"/>
              </a:rPr>
              <a:t>¬</a:t>
            </a:r>
            <a:endParaRPr lang="en-US" altLang="en-US" dirty="0">
              <a:sym typeface="Euclid 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sym typeface="Euclid Symbol" pitchFamily="18" charset="2"/>
              </a:rPr>
              <a:t>Also have parentheses to enclose each sentence:  (…)</a:t>
            </a:r>
          </a:p>
          <a:p>
            <a:pPr>
              <a:lnSpc>
                <a:spcPct val="80000"/>
              </a:lnSpc>
            </a:pPr>
            <a:r>
              <a:rPr lang="en-US" altLang="en-US" sz="3200" dirty="0">
                <a:sym typeface="Euclid Symbol" pitchFamily="18" charset="2"/>
              </a:rPr>
              <a:t>Sentences will be used for inference/problem-solving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7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CFD-6A9B-8841-80D9-554A7A99E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PEAS</a:t>
            </a:r>
          </a:p>
        </p:txBody>
      </p:sp>
    </p:spTree>
    <p:extLst>
      <p:ext uri="{BB962C8B-B14F-4D97-AF65-F5344CB8AC3E}">
        <p14:creationId xmlns:p14="http://schemas.microsoft.com/office/powerpoint/2010/main" val="1737916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05E4-8D80-4340-8979-8D4DF714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Logic: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EA08-2B7C-4C4C-973C-6B53319A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05370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True</a:t>
            </a:r>
            <a:r>
              <a:rPr lang="en-US" altLang="en-US"/>
              <a:t>, </a:t>
            </a:r>
            <a:r>
              <a:rPr lang="en-US" altLang="en-US" i="1"/>
              <a:t>False, S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S</a:t>
            </a:r>
            <a:r>
              <a:rPr lang="en-US" altLang="en-US" baseline="-25000"/>
              <a:t>2</a:t>
            </a:r>
            <a:r>
              <a:rPr lang="en-US" altLang="en-US"/>
              <a:t>, … are sentences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S</a:t>
            </a:r>
            <a:r>
              <a:rPr lang="en-US" altLang="en-US" dirty="0"/>
              <a:t> is a sentence, </a:t>
            </a:r>
            <a:r>
              <a:rPr lang="en-US" altLang="en-US" dirty="0">
                <a:latin typeface="Times New Roman"/>
                <a:cs typeface="Times New Roman"/>
                <a:sym typeface="Euclid Symbol" pitchFamily="18" charset="2"/>
              </a:rPr>
              <a:t>¬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dirty="0">
                <a:sym typeface="Euclid Symbol" pitchFamily="18" charset="2"/>
              </a:rPr>
              <a:t> is a sentence</a:t>
            </a:r>
          </a:p>
          <a:p>
            <a:pPr lvl="1"/>
            <a:r>
              <a:rPr lang="en-US" altLang="en-US" dirty="0">
                <a:sym typeface="Euclid Symbol" pitchFamily="18" charset="2"/>
              </a:rPr>
              <a:t>Not (negation)</a:t>
            </a:r>
          </a:p>
          <a:p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 </a:t>
            </a:r>
            <a:r>
              <a:rPr lang="en-US" altLang="en-US" dirty="0">
                <a:sym typeface="Symbol" pitchFamily="18" charset="2"/>
              </a:rPr>
              <a:t>is a sentence, also (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And (conjunction)</a:t>
            </a:r>
          </a:p>
          <a:p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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a sentence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Or (disjunction)</a:t>
            </a:r>
          </a:p>
          <a:p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a sentence (e.g., “Today is Tuesday” implies “Tomorrow is Wednesday”)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Implies (conditional)</a:t>
            </a:r>
          </a:p>
          <a:p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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a sentence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Equivalence (biconditional)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2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15A9-1349-42E1-AE04-35AF2AC5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Logic: Semantics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9625F-767E-4857-8083-43C28D35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064341"/>
          </a:xfrm>
        </p:spPr>
        <p:txBody>
          <a:bodyPr/>
          <a:lstStyle/>
          <a:p>
            <a:r>
              <a:rPr lang="en-US" altLang="en-US">
                <a:sym typeface="Euclid Symbol" pitchFamily="18" charset="2"/>
              </a:rPr>
              <a:t>Semantics defines the rules for determining the truth of a sentence </a:t>
            </a:r>
          </a:p>
          <a:p>
            <a:pPr lvl="1"/>
            <a:r>
              <a:rPr lang="en-US" altLang="en-US" dirty="0">
                <a:sym typeface="Euclid Symbol" pitchFamily="18" charset="2"/>
              </a:rPr>
              <a:t>With respect to a particular model)</a:t>
            </a:r>
          </a:p>
          <a:p>
            <a:pPr lvl="2"/>
            <a:r>
              <a:rPr lang="en-US" altLang="en-US" dirty="0">
                <a:sym typeface="Euclid Symbol" pitchFamily="18" charset="2"/>
              </a:rPr>
              <a:t> </a:t>
            </a:r>
            <a:r>
              <a:rPr lang="en-US" altLang="en-US" dirty="0">
                <a:cs typeface="Times New Roman"/>
                <a:sym typeface="Euclid Symbol" pitchFamily="18" charset="2"/>
              </a:rPr>
              <a:t>¬</a:t>
            </a:r>
            <a:r>
              <a:rPr lang="en-US" altLang="en-US" i="1" dirty="0">
                <a:sym typeface="Euclid Symbol" pitchFamily="18" charset="2"/>
              </a:rPr>
              <a:t>S	   </a:t>
            </a:r>
            <a:r>
              <a:rPr lang="en-US" altLang="en-US" dirty="0">
                <a:sym typeface="Euclid Symbol" pitchFamily="18" charset="2"/>
              </a:rPr>
              <a:t>is true </a:t>
            </a:r>
            <a:r>
              <a:rPr lang="en-US" altLang="en-US" dirty="0" err="1">
                <a:sym typeface="Euclid Symbol" pitchFamily="18" charset="2"/>
              </a:rPr>
              <a:t>iff</a:t>
            </a:r>
            <a:r>
              <a:rPr lang="en-US" altLang="en-US" i="1" dirty="0">
                <a:sym typeface="Euclid Symbol" pitchFamily="18" charset="2"/>
              </a:rPr>
              <a:t> S </a:t>
            </a:r>
            <a:r>
              <a:rPr lang="en-US" altLang="en-US" dirty="0">
                <a:sym typeface="Euclid Symbol" pitchFamily="18" charset="2"/>
              </a:rPr>
              <a:t>is false</a:t>
            </a:r>
            <a:br>
              <a:rPr lang="en-US" altLang="en-US" dirty="0">
                <a:sym typeface="Euclid Symbol" pitchFamily="18" charset="2"/>
              </a:rPr>
            </a:br>
            <a:endParaRPr lang="en-US" altLang="en-US" dirty="0">
              <a:sym typeface="Euclid Symbol" pitchFamily="18" charset="2"/>
            </a:endParaRPr>
          </a:p>
          <a:p>
            <a:pPr lvl="2"/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     </a:t>
            </a:r>
            <a:r>
              <a:rPr lang="en-US" altLang="en-US" dirty="0">
                <a:sym typeface="Symbol" pitchFamily="18" charset="2"/>
              </a:rPr>
              <a:t>is true </a:t>
            </a:r>
            <a:r>
              <a:rPr lang="en-US" altLang="en-US" dirty="0" err="1">
                <a:sym typeface="Symbol" pitchFamily="18" charset="2"/>
              </a:rPr>
              <a:t>iff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 </a:t>
            </a:r>
            <a:r>
              <a:rPr lang="en-US" altLang="en-US" dirty="0">
                <a:sym typeface="Euclid Symbol" pitchFamily="18" charset="2"/>
              </a:rPr>
              <a:t>is true </a:t>
            </a:r>
            <a:r>
              <a:rPr lang="en-US" altLang="en-US" u="sng" dirty="0">
                <a:sym typeface="Euclid Symbol" pitchFamily="18" charset="2"/>
              </a:rPr>
              <a:t>and</a:t>
            </a:r>
            <a:r>
              <a:rPr lang="en-US" altLang="en-US" baseline="-25000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true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 lvl="2"/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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     </a:t>
            </a:r>
            <a:r>
              <a:rPr lang="en-US" altLang="en-US" dirty="0">
                <a:sym typeface="Symbol" pitchFamily="18" charset="2"/>
              </a:rPr>
              <a:t>is true </a:t>
            </a:r>
            <a:r>
              <a:rPr lang="en-US" altLang="en-US" dirty="0" err="1">
                <a:sym typeface="Symbol" pitchFamily="18" charset="2"/>
              </a:rPr>
              <a:t>iff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 </a:t>
            </a:r>
            <a:r>
              <a:rPr lang="en-US" altLang="en-US" dirty="0">
                <a:sym typeface="Euclid Symbol" pitchFamily="18" charset="2"/>
              </a:rPr>
              <a:t>is true </a:t>
            </a:r>
            <a:r>
              <a:rPr lang="en-US" altLang="en-US" u="sng" dirty="0">
                <a:sym typeface="Euclid Symbol" pitchFamily="18" charset="2"/>
              </a:rPr>
              <a:t>or</a:t>
            </a:r>
            <a:r>
              <a:rPr lang="en-US" altLang="en-US" baseline="-25000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true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 lvl="2"/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 is true </a:t>
            </a:r>
            <a:r>
              <a:rPr lang="en-US" altLang="en-US" dirty="0" err="1">
                <a:sym typeface="Symbol" pitchFamily="18" charset="2"/>
              </a:rPr>
              <a:t>iff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 </a:t>
            </a:r>
            <a:r>
              <a:rPr lang="en-US" altLang="en-US" dirty="0">
                <a:sym typeface="Euclid Symbol" pitchFamily="18" charset="2"/>
              </a:rPr>
              <a:t>is false </a:t>
            </a:r>
            <a:r>
              <a:rPr lang="en-US" altLang="en-US" u="sng" dirty="0">
                <a:sym typeface="Euclid Symbol" pitchFamily="18" charset="2"/>
              </a:rPr>
              <a:t>or</a:t>
            </a:r>
            <a:r>
              <a:rPr lang="en-US" altLang="en-US" baseline="-25000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true</a:t>
            </a:r>
          </a:p>
          <a:p>
            <a:pPr lvl="2">
              <a:buNone/>
            </a:pPr>
            <a:r>
              <a:rPr lang="en-US" altLang="en-US" dirty="0">
                <a:sym typeface="Symbol" pitchFamily="18" charset="2"/>
              </a:rPr>
              <a:t> 			(is false </a:t>
            </a:r>
            <a:r>
              <a:rPr lang="en-US" altLang="en-US" dirty="0" err="1">
                <a:sym typeface="Symbol" pitchFamily="18" charset="2"/>
              </a:rPr>
              <a:t>iff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 </a:t>
            </a:r>
            <a:r>
              <a:rPr lang="en-US" altLang="en-US" dirty="0">
                <a:sym typeface="Euclid Symbol" pitchFamily="18" charset="2"/>
              </a:rPr>
              <a:t>is true </a:t>
            </a:r>
            <a:r>
              <a:rPr lang="en-US" altLang="en-US" u="sng" dirty="0">
                <a:sym typeface="Euclid Symbol" pitchFamily="18" charset="2"/>
              </a:rPr>
              <a:t>and</a:t>
            </a:r>
            <a:r>
              <a:rPr lang="en-US" altLang="en-US" baseline="-25000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false)</a:t>
            </a:r>
          </a:p>
          <a:p>
            <a:pPr lvl="2">
              <a:buNone/>
            </a:pPr>
            <a:r>
              <a:rPr lang="en-US" altLang="en-US" dirty="0">
                <a:sym typeface="Symbol" pitchFamily="18" charset="2"/>
              </a:rPr>
              <a:t>			(if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 </a:t>
            </a:r>
            <a:r>
              <a:rPr lang="en-US" altLang="en-US" dirty="0">
                <a:sym typeface="Euclid Symbol" pitchFamily="18" charset="2"/>
              </a:rPr>
              <a:t>is true, then claiming that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 </a:t>
            </a:r>
            <a:r>
              <a:rPr lang="en-US" altLang="en-US" dirty="0">
                <a:sym typeface="Euclid Symbol" pitchFamily="18" charset="2"/>
              </a:rPr>
              <a:t>is true, otherwise make no claim)</a:t>
            </a:r>
            <a:br>
              <a:rPr lang="en-US" altLang="en-US" dirty="0">
                <a:sym typeface="Euclid 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 lvl="2"/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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 is true </a:t>
            </a:r>
            <a:r>
              <a:rPr lang="en-US" altLang="en-US" dirty="0" err="1">
                <a:sym typeface="Symbol" pitchFamily="18" charset="2"/>
              </a:rPr>
              <a:t>iff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true </a:t>
            </a:r>
            <a:r>
              <a:rPr lang="en-US" altLang="en-US" u="sng" dirty="0">
                <a:sym typeface="Symbol" pitchFamily="18" charset="2"/>
              </a:rPr>
              <a:t>and</a:t>
            </a:r>
            <a:r>
              <a:rPr lang="en-US" altLang="en-US" dirty="0">
                <a:sym typeface="Symbol" pitchFamily="18" charset="2"/>
              </a:rPr>
              <a:t> 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is true (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same as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Euclid 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 </a:t>
            </a:r>
          </a:p>
          <a:p>
            <a:endParaRPr lang="en-US" altLang="en-US" baseline="-25000" dirty="0">
              <a:sym typeface="Symbol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16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1A32-F46C-41DA-8FE1-6BCC61E2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Inference: Enumeration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C332-C522-42E1-B366-DAE1DBEE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Truth tables can test for </a:t>
            </a:r>
            <a:r>
              <a:rPr lang="en-US" altLang="en-US" u="sng" dirty="0"/>
              <a:t>valid</a:t>
            </a:r>
            <a:r>
              <a:rPr lang="en-US" altLang="en-US" dirty="0"/>
              <a:t> sentences</a:t>
            </a:r>
          </a:p>
          <a:p>
            <a:pPr lvl="1"/>
            <a:r>
              <a:rPr lang="en-US" altLang="en-US" dirty="0"/>
              <a:t>True under all possible interpretations in all possible worlds</a:t>
            </a: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For a given sentence, make a truth table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Columns as the combinations of propositions in the sentence 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Rows with all </a:t>
            </a:r>
            <a:r>
              <a:rPr lang="en-US" altLang="en-US" u="sng" dirty="0">
                <a:sym typeface="Symbol" pitchFamily="18" charset="2"/>
              </a:rPr>
              <a:t>possible</a:t>
            </a:r>
            <a:r>
              <a:rPr lang="en-US" altLang="en-US" dirty="0">
                <a:sym typeface="Symbol" pitchFamily="18" charset="2"/>
              </a:rPr>
              <a:t> truth values for proposition symbols </a:t>
            </a:r>
          </a:p>
          <a:p>
            <a:r>
              <a:rPr lang="en-US" altLang="en-US" dirty="0">
                <a:sym typeface="Symbol" pitchFamily="18" charset="2"/>
              </a:rPr>
              <a:t>If sentence true in every row, then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2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838200"/>
          </a:xfrm>
        </p:spPr>
        <p:txBody>
          <a:bodyPr/>
          <a:lstStyle/>
          <a:p>
            <a:r>
              <a:rPr lang="en-US" altLang="en-US" dirty="0"/>
              <a:t>Test  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P</a:t>
            </a:r>
            <a:r>
              <a:rPr lang="en-US" altLang="en-US" dirty="0">
                <a:sym typeface="Symbol" pitchFamily="18" charset="2"/>
              </a:rPr>
              <a:t>  </a:t>
            </a:r>
            <a:r>
              <a:rPr lang="en-US" altLang="en-US" i="1" dirty="0">
                <a:sym typeface="Symbol" pitchFamily="18" charset="2"/>
              </a:rPr>
              <a:t>H</a:t>
            </a:r>
            <a:r>
              <a:rPr lang="en-US" altLang="en-US" dirty="0">
                <a:sym typeface="Euclid Symbol" pitchFamily="18" charset="2"/>
              </a:rPr>
              <a:t>)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P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dirty="0"/>
              <a:t>¬ </a:t>
            </a:r>
            <a:r>
              <a:rPr lang="en-US" altLang="en-US" i="1" dirty="0">
                <a:sym typeface="Euclid Symbol" pitchFamily="18" charset="2"/>
              </a:rPr>
              <a:t>H</a:t>
            </a:r>
            <a:r>
              <a:rPr lang="en-US" altLang="en-US" dirty="0">
                <a:sym typeface="Euclid Symbol" pitchFamily="18" charset="2"/>
              </a:rPr>
              <a:t>)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D8435C79-5ED7-E646-AF19-0EB6277C2817}"/>
              </a:ext>
            </a:extLst>
          </p:cNvPr>
          <p:cNvGraphicFramePr>
            <a:graphicFrameLocks noGrp="1"/>
          </p:cNvGraphicFramePr>
          <p:nvPr/>
        </p:nvGraphicFramePr>
        <p:xfrm>
          <a:off x="2362201" y="3124200"/>
          <a:ext cx="7467599" cy="2276474"/>
        </p:xfrm>
        <a:graphic>
          <a:graphicData uri="http://schemas.openxmlformats.org/drawingml/2006/table">
            <a:tbl>
              <a:tblPr/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91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 </a:t>
                      </a:r>
                      <a:r>
                        <a:rPr lang="en-US" altLang="en-US" sz="2000" i="1" dirty="0"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</a:t>
                      </a: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/>
                        <a:t>¬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Euclid Symbol" pitchFamily="18" charset="2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(P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lang="en-US" sz="2000" i="1" dirty="0"/>
                        <a:t>¬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H)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(P </a:t>
                      </a:r>
                      <a:r>
                        <a:rPr lang="en-US" altLang="en-US" sz="2000" i="1" dirty="0"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H)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</a:t>
                      </a:r>
                      <a:b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</a:br>
                      <a:r>
                        <a:rPr lang="en-US" altLang="en-US" sz="2000" b="1" i="1" dirty="0">
                          <a:sym typeface="Symbol" pitchFamily="18" charset="2"/>
                        </a:rPr>
                        <a:t>(P </a:t>
                      </a:r>
                      <a:r>
                        <a:rPr lang="en-US" altLang="en-US" sz="2000" b="0" i="1" dirty="0">
                          <a:sym typeface="Symbol" pitchFamily="18" charset="2"/>
                        </a:rPr>
                        <a:t></a:t>
                      </a:r>
                      <a:r>
                        <a:rPr lang="en-US" altLang="en-US" sz="2000" b="1" i="1" dirty="0">
                          <a:sym typeface="Symbol" pitchFamily="18" charset="2"/>
                        </a:rPr>
                        <a:t> </a:t>
                      </a:r>
                      <a:r>
                        <a:rPr lang="en-US" sz="2000" b="1" i="1" dirty="0"/>
                        <a:t>¬ </a:t>
                      </a:r>
                      <a:r>
                        <a:rPr lang="en-US" altLang="en-US" sz="2000" b="1" i="1" dirty="0">
                          <a:sym typeface="Euclid Symbol" pitchFamily="18" charset="2"/>
                        </a:rPr>
                        <a:t>H) 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42">
            <a:extLst>
              <a:ext uri="{FF2B5EF4-FFF2-40B4-BE49-F238E27FC236}">
                <a16:creationId xmlns:a16="http://schemas.microsoft.com/office/drawing/2014/main" id="{42C04DBE-BD17-CB4B-B315-AE19E916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False	</a:t>
            </a:r>
          </a:p>
        </p:txBody>
      </p:sp>
      <p:sp>
        <p:nvSpPr>
          <p:cNvPr id="7" name="Text Box 43">
            <a:extLst>
              <a:ext uri="{FF2B5EF4-FFF2-40B4-BE49-F238E27FC236}">
                <a16:creationId xmlns:a16="http://schemas.microsoft.com/office/drawing/2014/main" id="{6D515549-5823-C243-86AD-20032EC1E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75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False	</a:t>
            </a:r>
          </a:p>
        </p:txBody>
      </p:sp>
      <p:sp>
        <p:nvSpPr>
          <p:cNvPr id="8" name="Text Box 44">
            <a:extLst>
              <a:ext uri="{FF2B5EF4-FFF2-40B4-BE49-F238E27FC236}">
                <a16:creationId xmlns:a16="http://schemas.microsoft.com/office/drawing/2014/main" id="{8AE939E5-BD2A-5C4B-BA1D-020D0CF96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56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False	</a:t>
            </a:r>
          </a:p>
        </p:txBody>
      </p:sp>
      <p:sp>
        <p:nvSpPr>
          <p:cNvPr id="9" name="Text Box 45">
            <a:extLst>
              <a:ext uri="{FF2B5EF4-FFF2-40B4-BE49-F238E27FC236}">
                <a16:creationId xmlns:a16="http://schemas.microsoft.com/office/drawing/2014/main" id="{EB50B7DE-7570-C84D-9131-29FB43683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953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0" name="Text Box 46">
            <a:extLst>
              <a:ext uri="{FF2B5EF4-FFF2-40B4-BE49-F238E27FC236}">
                <a16:creationId xmlns:a16="http://schemas.microsoft.com/office/drawing/2014/main" id="{71F25B7F-BE6D-EB46-A41F-C4004A0CC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10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True	</a:t>
            </a:r>
          </a:p>
        </p:txBody>
      </p:sp>
      <p:sp>
        <p:nvSpPr>
          <p:cNvPr id="11" name="Text Box 47">
            <a:extLst>
              <a:ext uri="{FF2B5EF4-FFF2-40B4-BE49-F238E27FC236}">
                <a16:creationId xmlns:a16="http://schemas.microsoft.com/office/drawing/2014/main" id="{A9195F50-0521-4642-8F0F-479A47358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75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False	</a:t>
            </a: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ECF9C50A-1D32-EA4E-9271-25E7D89B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556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3" name="Text Box 49">
            <a:extLst>
              <a:ext uri="{FF2B5EF4-FFF2-40B4-BE49-F238E27FC236}">
                <a16:creationId xmlns:a16="http://schemas.microsoft.com/office/drawing/2014/main" id="{64A47421-129A-AE46-86EC-17B8A00CA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953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True	</a:t>
            </a:r>
          </a:p>
        </p:txBody>
      </p:sp>
      <p:sp>
        <p:nvSpPr>
          <p:cNvPr id="14" name="Text Box 50">
            <a:extLst>
              <a:ext uri="{FF2B5EF4-FFF2-40B4-BE49-F238E27FC236}">
                <a16:creationId xmlns:a16="http://schemas.microsoft.com/office/drawing/2014/main" id="{CF15AA56-A0FC-2A46-BB94-067DF1A25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5" name="Text Box 51">
            <a:extLst>
              <a:ext uri="{FF2B5EF4-FFF2-40B4-BE49-F238E27FC236}">
                <a16:creationId xmlns:a16="http://schemas.microsoft.com/office/drawing/2014/main" id="{92492A17-289E-BA4E-B0F9-9D723F4FB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175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6" name="Text Box 52">
            <a:extLst>
              <a:ext uri="{FF2B5EF4-FFF2-40B4-BE49-F238E27FC236}">
                <a16:creationId xmlns:a16="http://schemas.microsoft.com/office/drawing/2014/main" id="{C009E26C-1EC0-A847-A7CF-D7A45C45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556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7" name="Text Box 53">
            <a:extLst>
              <a:ext uri="{FF2B5EF4-FFF2-40B4-BE49-F238E27FC236}">
                <a16:creationId xmlns:a16="http://schemas.microsoft.com/office/drawing/2014/main" id="{7B6DFC0F-9E4E-AB4B-B7E4-6B23A663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953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8" name="Text Box 42">
            <a:extLst>
              <a:ext uri="{FF2B5EF4-FFF2-40B4-BE49-F238E27FC236}">
                <a16:creationId xmlns:a16="http://schemas.microsoft.com/office/drawing/2014/main" id="{127CED33-E6FE-C842-9B50-A6350696E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3810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True	</a:t>
            </a:r>
          </a:p>
        </p:txBody>
      </p:sp>
      <p:sp>
        <p:nvSpPr>
          <p:cNvPr id="19" name="Text Box 43">
            <a:extLst>
              <a:ext uri="{FF2B5EF4-FFF2-40B4-BE49-F238E27FC236}">
                <a16:creationId xmlns:a16="http://schemas.microsoft.com/office/drawing/2014/main" id="{22A9BE85-7107-CE47-8F7C-F2D2718BA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4175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20" name="Text Box 44">
            <a:extLst>
              <a:ext uri="{FF2B5EF4-FFF2-40B4-BE49-F238E27FC236}">
                <a16:creationId xmlns:a16="http://schemas.microsoft.com/office/drawing/2014/main" id="{8DAD35B9-53DE-434C-9672-707906701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4556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21" name="Text Box 45">
            <a:extLst>
              <a:ext uri="{FF2B5EF4-FFF2-40B4-BE49-F238E27FC236}">
                <a16:creationId xmlns:a16="http://schemas.microsoft.com/office/drawing/2014/main" id="{352A7B8D-8280-9E4D-8106-DD884CD86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4953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</p:spTree>
    <p:extLst>
      <p:ext uri="{BB962C8B-B14F-4D97-AF65-F5344CB8AC3E}">
        <p14:creationId xmlns:p14="http://schemas.microsoft.com/office/powerpoint/2010/main" val="3486942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83EC-C412-474C-9012-5051E6F0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E4BB-640D-4E14-B32E-9CFB9D0A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Modus Ponens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From implication and premise of implication, can infer conclusion</a:t>
            </a:r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CCEDE54-DE07-4C55-8EC7-AF3ABA0F3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645" y="3444911"/>
          <a:ext cx="1812533" cy="103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3" imgW="736600" imgH="419100" progId="Equation.DSMT4">
                  <p:embed/>
                </p:oleObj>
              </mc:Choice>
              <mc:Fallback>
                <p:oleObj name="Equation" r:id="rId3" imgW="736600" imgH="4191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CCEDE54-DE07-4C55-8EC7-AF3ABA0F3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645" y="3444911"/>
                        <a:ext cx="1812533" cy="1031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377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22A4-0800-4CE6-A092-4D5AEBC0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3438-928C-45DC-962D-EB2B2368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And-Elimination</a:t>
            </a:r>
          </a:p>
          <a:p>
            <a:pPr lvl="1"/>
            <a:r>
              <a:rPr lang="en-US" altLang="en-US" dirty="0"/>
              <a:t>From conjunction, can infer any of the conjuncts</a:t>
            </a:r>
          </a:p>
          <a:p>
            <a:pPr lvl="1">
              <a:buFontTx/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0E6F1-A3B8-4D33-B5FD-6FECF08C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46" y="2839406"/>
            <a:ext cx="3608172" cy="11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02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0F18-CB3B-4421-B73B-F77242A5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B384-4DAD-4A41-A2C1-EFDCB527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And-Introduction</a:t>
            </a:r>
            <a:endParaRPr lang="en-US" altLang="en-US" dirty="0"/>
          </a:p>
          <a:p>
            <a:pPr lvl="1"/>
            <a:r>
              <a:rPr lang="en-US" altLang="en-US" dirty="0"/>
              <a:t>From list of sentences, can infer their conjunction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98E69-3A6A-4B24-A625-0404E50C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07" y="2721283"/>
            <a:ext cx="3963213" cy="14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6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F42E-F036-4E85-A306-FED9A9B5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950C-C473-4079-86AC-527A8BEB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Or-Introduction</a:t>
            </a:r>
          </a:p>
          <a:p>
            <a:pPr lvl="1"/>
            <a:r>
              <a:rPr lang="en-US" altLang="en-US" dirty="0"/>
              <a:t>From sentence, can infer its disjunction with anything else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866F0-4603-4B63-9D8C-6B4D8705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14" y="2819783"/>
            <a:ext cx="3621989" cy="14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5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D6DB-FBFF-4D34-9811-D6781C5C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9136-D76B-4AE1-9F27-34A786A1B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Double-Negation Elimination</a:t>
            </a:r>
            <a:endParaRPr lang="en-US" altLang="en-US" dirty="0"/>
          </a:p>
          <a:p>
            <a:pPr lvl="1"/>
            <a:r>
              <a:rPr lang="en-US" altLang="en-US" dirty="0"/>
              <a:t>From doubly negated sentence, can infer a positive sentence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E1AC2-1636-448E-80B2-20E924DA9D35}"/>
                  </a:ext>
                </a:extLst>
              </p:cNvPr>
              <p:cNvSpPr txBox="1"/>
              <p:nvPr/>
            </p:nvSpPr>
            <p:spPr>
              <a:xfrm>
                <a:off x="2114463" y="2908569"/>
                <a:ext cx="1280672" cy="104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/>
                              <a:ea typeface="Cambria Math"/>
                            </a:rPr>
                            <m:t>¬¬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E1AC2-1636-448E-80B2-20E924DA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63" y="2908569"/>
                <a:ext cx="1280672" cy="1040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58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C1D9-740F-458A-A670-2D590133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8330-2785-4C98-AF26-66489D86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Unit Resolution</a:t>
            </a:r>
          </a:p>
          <a:p>
            <a:pPr lvl="1"/>
            <a:r>
              <a:rPr lang="en-US" altLang="en-US" dirty="0"/>
              <a:t>From disjunction, if one of the disjuncts is false, can infer the other is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EE7E4-FA62-4A79-B432-6F9451DF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25" y="2848102"/>
            <a:ext cx="2587142" cy="13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6-A3D1-4749-98D1-04419200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PEAS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C035-C0E2-B144-8E59-C417DEEF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39" y="1612906"/>
            <a:ext cx="9441031" cy="4564057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P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erformance – measuring the agent’s success</a:t>
            </a:r>
          </a:p>
          <a:p>
            <a:pPr>
              <a:lnSpc>
                <a:spcPts val="10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8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r>
              <a:rPr lang="en-US" sz="3600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E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nvironment – what populates the problem’s world?</a:t>
            </a:r>
          </a:p>
          <a:p>
            <a:pPr>
              <a:lnSpc>
                <a:spcPts val="10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8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r>
              <a:rPr lang="en-US" sz="3600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A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ctuators – what can the agent act with?</a:t>
            </a:r>
          </a:p>
          <a:p>
            <a:pPr>
              <a:lnSpc>
                <a:spcPts val="10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9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r>
              <a:rPr lang="en-US" sz="3600" b="1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S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ensors – how can the agent perceive the world?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53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9E0C-F7D1-4D90-BD80-5AD31FB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7154-57D9-431D-957B-F20A430E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Resolution</a:t>
            </a:r>
            <a:endParaRPr lang="en-US" altLang="en-US" dirty="0"/>
          </a:p>
          <a:p>
            <a:pPr lvl="1"/>
            <a:r>
              <a:rPr lang="en-US" altLang="en-US" dirty="0"/>
              <a:t>Most difficult because </a:t>
            </a:r>
            <a:r>
              <a:rPr lang="en-US" altLang="en-US" dirty="0">
                <a:sym typeface="Symbol" pitchFamily="18" charset="2"/>
              </a:rPr>
              <a:t> cannot be both true and false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One of the other disjuncts must be true in one of the premises 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(implication is transitive)</a:t>
            </a: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F03F2BD-825A-461D-B4C8-28E4C63AD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451903"/>
              </p:ext>
            </p:extLst>
          </p:nvPr>
        </p:nvGraphicFramePr>
        <p:xfrm>
          <a:off x="3397277" y="3528471"/>
          <a:ext cx="1917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4" imgW="1016000" imgH="419100" progId="Equation.DSMT4">
                  <p:embed/>
                </p:oleObj>
              </mc:Choice>
              <mc:Fallback>
                <p:oleObj name="Equation" r:id="rId4" imgW="1016000" imgH="4191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3F03F2BD-825A-461D-B4C8-28E4C63AD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77" y="3528471"/>
                        <a:ext cx="19177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78A5663-A4A2-4CCD-B2EF-B94642E6EF0A}"/>
              </a:ext>
            </a:extLst>
          </p:cNvPr>
          <p:cNvGrpSpPr/>
          <p:nvPr/>
        </p:nvGrpSpPr>
        <p:grpSpPr>
          <a:xfrm>
            <a:off x="2616779" y="4763924"/>
            <a:ext cx="3479221" cy="1679292"/>
            <a:chOff x="6757943" y="4762786"/>
            <a:chExt cx="2023725" cy="1468195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53CE09-7D3F-4472-85F9-E17C5B269120}"/>
                </a:ext>
              </a:extLst>
            </p:cNvPr>
            <p:cNvSpPr/>
            <p:nvPr/>
          </p:nvSpPr>
          <p:spPr bwMode="auto">
            <a:xfrm>
              <a:off x="6936681" y="4762786"/>
              <a:ext cx="1718630" cy="146819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DF420A-FBDD-4793-9BBB-F64ABB2A3933}"/>
                    </a:ext>
                  </a:extLst>
                </p:cNvPr>
                <p:cNvSpPr txBox="1"/>
                <p:nvPr/>
              </p:nvSpPr>
              <p:spPr>
                <a:xfrm>
                  <a:off x="6757943" y="5332438"/>
                  <a:ext cx="993990" cy="52597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943" y="5332438"/>
                  <a:ext cx="993990" cy="525978"/>
                </a:xfrm>
                <a:prstGeom prst="rect">
                  <a:avLst/>
                </a:prstGeom>
                <a:blipFill>
                  <a:blip r:embed="rId6"/>
                  <a:stretch>
                    <a:fillRect t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C7035A-964D-4974-A388-F03176385184}"/>
                    </a:ext>
                  </a:extLst>
                </p:cNvPr>
                <p:cNvSpPr txBox="1"/>
                <p:nvPr/>
              </p:nvSpPr>
              <p:spPr>
                <a:xfrm>
                  <a:off x="7804477" y="5318982"/>
                  <a:ext cx="977191" cy="56932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477" y="5318982"/>
                  <a:ext cx="977191" cy="569323"/>
                </a:xfrm>
                <a:prstGeom prst="rect">
                  <a:avLst/>
                </a:prstGeom>
                <a:blipFill>
                  <a:blip r:embed="rId7"/>
                  <a:stretch>
                    <a:fillRect t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FD2520-8A5B-489E-87EA-CAB4591835D7}"/>
                </a:ext>
              </a:extLst>
            </p:cNvPr>
            <p:cNvSpPr txBox="1"/>
            <p:nvPr/>
          </p:nvSpPr>
          <p:spPr>
            <a:xfrm>
              <a:off x="7634879" y="5433230"/>
              <a:ext cx="270309" cy="269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9C9393E-0DE0-4C62-B18F-5DCA2E18E6D8}"/>
                    </a:ext>
                  </a:extLst>
                </p:cNvPr>
                <p:cNvSpPr txBox="1"/>
                <p:nvPr/>
              </p:nvSpPr>
              <p:spPr>
                <a:xfrm>
                  <a:off x="7254938" y="4975991"/>
                  <a:ext cx="377283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938" y="4975991"/>
                  <a:ext cx="377283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B6972A-22E0-41F4-8585-5BC54A3F3FC8}"/>
                </a:ext>
              </a:extLst>
            </p:cNvPr>
            <p:cNvSpPr txBox="1"/>
            <p:nvPr/>
          </p:nvSpPr>
          <p:spPr>
            <a:xfrm>
              <a:off x="7643115" y="4980053"/>
              <a:ext cx="260934" cy="269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EC190D-BFB7-42C4-B70F-C3716C7C5814}"/>
                    </a:ext>
                  </a:extLst>
                </p:cNvPr>
                <p:cNvSpPr txBox="1"/>
                <p:nvPr/>
              </p:nvSpPr>
              <p:spPr>
                <a:xfrm>
                  <a:off x="7997017" y="4976150"/>
                  <a:ext cx="204158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017" y="4976150"/>
                  <a:ext cx="204158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6CD7A4-50E7-4406-A2AD-87D2FE36D16B}"/>
                    </a:ext>
                  </a:extLst>
                </p:cNvPr>
                <p:cNvSpPr txBox="1"/>
                <p:nvPr/>
              </p:nvSpPr>
              <p:spPr>
                <a:xfrm>
                  <a:off x="7314771" y="5923205"/>
                  <a:ext cx="202555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771" y="5923205"/>
                  <a:ext cx="202555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382D3C-6070-4A37-BDF8-C1A438A3070A}"/>
                    </a:ext>
                  </a:extLst>
                </p:cNvPr>
                <p:cNvSpPr txBox="1"/>
                <p:nvPr/>
              </p:nvSpPr>
              <p:spPr>
                <a:xfrm>
                  <a:off x="8021614" y="5923205"/>
                  <a:ext cx="185755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614" y="5923205"/>
                  <a:ext cx="185755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DA3A35-63B6-4913-B619-DA78DEBDBCF7}"/>
                </a:ext>
              </a:extLst>
            </p:cNvPr>
            <p:cNvSpPr txBox="1"/>
            <p:nvPr/>
          </p:nvSpPr>
          <p:spPr>
            <a:xfrm>
              <a:off x="7632221" y="5940044"/>
              <a:ext cx="322223" cy="269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618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CFD-6A9B-8841-80D9-554A7A99E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Order Logic</a:t>
            </a:r>
          </a:p>
        </p:txBody>
      </p:sp>
    </p:spTree>
    <p:extLst>
      <p:ext uri="{BB962C8B-B14F-4D97-AF65-F5344CB8AC3E}">
        <p14:creationId xmlns:p14="http://schemas.microsoft.com/office/powerpoint/2010/main" val="2696861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C754-CF55-4B11-B50F-3F21696D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Syntax of FOL: Basic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5A34-CAD8-4A1A-97B7-A1FF39B1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02063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Constant symbols for specific objects</a:t>
            </a:r>
          </a:p>
          <a:p>
            <a:pPr lvl="1">
              <a:buNone/>
            </a:pPr>
            <a:r>
              <a:rPr lang="en-US" altLang="en-US" sz="2000" i="1" dirty="0"/>
              <a:t>  </a:t>
            </a:r>
            <a:r>
              <a:rPr lang="en-US" altLang="en-US" sz="2000" i="1" dirty="0" err="1"/>
              <a:t>KingJohn</a:t>
            </a:r>
            <a:r>
              <a:rPr lang="en-US" altLang="en-US" sz="2000" dirty="0"/>
              <a:t>, 2, </a:t>
            </a:r>
            <a:r>
              <a:rPr lang="en-US" altLang="en-US" sz="2000" i="1" dirty="0"/>
              <a:t>OSU</a:t>
            </a:r>
            <a:r>
              <a:rPr lang="en-US" altLang="en-US" sz="2000" dirty="0"/>
              <a:t>, …</a:t>
            </a:r>
          </a:p>
          <a:p>
            <a:r>
              <a:rPr lang="en-US" altLang="en-US" sz="2400" dirty="0"/>
              <a:t>Variables</a:t>
            </a:r>
          </a:p>
          <a:p>
            <a:pPr lvl="1">
              <a:buNone/>
            </a:pPr>
            <a:r>
              <a:rPr lang="en-US" altLang="en-US" sz="2000" i="1" dirty="0"/>
              <a:t>  x</a:t>
            </a:r>
            <a:r>
              <a:rPr lang="en-US" altLang="en-US" sz="2000" dirty="0"/>
              <a:t>, </a:t>
            </a:r>
            <a:r>
              <a:rPr lang="en-US" altLang="en-US" sz="2000" i="1" dirty="0"/>
              <a:t>y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dirty="0"/>
              <a:t>, </a:t>
            </a:r>
            <a:r>
              <a:rPr lang="en-US" altLang="en-US" sz="2000" i="1" dirty="0"/>
              <a:t>b</a:t>
            </a:r>
            <a:r>
              <a:rPr lang="en-US" altLang="en-US" sz="2000" dirty="0"/>
              <a:t>, …</a:t>
            </a:r>
            <a:endParaRPr lang="en-US" altLang="en-US" sz="2400" dirty="0"/>
          </a:p>
          <a:p>
            <a:r>
              <a:rPr lang="en-US" altLang="en-US" sz="2400" dirty="0"/>
              <a:t>Predicate properties (unary) / relations (pairwise or more)</a:t>
            </a:r>
          </a:p>
          <a:p>
            <a:pPr lvl="1">
              <a:buNone/>
            </a:pPr>
            <a:r>
              <a:rPr lang="en-US" altLang="en-US" sz="2000" i="1" dirty="0"/>
              <a:t>  Smart(), Brother(),</a:t>
            </a:r>
            <a:r>
              <a:rPr lang="en-US" altLang="en-US" sz="2000" dirty="0"/>
              <a:t> </a:t>
            </a:r>
            <a:r>
              <a:rPr lang="en-US" altLang="en-US" sz="2000" i="1" dirty="0"/>
              <a:t>Married(),</a:t>
            </a:r>
            <a:r>
              <a:rPr lang="en-US" altLang="en-US" sz="2000" dirty="0"/>
              <a:t> &gt;</a:t>
            </a:r>
            <a:r>
              <a:rPr lang="en-US" altLang="en-US" sz="2000" i="1" dirty="0"/>
              <a:t>,</a:t>
            </a:r>
            <a:r>
              <a:rPr lang="en-US" altLang="en-US" sz="2000" dirty="0"/>
              <a:t> …</a:t>
            </a:r>
          </a:p>
          <a:p>
            <a:r>
              <a:rPr lang="en-US" altLang="en-US" sz="2400" dirty="0"/>
              <a:t>Functions (return objects)</a:t>
            </a:r>
          </a:p>
          <a:p>
            <a:pPr lvl="1">
              <a:buNone/>
            </a:pPr>
            <a:r>
              <a:rPr lang="en-US" altLang="en-US" sz="2000" i="1" dirty="0"/>
              <a:t>  Sqrt()</a:t>
            </a:r>
            <a:r>
              <a:rPr lang="en-US" altLang="en-US" sz="2000" dirty="0"/>
              <a:t> , </a:t>
            </a:r>
            <a:r>
              <a:rPr lang="en-US" altLang="en-US" sz="2000" i="1" dirty="0" err="1"/>
              <a:t>LeftTo</a:t>
            </a:r>
            <a:r>
              <a:rPr lang="en-US" altLang="en-US" sz="2000" i="1" dirty="0"/>
              <a:t>()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FatherOf</a:t>
            </a:r>
            <a:r>
              <a:rPr lang="en-US" altLang="en-US" sz="2000" i="1" dirty="0"/>
              <a:t>(),</a:t>
            </a:r>
            <a:r>
              <a:rPr lang="en-US" altLang="en-US" sz="2000" dirty="0"/>
              <a:t> …</a:t>
            </a:r>
          </a:p>
          <a:p>
            <a:r>
              <a:rPr lang="en-US" altLang="en-US" sz="2400" dirty="0"/>
              <a:t>Connectives</a:t>
            </a:r>
          </a:p>
          <a:p>
            <a:pPr lvl="1"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          </a:t>
            </a:r>
          </a:p>
          <a:p>
            <a:r>
              <a:rPr lang="en-US" altLang="en-US" sz="2400" dirty="0"/>
              <a:t>Quantifiers</a:t>
            </a:r>
          </a:p>
          <a:p>
            <a:pPr lvl="1"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    </a:t>
            </a:r>
            <a:endParaRPr lang="en-US" altLang="en-US" dirty="0">
              <a:sym typeface="Symbol" pitchFamily="18" charset="2"/>
            </a:endParaRPr>
          </a:p>
          <a:p>
            <a:r>
              <a:rPr lang="en-US" altLang="en-US" sz="2400" dirty="0"/>
              <a:t>Equality</a:t>
            </a:r>
          </a:p>
          <a:p>
            <a:pPr lvl="1">
              <a:buFontTx/>
              <a:buNone/>
            </a:pPr>
            <a:r>
              <a:rPr lang="en-US" altLang="en-US" sz="1800" dirty="0"/>
              <a:t>  =</a:t>
            </a:r>
          </a:p>
        </p:txBody>
      </p:sp>
    </p:spTree>
    <p:extLst>
      <p:ext uri="{BB962C8B-B14F-4D97-AF65-F5344CB8AC3E}">
        <p14:creationId xmlns:p14="http://schemas.microsoft.com/office/powerpoint/2010/main" val="144130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Quantifiers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Currently have logic that allows objects</a:t>
            </a:r>
          </a:p>
          <a:p>
            <a:r>
              <a:rPr lang="en-US" altLang="en-US"/>
              <a:t>Now want to express properties of entire </a:t>
            </a:r>
            <a:r>
              <a:rPr lang="en-US" altLang="en-US" u="sng"/>
              <a:t>collections of objects</a:t>
            </a:r>
          </a:p>
          <a:p>
            <a:pPr lvl="1"/>
            <a:r>
              <a:rPr lang="en-US" altLang="en-US"/>
              <a:t>Rather than enumerate the objects by name</a:t>
            </a:r>
          </a:p>
          <a:p>
            <a:r>
              <a:rPr lang="en-US" altLang="en-US"/>
              <a:t>Two standard quantifiers</a:t>
            </a:r>
          </a:p>
          <a:p>
            <a:pPr lvl="1"/>
            <a:r>
              <a:rPr lang="en-US" altLang="en-US"/>
              <a:t>Universal </a:t>
            </a:r>
            <a:r>
              <a:rPr lang="en-US" altLang="en-US">
                <a:sym typeface="Symbol" pitchFamily="18" charset="2"/>
              </a:rPr>
              <a:t></a:t>
            </a:r>
            <a:endParaRPr lang="en-US" altLang="en-US"/>
          </a:p>
          <a:p>
            <a:pPr lvl="1"/>
            <a:r>
              <a:rPr lang="en-US" altLang="en-US"/>
              <a:t>Existential </a:t>
            </a:r>
            <a:r>
              <a:rPr lang="en-US" altLang="en-US">
                <a:sym typeface="Symbol" pitchFamily="18" charset="2"/>
              </a:rPr>
              <a:t></a:t>
            </a:r>
          </a:p>
        </p:txBody>
      </p:sp>
    </p:spTree>
    <p:extLst>
      <p:ext uri="{BB962C8B-B14F-4D97-AF65-F5344CB8AC3E}">
        <p14:creationId xmlns:p14="http://schemas.microsoft.com/office/powerpoint/2010/main" val="3529469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6328-8D7A-481F-B6C9-A41F7F12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Quantifiers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6396-55DE-4C14-B1CE-7ADD408A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Important relations</a:t>
            </a:r>
            <a:endParaRPr lang="en-US" altLang="en-US" sz="1600" dirty="0"/>
          </a:p>
          <a:p>
            <a:pPr lvl="1"/>
            <a:r>
              <a:rPr lang="en-US" altLang="en-US" dirty="0">
                <a:sym typeface="Symbol" pitchFamily="18" charset="2"/>
              </a:rPr>
              <a:t></a:t>
            </a:r>
            <a:r>
              <a:rPr lang="en-US" altLang="en-US" i="1" dirty="0">
                <a:sym typeface="Symbol" pitchFamily="18" charset="2"/>
              </a:rPr>
              <a:t>x  P(x)  =  </a:t>
            </a:r>
            <a:r>
              <a:rPr lang="en-US" altLang="en-US" dirty="0">
                <a:sym typeface="Symbol" pitchFamily="18" charset="2"/>
              </a:rPr>
              <a:t></a:t>
            </a:r>
            <a:r>
              <a:rPr lang="en-US" altLang="en-US" i="1" dirty="0">
                <a:sym typeface="Symbol" pitchFamily="18" charset="2"/>
              </a:rPr>
              <a:t>x 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P(x)</a:t>
            </a:r>
            <a:br>
              <a:rPr lang="en-US" altLang="en-US" i="1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  P(x)  =  </a:t>
            </a:r>
            <a:r>
              <a:rPr lang="en-US" altLang="en-US" dirty="0">
                <a:sym typeface="Symbol" pitchFamily="18" charset="2"/>
              </a:rPr>
              <a:t>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P(x)</a:t>
            </a:r>
          </a:p>
          <a:p>
            <a:pPr lvl="1"/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i="1" dirty="0">
                <a:sym typeface="Symbol" pitchFamily="18" charset="2"/>
              </a:rPr>
              <a:t>P(x)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i="1" dirty="0">
                <a:sym typeface="Symbol" pitchFamily="18" charset="2"/>
              </a:rPr>
              <a:t>Q(x)    </a:t>
            </a:r>
            <a:r>
              <a:rPr lang="en-US" altLang="en-US" dirty="0">
                <a:sym typeface="Symbol" pitchFamily="18" charset="2"/>
              </a:rPr>
              <a:t>is same as</a:t>
            </a:r>
            <a:r>
              <a:rPr lang="en-US" altLang="en-US" i="1" dirty="0">
                <a:sym typeface="Symbol" pitchFamily="18" charset="2"/>
              </a:rPr>
              <a:t>  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P(x)</a:t>
            </a:r>
            <a:r>
              <a:rPr lang="en-US" altLang="en-US" dirty="0">
                <a:sym typeface="Symbol" pitchFamily="18" charset="2"/>
              </a:rPr>
              <a:t>  </a:t>
            </a:r>
            <a:r>
              <a:rPr lang="en-US" altLang="en-US" i="1" dirty="0">
                <a:sym typeface="Symbol" pitchFamily="18" charset="2"/>
              </a:rPr>
              <a:t>Q(x)</a:t>
            </a:r>
          </a:p>
          <a:p>
            <a:pPr lvl="1"/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 (</a:t>
            </a:r>
            <a:r>
              <a:rPr lang="en-US" altLang="en-US" i="1" dirty="0">
                <a:sym typeface="Symbol" pitchFamily="18" charset="2"/>
              </a:rPr>
              <a:t>P(x)</a:t>
            </a:r>
            <a:r>
              <a:rPr lang="en-US" altLang="en-US" dirty="0">
                <a:sym typeface="Symbol" pitchFamily="18" charset="2"/>
              </a:rPr>
              <a:t>  </a:t>
            </a:r>
            <a:r>
              <a:rPr lang="en-US" altLang="en-US" i="1" dirty="0">
                <a:sym typeface="Symbol" pitchFamily="18" charset="2"/>
              </a:rPr>
              <a:t>Q(x))   </a:t>
            </a:r>
            <a:r>
              <a:rPr lang="en-US" altLang="en-US" dirty="0">
                <a:sym typeface="Symbol" pitchFamily="18" charset="2"/>
              </a:rPr>
              <a:t>is same as</a:t>
            </a:r>
            <a:r>
              <a:rPr lang="en-US" altLang="en-US" i="1" dirty="0">
                <a:sym typeface="Symbol" pitchFamily="18" charset="2"/>
              </a:rPr>
              <a:t>  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P(x)</a:t>
            </a:r>
            <a:r>
              <a:rPr lang="en-US" altLang="en-US" dirty="0">
                <a:sym typeface="Symbol" pitchFamily="18" charset="2"/>
              </a:rPr>
              <a:t>  </a:t>
            </a:r>
            <a:r>
              <a:rPr lang="en-US" altLang="en-US" i="1" dirty="0">
                <a:sym typeface="Symbol" pitchFamily="18" charset="2"/>
              </a:rPr>
              <a:t>Q(x)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97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97A9-AD12-47AC-B30E-CB0E79A9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Universal </a:t>
            </a:r>
            <a:r>
              <a:rPr lang="en-US" altLang="en-US" dirty="0"/>
              <a:t>Quantifiers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DE48-5201-43BB-A3B3-FE1D41F0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y   </a:t>
            </a:r>
            <a:r>
              <a:rPr lang="en-US" altLang="en-US" dirty="0">
                <a:sym typeface="Symbol" pitchFamily="18" charset="2"/>
              </a:rPr>
              <a:t>is same as</a:t>
            </a:r>
            <a:r>
              <a:rPr lang="en-US" altLang="en-US" i="1" dirty="0">
                <a:sym typeface="Symbol" pitchFamily="18" charset="2"/>
              </a:rPr>
              <a:t>         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y 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 	</a:t>
            </a:r>
            <a:r>
              <a:rPr lang="en-US" altLang="en-US" dirty="0">
                <a:sym typeface="Symbol" pitchFamily="18" charset="2"/>
              </a:rPr>
              <a:t>( </a:t>
            </a:r>
            <a:r>
              <a:rPr lang="en-US" altLang="en-US" i="1" dirty="0" err="1">
                <a:sym typeface="Symbol" pitchFamily="18" charset="2"/>
              </a:rPr>
              <a:t>x</a:t>
            </a:r>
            <a:r>
              <a:rPr lang="en-US" altLang="en-US" dirty="0" err="1">
                <a:sym typeface="Symbol" pitchFamily="18" charset="2"/>
              </a:rPr>
              <a:t>,</a:t>
            </a:r>
            <a:r>
              <a:rPr lang="en-US" altLang="en-US" i="1" dirty="0" err="1">
                <a:sym typeface="Symbol" pitchFamily="18" charset="2"/>
              </a:rPr>
              <a:t>y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endParaRPr lang="en-US" altLang="en-US" i="1" dirty="0"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sz="1400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y   </a:t>
            </a:r>
            <a:r>
              <a:rPr lang="en-US" altLang="en-US" dirty="0">
                <a:sym typeface="Symbol" pitchFamily="18" charset="2"/>
              </a:rPr>
              <a:t>is same as</a:t>
            </a:r>
            <a:r>
              <a:rPr lang="en-US" altLang="en-US" i="1" dirty="0">
                <a:sym typeface="Symbol" pitchFamily="18" charset="2"/>
              </a:rPr>
              <a:t>        </a:t>
            </a:r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y </a:t>
            </a:r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x 	</a:t>
            </a:r>
            <a:r>
              <a:rPr lang="en-US" altLang="en-US" dirty="0">
                <a:sym typeface="Symbol" pitchFamily="18" charset="2"/>
              </a:rPr>
              <a:t>(  </a:t>
            </a:r>
            <a:r>
              <a:rPr lang="en-US" altLang="en-US" i="1" dirty="0" err="1">
                <a:sym typeface="Symbol" pitchFamily="18" charset="2"/>
              </a:rPr>
              <a:t>x</a:t>
            </a:r>
            <a:r>
              <a:rPr lang="en-US" altLang="en-US" dirty="0" err="1">
                <a:sym typeface="Symbol" pitchFamily="18" charset="2"/>
              </a:rPr>
              <a:t>,</a:t>
            </a:r>
            <a:r>
              <a:rPr lang="en-US" altLang="en-US" i="1" dirty="0" err="1">
                <a:sym typeface="Symbol" pitchFamily="18" charset="2"/>
              </a:rPr>
              <a:t>y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endParaRPr lang="en-US" altLang="en-US" i="1" dirty="0"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sz="1400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y   </a:t>
            </a:r>
            <a:r>
              <a:rPr lang="en-US" altLang="en-US" dirty="0">
                <a:sym typeface="Symbol" pitchFamily="18" charset="2"/>
              </a:rPr>
              <a:t>is </a:t>
            </a:r>
            <a:r>
              <a:rPr lang="en-US" altLang="en-US" u="sng" dirty="0">
                <a:sym typeface="Symbol" pitchFamily="18" charset="2"/>
              </a:rPr>
              <a:t>not same</a:t>
            </a:r>
            <a:r>
              <a:rPr lang="en-US" altLang="en-US" dirty="0">
                <a:sym typeface="Symbol" pitchFamily="18" charset="2"/>
              </a:rPr>
              <a:t> as</a:t>
            </a:r>
            <a:r>
              <a:rPr lang="en-US" altLang="en-US" i="1" dirty="0">
                <a:sym typeface="Symbol" pitchFamily="18" charset="2"/>
              </a:rPr>
              <a:t>  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y </a:t>
            </a:r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x </a:t>
            </a:r>
            <a:br>
              <a:rPr lang="en-US" altLang="en-US" i="1" dirty="0">
                <a:sym typeface="Symbol" pitchFamily="18" charset="2"/>
              </a:rPr>
            </a:br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y Person(y)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>
                <a:sym typeface="Symbol" pitchFamily="18" charset="2"/>
              </a:rPr>
              <a:t> (</a:t>
            </a:r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 Person(x)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i="1" dirty="0">
                <a:sym typeface="Symbol" pitchFamily="18" charset="2"/>
              </a:rPr>
              <a:t> Loves(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i="1" dirty="0">
                <a:sym typeface="Symbol" pitchFamily="18" charset="2"/>
              </a:rPr>
              <a:t>))</a:t>
            </a:r>
          </a:p>
          <a:p>
            <a:pPr lvl="2"/>
            <a:r>
              <a:rPr lang="ja-JP" altLang="en-US" dirty="0">
                <a:sym typeface="Symbol" pitchFamily="18" charset="2"/>
              </a:rPr>
              <a:t>“</a:t>
            </a:r>
            <a:r>
              <a:rPr lang="en-US" altLang="ja-JP" dirty="0">
                <a:sym typeface="Symbol" pitchFamily="18" charset="2"/>
              </a:rPr>
              <a:t>There is someone who is loved by everyone</a:t>
            </a:r>
            <a:r>
              <a:rPr lang="ja-JP" altLang="en-US" dirty="0">
                <a:sym typeface="Symbol" pitchFamily="18" charset="2"/>
              </a:rPr>
              <a:t>”</a:t>
            </a:r>
            <a:br>
              <a:rPr lang="en-US" altLang="ja-JP" dirty="0">
                <a:sym typeface="Symbol" pitchFamily="18" charset="2"/>
              </a:rPr>
            </a:br>
            <a:endParaRPr lang="en-US" altLang="ja-JP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 </a:t>
            </a:r>
            <a:r>
              <a:rPr lang="en-US" altLang="en-US" i="1" dirty="0">
                <a:sym typeface="Symbol" pitchFamily="18" charset="2"/>
              </a:rPr>
              <a:t>x Person(x)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</a:t>
            </a:r>
            <a:r>
              <a:rPr lang="en-US" altLang="en-US" i="1" dirty="0">
                <a:sym typeface="Symbol" pitchFamily="18" charset="2"/>
              </a:rPr>
              <a:t>y Person(y)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>
                <a:sym typeface="Symbol" pitchFamily="18" charset="2"/>
              </a:rPr>
              <a:t> Loves(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i="1" dirty="0">
                <a:sym typeface="Symbol" pitchFamily="18" charset="2"/>
              </a:rPr>
              <a:t>)</a:t>
            </a:r>
          </a:p>
          <a:p>
            <a:pPr lvl="2"/>
            <a:r>
              <a:rPr lang="ja-JP" altLang="en-US" dirty="0">
                <a:sym typeface="Symbol" pitchFamily="18" charset="2"/>
              </a:rPr>
              <a:t>“</a:t>
            </a:r>
            <a:r>
              <a:rPr lang="en-US" altLang="ja-JP" dirty="0">
                <a:sym typeface="Symbol" pitchFamily="18" charset="2"/>
              </a:rPr>
              <a:t>Everybody loves somebody</a:t>
            </a:r>
            <a:r>
              <a:rPr lang="ja-JP" altLang="en-US" dirty="0">
                <a:sym typeface="Symbol" pitchFamily="18" charset="2"/>
              </a:rPr>
              <a:t>”</a:t>
            </a:r>
            <a:r>
              <a:rPr lang="en-US" altLang="ja-JP" dirty="0">
                <a:sym typeface="Symbol" pitchFamily="18" charset="2"/>
              </a:rPr>
              <a:t> </a:t>
            </a:r>
            <a:br>
              <a:rPr lang="en-US" altLang="ja-JP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(not guaranteed to be the same person)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do inference in FOPC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Reduction of first-order inference to propositional inference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First-order inference algorithms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Generalized Modus Ponens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Forward chaining ***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Backward chaining ***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Resolution-based theorem proving ***</a:t>
            </a:r>
          </a:p>
        </p:txBody>
      </p:sp>
    </p:spTree>
    <p:extLst>
      <p:ext uri="{BB962C8B-B14F-4D97-AF65-F5344CB8AC3E}">
        <p14:creationId xmlns:p14="http://schemas.microsoft.com/office/powerpoint/2010/main" val="3804328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F0DB-C3FD-446C-970F-22B9BDFD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 to Propositional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E55B9-BA81-48BA-99FC-ABE366E4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Universal Quantifiers (</a:t>
            </a:r>
            <a:r>
              <a:rPr lang="en-US" altLang="en-US" dirty="0">
                <a:sym typeface="Symbol" pitchFamily="18" charset="2"/>
              </a:rPr>
              <a:t>)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Recall: Sentence must be true </a:t>
            </a:r>
            <a:r>
              <a:rPr lang="en-US" altLang="en-US" i="1" dirty="0">
                <a:sym typeface="Symbol" pitchFamily="18" charset="2"/>
              </a:rPr>
              <a:t>for all</a:t>
            </a:r>
            <a:r>
              <a:rPr lang="en-US" altLang="en-US" dirty="0">
                <a:sym typeface="Symbol" pitchFamily="18" charset="2"/>
              </a:rPr>
              <a:t> objects in the world (all values of variable)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So substituting any object must be valid (Universal Instantiation, UI)</a:t>
            </a:r>
          </a:p>
          <a:p>
            <a:r>
              <a:rPr lang="en-US" altLang="en-US" dirty="0">
                <a:sym typeface="Symbol" pitchFamily="18" charset="2"/>
              </a:rPr>
              <a:t>Example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Likes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x,IceCream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Substituting: (1), {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/</a:t>
            </a:r>
            <a:r>
              <a:rPr lang="en-US" altLang="en-US" i="1" dirty="0">
                <a:sym typeface="Symbol" pitchFamily="18" charset="2"/>
              </a:rPr>
              <a:t>Jack</a:t>
            </a:r>
            <a:r>
              <a:rPr lang="en-US" altLang="en-US" dirty="0">
                <a:sym typeface="Symbol" pitchFamily="18" charset="2"/>
              </a:rPr>
              <a:t>}</a:t>
            </a:r>
          </a:p>
          <a:p>
            <a:pPr lvl="1"/>
            <a:r>
              <a:rPr lang="en-US" altLang="en-US" i="1" dirty="0">
                <a:sym typeface="Symbol" pitchFamily="18" charset="2"/>
              </a:rPr>
              <a:t>Person(Jack)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i="1" dirty="0">
                <a:sym typeface="Symbol" pitchFamily="18" charset="2"/>
              </a:rPr>
              <a:t>Likes(</a:t>
            </a:r>
            <a:r>
              <a:rPr lang="en-US" altLang="en-US" i="1" dirty="0" err="1">
                <a:sym typeface="Symbol" pitchFamily="18" charset="2"/>
              </a:rPr>
              <a:t>Jack,IceCream</a:t>
            </a:r>
            <a:r>
              <a:rPr lang="en-US" altLang="en-US" i="1" dirty="0">
                <a:sym typeface="Symbol" pitchFamily="18" charset="2"/>
              </a:rPr>
              <a:t>)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12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4E25-3A8C-417E-B02A-ECA7E91D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 to Propositional Inference (con</a:t>
            </a:r>
            <a:r>
              <a:rPr lang="ja-JP" altLang="en-US" dirty="0"/>
              <a:t>’</a:t>
            </a:r>
            <a:r>
              <a:rPr lang="en-US" altLang="ja-JP" dirty="0"/>
              <a:t>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857C-629A-4A53-A755-06DF5F51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046078"/>
          </a:xfrm>
        </p:spPr>
        <p:txBody>
          <a:bodyPr>
            <a:normAutofit/>
          </a:bodyPr>
          <a:lstStyle/>
          <a:p>
            <a:r>
              <a:rPr lang="en-US" altLang="en-US" dirty="0"/>
              <a:t>Existential Quantifiers (</a:t>
            </a:r>
            <a:r>
              <a:rPr lang="en-US" altLang="en-US" dirty="0">
                <a:sym typeface="Symbol" pitchFamily="18" charset="2"/>
              </a:rPr>
              <a:t>)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Recall: Sentence must be true </a:t>
            </a:r>
            <a:r>
              <a:rPr lang="en-US" altLang="en-US" i="1" dirty="0">
                <a:sym typeface="Symbol" pitchFamily="18" charset="2"/>
              </a:rPr>
              <a:t>for some</a:t>
            </a:r>
            <a:r>
              <a:rPr lang="en-US" altLang="en-US" dirty="0">
                <a:sym typeface="Symbol" pitchFamily="18" charset="2"/>
              </a:rPr>
              <a:t> object in the world (or objects)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Assume we know this object and give it an arbitrary (unique!) name (Existential Instantiation, EI)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Known as </a:t>
            </a:r>
            <a:r>
              <a:rPr lang="en-US" altLang="en-US" u="sng" dirty="0" err="1">
                <a:sym typeface="Symbol" pitchFamily="18" charset="2"/>
              </a:rPr>
              <a:t>Skolem</a:t>
            </a:r>
            <a:r>
              <a:rPr lang="en-US" altLang="en-US" u="sng" dirty="0">
                <a:sym typeface="Symbol" pitchFamily="18" charset="2"/>
              </a:rPr>
              <a:t> constant</a:t>
            </a:r>
            <a:r>
              <a:rPr lang="en-US" altLang="en-US" dirty="0">
                <a:sym typeface="Symbol" pitchFamily="18" charset="2"/>
              </a:rPr>
              <a:t> (SK1, SK2, …)</a:t>
            </a:r>
          </a:p>
          <a:p>
            <a:r>
              <a:rPr lang="en-US" altLang="en-US" dirty="0">
                <a:sym typeface="Symbol" pitchFamily="18" charset="2"/>
              </a:rPr>
              <a:t>Example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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  </a:t>
            </a:r>
            <a:r>
              <a:rPr lang="en-US" altLang="en-US" i="1" dirty="0">
                <a:sym typeface="Symbol" pitchFamily="18" charset="2"/>
              </a:rPr>
              <a:t>Likes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x,IceCream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Substituting: (1), {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/</a:t>
            </a:r>
            <a:r>
              <a:rPr lang="en-US" altLang="en-US" i="1" dirty="0">
                <a:sym typeface="Symbol" pitchFamily="18" charset="2"/>
              </a:rPr>
              <a:t>SK1</a:t>
            </a:r>
            <a:r>
              <a:rPr lang="en-US" altLang="en-US" dirty="0">
                <a:sym typeface="Symbol" pitchFamily="18" charset="2"/>
              </a:rPr>
              <a:t>}</a:t>
            </a:r>
          </a:p>
          <a:p>
            <a:pPr lvl="1"/>
            <a:r>
              <a:rPr lang="en-US" altLang="en-US" i="1" dirty="0">
                <a:sym typeface="Symbol" pitchFamily="18" charset="2"/>
              </a:rPr>
              <a:t>Person(SK1)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Likes(SK1,IceCream)</a:t>
            </a:r>
          </a:p>
          <a:p>
            <a:r>
              <a:rPr lang="en-US" altLang="en-US" dirty="0">
                <a:sym typeface="Symbol" pitchFamily="18" charset="2"/>
              </a:rPr>
              <a:t>We don’t know who “SK1” is (and usually can’t), but we know they must exist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55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8E80-72CF-4E66-88B9-93A7B7FB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 to Propositional Inference (con</a:t>
            </a:r>
            <a:r>
              <a:rPr lang="ja-JP" altLang="en-US" dirty="0"/>
              <a:t>’</a:t>
            </a:r>
            <a:r>
              <a:rPr lang="en-US" altLang="ja-JP" dirty="0"/>
              <a:t>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3E01-3B8B-4F7D-BFA3-ADA1C286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949259"/>
          </a:xfrm>
        </p:spPr>
        <p:txBody>
          <a:bodyPr/>
          <a:lstStyle/>
          <a:p>
            <a:r>
              <a:rPr lang="en-US" altLang="en-US" dirty="0"/>
              <a:t>Multiple Quantifiers</a:t>
            </a: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No problem if same type (</a:t>
            </a:r>
            <a:r>
              <a:rPr lang="en-US" altLang="en-US" i="1" dirty="0" err="1">
                <a:sym typeface="Symbol" pitchFamily="18" charset="2"/>
              </a:rPr>
              <a:t>x</a:t>
            </a:r>
            <a:r>
              <a:rPr lang="en-US" altLang="en-US" dirty="0" err="1">
                <a:sym typeface="Symbol" pitchFamily="18" charset="2"/>
              </a:rPr>
              <a:t>,</a:t>
            </a:r>
            <a:r>
              <a:rPr lang="en-US" altLang="en-US" i="1" dirty="0" err="1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or </a:t>
            </a:r>
            <a:r>
              <a:rPr lang="en-US" altLang="en-US" i="1" dirty="0" err="1">
                <a:sym typeface="Symbol" pitchFamily="18" charset="2"/>
              </a:rPr>
              <a:t>x</a:t>
            </a:r>
            <a:r>
              <a:rPr lang="en-US" altLang="en-US" dirty="0" err="1">
                <a:sym typeface="Symbol" pitchFamily="18" charset="2"/>
              </a:rPr>
              <a:t>,</a:t>
            </a:r>
            <a:r>
              <a:rPr lang="en-US" altLang="en-US" i="1" dirty="0" err="1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)</a:t>
            </a:r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Also no problem if: 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</a:t>
            </a:r>
            <a:r>
              <a:rPr lang="en-US" altLang="en-US" i="1" dirty="0">
                <a:sym typeface="Symbol" pitchFamily="18" charset="2"/>
              </a:rPr>
              <a:t>y</a:t>
            </a:r>
          </a:p>
          <a:p>
            <a:pPr lvl="2"/>
            <a:r>
              <a:rPr lang="en-US" altLang="en-US" sz="1800" dirty="0">
                <a:sym typeface="Symbol" pitchFamily="18" charset="2"/>
              </a:rPr>
              <a:t>There must be some </a:t>
            </a:r>
            <a:r>
              <a:rPr lang="en-US" altLang="en-US" sz="1800" i="1" dirty="0">
                <a:sym typeface="Symbol" pitchFamily="18" charset="2"/>
              </a:rPr>
              <a:t>x</a:t>
            </a:r>
            <a:r>
              <a:rPr lang="en-US" altLang="en-US" sz="1800" dirty="0">
                <a:sym typeface="Symbol" pitchFamily="18" charset="2"/>
              </a:rPr>
              <a:t> for which the sentence is true with every possible </a:t>
            </a:r>
            <a:r>
              <a:rPr lang="en-US" altLang="en-US" sz="1800" i="1" dirty="0">
                <a:sym typeface="Symbol" pitchFamily="18" charset="2"/>
              </a:rPr>
              <a:t>y</a:t>
            </a:r>
            <a:endParaRPr lang="en-US" altLang="en-US" sz="1800" dirty="0">
              <a:sym typeface="Symbol" pitchFamily="18" charset="2"/>
            </a:endParaRPr>
          </a:p>
          <a:p>
            <a:pPr lvl="2"/>
            <a:r>
              <a:rPr lang="en-US" altLang="en-US" sz="1800" dirty="0" err="1">
                <a:sym typeface="Symbol" pitchFamily="18" charset="2"/>
              </a:rPr>
              <a:t>Skolem</a:t>
            </a:r>
            <a:r>
              <a:rPr lang="en-US" altLang="en-US" sz="1800" dirty="0">
                <a:sym typeface="Symbol" pitchFamily="18" charset="2"/>
              </a:rPr>
              <a:t> constant still works (for </a:t>
            </a:r>
            <a:r>
              <a:rPr lang="en-US" altLang="en-US" sz="1800" i="1" dirty="0">
                <a:sym typeface="Symbol" pitchFamily="18" charset="2"/>
              </a:rPr>
              <a:t>x</a:t>
            </a:r>
            <a:r>
              <a:rPr lang="en-US" altLang="en-US" sz="1800" dirty="0">
                <a:sym typeface="Symbol" pitchFamily="18" charset="2"/>
              </a:rPr>
              <a:t>)</a:t>
            </a:r>
          </a:p>
          <a:p>
            <a:r>
              <a:rPr lang="en-US" altLang="en-US" dirty="0">
                <a:sym typeface="Symbol" pitchFamily="18" charset="2"/>
              </a:rPr>
              <a:t>Problem with 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</a:t>
            </a:r>
            <a:r>
              <a:rPr lang="en-US" altLang="en-US" i="1" dirty="0">
                <a:sym typeface="Symbol" pitchFamily="18" charset="2"/>
              </a:rPr>
              <a:t>y</a:t>
            </a: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For every possible 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, there must be some 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that satisfies the sentence</a:t>
            </a:r>
            <a:endParaRPr lang="en-US" altLang="en-US" u="sng" dirty="0">
              <a:sym typeface="Symbol" pitchFamily="18" charset="2"/>
            </a:endParaRPr>
          </a:p>
          <a:p>
            <a:pPr lvl="1"/>
            <a:r>
              <a:rPr lang="en-US" altLang="en-US" u="sng" dirty="0">
                <a:sym typeface="Symbol" pitchFamily="18" charset="2"/>
              </a:rPr>
              <a:t>Could be different </a:t>
            </a:r>
            <a:r>
              <a:rPr lang="en-US" altLang="en-US" i="1" u="sng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value to satisfy for each 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!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Solution </a:t>
            </a:r>
            <a:r>
              <a:rPr lang="en-US" altLang="en-US" dirty="0" err="1">
                <a:sym typeface="Symbol" pitchFamily="18" charset="2"/>
              </a:rPr>
              <a:t>Skolem</a:t>
            </a:r>
            <a:r>
              <a:rPr lang="en-US" altLang="en-US" dirty="0">
                <a:sym typeface="Symbol" pitchFamily="18" charset="2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10227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CB2A-84AF-4D1F-8F8A-580189F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Peas: Examples</a:t>
            </a:r>
            <a:endParaRPr lang="en-US" dirty="0"/>
          </a:p>
        </p:txBody>
      </p:sp>
      <p:graphicFrame>
        <p:nvGraphicFramePr>
          <p:cNvPr id="4" name="Group 77">
            <a:extLst>
              <a:ext uri="{FF2B5EF4-FFF2-40B4-BE49-F238E27FC236}">
                <a16:creationId xmlns:a16="http://schemas.microsoft.com/office/drawing/2014/main" id="{33F0F93D-268D-4D65-82CD-15F5C6F90AD0}"/>
              </a:ext>
            </a:extLst>
          </p:cNvPr>
          <p:cNvGraphicFramePr>
            <a:graphicFrameLocks noGrp="1"/>
          </p:cNvGraphicFramePr>
          <p:nvPr/>
        </p:nvGraphicFramePr>
        <p:xfrm>
          <a:off x="399570" y="1602101"/>
          <a:ext cx="11456893" cy="5003800"/>
        </p:xfrm>
        <a:graphic>
          <a:graphicData uri="http://schemas.openxmlformats.org/drawingml/2006/table">
            <a:tbl>
              <a:tblPr/>
              <a:tblGrid>
                <a:gridCol w="229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1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1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Agent Type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Perf. Measure</a:t>
                      </a:r>
                    </a:p>
                  </a:txBody>
                  <a:tcPr marT="45714" marB="45714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Environment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Actuators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Sensors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Medical diagnosis system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Healthy patient, minimize costs/lawsuits</a:t>
                      </a:r>
                    </a:p>
                  </a:txBody>
                  <a:tcPr marT="45714" marB="4571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Patient, hospital, staff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Display questions, tests, diagnoses, treatments, referrals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Keyboard entry of symptoms, findings, patient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’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s answers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Satellite image analysis system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Correct image classification</a:t>
                      </a:r>
                    </a:p>
                  </a:txBody>
                  <a:tcPr marT="45714" marB="4571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Downlink from orbiting satellite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Display classification of scene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Color pixel arrays (cameras)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6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Part-picking robot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Percentage of parts in correct bins</a:t>
                      </a:r>
                    </a:p>
                  </a:txBody>
                  <a:tcPr marT="45714" marB="4571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Conveyor belt with parts, bins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Jointed arm and hand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Camera, joint angle sensors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Refinery controller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Maximize purity, yield, safety</a:t>
                      </a:r>
                    </a:p>
                  </a:txBody>
                  <a:tcPr marT="45714" marB="4571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Refinery, operators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Valves, pumps, heaters, displays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Temperature, pressure, chemical sensors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9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Interactive English tutor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Maximize student’</a:t>
                      </a:r>
                      <a:r>
                        <a:rPr kumimoji="0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s score on test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 marT="45714" marB="4571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Set of students, testing agency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Display exercises, suggestions, corrections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Keyboard entry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119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30DA-2924-4CDA-83EF-30955C68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 to Propositional Inference (con</a:t>
            </a:r>
            <a:r>
              <a:rPr lang="ja-JP" altLang="en-US" dirty="0"/>
              <a:t>’</a:t>
            </a:r>
            <a:r>
              <a:rPr lang="en-US" altLang="ja-JP" dirty="0"/>
              <a:t>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CAA2-9E76-4E5F-BC64-D52292932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991094"/>
          </a:xfrm>
        </p:spPr>
        <p:txBody>
          <a:bodyPr>
            <a:normAutofit/>
          </a:bodyPr>
          <a:lstStyle/>
          <a:p>
            <a:r>
              <a:rPr lang="en-US" altLang="en-US" dirty="0">
                <a:sym typeface="Symbol" pitchFamily="18" charset="2"/>
              </a:rPr>
              <a:t>Example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x </a:t>
            </a:r>
            <a:r>
              <a:rPr lang="en-US" altLang="en-US" i="1" dirty="0">
                <a:sym typeface="Symbol" pitchFamily="18" charset="2"/>
              </a:rPr>
              <a:t>y 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x)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i="1" dirty="0">
                <a:sym typeface="Symbol" pitchFamily="18" charset="2"/>
              </a:rPr>
              <a:t>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Substitute: (1), {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/</a:t>
            </a:r>
            <a:r>
              <a:rPr lang="en-US" altLang="en-US" i="1" dirty="0">
                <a:sym typeface="Symbol" pitchFamily="18" charset="2"/>
              </a:rPr>
              <a:t>SK1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)}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x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x)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i="1" dirty="0">
                <a:sym typeface="Symbol" pitchFamily="18" charset="2"/>
              </a:rPr>
              <a:t>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x,SK1(x</a:t>
            </a:r>
            <a:r>
              <a:rPr lang="en-US" altLang="en-US" dirty="0">
                <a:sym typeface="Symbol" pitchFamily="18" charset="2"/>
              </a:rPr>
              <a:t>))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Then: (2), {x/</a:t>
            </a:r>
            <a:r>
              <a:rPr lang="en-US" altLang="en-US" i="1" dirty="0">
                <a:sym typeface="Symbol" pitchFamily="18" charset="2"/>
              </a:rPr>
              <a:t>Jack</a:t>
            </a:r>
            <a:r>
              <a:rPr lang="en-US" altLang="en-US" dirty="0">
                <a:sym typeface="Symbol" pitchFamily="18" charset="2"/>
              </a:rPr>
              <a:t>}</a:t>
            </a:r>
          </a:p>
          <a:p>
            <a:pPr lvl="1"/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Jack)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i="1" dirty="0">
                <a:sym typeface="Symbol" pitchFamily="18" charset="2"/>
              </a:rPr>
              <a:t>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Jack,SK1(Jack</a:t>
            </a:r>
            <a:r>
              <a:rPr lang="en-US" altLang="en-US" dirty="0">
                <a:sym typeface="Symbol" pitchFamily="18" charset="2"/>
              </a:rPr>
              <a:t>))</a:t>
            </a:r>
          </a:p>
          <a:p>
            <a:pPr marL="457200" lvl="1" indent="0">
              <a:buNone/>
            </a:pPr>
            <a:endParaRPr lang="en-US" altLang="en-US" dirty="0">
              <a:sym typeface="Symbol" pitchFamily="18" charset="2"/>
            </a:endParaRPr>
          </a:p>
          <a:p>
            <a:r>
              <a:rPr lang="en-US" altLang="en-US" i="1" dirty="0">
                <a:sym typeface="Symbol" pitchFamily="18" charset="2"/>
              </a:rPr>
              <a:t>SK1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 is </a:t>
            </a:r>
            <a:r>
              <a:rPr lang="en-US" altLang="en-US" i="1" dirty="0">
                <a:sym typeface="Symbol" pitchFamily="18" charset="2"/>
              </a:rPr>
              <a:t>effectively</a:t>
            </a:r>
            <a:r>
              <a:rPr lang="en-US" altLang="en-US" dirty="0">
                <a:sym typeface="Symbol" pitchFamily="18" charset="2"/>
              </a:rPr>
              <a:t> a function which returns a person that 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loves. But, again, we can’t generally know the specific value it returns.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2269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E2BC-664F-4CD4-A0B9-A4EB4F0D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 to Propositional Inference (con</a:t>
            </a:r>
            <a:r>
              <a:rPr lang="ja-JP" altLang="en-US" dirty="0"/>
              <a:t>’</a:t>
            </a:r>
            <a:r>
              <a:rPr lang="en-US" altLang="ja-JP" dirty="0"/>
              <a:t>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3AC7-4F17-427C-B939-9BE54689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 lnSpcReduction="10000"/>
          </a:bodyPr>
          <a:lstStyle/>
          <a:p>
            <a:r>
              <a:rPr lang="en-US" altLang="en-US" sz="2200" dirty="0"/>
              <a:t>Internal Quantifiers</a:t>
            </a:r>
          </a:p>
          <a:p>
            <a:pPr lvl="1"/>
            <a:r>
              <a:rPr lang="en-US" altLang="en-US" sz="1900" dirty="0">
                <a:sym typeface="Symbol" pitchFamily="18" charset="2"/>
              </a:rPr>
              <a:t>Previous rules only work if quantifiers are external (left-most)</a:t>
            </a:r>
          </a:p>
          <a:p>
            <a:pPr lvl="1"/>
            <a:r>
              <a:rPr lang="en-US" altLang="en-US" sz="1900" dirty="0">
                <a:sym typeface="Symbol" pitchFamily="18" charset="2"/>
              </a:rPr>
              <a:t>Consider: </a:t>
            </a:r>
            <a:r>
              <a:rPr lang="en-US" altLang="en-US" sz="1900" i="1" dirty="0">
                <a:sym typeface="Symbol" pitchFamily="18" charset="2"/>
              </a:rPr>
              <a:t>x</a:t>
            </a:r>
            <a:r>
              <a:rPr lang="en-US" altLang="en-US" sz="1900" dirty="0">
                <a:sym typeface="Symbol" pitchFamily="18" charset="2"/>
              </a:rPr>
              <a:t> (</a:t>
            </a:r>
            <a:r>
              <a:rPr lang="en-US" altLang="en-US" sz="1900" i="1" dirty="0">
                <a:sym typeface="Symbol" pitchFamily="18" charset="2"/>
              </a:rPr>
              <a:t>y Loves</a:t>
            </a:r>
            <a:r>
              <a:rPr lang="en-US" altLang="en-US" sz="1900" dirty="0">
                <a:sym typeface="Symbol" pitchFamily="18" charset="2"/>
              </a:rPr>
              <a:t>(</a:t>
            </a:r>
            <a:r>
              <a:rPr lang="en-US" altLang="en-US" sz="1900" i="1" dirty="0" err="1">
                <a:sym typeface="Symbol" pitchFamily="18" charset="2"/>
              </a:rPr>
              <a:t>x,y</a:t>
            </a:r>
            <a:r>
              <a:rPr lang="en-US" altLang="en-US" sz="1900" dirty="0">
                <a:sym typeface="Symbol" pitchFamily="18" charset="2"/>
              </a:rPr>
              <a:t>))  </a:t>
            </a:r>
            <a:r>
              <a:rPr lang="en-US" altLang="en-US" sz="1900" i="1" dirty="0">
                <a:sym typeface="Symbol" pitchFamily="18" charset="2"/>
              </a:rPr>
              <a:t>Person</a:t>
            </a:r>
            <a:r>
              <a:rPr lang="en-US" altLang="en-US" sz="1900" dirty="0">
                <a:sym typeface="Symbol" pitchFamily="18" charset="2"/>
              </a:rPr>
              <a:t>(</a:t>
            </a:r>
            <a:r>
              <a:rPr lang="en-US" altLang="en-US" sz="1900" i="1" dirty="0">
                <a:sym typeface="Symbol" pitchFamily="18" charset="2"/>
              </a:rPr>
              <a:t>x</a:t>
            </a:r>
            <a:r>
              <a:rPr lang="en-US" altLang="en-US" sz="1900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sz="1900" dirty="0">
                <a:sym typeface="Symbol" pitchFamily="18" charset="2"/>
              </a:rPr>
              <a:t>“For all </a:t>
            </a:r>
            <a:r>
              <a:rPr lang="en-US" altLang="en-US" sz="1900" i="1" dirty="0">
                <a:sym typeface="Symbol" pitchFamily="18" charset="2"/>
              </a:rPr>
              <a:t>x</a:t>
            </a:r>
            <a:r>
              <a:rPr lang="en-US" altLang="en-US" sz="1900" dirty="0">
                <a:sym typeface="Symbol" pitchFamily="18" charset="2"/>
              </a:rPr>
              <a:t>, if there is some </a:t>
            </a:r>
            <a:r>
              <a:rPr lang="en-US" altLang="en-US" sz="1900" i="1" dirty="0">
                <a:sym typeface="Symbol" pitchFamily="18" charset="2"/>
              </a:rPr>
              <a:t>y</a:t>
            </a:r>
            <a:r>
              <a:rPr lang="en-US" altLang="en-US" sz="1900" dirty="0">
                <a:sym typeface="Symbol" pitchFamily="18" charset="2"/>
              </a:rPr>
              <a:t> that </a:t>
            </a:r>
            <a:r>
              <a:rPr lang="en-US" altLang="en-US" sz="1900" i="1" dirty="0">
                <a:sym typeface="Symbol" pitchFamily="18" charset="2"/>
              </a:rPr>
              <a:t>x</a:t>
            </a:r>
            <a:r>
              <a:rPr lang="en-US" altLang="en-US" sz="1900" dirty="0">
                <a:sym typeface="Symbol" pitchFamily="18" charset="2"/>
              </a:rPr>
              <a:t> loves, then </a:t>
            </a:r>
            <a:r>
              <a:rPr lang="en-US" altLang="en-US" sz="1900" i="1" dirty="0">
                <a:sym typeface="Symbol" pitchFamily="18" charset="2"/>
              </a:rPr>
              <a:t>x</a:t>
            </a:r>
            <a:r>
              <a:rPr lang="en-US" altLang="en-US" sz="1900" dirty="0">
                <a:sym typeface="Symbol" pitchFamily="18" charset="2"/>
              </a:rPr>
              <a:t> must be a person”</a:t>
            </a:r>
          </a:p>
          <a:p>
            <a:pPr lvl="1"/>
            <a:r>
              <a:rPr lang="en-US" altLang="en-US" sz="1900" dirty="0">
                <a:sym typeface="Symbol" pitchFamily="18" charset="2"/>
              </a:rPr>
              <a:t>A </a:t>
            </a:r>
            <a:r>
              <a:rPr lang="en-US" altLang="en-US" sz="1900" dirty="0" err="1">
                <a:sym typeface="Symbol" pitchFamily="18" charset="2"/>
              </a:rPr>
              <a:t>Skolem</a:t>
            </a:r>
            <a:r>
              <a:rPr lang="en-US" altLang="en-US" sz="1900" dirty="0">
                <a:sym typeface="Symbol" pitchFamily="18" charset="2"/>
              </a:rPr>
              <a:t> function limits the values </a:t>
            </a:r>
            <a:r>
              <a:rPr lang="en-US" altLang="en-US" sz="1900" i="1" dirty="0">
                <a:sym typeface="Symbol" pitchFamily="18" charset="2"/>
              </a:rPr>
              <a:t>y</a:t>
            </a:r>
            <a:r>
              <a:rPr lang="en-US" altLang="en-US" sz="1900" dirty="0">
                <a:sym typeface="Symbol" pitchFamily="18" charset="2"/>
              </a:rPr>
              <a:t> could take (to one) and we can’t know what it is.</a:t>
            </a:r>
          </a:p>
          <a:p>
            <a:r>
              <a:rPr lang="en-US" altLang="en-US" sz="2200" dirty="0">
                <a:sym typeface="Symbol" pitchFamily="18" charset="2"/>
              </a:rPr>
              <a:t>Need to move the quantifier outward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(</a:t>
            </a:r>
            <a:r>
              <a:rPr lang="en-US" altLang="en-US" i="1" dirty="0">
                <a:sym typeface="Symbol" pitchFamily="18" charset="2"/>
              </a:rPr>
              <a:t>y 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dirty="0">
                <a:sym typeface="Symbol" pitchFamily="18" charset="2"/>
              </a:rPr>
              <a:t>)) 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(</a:t>
            </a:r>
            <a:r>
              <a:rPr lang="en-US" altLang="en-US" i="1" dirty="0">
                <a:sym typeface="Symbol" pitchFamily="18" charset="2"/>
              </a:rPr>
              <a:t>y 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dirty="0">
                <a:sym typeface="Symbol" pitchFamily="18" charset="2"/>
              </a:rPr>
              <a:t>)) 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 (convert to ,,)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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</a:t>
            </a:r>
            <a:r>
              <a:rPr lang="en-US" altLang="en-US" i="1" dirty="0">
                <a:sym typeface="Symbol" pitchFamily="18" charset="2"/>
              </a:rPr>
              <a:t>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dirty="0">
                <a:sym typeface="Symbol" pitchFamily="18" charset="2"/>
              </a:rPr>
              <a:t>) 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 (move  inward)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</a:t>
            </a:r>
            <a:r>
              <a:rPr lang="en-US" altLang="en-US" i="1" dirty="0">
                <a:sym typeface="Symbol" pitchFamily="18" charset="2"/>
              </a:rPr>
              <a:t>y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Loves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 err="1">
                <a:sym typeface="Symbol" pitchFamily="18" charset="2"/>
              </a:rPr>
              <a:t>x,y</a:t>
            </a:r>
            <a:r>
              <a:rPr lang="en-US" altLang="en-US" dirty="0">
                <a:sym typeface="Symbol" pitchFamily="18" charset="2"/>
              </a:rPr>
              <a:t>)  </a:t>
            </a:r>
            <a:r>
              <a:rPr lang="en-US" altLang="en-US" i="1" dirty="0">
                <a:sym typeface="Symbol" pitchFamily="18" charset="2"/>
              </a:rPr>
              <a:t>Person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r>
              <a:rPr lang="en-US" altLang="en-US" sz="2200" dirty="0">
                <a:sym typeface="Symbol" pitchFamily="18" charset="2"/>
              </a:rPr>
              <a:t>Now we can see that we can actually substitute </a:t>
            </a:r>
            <a:r>
              <a:rPr lang="en-US" altLang="en-US" sz="2200" i="1" dirty="0">
                <a:sym typeface="Symbol" pitchFamily="18" charset="2"/>
              </a:rPr>
              <a:t>anything</a:t>
            </a:r>
            <a:r>
              <a:rPr lang="en-US" altLang="en-US" sz="2200" dirty="0">
                <a:sym typeface="Symbol" pitchFamily="18" charset="2"/>
              </a:rPr>
              <a:t> for </a:t>
            </a:r>
            <a:r>
              <a:rPr lang="en-US" altLang="en-US" sz="2200" i="1" dirty="0">
                <a:sym typeface="Symbol" pitchFamily="18" charset="2"/>
              </a:rPr>
              <a:t>y</a:t>
            </a:r>
          </a:p>
          <a:p>
            <a:r>
              <a:rPr lang="en-US" altLang="en-US" sz="2200" dirty="0">
                <a:sym typeface="Symbol" pitchFamily="18" charset="2"/>
              </a:rPr>
              <a:t>May need to rename variables before moving quantifier left</a:t>
            </a:r>
          </a:p>
          <a:p>
            <a:r>
              <a:rPr lang="en-US" altLang="en-US" sz="2200" dirty="0"/>
              <a:t>Once have non-quantified sentences (from quantified sentences using UI, EI), possible to reduce first-order inference to propositional inference</a:t>
            </a:r>
          </a:p>
          <a:p>
            <a:endParaRPr lang="en-US" alt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5637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8E41-4080-4BCC-A501-C9FB3E3B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 and Backward Chaining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13E4-B158-497B-B8A8-0C590C3A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altLang="en-US" dirty="0"/>
              <a:t>Have language representing knowledge (FOL) and inference rules (Generalized Modus Ponens)</a:t>
            </a:r>
          </a:p>
          <a:p>
            <a:pPr lvl="1"/>
            <a:r>
              <a:rPr lang="en-US" altLang="en-US" dirty="0"/>
              <a:t>Now study how a reasoning program is constructed</a:t>
            </a:r>
          </a:p>
          <a:p>
            <a:r>
              <a:rPr lang="en-US" altLang="en-US" dirty="0"/>
              <a:t>Generalized Modus Ponens can be used in two ways:</a:t>
            </a:r>
          </a:p>
          <a:p>
            <a:pPr lvl="1"/>
            <a:r>
              <a:rPr lang="en-US" altLang="en-US" dirty="0"/>
              <a:t>Start with sentences in KB and generate new conclusions 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u="sng" dirty="0">
                <a:solidFill>
                  <a:srgbClr val="C00000"/>
                </a:solidFill>
              </a:rPr>
              <a:t>forward chaining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ja-JP" altLang="en-US" sz="2400" b="1" dirty="0"/>
              <a:t>“</a:t>
            </a:r>
            <a:r>
              <a:rPr lang="en-US" altLang="ja-JP" sz="2400" b="1" dirty="0"/>
              <a:t>Used when a new fact is added to database and want to generate its consequences</a:t>
            </a:r>
            <a:r>
              <a:rPr lang="ja-JP" altLang="en-US" sz="2400" b="1" dirty="0"/>
              <a:t>”</a:t>
            </a:r>
            <a:br>
              <a:rPr lang="en-US" altLang="ja-JP" sz="2400" b="1" dirty="0"/>
            </a:br>
            <a:r>
              <a:rPr lang="en-US" altLang="ja-JP" sz="2400" i="1" dirty="0"/>
              <a:t>or</a:t>
            </a:r>
          </a:p>
          <a:p>
            <a:pPr marL="914400" lvl="2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Start with something want to prove, find implication sentences that allow to conclude it, then attempt to establish their premises in turn 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u="sng" dirty="0">
                <a:solidFill>
                  <a:srgbClr val="C00000"/>
                </a:solidFill>
              </a:rPr>
              <a:t>backward chaining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ja-JP" altLang="en-US" sz="2400" b="1" dirty="0"/>
              <a:t>“</a:t>
            </a:r>
            <a:r>
              <a:rPr lang="en-US" altLang="ja-JP" sz="2400" b="1" dirty="0"/>
              <a:t>Used when there is a goal to be proved</a:t>
            </a:r>
            <a:r>
              <a:rPr lang="ja-JP" altLang="en-US" sz="2400" b="1" dirty="0"/>
              <a:t>”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736201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BD3C-5C2D-4CEA-93C8-F1B8AAA8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 Chaining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F94E-EA86-432C-AAA8-1330AF53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180548"/>
          </a:xfrm>
        </p:spPr>
        <p:txBody>
          <a:bodyPr>
            <a:normAutofit/>
          </a:bodyPr>
          <a:lstStyle/>
          <a:p>
            <a:r>
              <a:rPr lang="en-US" altLang="en-US" dirty="0"/>
              <a:t>Forward chaining normally triggered by addition of </a:t>
            </a:r>
            <a:r>
              <a:rPr lang="en-US" altLang="en-US" u="sng" dirty="0"/>
              <a:t>new</a:t>
            </a:r>
            <a:r>
              <a:rPr lang="en-US" altLang="en-US" dirty="0"/>
              <a:t> fact to KB (using TELL)</a:t>
            </a:r>
          </a:p>
          <a:p>
            <a:r>
              <a:rPr lang="en-US" altLang="en-US" dirty="0"/>
              <a:t>When new fact </a:t>
            </a:r>
            <a:r>
              <a:rPr lang="en-US" altLang="en-US" i="1" dirty="0"/>
              <a:t>p</a:t>
            </a:r>
            <a:r>
              <a:rPr lang="en-US" altLang="en-US" dirty="0"/>
              <a:t> added to KB:</a:t>
            </a:r>
          </a:p>
          <a:p>
            <a:pPr lvl="1"/>
            <a:r>
              <a:rPr lang="en-US" altLang="en-US" dirty="0"/>
              <a:t>For each rule such that </a:t>
            </a:r>
            <a:r>
              <a:rPr lang="en-US" altLang="en-US" i="1" dirty="0"/>
              <a:t>p</a:t>
            </a:r>
            <a:r>
              <a:rPr lang="en-US" altLang="en-US" dirty="0"/>
              <a:t> unifies with a premise</a:t>
            </a:r>
          </a:p>
          <a:p>
            <a:pPr lvl="2"/>
            <a:r>
              <a:rPr lang="en-US" altLang="en-US" dirty="0"/>
              <a:t>If the other premises are </a:t>
            </a:r>
            <a:r>
              <a:rPr lang="en-US" altLang="en-US" u="sng" dirty="0"/>
              <a:t>known</a:t>
            </a:r>
            <a:r>
              <a:rPr lang="en-US" altLang="en-US" dirty="0"/>
              <a:t>, then add the conclusion to the KB and continue chaining</a:t>
            </a:r>
          </a:p>
          <a:p>
            <a:pPr lvl="1"/>
            <a:r>
              <a:rPr lang="en-US" altLang="en-US" dirty="0"/>
              <a:t>Premise: Left-hand side of implication</a:t>
            </a:r>
          </a:p>
          <a:p>
            <a:pPr lvl="2"/>
            <a:r>
              <a:rPr lang="en-US" altLang="en-US" dirty="0"/>
              <a:t>Or, each term of conjunction on left hand side</a:t>
            </a:r>
          </a:p>
          <a:p>
            <a:pPr lvl="1"/>
            <a:r>
              <a:rPr lang="en-US" altLang="en-US" dirty="0"/>
              <a:t>Conclusion: Right-hand side of implication</a:t>
            </a:r>
          </a:p>
          <a:p>
            <a:r>
              <a:rPr lang="en-US" altLang="en-US" dirty="0"/>
              <a:t>Forward chaining uses unification</a:t>
            </a:r>
          </a:p>
          <a:p>
            <a:pPr lvl="1"/>
            <a:r>
              <a:rPr lang="en-US" altLang="en-US" dirty="0"/>
              <a:t>Make two sentences (fact + premise) match by substituting variables (if possible)</a:t>
            </a:r>
          </a:p>
          <a:p>
            <a:r>
              <a:rPr lang="en-US" altLang="en-US" dirty="0"/>
              <a:t>Forward chaining is </a:t>
            </a:r>
            <a:r>
              <a:rPr lang="en-US" altLang="en-US" u="sng" dirty="0"/>
              <a:t>data-driven</a:t>
            </a:r>
          </a:p>
          <a:p>
            <a:pPr lvl="1"/>
            <a:r>
              <a:rPr lang="en-US" altLang="en-US" dirty="0"/>
              <a:t>Inferring properties and categories from percepts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2945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Backward</a:t>
            </a:r>
            <a:r>
              <a:rPr lang="en-US" altLang="en-US"/>
              <a:t> Chaining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39" y="1732907"/>
            <a:ext cx="11788504" cy="50390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Backward chaining designed to find all answers to a question posed to KB  (using ASK)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When a query </a:t>
            </a:r>
            <a:r>
              <a:rPr lang="en-US" altLang="en-US" sz="2400" i="1" dirty="0"/>
              <a:t>q</a:t>
            </a:r>
            <a:r>
              <a:rPr lang="en-US" altLang="en-US" sz="2400" dirty="0"/>
              <a:t> is asked: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a matching fact </a:t>
            </a:r>
            <a:r>
              <a:rPr lang="en-US" altLang="en-US" i="1" dirty="0"/>
              <a:t>q</a:t>
            </a:r>
            <a:r>
              <a:rPr lang="ja-JP" altLang="en-US" i="1" dirty="0"/>
              <a:t>’</a:t>
            </a:r>
            <a:r>
              <a:rPr lang="en-US" altLang="ja-JP" i="1" dirty="0"/>
              <a:t> </a:t>
            </a:r>
            <a:r>
              <a:rPr lang="en-US" altLang="ja-JP" dirty="0"/>
              <a:t>is known, return the unifier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 each rule whose consequent </a:t>
            </a:r>
            <a:r>
              <a:rPr lang="en-US" altLang="en-US" i="1" dirty="0"/>
              <a:t>q</a:t>
            </a:r>
            <a:r>
              <a:rPr lang="ja-JP" altLang="en-US" i="1" dirty="0"/>
              <a:t>’</a:t>
            </a:r>
            <a:r>
              <a:rPr lang="en-US" altLang="ja-JP" dirty="0"/>
              <a:t> matches </a:t>
            </a:r>
            <a:r>
              <a:rPr lang="en-US" altLang="ja-JP" i="1" dirty="0"/>
              <a:t>q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Attempt to prove each premise of the rule by backward chaining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Added complications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Keeping track of unifiers, avoiding infinite loops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Two versions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Find </a:t>
            </a:r>
            <a:r>
              <a:rPr lang="en-US" altLang="en-US" u="sng" dirty="0"/>
              <a:t>any</a:t>
            </a:r>
            <a:r>
              <a:rPr lang="en-US" altLang="en-US" dirty="0"/>
              <a:t> solution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Find </a:t>
            </a:r>
            <a:r>
              <a:rPr lang="en-US" altLang="en-US" u="sng" dirty="0"/>
              <a:t>all</a:t>
            </a:r>
            <a:r>
              <a:rPr lang="en-US" altLang="en-US" dirty="0"/>
              <a:t> solutions</a:t>
            </a:r>
          </a:p>
        </p:txBody>
      </p:sp>
    </p:spTree>
    <p:extLst>
      <p:ext uri="{BB962C8B-B14F-4D97-AF65-F5344CB8AC3E}">
        <p14:creationId xmlns:p14="http://schemas.microsoft.com/office/powerpoint/2010/main" val="7036773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654628"/>
            <a:ext cx="11724640" cy="5149583"/>
          </a:xfrm>
        </p:spPr>
        <p:txBody>
          <a:bodyPr>
            <a:normAutofit/>
          </a:bodyPr>
          <a:lstStyle/>
          <a:p>
            <a:r>
              <a:rPr lang="en-US" altLang="en-US" dirty="0"/>
              <a:t>Uses proof by contradiction</a:t>
            </a:r>
          </a:p>
          <a:p>
            <a:pPr lvl="1"/>
            <a:r>
              <a:rPr lang="en-US" altLang="en-US" dirty="0"/>
              <a:t>Referred to by other names</a:t>
            </a:r>
          </a:p>
          <a:p>
            <a:pPr lvl="2"/>
            <a:r>
              <a:rPr lang="en-US" altLang="en-US" dirty="0"/>
              <a:t>Refutation</a:t>
            </a:r>
          </a:p>
          <a:p>
            <a:pPr lvl="2"/>
            <a:r>
              <a:rPr lang="en-US" altLang="en-US" dirty="0" err="1"/>
              <a:t>Reductio</a:t>
            </a:r>
            <a:r>
              <a:rPr lang="en-US" altLang="en-US" dirty="0"/>
              <a:t> ad absurdum</a:t>
            </a:r>
          </a:p>
          <a:p>
            <a:r>
              <a:rPr lang="en-US" altLang="en-US" dirty="0"/>
              <a:t>Inference procedure using resolution</a:t>
            </a:r>
          </a:p>
          <a:p>
            <a:pPr lvl="1"/>
            <a:r>
              <a:rPr lang="en-US" altLang="en-US" dirty="0"/>
              <a:t>To prove </a:t>
            </a:r>
            <a:r>
              <a:rPr lang="en-US" altLang="en-US" i="1" dirty="0"/>
              <a:t>P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Assume </a:t>
            </a:r>
            <a:r>
              <a:rPr lang="en-US" altLang="en-US" i="1" dirty="0"/>
              <a:t>P</a:t>
            </a:r>
            <a:r>
              <a:rPr lang="en-US" altLang="en-US" dirty="0"/>
              <a:t> is FALSE</a:t>
            </a:r>
          </a:p>
          <a:p>
            <a:pPr lvl="2"/>
            <a:r>
              <a:rPr lang="en-US" altLang="en-US" dirty="0"/>
              <a:t>Add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/>
              <a:t>P</a:t>
            </a:r>
            <a:r>
              <a:rPr lang="en-US" altLang="en-US" dirty="0"/>
              <a:t> to KB</a:t>
            </a:r>
          </a:p>
          <a:p>
            <a:pPr lvl="2"/>
            <a:r>
              <a:rPr lang="en-US" altLang="en-US" dirty="0"/>
              <a:t>Prove a contradiction</a:t>
            </a:r>
          </a:p>
          <a:p>
            <a:pPr lvl="1"/>
            <a:r>
              <a:rPr lang="en-US" altLang="en-US" dirty="0"/>
              <a:t>Given that the </a:t>
            </a:r>
            <a:r>
              <a:rPr lang="en-US" altLang="en-US" u="sng" dirty="0"/>
              <a:t>KB is known to be True</a:t>
            </a:r>
            <a:r>
              <a:rPr lang="en-US" altLang="en-US" dirty="0"/>
              <a:t>, we can believe that the negated goal is in fact False, meaning that the original goal must be True</a:t>
            </a:r>
          </a:p>
          <a:p>
            <a:pPr marL="457200" lvl="1" indent="0">
              <a:buNone/>
            </a:pPr>
            <a:endParaRPr lang="en-US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97501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CFD-6A9B-8841-80D9-554A7A99E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Rational Agent</a:t>
            </a:r>
          </a:p>
        </p:txBody>
      </p:sp>
    </p:spTree>
    <p:extLst>
      <p:ext uri="{BB962C8B-B14F-4D97-AF65-F5344CB8AC3E}">
        <p14:creationId xmlns:p14="http://schemas.microsoft.com/office/powerpoint/2010/main" val="396375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6-A3D1-4749-98D1-04419200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What makes an AI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C035-C0E2-B144-8E59-C417DEEF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39" y="1612906"/>
            <a:ext cx="11724640" cy="4150585"/>
          </a:xfrm>
        </p:spPr>
        <p:txBody>
          <a:bodyPr>
            <a:normAutofit/>
          </a:bodyPr>
          <a:lstStyle/>
          <a:p>
            <a:pPr>
              <a:lnSpc>
                <a:spcPts val="3100"/>
              </a:lnSpc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Agent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– an entity that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perceives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its environment through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and acts on it with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effectors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actuators)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EA4B88CD-8D40-E74D-AE35-2DBF39254BC1}"/>
              </a:ext>
            </a:extLst>
          </p:cNvPr>
          <p:cNvSpPr/>
          <p:nvPr/>
        </p:nvSpPr>
        <p:spPr>
          <a:xfrm>
            <a:off x="6559787" y="3492329"/>
            <a:ext cx="2502091" cy="2141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57"/>
                </a:moveTo>
                <a:cubicBezTo>
                  <a:pt x="0" y="1055"/>
                  <a:pt x="903" y="0"/>
                  <a:pt x="2018" y="0"/>
                </a:cubicBezTo>
                <a:lnTo>
                  <a:pt x="19582" y="0"/>
                </a:lnTo>
                <a:cubicBezTo>
                  <a:pt x="20697" y="0"/>
                  <a:pt x="21600" y="1055"/>
                  <a:pt x="21600" y="2357"/>
                </a:cubicBezTo>
                <a:lnTo>
                  <a:pt x="21600" y="19243"/>
                </a:lnTo>
                <a:cubicBezTo>
                  <a:pt x="21600" y="20545"/>
                  <a:pt x="20697" y="21600"/>
                  <a:pt x="19582" y="21600"/>
                </a:cubicBezTo>
                <a:lnTo>
                  <a:pt x="2018" y="21600"/>
                </a:lnTo>
                <a:cubicBezTo>
                  <a:pt x="903" y="21600"/>
                  <a:pt x="0" y="20545"/>
                  <a:pt x="0" y="19243"/>
                </a:cubicBezTo>
                <a:lnTo>
                  <a:pt x="0" y="2357"/>
                </a:lnTo>
              </a:path>
            </a:pathLst>
          </a:custGeom>
          <a:solidFill>
            <a:srgbClr val="ADBE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59ABD3D7-D21B-2748-BC92-9C923D5E662A}"/>
              </a:ext>
            </a:extLst>
          </p:cNvPr>
          <p:cNvSpPr/>
          <p:nvPr/>
        </p:nvSpPr>
        <p:spPr>
          <a:xfrm>
            <a:off x="6559787" y="3492329"/>
            <a:ext cx="2502091" cy="2141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57"/>
                </a:moveTo>
                <a:cubicBezTo>
                  <a:pt x="0" y="1055"/>
                  <a:pt x="903" y="0"/>
                  <a:pt x="2018" y="0"/>
                </a:cubicBezTo>
                <a:lnTo>
                  <a:pt x="19582" y="0"/>
                </a:lnTo>
                <a:cubicBezTo>
                  <a:pt x="20697" y="0"/>
                  <a:pt x="21600" y="1055"/>
                  <a:pt x="21600" y="2357"/>
                </a:cubicBezTo>
                <a:lnTo>
                  <a:pt x="21600" y="19243"/>
                </a:lnTo>
                <a:cubicBezTo>
                  <a:pt x="21600" y="20545"/>
                  <a:pt x="20697" y="21600"/>
                  <a:pt x="19582" y="21600"/>
                </a:cubicBezTo>
                <a:lnTo>
                  <a:pt x="2018" y="21600"/>
                </a:lnTo>
                <a:cubicBezTo>
                  <a:pt x="903" y="21600"/>
                  <a:pt x="0" y="20545"/>
                  <a:pt x="0" y="19243"/>
                </a:cubicBezTo>
                <a:lnTo>
                  <a:pt x="0" y="2357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C9740F2-EBC9-3A42-9E28-9E733AF161DC}"/>
              </a:ext>
            </a:extLst>
          </p:cNvPr>
          <p:cNvSpPr/>
          <p:nvPr/>
        </p:nvSpPr>
        <p:spPr>
          <a:xfrm>
            <a:off x="7829787" y="4267029"/>
            <a:ext cx="76200" cy="868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19705"/>
                </a:lnTo>
                <a:lnTo>
                  <a:pt x="14400" y="20126"/>
                </a:lnTo>
                <a:lnTo>
                  <a:pt x="14400" y="0"/>
                </a:lnTo>
                <a:lnTo>
                  <a:pt x="7200" y="0"/>
                </a:lnTo>
                <a:lnTo>
                  <a:pt x="7200" y="20126"/>
                </a:lnTo>
                <a:lnTo>
                  <a:pt x="0" y="1970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29A95567-1B13-0441-B6C9-5FDA61C6A408}"/>
              </a:ext>
            </a:extLst>
          </p:cNvPr>
          <p:cNvSpPr/>
          <p:nvPr/>
        </p:nvSpPr>
        <p:spPr>
          <a:xfrm>
            <a:off x="7537687" y="4394029"/>
            <a:ext cx="620777" cy="529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074"/>
                </a:moveTo>
                <a:cubicBezTo>
                  <a:pt x="0" y="2719"/>
                  <a:pt x="2320" y="0"/>
                  <a:pt x="5182" y="0"/>
                </a:cubicBezTo>
                <a:lnTo>
                  <a:pt x="16418" y="0"/>
                </a:lnTo>
                <a:cubicBezTo>
                  <a:pt x="19280" y="0"/>
                  <a:pt x="21600" y="2719"/>
                  <a:pt x="21600" y="6074"/>
                </a:cubicBezTo>
                <a:lnTo>
                  <a:pt x="21600" y="15526"/>
                </a:lnTo>
                <a:cubicBezTo>
                  <a:pt x="21600" y="18881"/>
                  <a:pt x="19280" y="21600"/>
                  <a:pt x="16418" y="21600"/>
                </a:cubicBezTo>
                <a:lnTo>
                  <a:pt x="5182" y="21600"/>
                </a:lnTo>
                <a:cubicBezTo>
                  <a:pt x="2320" y="21600"/>
                  <a:pt x="0" y="18881"/>
                  <a:pt x="0" y="15526"/>
                </a:cubicBezTo>
                <a:lnTo>
                  <a:pt x="0" y="6074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2E666752-C160-2841-881D-AE0A328286A7}"/>
              </a:ext>
            </a:extLst>
          </p:cNvPr>
          <p:cNvSpPr/>
          <p:nvPr/>
        </p:nvSpPr>
        <p:spPr>
          <a:xfrm>
            <a:off x="10738087" y="3479629"/>
            <a:ext cx="1112041" cy="213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2"/>
                </a:moveTo>
                <a:cubicBezTo>
                  <a:pt x="0" y="552"/>
                  <a:pt x="1058" y="0"/>
                  <a:pt x="2364" y="0"/>
                </a:cubicBezTo>
                <a:lnTo>
                  <a:pt x="19236" y="0"/>
                </a:lnTo>
                <a:cubicBezTo>
                  <a:pt x="20542" y="0"/>
                  <a:pt x="21600" y="552"/>
                  <a:pt x="21600" y="1232"/>
                </a:cubicBezTo>
                <a:lnTo>
                  <a:pt x="21600" y="20368"/>
                </a:lnTo>
                <a:cubicBezTo>
                  <a:pt x="21600" y="21048"/>
                  <a:pt x="20542" y="21600"/>
                  <a:pt x="19236" y="21600"/>
                </a:cubicBezTo>
                <a:lnTo>
                  <a:pt x="2364" y="21600"/>
                </a:lnTo>
                <a:cubicBezTo>
                  <a:pt x="1058" y="21600"/>
                  <a:pt x="0" y="21048"/>
                  <a:pt x="0" y="20368"/>
                </a:cubicBezTo>
                <a:lnTo>
                  <a:pt x="0" y="1232"/>
                </a:lnTo>
              </a:path>
            </a:pathLst>
          </a:custGeom>
          <a:solidFill>
            <a:srgbClr val="ADBE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A636543D-F5DE-2A4F-9784-A08DC228ECC5}"/>
              </a:ext>
            </a:extLst>
          </p:cNvPr>
          <p:cNvSpPr/>
          <p:nvPr/>
        </p:nvSpPr>
        <p:spPr>
          <a:xfrm>
            <a:off x="10738087" y="3479629"/>
            <a:ext cx="1112038" cy="2134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2"/>
                </a:moveTo>
                <a:cubicBezTo>
                  <a:pt x="0" y="552"/>
                  <a:pt x="1058" y="0"/>
                  <a:pt x="2364" y="0"/>
                </a:cubicBezTo>
                <a:lnTo>
                  <a:pt x="19236" y="0"/>
                </a:lnTo>
                <a:cubicBezTo>
                  <a:pt x="20542" y="0"/>
                  <a:pt x="21600" y="552"/>
                  <a:pt x="21600" y="1232"/>
                </a:cubicBezTo>
                <a:lnTo>
                  <a:pt x="21600" y="20368"/>
                </a:lnTo>
                <a:cubicBezTo>
                  <a:pt x="21600" y="21049"/>
                  <a:pt x="20542" y="21600"/>
                  <a:pt x="19236" y="21600"/>
                </a:cubicBezTo>
                <a:lnTo>
                  <a:pt x="2364" y="21600"/>
                </a:lnTo>
                <a:cubicBezTo>
                  <a:pt x="1058" y="21600"/>
                  <a:pt x="0" y="21049"/>
                  <a:pt x="0" y="20368"/>
                </a:cubicBezTo>
                <a:lnTo>
                  <a:pt x="0" y="1232"/>
                </a:lnTo>
              </a:path>
            </a:pathLst>
          </a:custGeom>
          <a:ln w="12699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CC55946F-652C-3F4A-BE1E-D209B46E6031}"/>
              </a:ext>
            </a:extLst>
          </p:cNvPr>
          <p:cNvSpPr/>
          <p:nvPr/>
        </p:nvSpPr>
        <p:spPr>
          <a:xfrm>
            <a:off x="8604487" y="4063829"/>
            <a:ext cx="2424137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9" y="21600"/>
                </a:moveTo>
                <a:lnTo>
                  <a:pt x="528" y="14400"/>
                </a:lnTo>
                <a:lnTo>
                  <a:pt x="21600" y="14400"/>
                </a:lnTo>
                <a:lnTo>
                  <a:pt x="21600" y="7200"/>
                </a:lnTo>
                <a:lnTo>
                  <a:pt x="528" y="7200"/>
                </a:lnTo>
                <a:lnTo>
                  <a:pt x="679" y="0"/>
                </a:lnTo>
                <a:lnTo>
                  <a:pt x="0" y="10800"/>
                </a:lnTo>
                <a:lnTo>
                  <a:pt x="6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457F999-56C0-9941-8378-FAB573A605F9}"/>
              </a:ext>
            </a:extLst>
          </p:cNvPr>
          <p:cNvSpPr/>
          <p:nvPr/>
        </p:nvSpPr>
        <p:spPr>
          <a:xfrm>
            <a:off x="8731487" y="5295729"/>
            <a:ext cx="2295326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83" y="0"/>
                </a:moveTo>
                <a:lnTo>
                  <a:pt x="21042" y="7200"/>
                </a:lnTo>
                <a:lnTo>
                  <a:pt x="0" y="7200"/>
                </a:lnTo>
                <a:lnTo>
                  <a:pt x="0" y="14400"/>
                </a:lnTo>
                <a:lnTo>
                  <a:pt x="21042" y="14400"/>
                </a:lnTo>
                <a:lnTo>
                  <a:pt x="20883" y="21600"/>
                </a:lnTo>
                <a:lnTo>
                  <a:pt x="21600" y="10800"/>
                </a:lnTo>
                <a:lnTo>
                  <a:pt x="2088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ensors…">
            <a:extLst>
              <a:ext uri="{FF2B5EF4-FFF2-40B4-BE49-F238E27FC236}">
                <a16:creationId xmlns:a16="http://schemas.microsoft.com/office/drawing/2014/main" id="{5EC80DE6-89A4-8F46-BCE0-90D7675F997B}"/>
              </a:ext>
            </a:extLst>
          </p:cNvPr>
          <p:cNvSpPr/>
          <p:nvPr/>
        </p:nvSpPr>
        <p:spPr>
          <a:xfrm>
            <a:off x="7461220" y="3900481"/>
            <a:ext cx="942630" cy="170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Sensors</a:t>
            </a:r>
          </a:p>
          <a:p>
            <a:pPr algn="l">
              <a:lnSpc>
                <a:spcPts val="10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"/>
              </a:lnSpc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342900" algn="l"/>
              </a:tabLst>
            </a:pP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700"/>
              </a:lnSpc>
              <a:tabLst>
                <a:tab pos="342900" algn="l"/>
              </a:tabLst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00"/>
              </a:lnSpc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  <a:r>
              <a:rPr sz="1800" dirty="0">
                <a:latin typeface="Times New Roman"/>
                <a:ea typeface="Times New Roman"/>
                <a:cs typeface="Times New Roman"/>
                <a:sym typeface="Times New Roman"/>
              </a:rPr>
              <a:t> Actuators</a:t>
            </a:r>
          </a:p>
        </p:txBody>
      </p:sp>
      <p:sp>
        <p:nvSpPr>
          <p:cNvPr id="14" name="Percepts…">
            <a:extLst>
              <a:ext uri="{FF2B5EF4-FFF2-40B4-BE49-F238E27FC236}">
                <a16:creationId xmlns:a16="http://schemas.microsoft.com/office/drawing/2014/main" id="{7F913B10-1269-AC49-B991-3BF14B0E99CE}"/>
              </a:ext>
            </a:extLst>
          </p:cNvPr>
          <p:cNvSpPr/>
          <p:nvPr/>
        </p:nvSpPr>
        <p:spPr>
          <a:xfrm>
            <a:off x="9505387" y="4153605"/>
            <a:ext cx="844278" cy="1488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000"/>
              </a:lnSpc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Percepts</a:t>
            </a: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10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"/>
              </a:lnSpc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2000"/>
              </a:lnSpc>
            </a:pPr>
            <a:r>
              <a:rPr sz="1800">
                <a:latin typeface="Times New Roman"/>
                <a:ea typeface="Times New Roman"/>
                <a:cs typeface="Times New Roman"/>
                <a:sym typeface="Times New Roman"/>
              </a:rPr>
              <a:t> Actions</a:t>
            </a:r>
          </a:p>
        </p:txBody>
      </p:sp>
      <p:sp>
        <p:nvSpPr>
          <p:cNvPr id="15" name="Agent">
            <a:extLst>
              <a:ext uri="{FF2B5EF4-FFF2-40B4-BE49-F238E27FC236}">
                <a16:creationId xmlns:a16="http://schemas.microsoft.com/office/drawing/2014/main" id="{A1DED175-6087-1E45-92F7-9DE1FFA5FBEA}"/>
              </a:ext>
            </a:extLst>
          </p:cNvPr>
          <p:cNvSpPr/>
          <p:nvPr/>
        </p:nvSpPr>
        <p:spPr>
          <a:xfrm rot="16200000">
            <a:off x="6525119" y="4599524"/>
            <a:ext cx="712515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 b="1">
                <a:latin typeface="Times New Roman"/>
                <a:ea typeface="Times New Roman"/>
                <a:cs typeface="Times New Roman"/>
                <a:sym typeface="Times New Roman"/>
              </a:rPr>
              <a:t> Agent</a:t>
            </a:r>
          </a:p>
        </p:txBody>
      </p:sp>
      <p:sp>
        <p:nvSpPr>
          <p:cNvPr id="16" name="Environment">
            <a:extLst>
              <a:ext uri="{FF2B5EF4-FFF2-40B4-BE49-F238E27FC236}">
                <a16:creationId xmlns:a16="http://schemas.microsoft.com/office/drawing/2014/main" id="{34A3F37C-4CB7-B44C-AC56-1882C85B381B}"/>
              </a:ext>
            </a:extLst>
          </p:cNvPr>
          <p:cNvSpPr/>
          <p:nvPr/>
        </p:nvSpPr>
        <p:spPr>
          <a:xfrm rot="5400000">
            <a:off x="10768919" y="4496952"/>
            <a:ext cx="15110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2200"/>
              </a:lnSpc>
            </a:pPr>
            <a:r>
              <a:rPr sz="2000" b="1">
                <a:latin typeface="Times New Roman"/>
                <a:ea typeface="Times New Roman"/>
                <a:cs typeface="Times New Roman"/>
                <a:sym typeface="Times New Roman"/>
              </a:rPr>
              <a:t> Environment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EE4815-ADA2-BD4F-BC26-E9144655530E}"/>
              </a:ext>
            </a:extLst>
          </p:cNvPr>
          <p:cNvSpPr/>
          <p:nvPr/>
        </p:nvSpPr>
        <p:spPr>
          <a:xfrm>
            <a:off x="294636" y="3532158"/>
            <a:ext cx="6096000" cy="10225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ea typeface="Times New Roman"/>
                <a:cs typeface="Times New Roman"/>
                <a:sym typeface="Times New Roman"/>
              </a:rPr>
              <a:t>Percepts</a:t>
            </a:r>
            <a:r>
              <a:rPr lang="en-US" sz="2000" dirty="0">
                <a:ea typeface="Times New Roman"/>
                <a:cs typeface="Times New Roman"/>
                <a:sym typeface="Times New Roman"/>
              </a:rPr>
              <a:t> are constrained by Sensors + Environment</a:t>
            </a: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100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ea typeface="Times New Roman"/>
                <a:cs typeface="Times New Roman"/>
                <a:sym typeface="Times New Roman"/>
              </a:rPr>
              <a:t>Actions</a:t>
            </a:r>
            <a:r>
              <a:rPr lang="en-US" sz="2000" dirty="0">
                <a:ea typeface="Times New Roman"/>
                <a:cs typeface="Times New Roman"/>
                <a:sym typeface="Times New Roman"/>
              </a:rPr>
              <a:t> are constrained by Actuators + Environment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1CCBE4-53D3-674F-AFD1-F2A0AC1455B2}"/>
              </a:ext>
            </a:extLst>
          </p:cNvPr>
          <p:cNvSpPr/>
          <p:nvPr/>
        </p:nvSpPr>
        <p:spPr>
          <a:xfrm>
            <a:off x="1724891" y="6076507"/>
            <a:ext cx="5645450" cy="41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ea typeface="Times New Roman"/>
                <a:cs typeface="Times New Roman"/>
                <a:sym typeface="Times New Roman"/>
              </a:rPr>
              <a:t>Agent Function (policy)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– how does it choose the action?</a:t>
            </a:r>
          </a:p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799D6-D43E-2E48-B5AC-75CC2255A3E4}"/>
              </a:ext>
            </a:extLst>
          </p:cNvPr>
          <p:cNvSpPr/>
          <p:nvPr/>
        </p:nvSpPr>
        <p:spPr>
          <a:xfrm>
            <a:off x="7685465" y="4488873"/>
            <a:ext cx="394851" cy="341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766CF0-566D-A348-A139-BCE699C6580E}"/>
              </a:ext>
            </a:extLst>
          </p:cNvPr>
          <p:cNvCxnSpPr>
            <a:cxnSpLocks/>
          </p:cNvCxnSpPr>
          <p:nvPr/>
        </p:nvCxnSpPr>
        <p:spPr>
          <a:xfrm flipH="1">
            <a:off x="5680507" y="4766880"/>
            <a:ext cx="2210708" cy="12959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3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6-A3D1-4749-98D1-04419200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What is a rational AI agent?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C035-C0E2-B144-8E59-C417DEEF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39" y="1612906"/>
            <a:ext cx="11724640" cy="4150585"/>
          </a:xfrm>
        </p:spPr>
        <p:txBody>
          <a:bodyPr>
            <a:normAutofit/>
          </a:bodyPr>
          <a:lstStyle/>
          <a:p>
            <a:pPr defTabSz="457200">
              <a:lnSpc>
                <a:spcPts val="3500"/>
              </a:lnSpc>
              <a:tabLst>
                <a:tab pos="2641600" algn="l"/>
              </a:tabLst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A 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rational agent 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always acts to 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maximize its expected performance measure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, given current </a:t>
            </a:r>
            <a:r>
              <a:rPr lang="en-US" b="1" dirty="0">
                <a:ea typeface="Times New Roman"/>
                <a:cs typeface="Times New Roman"/>
                <a:sym typeface="Times New Roman"/>
              </a:rPr>
              <a:t>percept/state</a:t>
            </a: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r>
              <a:rPr lang="en-US" altLang="en-US" dirty="0"/>
              <a:t>Rationality </a:t>
            </a:r>
            <a:r>
              <a:rPr lang="en-US" altLang="en-US" dirty="0">
                <a:sym typeface="Symbol" panose="05050102010706020507" pitchFamily="18" charset="2"/>
              </a:rPr>
              <a:t> omniscience</a:t>
            </a:r>
            <a:endParaRPr lang="en-US" dirty="0"/>
          </a:p>
          <a:p>
            <a:pPr lvl="1"/>
            <a:r>
              <a:rPr lang="en-US" dirty="0"/>
              <a:t>There is “uncertainty” in the environment.</a:t>
            </a:r>
          </a:p>
          <a:p>
            <a:pPr lvl="1"/>
            <a:r>
              <a:rPr lang="en-US" dirty="0"/>
              <a:t>That is why we emphasize “expected”.</a:t>
            </a:r>
          </a:p>
          <a:p>
            <a:pPr lvl="1"/>
            <a:endParaRPr lang="en-US" dirty="0"/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ts val="3500"/>
              </a:lnSpc>
              <a:tabLst>
                <a:tab pos="2641600" algn="l"/>
              </a:tabLst>
            </a:pPr>
            <a:endParaRPr lang="en-US" b="1" dirty="0"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00"/>
              </a:lnSpc>
            </a:pPr>
            <a:endParaRPr lang="en-US" dirty="0"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CDBA56B6-15F8-594D-A601-017C1B9F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8833" y="2195419"/>
            <a:ext cx="5460446" cy="356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372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C98E-1496-0C48-86C0-F9410C22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891C-E3DE-794A-86C8-D22065EB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en-US" b="1" dirty="0">
                <a:solidFill>
                  <a:srgbClr val="C00000"/>
                </a:solidFill>
                <a:ea typeface="Times New Roman"/>
                <a:cs typeface="Times New Roman"/>
                <a:sym typeface="Times New Roman"/>
              </a:rPr>
              <a:t>Six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 common properties to distinguish environments (not exhaustive) </a:t>
            </a:r>
          </a:p>
          <a:p>
            <a:pPr lvl="1">
              <a:lnSpc>
                <a:spcPts val="32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Fully observable vs Partially observable</a:t>
            </a:r>
          </a:p>
          <a:p>
            <a:pPr lvl="1">
              <a:lnSpc>
                <a:spcPts val="32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Single agent vs Multiagent</a:t>
            </a:r>
          </a:p>
          <a:p>
            <a:pPr lvl="1">
              <a:lnSpc>
                <a:spcPts val="32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Deterministic vs Stochastic</a:t>
            </a:r>
          </a:p>
          <a:p>
            <a:pPr lvl="1">
              <a:lnSpc>
                <a:spcPts val="32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Episodic vs Sequential</a:t>
            </a:r>
          </a:p>
          <a:p>
            <a:pPr lvl="1">
              <a:lnSpc>
                <a:spcPts val="32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Static vs Dynamic</a:t>
            </a:r>
          </a:p>
          <a:p>
            <a:pPr lvl="1">
              <a:lnSpc>
                <a:spcPts val="3200"/>
              </a:lnSpc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Discrete vs Continuous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684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3427</Words>
  <Application>Microsoft Macintosh PowerPoint</Application>
  <PresentationFormat>Widescreen</PresentationFormat>
  <Paragraphs>735</Paragraphs>
  <Slides>55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Arial</vt:lpstr>
      <vt:lpstr>Calibri</vt:lpstr>
      <vt:lpstr>Calibri (Body)</vt:lpstr>
      <vt:lpstr>Calibri Light</vt:lpstr>
      <vt:lpstr>Cambria Math</vt:lpstr>
      <vt:lpstr>Courier New</vt:lpstr>
      <vt:lpstr>Euclid Symbol</vt:lpstr>
      <vt:lpstr>Helvetica</vt:lpstr>
      <vt:lpstr>Symbol</vt:lpstr>
      <vt:lpstr>Times New Roman</vt:lpstr>
      <vt:lpstr>Wingdings</vt:lpstr>
      <vt:lpstr>Office Theme</vt:lpstr>
      <vt:lpstr>Equation</vt:lpstr>
      <vt:lpstr>CSE 3521:  Introduction to Artificial Intelligence </vt:lpstr>
      <vt:lpstr>Final Exam Format</vt:lpstr>
      <vt:lpstr>PEAS</vt:lpstr>
      <vt:lpstr>PEAS</vt:lpstr>
      <vt:lpstr>Peas: Examples</vt:lpstr>
      <vt:lpstr>Rational Agent</vt:lpstr>
      <vt:lpstr>What makes an AI agent</vt:lpstr>
      <vt:lpstr>What is a rational AI agent?</vt:lpstr>
      <vt:lpstr>Kinds of Environments</vt:lpstr>
      <vt:lpstr>Examples</vt:lpstr>
      <vt:lpstr>Search</vt:lpstr>
      <vt:lpstr>Search</vt:lpstr>
      <vt:lpstr>Search Problems</vt:lpstr>
      <vt:lpstr>Depth-First Search</vt:lpstr>
      <vt:lpstr>Breadth-First Search</vt:lpstr>
      <vt:lpstr>Iterative Deepening Search</vt:lpstr>
      <vt:lpstr>Uniform Cost Search (USC)</vt:lpstr>
      <vt:lpstr>Search Heuristics</vt:lpstr>
      <vt:lpstr>Greedy Search</vt:lpstr>
      <vt:lpstr>Greedy Search</vt:lpstr>
      <vt:lpstr>A* Search</vt:lpstr>
      <vt:lpstr>A* is a Combination of UCS and Greedy</vt:lpstr>
      <vt:lpstr>Propositional Logic</vt:lpstr>
      <vt:lpstr>Logic</vt:lpstr>
      <vt:lpstr>Logical Agent</vt:lpstr>
      <vt:lpstr>Knowledge Representation</vt:lpstr>
      <vt:lpstr>The Language of Arithmetic</vt:lpstr>
      <vt:lpstr>Inference</vt:lpstr>
      <vt:lpstr>Propositional Logic: Syntax</vt:lpstr>
      <vt:lpstr>Propositional Logic: Syntax</vt:lpstr>
      <vt:lpstr>Propositional Logic: Semantics</vt:lpstr>
      <vt:lpstr>Propositional Inference: Enumeration Method</vt:lpstr>
      <vt:lpstr>Example</vt:lpstr>
      <vt:lpstr>Inference Rules for Prop. Logic</vt:lpstr>
      <vt:lpstr>Inference Rules for Prop. Logic</vt:lpstr>
      <vt:lpstr>Inference Rules for Prop. Logic</vt:lpstr>
      <vt:lpstr>Inference Rules for Prop. Logic</vt:lpstr>
      <vt:lpstr>Inference Rules for Prop. Logic</vt:lpstr>
      <vt:lpstr>Inference Rules for Prop. Logic</vt:lpstr>
      <vt:lpstr>Inference Rules for Prop. Logic</vt:lpstr>
      <vt:lpstr>First Order Logic</vt:lpstr>
      <vt:lpstr>Syntax of FOL: Basic Elements</vt:lpstr>
      <vt:lpstr>Quantifiers</vt:lpstr>
      <vt:lpstr>Properties of Quantifiers</vt:lpstr>
      <vt:lpstr>Universal Quantifiers</vt:lpstr>
      <vt:lpstr>How to do inference in FOPC</vt:lpstr>
      <vt:lpstr>Reduction to Propositional Inference</vt:lpstr>
      <vt:lpstr>Reduction to Propositional Inference (con’t)</vt:lpstr>
      <vt:lpstr>Reduction to Propositional Inference (con’t)</vt:lpstr>
      <vt:lpstr>Reduction to Propositional Inference (con’t)</vt:lpstr>
      <vt:lpstr>Reduction to Propositional Inference (con’t)</vt:lpstr>
      <vt:lpstr>Forward and Backward Chaining</vt:lpstr>
      <vt:lpstr>Forward Chaining</vt:lpstr>
      <vt:lpstr>Backward Chaining</vt:lpstr>
      <vt:lpstr>Resolution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Tabassum, Jeniya T.</cp:lastModifiedBy>
  <cp:revision>339</cp:revision>
  <cp:lastPrinted>2021-03-03T16:25:27Z</cp:lastPrinted>
  <dcterms:created xsi:type="dcterms:W3CDTF">2020-06-25T19:45:53Z</dcterms:created>
  <dcterms:modified xsi:type="dcterms:W3CDTF">2021-04-16T04:34:27Z</dcterms:modified>
</cp:coreProperties>
</file>