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03169"/>
            <a:ext cx="7766936" cy="2447667"/>
          </a:xfrm>
        </p:spPr>
        <p:txBody>
          <a:bodyPr/>
          <a:lstStyle/>
          <a:p>
            <a:pPr algn="ctr"/>
            <a:r>
              <a:rPr lang="en-US" sz="2800" b="1" dirty="0"/>
              <a:t>Web Scraping: Get Product Recommendations with Sentiment Analysis Based on Reviews from </a:t>
            </a:r>
            <a:r>
              <a:rPr lang="en-US" sz="2800" b="1" dirty="0" err="1"/>
              <a:t>Flipkart</a:t>
            </a:r>
            <a:r>
              <a:rPr lang="en-US" sz="2800" b="1" dirty="0"/>
              <a:t> (Live Data) Using </a:t>
            </a:r>
            <a:r>
              <a:rPr lang="en-US" sz="2800" b="1" dirty="0" err="1"/>
              <a:t>LangChain</a:t>
            </a:r>
            <a:r>
              <a:rPr lang="en-US" sz="2800" b="1" dirty="0"/>
              <a:t> and Deploying on AWS</a:t>
            </a:r>
          </a:p>
        </p:txBody>
      </p:sp>
      <p:sp>
        <p:nvSpPr>
          <p:cNvPr id="3" name="Subtitle 2"/>
          <p:cNvSpPr>
            <a:spLocks noGrp="1"/>
          </p:cNvSpPr>
          <p:nvPr>
            <p:ph type="subTitle" idx="1"/>
          </p:nvPr>
        </p:nvSpPr>
        <p:spPr/>
        <p:txBody>
          <a:bodyPr/>
          <a:lstStyle/>
          <a:p>
            <a:endParaRPr lang="en-US" dirty="0" smtClean="0"/>
          </a:p>
          <a:p>
            <a:r>
              <a:rPr lang="en-US" sz="2000" dirty="0" smtClean="0"/>
              <a:t>Final Project</a:t>
            </a:r>
            <a:endParaRPr lang="en-US" sz="2000" dirty="0"/>
          </a:p>
        </p:txBody>
      </p:sp>
    </p:spTree>
    <p:extLst>
      <p:ext uri="{BB962C8B-B14F-4D97-AF65-F5344CB8AC3E}">
        <p14:creationId xmlns:p14="http://schemas.microsoft.com/office/powerpoint/2010/main" val="92654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677334" y="1365663"/>
            <a:ext cx="8596668" cy="5260768"/>
          </a:xfrm>
        </p:spPr>
        <p:txBody>
          <a:bodyPr>
            <a:normAutofit fontScale="70000" lnSpcReduction="20000"/>
          </a:bodyPr>
          <a:lstStyle/>
          <a:p>
            <a:pPr marL="0" indent="0" algn="just">
              <a:buNone/>
            </a:pPr>
            <a:r>
              <a:rPr lang="en-US" sz="2300" dirty="0">
                <a:latin typeface="Times New Roman" panose="02020603050405020304" pitchFamily="18" charset="0"/>
                <a:cs typeface="Times New Roman" panose="02020603050405020304" pitchFamily="18" charset="0"/>
              </a:rPr>
              <a:t>T</a:t>
            </a:r>
            <a:r>
              <a:rPr lang="en-US" sz="2300" dirty="0" smtClean="0">
                <a:latin typeface="Times New Roman" panose="02020603050405020304" pitchFamily="18" charset="0"/>
                <a:cs typeface="Times New Roman" panose="02020603050405020304" pitchFamily="18" charset="0"/>
              </a:rPr>
              <a:t>o </a:t>
            </a:r>
            <a:r>
              <a:rPr lang="en-US" sz="2300" dirty="0">
                <a:latin typeface="Times New Roman" panose="02020603050405020304" pitchFamily="18" charset="0"/>
                <a:cs typeface="Times New Roman" panose="02020603050405020304" pitchFamily="18" charset="0"/>
              </a:rPr>
              <a:t>create an automated system that utilizes web scraping and sentiment analysis techniques to provide data-driven product recommendations across different categories, including electronics, clothing, and home appliances</a:t>
            </a:r>
            <a:r>
              <a:rPr lang="en-US" sz="2300" dirty="0" smtClean="0">
                <a:latin typeface="Times New Roman" panose="02020603050405020304" pitchFamily="18" charset="0"/>
                <a:cs typeface="Times New Roman" panose="02020603050405020304" pitchFamily="18" charset="0"/>
              </a:rPr>
              <a:t>.</a:t>
            </a:r>
          </a:p>
          <a:p>
            <a:pPr algn="just"/>
            <a:r>
              <a:rPr lang="en-US" sz="2300" b="1" dirty="0">
                <a:latin typeface="Times New Roman" panose="02020603050405020304" pitchFamily="18" charset="0"/>
                <a:cs typeface="Times New Roman" panose="02020603050405020304" pitchFamily="18" charset="0"/>
              </a:rPr>
              <a:t>Key Tasks:</a:t>
            </a:r>
          </a:p>
          <a:p>
            <a:pPr algn="just"/>
            <a:r>
              <a:rPr lang="en-US" sz="2300" b="1" dirty="0">
                <a:latin typeface="Times New Roman" panose="02020603050405020304" pitchFamily="18" charset="0"/>
                <a:cs typeface="Times New Roman" panose="02020603050405020304" pitchFamily="18" charset="0"/>
              </a:rPr>
              <a:t>Web Scraping</a:t>
            </a:r>
            <a:r>
              <a:rPr lang="en-US" sz="2300" dirty="0">
                <a:latin typeface="Times New Roman" panose="02020603050405020304" pitchFamily="18" charset="0"/>
                <a:cs typeface="Times New Roman" panose="02020603050405020304" pitchFamily="18" charset="0"/>
              </a:rPr>
              <a:t>:</a:t>
            </a:r>
          </a:p>
          <a:p>
            <a:pPr marL="457200" lvl="1" indent="0" algn="just">
              <a:buNone/>
            </a:pPr>
            <a:r>
              <a:rPr lang="en-US" sz="2300" dirty="0">
                <a:latin typeface="Times New Roman" panose="02020603050405020304" pitchFamily="18" charset="0"/>
                <a:cs typeface="Times New Roman" panose="02020603050405020304" pitchFamily="18" charset="0"/>
              </a:rPr>
              <a:t>Develop a robust scraper to extract product reviews from </a:t>
            </a:r>
            <a:r>
              <a:rPr lang="en-US" sz="2300" dirty="0" err="1">
                <a:latin typeface="Times New Roman" panose="02020603050405020304" pitchFamily="18" charset="0"/>
                <a:cs typeface="Times New Roman" panose="02020603050405020304" pitchFamily="18" charset="0"/>
              </a:rPr>
              <a:t>Flipkart</a:t>
            </a:r>
            <a:r>
              <a:rPr lang="en-US" sz="2300" dirty="0">
                <a:latin typeface="Times New Roman" panose="02020603050405020304" pitchFamily="18" charset="0"/>
                <a:cs typeface="Times New Roman" panose="02020603050405020304" pitchFamily="18" charset="0"/>
              </a:rPr>
              <a:t>, targeting multiple product categories.</a:t>
            </a:r>
          </a:p>
          <a:p>
            <a:pPr algn="just"/>
            <a:r>
              <a:rPr lang="en-US" sz="2300" b="1" dirty="0">
                <a:latin typeface="Times New Roman" panose="02020603050405020304" pitchFamily="18" charset="0"/>
                <a:cs typeface="Times New Roman" panose="02020603050405020304" pitchFamily="18" charset="0"/>
              </a:rPr>
              <a:t>Data Cleaning and Structuring</a:t>
            </a:r>
            <a:r>
              <a:rPr lang="en-US" sz="2300" dirty="0">
                <a:latin typeface="Times New Roman" panose="02020603050405020304" pitchFamily="18" charset="0"/>
                <a:cs typeface="Times New Roman" panose="02020603050405020304" pitchFamily="18" charset="0"/>
              </a:rPr>
              <a:t>:</a:t>
            </a:r>
          </a:p>
          <a:p>
            <a:pPr marL="457200" lvl="1" indent="0" algn="just">
              <a:buNone/>
            </a:pPr>
            <a:r>
              <a:rPr lang="en-US" sz="2300" dirty="0">
                <a:latin typeface="Times New Roman" panose="02020603050405020304" pitchFamily="18" charset="0"/>
                <a:cs typeface="Times New Roman" panose="02020603050405020304" pitchFamily="18" charset="0"/>
              </a:rPr>
              <a:t>Process the scraped data to ensure it is well-structured and suitable for analysis.</a:t>
            </a:r>
          </a:p>
          <a:p>
            <a:pPr algn="just"/>
            <a:r>
              <a:rPr lang="en-US" sz="2300" b="1" dirty="0">
                <a:latin typeface="Times New Roman" panose="02020603050405020304" pitchFamily="18" charset="0"/>
                <a:cs typeface="Times New Roman" panose="02020603050405020304" pitchFamily="18" charset="0"/>
              </a:rPr>
              <a:t>Sentiment Analysis</a:t>
            </a:r>
            <a:r>
              <a:rPr lang="en-US" sz="2300" dirty="0">
                <a:latin typeface="Times New Roman" panose="02020603050405020304" pitchFamily="18" charset="0"/>
                <a:cs typeface="Times New Roman" panose="02020603050405020304" pitchFamily="18" charset="0"/>
              </a:rPr>
              <a:t>:</a:t>
            </a:r>
          </a:p>
          <a:p>
            <a:pPr marL="457200" lvl="1" indent="0" algn="just">
              <a:buNone/>
            </a:pPr>
            <a:r>
              <a:rPr lang="en-US" sz="2300" dirty="0">
                <a:latin typeface="Times New Roman" panose="02020603050405020304" pitchFamily="18" charset="0"/>
                <a:cs typeface="Times New Roman" panose="02020603050405020304" pitchFamily="18" charset="0"/>
              </a:rPr>
              <a:t>Implement sentiment analysis to categorize reviews as positive, negative, or neutral, thus providing insights into customer opinions.</a:t>
            </a:r>
          </a:p>
          <a:p>
            <a:pPr algn="just"/>
            <a:r>
              <a:rPr lang="en-US" sz="2300" b="1" dirty="0">
                <a:latin typeface="Times New Roman" panose="02020603050405020304" pitchFamily="18" charset="0"/>
                <a:cs typeface="Times New Roman" panose="02020603050405020304" pitchFamily="18" charset="0"/>
              </a:rPr>
              <a:t>Product </a:t>
            </a:r>
            <a:r>
              <a:rPr lang="en-US" sz="2300" b="1" dirty="0" smtClean="0">
                <a:latin typeface="Times New Roman" panose="02020603050405020304" pitchFamily="18" charset="0"/>
                <a:cs typeface="Times New Roman" panose="02020603050405020304" pitchFamily="18" charset="0"/>
              </a:rPr>
              <a:t>Recommendation</a:t>
            </a:r>
            <a:r>
              <a:rPr lang="en-US" sz="2300" dirty="0" smtClean="0">
                <a:latin typeface="Times New Roman" panose="02020603050405020304" pitchFamily="18" charset="0"/>
                <a:cs typeface="Times New Roman" panose="02020603050405020304" pitchFamily="18" charset="0"/>
              </a:rPr>
              <a:t>:</a:t>
            </a:r>
          </a:p>
          <a:p>
            <a:pPr marL="457200" lvl="1" indent="0" algn="just">
              <a:buNone/>
            </a:pPr>
            <a:r>
              <a:rPr lang="en-US" sz="2300" dirty="0" smtClean="0">
                <a:latin typeface="Times New Roman" panose="02020603050405020304" pitchFamily="18" charset="0"/>
                <a:cs typeface="Times New Roman" panose="02020603050405020304" pitchFamily="18" charset="0"/>
              </a:rPr>
              <a:t>Utilize the results of the sentiment analysis to recommend the top products based on customer feedback.</a:t>
            </a:r>
          </a:p>
          <a:p>
            <a:pPr algn="just"/>
            <a:r>
              <a:rPr lang="en-US" sz="2300" b="1" dirty="0" smtClean="0">
                <a:latin typeface="Times New Roman" panose="02020603050405020304" pitchFamily="18" charset="0"/>
                <a:cs typeface="Times New Roman" panose="02020603050405020304" pitchFamily="18" charset="0"/>
              </a:rPr>
              <a:t>Visualization </a:t>
            </a:r>
            <a:r>
              <a:rPr lang="en-US" sz="2300" b="1" dirty="0">
                <a:latin typeface="Times New Roman" panose="02020603050405020304" pitchFamily="18" charset="0"/>
                <a:cs typeface="Times New Roman" panose="02020603050405020304" pitchFamily="18" charset="0"/>
              </a:rPr>
              <a:t>and Reporting</a:t>
            </a:r>
            <a:r>
              <a:rPr lang="en-US" sz="2300" dirty="0">
                <a:latin typeface="Times New Roman" panose="02020603050405020304" pitchFamily="18" charset="0"/>
                <a:cs typeface="Times New Roman" panose="02020603050405020304" pitchFamily="18" charset="0"/>
              </a:rPr>
              <a:t>:</a:t>
            </a:r>
          </a:p>
          <a:p>
            <a:pPr marL="457200" lvl="1" indent="0" algn="just">
              <a:buNone/>
            </a:pPr>
            <a:r>
              <a:rPr lang="en-US" sz="2300" dirty="0">
                <a:latin typeface="Times New Roman" panose="02020603050405020304" pitchFamily="18" charset="0"/>
                <a:cs typeface="Times New Roman" panose="02020603050405020304" pitchFamily="18" charset="0"/>
              </a:rPr>
              <a:t>Create visual representations of the analyzed data and compile a comprehensive report detailing the analysis process, findings, and recommendations.</a:t>
            </a:r>
          </a:p>
          <a:p>
            <a:pPr marL="0" indent="0" algn="just">
              <a:buNone/>
            </a:pPr>
            <a:endParaRPr lang="en-US" sz="2000" dirty="0"/>
          </a:p>
        </p:txBody>
      </p:sp>
    </p:spTree>
    <p:extLst>
      <p:ext uri="{BB962C8B-B14F-4D97-AF65-F5344CB8AC3E}">
        <p14:creationId xmlns:p14="http://schemas.microsoft.com/office/powerpoint/2010/main" val="389099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Automated Web Scraping</a:t>
            </a:r>
            <a:endParaRPr lang="en-US" sz="4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34830" y="1640943"/>
            <a:ext cx="904855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Up Environment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Install necessary libraries: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BeautifulSoup</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Selenium, and Pandas.</a:t>
            </a: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Configure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ChromeDriver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web scraping.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Identify Target URLs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Select product pages to scrape, focusing on</a:t>
            </a:r>
            <a:r>
              <a:rPr kumimoji="0" 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smartphones.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Implement Web Scraping</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Selenium to automate browser interactions.</a:t>
            </a: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Fetch HTML content of product review pages.</a:t>
            </a: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Navigate through multiple review pages to gather extensive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Extract Relevant Data</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Parse HTML using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BeautifulSoup</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locate review sections.</a:t>
            </a: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Collect ratings and review texts for each product.</a:t>
            </a: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Structure data into a list of dictionaries for easy manipulation.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Store Data</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Save the collected reviews into a CSV file for further analysis.</a:t>
            </a:r>
            <a:endParaRPr lang="en-US" sz="1800" dirty="0" smtClean="0">
              <a:solidFill>
                <a:schemeClr val="tx1"/>
              </a:solidFill>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Phone</a:t>
            </a:r>
            <a:r>
              <a:rPr kumimoji="0" 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dirty="0" err="1" smtClean="0">
                <a:ln>
                  <a:noFill/>
                </a:ln>
                <a:solidFill>
                  <a:schemeClr val="tx1"/>
                </a:solidFill>
                <a:effectLst/>
                <a:latin typeface="Times New Roman" panose="02020603050405020304" pitchFamily="18" charset="0"/>
                <a:cs typeface="Times New Roman" panose="02020603050405020304" pitchFamily="18" charset="0"/>
              </a:rPr>
              <a:t>Name,Product,Review.Rating</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23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and Sentiment Analysis</a:t>
            </a:r>
          </a:p>
        </p:txBody>
      </p:sp>
      <p:sp>
        <p:nvSpPr>
          <p:cNvPr id="4" name="Rectangle 1"/>
          <p:cNvSpPr>
            <a:spLocks noGrp="1" noChangeArrowheads="1"/>
          </p:cNvSpPr>
          <p:nvPr>
            <p:ph idx="1"/>
          </p:nvPr>
        </p:nvSpPr>
        <p:spPr bwMode="auto">
          <a:xfrm>
            <a:off x="677334" y="1884984"/>
            <a:ext cx="859666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Import Libraries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Utilize Pandas, </a:t>
            </a:r>
            <a:r>
              <a:rPr kumimoji="0" lang="en-US" sz="1600" b="0" i="0" u="none" strike="noStrike" cap="none" normalizeH="0" baseline="0" dirty="0" err="1" smtClean="0">
                <a:ln>
                  <a:noFill/>
                </a:ln>
                <a:solidFill>
                  <a:schemeClr val="tx1"/>
                </a:solidFill>
                <a:effectLst/>
                <a:latin typeface="Arial" panose="020B0604020202020204" pitchFamily="34" charset="0"/>
              </a:rPr>
              <a:t>BeautifulSoup</a:t>
            </a:r>
            <a:r>
              <a:rPr kumimoji="0" lang="en-US" sz="1600" b="0" i="0" u="none" strike="noStrike" cap="none" normalizeH="0" baseline="0" dirty="0" smtClean="0">
                <a:ln>
                  <a:noFill/>
                </a:ln>
                <a:solidFill>
                  <a:schemeClr val="tx1"/>
                </a:solidFill>
                <a:effectLst/>
                <a:latin typeface="Arial" panose="020B0604020202020204" pitchFamily="34" charset="0"/>
              </a:rPr>
              <a:t>, NLTK, and </a:t>
            </a:r>
            <a:r>
              <a:rPr kumimoji="0" lang="en-US" sz="1600" b="0" i="0" u="none" strike="noStrike" cap="none" normalizeH="0" baseline="0" dirty="0" err="1" smtClean="0">
                <a:ln>
                  <a:noFill/>
                </a:ln>
                <a:solidFill>
                  <a:schemeClr val="tx1"/>
                </a:solidFill>
                <a:effectLst/>
                <a:latin typeface="Arial" panose="020B0604020202020204" pitchFamily="34" charset="0"/>
              </a:rPr>
              <a:t>TextBlob</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Preprocess Reviews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Remove HTML tags and 'READ MORE' text.</a:t>
            </a: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Clean special characters and normalize whitespace.</a:t>
            </a: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Convert text to lowercase and tokenize.</a:t>
            </a: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Remove stop words and apply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Sentiment Analysis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Use </a:t>
            </a:r>
            <a:r>
              <a:rPr kumimoji="0" lang="en-US" sz="1600" b="0" i="0" u="none" strike="noStrike" cap="none" normalizeH="0" baseline="0" dirty="0" err="1" smtClean="0">
                <a:ln>
                  <a:noFill/>
                </a:ln>
                <a:solidFill>
                  <a:schemeClr val="tx1"/>
                </a:solidFill>
                <a:effectLst/>
                <a:latin typeface="Arial" panose="020B0604020202020204" pitchFamily="34" charset="0"/>
              </a:rPr>
              <a:t>TextBlob</a:t>
            </a:r>
            <a:r>
              <a:rPr kumimoji="0" lang="en-US" sz="1600" b="0" i="0" u="none" strike="noStrike" cap="none" normalizeH="0" baseline="0" dirty="0" smtClean="0">
                <a:ln>
                  <a:noFill/>
                </a:ln>
                <a:solidFill>
                  <a:schemeClr val="tx1"/>
                </a:solidFill>
                <a:effectLst/>
                <a:latin typeface="Arial" panose="020B0604020202020204" pitchFamily="34" charset="0"/>
              </a:rPr>
              <a:t> to analyze sentiment polarity.</a:t>
            </a: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Classify sentiments as Positive(&gt;0), Negative(&lt;0), or Neutral(=0).(based on</a:t>
            </a:r>
            <a:r>
              <a:rPr kumimoji="0" lang="en-US" sz="1600" b="0" i="0" u="none" strike="noStrike" cap="none" normalizeH="0" dirty="0" smtClean="0">
                <a:ln>
                  <a:noFill/>
                </a:ln>
                <a:solidFill>
                  <a:schemeClr val="tx1"/>
                </a:solidFill>
                <a:effectLst/>
                <a:latin typeface="Arial" panose="020B0604020202020204" pitchFamily="34" charset="0"/>
              </a:rPr>
              <a:t> polarity score) </a:t>
            </a:r>
            <a:r>
              <a:rPr lang="en-US" dirty="0" err="1">
                <a:solidFill>
                  <a:schemeClr val="tx1"/>
                </a:solidFill>
                <a:latin typeface="Arial" panose="020B0604020202020204" pitchFamily="34" charset="0"/>
              </a:rPr>
              <a:t>TextBlob</a:t>
            </a:r>
            <a:r>
              <a:rPr lang="en-US" dirty="0">
                <a:solidFill>
                  <a:schemeClr val="tx1"/>
                </a:solidFill>
                <a:latin typeface="Arial" panose="020B0604020202020204" pitchFamily="34" charset="0"/>
              </a:rPr>
              <a:t> determines the overall polarity by analyzing the emotional weight of words in context, adjusting for modifiers or negations, and averaging the sentiment scores to classify the sentiment as positive, neutral, or negative.</a:t>
            </a:r>
            <a:endParaRPr 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Store Results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None/>
            </a:pPr>
            <a:r>
              <a:rPr lang="en-US" dirty="0">
                <a:solidFill>
                  <a:schemeClr val="tx1"/>
                </a:solidFill>
                <a:latin typeface="Arial" panose="020B0604020202020204" pitchFamily="34" charset="0"/>
              </a:rPr>
              <a:t>A</a:t>
            </a:r>
            <a:r>
              <a:rPr kumimoji="0" lang="en-US" sz="1600" b="0" i="0" u="none" strike="noStrike" cap="none" normalizeH="0" baseline="0" dirty="0" smtClean="0">
                <a:ln>
                  <a:noFill/>
                </a:ln>
                <a:solidFill>
                  <a:schemeClr val="tx1"/>
                </a:solidFill>
                <a:effectLst/>
                <a:latin typeface="Arial" panose="020B0604020202020204" pitchFamily="34" charset="0"/>
              </a:rPr>
              <a:t>dd sentiment labels to the </a:t>
            </a:r>
            <a:r>
              <a:rPr kumimoji="0" lang="en-US" sz="1600" b="0" i="0" u="none" strike="noStrike" cap="none" normalizeH="0" baseline="0" dirty="0" err="1" smtClean="0">
                <a:ln>
                  <a:noFill/>
                </a:ln>
                <a:solidFill>
                  <a:schemeClr val="tx1"/>
                </a:solidFill>
                <a:effectLst/>
                <a:latin typeface="Arial" panose="020B0604020202020204" pitchFamily="34" charset="0"/>
              </a:rPr>
              <a:t>DataFrame</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400050" lvl="1" indent="0" defTabSz="914400" eaLnBrk="0" fontAlgn="base" hangingPunct="0">
              <a:spcBef>
                <a:spcPct val="0"/>
              </a:spcBef>
              <a:spcAft>
                <a:spcPct val="0"/>
              </a:spcAft>
              <a:buClrTx/>
              <a:buSzTx/>
              <a:buNone/>
            </a:pPr>
            <a:r>
              <a:rPr kumimoji="0" lang="en-US" sz="1600" b="0" i="0" u="none" strike="noStrike" cap="none" normalizeH="0" baseline="0" dirty="0" smtClean="0">
                <a:ln>
                  <a:noFill/>
                </a:ln>
                <a:solidFill>
                  <a:schemeClr val="tx1"/>
                </a:solidFill>
                <a:effectLst/>
                <a:latin typeface="Arial" panose="020B0604020202020204" pitchFamily="34" charset="0"/>
              </a:rPr>
              <a:t>Save the enhanced </a:t>
            </a:r>
            <a:r>
              <a:rPr kumimoji="0" lang="en-US" sz="1600" b="0" i="0" u="none" strike="noStrike" cap="none" normalizeH="0" baseline="0" dirty="0" err="1" smtClean="0">
                <a:ln>
                  <a:noFill/>
                </a:ln>
                <a:solidFill>
                  <a:schemeClr val="tx1"/>
                </a:solidFill>
                <a:effectLst/>
                <a:latin typeface="Arial" panose="020B0604020202020204" pitchFamily="34" charset="0"/>
              </a:rPr>
              <a:t>DataFrame</a:t>
            </a:r>
            <a:r>
              <a:rPr kumimoji="0" lang="en-US" sz="1600" b="0" i="0" u="none" strike="noStrike" cap="none" normalizeH="0" baseline="0" dirty="0" smtClean="0">
                <a:ln>
                  <a:noFill/>
                </a:ln>
                <a:solidFill>
                  <a:schemeClr val="tx1"/>
                </a:solidFill>
                <a:effectLst/>
                <a:latin typeface="Arial" panose="020B0604020202020204" pitchFamily="34" charset="0"/>
              </a:rPr>
              <a:t> to a new CSV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29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sentiment analysis of reviews and product recommendations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Predict sentiments of </a:t>
            </a:r>
            <a:r>
              <a:rPr lang="en-US" sz="1400" dirty="0" err="1">
                <a:latin typeface="Times New Roman" panose="02020603050405020304" pitchFamily="18" charset="0"/>
                <a:cs typeface="Times New Roman" panose="02020603050405020304" pitchFamily="18" charset="0"/>
              </a:rPr>
              <a:t>Flipkart</a:t>
            </a:r>
            <a:r>
              <a:rPr lang="en-US" sz="1400" dirty="0">
                <a:latin typeface="Times New Roman" panose="02020603050405020304" pitchFamily="18" charset="0"/>
                <a:cs typeface="Times New Roman" panose="02020603050405020304" pitchFamily="18" charset="0"/>
              </a:rPr>
              <a:t> reviews using </a:t>
            </a:r>
            <a:r>
              <a:rPr lang="en-US" sz="1400" dirty="0" err="1">
                <a:latin typeface="Times New Roman" panose="02020603050405020304" pitchFamily="18" charset="0"/>
                <a:cs typeface="Times New Roman" panose="02020603050405020304" pitchFamily="18" charset="0"/>
              </a:rPr>
              <a:t>DistilBERT</a:t>
            </a:r>
            <a:r>
              <a:rPr lang="en-US" sz="1400" dirty="0">
                <a:latin typeface="Times New Roman" panose="02020603050405020304" pitchFamily="18" charset="0"/>
                <a:cs typeface="Times New Roman" panose="02020603050405020304" pitchFamily="18" charset="0"/>
              </a:rPr>
              <a:t> and provide product recommendations based on review sentiment and scores.</a:t>
            </a:r>
          </a:p>
          <a:p>
            <a:pPr>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Dataset and Preprocessing: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Flipkart</a:t>
            </a:r>
            <a:r>
              <a:rPr lang="en-US" sz="1400" dirty="0">
                <a:latin typeface="Times New Roman" panose="02020603050405020304" pitchFamily="18" charset="0"/>
                <a:cs typeface="Times New Roman" panose="02020603050405020304" pitchFamily="18" charset="0"/>
              </a:rPr>
              <a:t> reviews with sentiment labels.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 Mapping</a:t>
            </a:r>
            <a:r>
              <a:rPr lang="en-US" sz="1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Positive</a:t>
            </a:r>
            <a:r>
              <a:rPr lang="en-US" sz="1400" dirty="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rPr>
              <a:t>2</a:t>
            </a:r>
            <a:r>
              <a:rPr lang="en-US" sz="1400" b="1" dirty="0" smtClean="0">
                <a:latin typeface="Times New Roman" panose="02020603050405020304" pitchFamily="18" charset="0"/>
                <a:cs typeface="Times New Roman" panose="02020603050405020304" pitchFamily="18" charset="0"/>
              </a:rPr>
              <a:t>Neutral</a:t>
            </a:r>
            <a:r>
              <a:rPr lang="en-US" sz="1400" dirty="0" smtClean="0">
                <a:latin typeface="Times New Roman" panose="02020603050405020304" pitchFamily="18" charset="0"/>
                <a:cs typeface="Times New Roman" panose="02020603050405020304" pitchFamily="18" charset="0"/>
              </a:rPr>
              <a:t> → 1</a:t>
            </a:r>
            <a:r>
              <a:rPr lang="en-US" sz="1400" b="1" dirty="0" smtClean="0">
                <a:latin typeface="Times New Roman" panose="02020603050405020304" pitchFamily="18" charset="0"/>
                <a:cs typeface="Times New Roman" panose="02020603050405020304" pitchFamily="18" charset="0"/>
              </a:rPr>
              <a:t>Negative</a:t>
            </a:r>
            <a:r>
              <a:rPr lang="en-US" sz="1400" dirty="0" smtClean="0">
                <a:latin typeface="Times New Roman" panose="02020603050405020304" pitchFamily="18" charset="0"/>
                <a:cs typeface="Times New Roman" panose="02020603050405020304" pitchFamily="18" charset="0"/>
              </a:rPr>
              <a:t> → 0</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Split dataset into train (80%) and test (20%) for model evaluation.</a:t>
            </a:r>
          </a:p>
          <a:p>
            <a:pPr>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Model:</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Transformer Model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DistilBERT</a:t>
            </a:r>
            <a:r>
              <a:rPr lang="en-US" sz="1400" dirty="0">
                <a:latin typeface="Times New Roman" panose="02020603050405020304" pitchFamily="18" charset="0"/>
                <a:cs typeface="Times New Roman" panose="02020603050405020304" pitchFamily="18" charset="0"/>
              </a:rPr>
              <a:t> (Lightweight BERT-based model) fine-tuned for sentiment classification.</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Tokenization</a:t>
            </a:r>
            <a:r>
              <a:rPr lang="en-US" sz="1400" dirty="0">
                <a:latin typeface="Times New Roman" panose="02020603050405020304" pitchFamily="18" charset="0"/>
                <a:cs typeface="Times New Roman" panose="02020603050405020304" pitchFamily="18" charset="0"/>
              </a:rPr>
              <a:t>: Performed in batches for memory efficiency using </a:t>
            </a:r>
            <a:r>
              <a:rPr lang="en-US" sz="1400" dirty="0" err="1">
                <a:latin typeface="Times New Roman" panose="02020603050405020304" pitchFamily="18" charset="0"/>
                <a:cs typeface="Times New Roman" panose="02020603050405020304" pitchFamily="18" charset="0"/>
              </a:rPr>
              <a:t>DistilBERT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tokenizer</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Training </a:t>
            </a:r>
            <a:r>
              <a:rPr lang="en-US" sz="1400" b="1" dirty="0">
                <a:latin typeface="Times New Roman" panose="02020603050405020304" pitchFamily="18" charset="0"/>
                <a:cs typeface="Times New Roman" panose="02020603050405020304" pitchFamily="18" charset="0"/>
              </a:rPr>
              <a:t>Process</a:t>
            </a:r>
            <a:r>
              <a:rPr lang="en-US" sz="1400" b="1"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 </a:t>
            </a:r>
            <a:r>
              <a:rPr lang="en-US" sz="1400" dirty="0" smtClean="0">
                <a:latin typeface="Times New Roman" panose="02020603050405020304" pitchFamily="18" charset="0"/>
                <a:cs typeface="Times New Roman" panose="02020603050405020304" pitchFamily="18" charset="0"/>
              </a:rPr>
              <a:t>epochs     Batch </a:t>
            </a:r>
            <a:r>
              <a:rPr lang="en-US" sz="1400" dirty="0">
                <a:latin typeface="Times New Roman" panose="02020603050405020304" pitchFamily="18" charset="0"/>
                <a:cs typeface="Times New Roman" panose="02020603050405020304" pitchFamily="18" charset="0"/>
              </a:rPr>
              <a:t>size: </a:t>
            </a:r>
            <a:r>
              <a:rPr lang="en-US" sz="1400" dirty="0" smtClean="0">
                <a:latin typeface="Times New Roman" panose="02020603050405020304" pitchFamily="18" charset="0"/>
                <a:cs typeface="Times New Roman" panose="02020603050405020304" pitchFamily="18" charset="0"/>
              </a:rPr>
              <a:t>16  </a:t>
            </a:r>
            <a:endParaRPr lang="en-US" sz="14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6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793175"/>
            <a:ext cx="8596668" cy="4248188"/>
          </a:xfrm>
        </p:spPr>
        <p:txBody>
          <a:bodyPr>
            <a:noAutofit/>
          </a:bodyPr>
          <a:lstStyle/>
          <a:p>
            <a:pPr marL="0" indent="0">
              <a:buNone/>
            </a:pPr>
            <a:r>
              <a:rPr lang="en-US" sz="1400" b="1" dirty="0" smtClean="0">
                <a:latin typeface="Times New Roman" panose="02020603050405020304" pitchFamily="18" charset="0"/>
                <a:cs typeface="Times New Roman" panose="02020603050405020304" pitchFamily="18" charset="0"/>
              </a:rPr>
              <a:t>Sentiment </a:t>
            </a:r>
            <a:r>
              <a:rPr lang="en-US" sz="1400" b="1" dirty="0">
                <a:latin typeface="Times New Roman" panose="02020603050405020304" pitchFamily="18" charset="0"/>
                <a:cs typeface="Times New Roman" panose="02020603050405020304" pitchFamily="18" charset="0"/>
              </a:rPr>
              <a:t>Prediction:</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Applied the trained </a:t>
            </a:r>
            <a:r>
              <a:rPr lang="en-US" sz="1400" dirty="0" err="1">
                <a:latin typeface="Times New Roman" panose="02020603050405020304" pitchFamily="18" charset="0"/>
                <a:cs typeface="Times New Roman" panose="02020603050405020304" pitchFamily="18" charset="0"/>
              </a:rPr>
              <a:t>DistilBERT</a:t>
            </a:r>
            <a:r>
              <a:rPr lang="en-US" sz="1400" dirty="0">
                <a:latin typeface="Times New Roman" panose="02020603050405020304" pitchFamily="18" charset="0"/>
                <a:cs typeface="Times New Roman" panose="02020603050405020304" pitchFamily="18" charset="0"/>
              </a:rPr>
              <a:t> model to predict sentiment for all reviews in the </a:t>
            </a:r>
            <a:r>
              <a:rPr lang="en-US" sz="1400" dirty="0" smtClean="0">
                <a:latin typeface="Times New Roman" panose="02020603050405020304" pitchFamily="18" charset="0"/>
                <a:cs typeface="Times New Roman" panose="02020603050405020304" pitchFamily="18" charset="0"/>
              </a:rPr>
              <a:t>dataset:</a:t>
            </a:r>
          </a:p>
          <a:p>
            <a:pPr lvl="1">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Predicted </a:t>
            </a:r>
            <a:r>
              <a:rPr lang="en-US" sz="1400" dirty="0">
                <a:latin typeface="Times New Roman" panose="02020603050405020304" pitchFamily="18" charset="0"/>
                <a:cs typeface="Times New Roman" panose="02020603050405020304" pitchFamily="18" charset="0"/>
              </a:rPr>
              <a:t>sentiments as </a:t>
            </a:r>
            <a:r>
              <a:rPr lang="en-US" sz="1400" b="1" dirty="0">
                <a:latin typeface="Times New Roman" panose="02020603050405020304" pitchFamily="18" charset="0"/>
                <a:cs typeface="Times New Roman" panose="02020603050405020304" pitchFamily="18" charset="0"/>
              </a:rPr>
              <a:t>Positive</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Neutral</a:t>
            </a:r>
            <a:r>
              <a:rPr lang="en-US" sz="1400" dirty="0">
                <a:latin typeface="Times New Roman" panose="02020603050405020304" pitchFamily="18" charset="0"/>
                <a:cs typeface="Times New Roman" panose="02020603050405020304" pitchFamily="18" charset="0"/>
              </a:rPr>
              <a:t>, or </a:t>
            </a:r>
            <a:r>
              <a:rPr lang="en-US" sz="1400" b="1" dirty="0">
                <a:latin typeface="Times New Roman" panose="02020603050405020304" pitchFamily="18" charset="0"/>
                <a:cs typeface="Times New Roman" panose="02020603050405020304" pitchFamily="18" charset="0"/>
              </a:rPr>
              <a:t>Negative</a:t>
            </a:r>
            <a:r>
              <a:rPr lang="en-US" sz="1400" dirty="0">
                <a:latin typeface="Times New Roman" panose="02020603050405020304" pitchFamily="18" charset="0"/>
                <a:cs typeface="Times New Roman" panose="02020603050405020304" pitchFamily="18" charset="0"/>
              </a:rPr>
              <a:t>.</a:t>
            </a:r>
          </a:p>
          <a:p>
            <a:pPr marL="0" indent="0">
              <a:buNone/>
            </a:pPr>
            <a:r>
              <a:rPr lang="en-US" sz="1400" b="1" dirty="0" smtClean="0">
                <a:latin typeface="Times New Roman" panose="02020603050405020304" pitchFamily="18" charset="0"/>
                <a:cs typeface="Times New Roman" panose="02020603050405020304" pitchFamily="18" charset="0"/>
              </a:rPr>
              <a:t>Product </a:t>
            </a:r>
            <a:r>
              <a:rPr lang="en-US" sz="1400" b="1" dirty="0">
                <a:latin typeface="Times New Roman" panose="02020603050405020304" pitchFamily="18" charset="0"/>
                <a:cs typeface="Times New Roman" panose="02020603050405020304" pitchFamily="18" charset="0"/>
              </a:rPr>
              <a:t>Score Calculation:</a:t>
            </a:r>
          </a:p>
          <a:p>
            <a:pPr marL="400050" lvl="1" indent="0">
              <a:buNone/>
            </a:pPr>
            <a:r>
              <a:rPr lang="en-US" sz="1400" b="1" dirty="0">
                <a:latin typeface="Times New Roman" panose="02020603050405020304" pitchFamily="18" charset="0"/>
                <a:cs typeface="Times New Roman" panose="02020603050405020304" pitchFamily="18" charset="0"/>
              </a:rPr>
              <a:t>Sentiment Scoring</a:t>
            </a:r>
            <a:r>
              <a:rPr lang="en-US" sz="14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Positive: 3 points, Neutral: 2 points, Negative: 1 point.</a:t>
            </a:r>
          </a:p>
          <a:p>
            <a:pPr marL="400050" lvl="1" indent="0">
              <a:buNone/>
            </a:pPr>
            <a:r>
              <a:rPr lang="en-US" sz="1400" b="1" dirty="0">
                <a:latin typeface="Times New Roman" panose="02020603050405020304" pitchFamily="18" charset="0"/>
                <a:cs typeface="Times New Roman" panose="02020603050405020304" pitchFamily="18" charset="0"/>
              </a:rPr>
              <a:t>Review Count</a:t>
            </a:r>
            <a:r>
              <a:rPr lang="en-US" sz="1400" dirty="0">
                <a:latin typeface="Times New Roman" panose="02020603050405020304" pitchFamily="18" charset="0"/>
                <a:cs typeface="Times New Roman" panose="02020603050405020304" pitchFamily="18" charset="0"/>
              </a:rPr>
              <a:t>: Incorporated into product scoring.</a:t>
            </a:r>
          </a:p>
          <a:p>
            <a:pPr marL="0" indent="0">
              <a:buNone/>
            </a:pPr>
            <a:r>
              <a:rPr lang="en-US" sz="1400" b="1" dirty="0">
                <a:latin typeface="Times New Roman" panose="02020603050405020304" pitchFamily="18" charset="0"/>
                <a:cs typeface="Times New Roman" panose="02020603050405020304" pitchFamily="18" charset="0"/>
              </a:rPr>
              <a:t>Product Score Formula</a:t>
            </a:r>
            <a:r>
              <a:rPr lang="en-US" sz="1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Weighted score: Sentiment (70%) + Review Count (30%).</a:t>
            </a:r>
          </a:p>
          <a:p>
            <a:pPr marL="0" indent="0">
              <a:buNone/>
            </a:pPr>
            <a:r>
              <a:rPr lang="en-US" sz="1400" b="1" dirty="0" smtClean="0">
                <a:latin typeface="Times New Roman" panose="02020603050405020304" pitchFamily="18" charset="0"/>
                <a:cs typeface="Times New Roman" panose="02020603050405020304" pitchFamily="18" charset="0"/>
              </a:rPr>
              <a:t>Product </a:t>
            </a:r>
            <a:r>
              <a:rPr lang="en-US" sz="1400" b="1" dirty="0">
                <a:latin typeface="Times New Roman" panose="02020603050405020304" pitchFamily="18" charset="0"/>
                <a:cs typeface="Times New Roman" panose="02020603050405020304" pitchFamily="18" charset="0"/>
              </a:rPr>
              <a:t>Recommendation System:</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Sorted reviews by product scores.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Recommended top 3 products with similar reviews for each product.</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Streamlined </a:t>
            </a:r>
            <a:r>
              <a:rPr lang="en-US" sz="1400" dirty="0">
                <a:latin typeface="Times New Roman" panose="02020603050405020304" pitchFamily="18" charset="0"/>
                <a:cs typeface="Times New Roman" panose="02020603050405020304" pitchFamily="18" charset="0"/>
              </a:rPr>
              <a:t>review-based product recommendation for user decision support</a:t>
            </a:r>
            <a:r>
              <a:rPr lang="en-US" sz="1400"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a:t>
            </a:r>
            <a:r>
              <a:rPr lang="en-US" sz="1400" dirty="0" smtClean="0">
                <a:latin typeface="Times New Roman" panose="02020603050405020304" pitchFamily="18" charset="0"/>
                <a:cs typeface="Times New Roman" panose="02020603050405020304" pitchFamily="18" charset="0"/>
              </a:rPr>
              <a:t>entiment </a:t>
            </a:r>
            <a:r>
              <a:rPr lang="en-US" sz="1400" dirty="0">
                <a:latin typeface="Times New Roman" panose="02020603050405020304" pitchFamily="18" charset="0"/>
                <a:cs typeface="Times New Roman" panose="02020603050405020304" pitchFamily="18" charset="0"/>
              </a:rPr>
              <a:t>analysis and product scoring to automate recommendations, improving customer experience</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87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using </a:t>
            </a:r>
            <a:r>
              <a:rPr lang="en-US" dirty="0" err="1" smtClean="0"/>
              <a:t>streamlit</a:t>
            </a:r>
            <a:endParaRPr lang="en-US" dirty="0"/>
          </a:p>
        </p:txBody>
      </p:sp>
      <p:pic>
        <p:nvPicPr>
          <p:cNvPr id="4" name="Content Placeholder 3"/>
          <p:cNvPicPr>
            <a:picLocks noGrp="1" noChangeAspect="1"/>
          </p:cNvPicPr>
          <p:nvPr>
            <p:ph idx="1"/>
          </p:nvPr>
        </p:nvPicPr>
        <p:blipFill>
          <a:blip r:embed="rId2"/>
          <a:stretch>
            <a:fillRect/>
          </a:stretch>
        </p:blipFill>
        <p:spPr>
          <a:xfrm>
            <a:off x="154378" y="1662546"/>
            <a:ext cx="9832769" cy="4415106"/>
          </a:xfrm>
          <a:prstGeom prst="rect">
            <a:avLst/>
          </a:prstGeom>
        </p:spPr>
      </p:pic>
    </p:spTree>
    <p:extLst>
      <p:ext uri="{BB962C8B-B14F-4D97-AF65-F5344CB8AC3E}">
        <p14:creationId xmlns:p14="http://schemas.microsoft.com/office/powerpoint/2010/main" val="347005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using AWS</a:t>
            </a:r>
            <a:endParaRPr lang="en-US" dirty="0"/>
          </a:p>
        </p:txBody>
      </p:sp>
      <p:pic>
        <p:nvPicPr>
          <p:cNvPr id="4" name="Content Placeholder 3"/>
          <p:cNvPicPr>
            <a:picLocks noGrp="1" noChangeAspect="1"/>
          </p:cNvPicPr>
          <p:nvPr>
            <p:ph idx="1"/>
          </p:nvPr>
        </p:nvPicPr>
        <p:blipFill>
          <a:blip r:embed="rId2"/>
          <a:stretch>
            <a:fillRect/>
          </a:stretch>
        </p:blipFill>
        <p:spPr>
          <a:xfrm>
            <a:off x="237506" y="1341912"/>
            <a:ext cx="9429008" cy="4700113"/>
          </a:xfrm>
          <a:prstGeom prst="rect">
            <a:avLst/>
          </a:prstGeom>
        </p:spPr>
      </p:pic>
    </p:spTree>
    <p:extLst>
      <p:ext uri="{BB962C8B-B14F-4D97-AF65-F5344CB8AC3E}">
        <p14:creationId xmlns:p14="http://schemas.microsoft.com/office/powerpoint/2010/main" val="274872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6000" dirty="0" smtClean="0"/>
              <a:t>THANK YOU</a:t>
            </a:r>
            <a:endParaRPr lang="en-US" sz="6000" dirty="0"/>
          </a:p>
        </p:txBody>
      </p:sp>
    </p:spTree>
    <p:extLst>
      <p:ext uri="{BB962C8B-B14F-4D97-AF65-F5344CB8AC3E}">
        <p14:creationId xmlns:p14="http://schemas.microsoft.com/office/powerpoint/2010/main" val="29327602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TotalTime>
  <Words>644</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Web Scraping: Get Product Recommendations with Sentiment Analysis Based on Reviews from Flipkart (Live Data) Using LangChain and Deploying on AWS</vt:lpstr>
      <vt:lpstr>Problem Statement</vt:lpstr>
      <vt:lpstr>Automated Web Scraping</vt:lpstr>
      <vt:lpstr>Preprocessing and Sentiment Analysis</vt:lpstr>
      <vt:lpstr>Automated sentiment analysis of reviews and product recommendations</vt:lpstr>
      <vt:lpstr>PowerPoint Presentation</vt:lpstr>
      <vt:lpstr>Deployment using streamlit</vt:lpstr>
      <vt:lpstr>Deployment using AWS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Get Product Recommendations with Sentiment Analysis Based on Reviews from Flipkart (Live Data) Using LangChain and Deploying on AWS</dc:title>
  <dc:creator>Microsoft account</dc:creator>
  <cp:lastModifiedBy>Microsoft account</cp:lastModifiedBy>
  <cp:revision>14</cp:revision>
  <dcterms:created xsi:type="dcterms:W3CDTF">2024-10-11T13:25:52Z</dcterms:created>
  <dcterms:modified xsi:type="dcterms:W3CDTF">2024-10-11T18:57:06Z</dcterms:modified>
</cp:coreProperties>
</file>