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  <p:sldMasterId id="2147483834" r:id="rId2"/>
  </p:sldMasterIdLst>
  <p:notesMasterIdLst>
    <p:notesMasterId r:id="rId10"/>
  </p:notesMasterIdLst>
  <p:sldIdLst>
    <p:sldId id="331" r:id="rId3"/>
    <p:sldId id="330" r:id="rId4"/>
    <p:sldId id="257" r:id="rId5"/>
    <p:sldId id="332" r:id="rId6"/>
    <p:sldId id="333" r:id="rId7"/>
    <p:sldId id="334" r:id="rId8"/>
    <p:sldId id="296" r:id="rId9"/>
  </p:sldIdLst>
  <p:sldSz cx="13004800" cy="9753600"/>
  <p:notesSz cx="6858000" cy="9144000"/>
  <p:defaultTextStyle>
    <a:defPPr marL="0" marR="0" indent="0" algn="l" defTabSz="9143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882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76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647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53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412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29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177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06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7"/>
    <p:restoredTop sz="84156" autoAdjust="0"/>
  </p:normalViewPr>
  <p:slideViewPr>
    <p:cSldViewPr snapToGrid="0" snapToObjects="1">
      <p:cViewPr varScale="1">
        <p:scale>
          <a:sx n="48" d="100"/>
          <a:sy n="48" d="100"/>
        </p:scale>
        <p:origin x="1448" y="1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351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341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170" latinLnBrk="0">
      <a:defRPr sz="2100">
        <a:latin typeface="Lucida Grande"/>
        <a:ea typeface="Lucida Grande"/>
        <a:cs typeface="Lucida Grande"/>
        <a:sym typeface="Lucida Grande"/>
      </a:defRPr>
    </a:lvl1pPr>
    <a:lvl2pPr indent="228589" defTabSz="584170" latinLnBrk="0">
      <a:defRPr sz="2100">
        <a:latin typeface="Lucida Grande"/>
        <a:ea typeface="Lucida Grande"/>
        <a:cs typeface="Lucida Grande"/>
        <a:sym typeface="Lucida Grande"/>
      </a:defRPr>
    </a:lvl2pPr>
    <a:lvl3pPr indent="457176" defTabSz="584170" latinLnBrk="0">
      <a:defRPr sz="2100">
        <a:latin typeface="Lucida Grande"/>
        <a:ea typeface="Lucida Grande"/>
        <a:cs typeface="Lucida Grande"/>
        <a:sym typeface="Lucida Grande"/>
      </a:defRPr>
    </a:lvl3pPr>
    <a:lvl4pPr indent="685765" defTabSz="584170" latinLnBrk="0">
      <a:defRPr sz="2100">
        <a:latin typeface="Lucida Grande"/>
        <a:ea typeface="Lucida Grande"/>
        <a:cs typeface="Lucida Grande"/>
        <a:sym typeface="Lucida Grande"/>
      </a:defRPr>
    </a:lvl4pPr>
    <a:lvl5pPr indent="914354" defTabSz="584170" latinLnBrk="0">
      <a:defRPr sz="2100">
        <a:latin typeface="Lucida Grande"/>
        <a:ea typeface="Lucida Grande"/>
        <a:cs typeface="Lucida Grande"/>
        <a:sym typeface="Lucida Grande"/>
      </a:defRPr>
    </a:lvl5pPr>
    <a:lvl6pPr indent="1142941" defTabSz="584170" latinLnBrk="0">
      <a:defRPr sz="2100">
        <a:latin typeface="Lucida Grande"/>
        <a:ea typeface="Lucida Grande"/>
        <a:cs typeface="Lucida Grande"/>
        <a:sym typeface="Lucida Grande"/>
      </a:defRPr>
    </a:lvl6pPr>
    <a:lvl7pPr indent="1371530" defTabSz="584170" latinLnBrk="0">
      <a:defRPr sz="2100">
        <a:latin typeface="Lucida Grande"/>
        <a:ea typeface="Lucida Grande"/>
        <a:cs typeface="Lucida Grande"/>
        <a:sym typeface="Lucida Grande"/>
      </a:defRPr>
    </a:lvl7pPr>
    <a:lvl8pPr indent="1600119" defTabSz="584170" latinLnBrk="0">
      <a:defRPr sz="2100">
        <a:latin typeface="Lucida Grande"/>
        <a:ea typeface="Lucida Grande"/>
        <a:cs typeface="Lucida Grande"/>
        <a:sym typeface="Lucida Grande"/>
      </a:defRPr>
    </a:lvl8pPr>
    <a:lvl9pPr indent="1828706" defTabSz="584170" latinLnBrk="0">
      <a:defRPr sz="21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9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8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2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-25399" y="9131300"/>
            <a:ext cx="13042900" cy="622300"/>
          </a:xfrm>
          <a:prstGeom prst="rect">
            <a:avLst/>
          </a:prstGeom>
          <a:solidFill>
            <a:srgbClr val="004D08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1270001" y="7797800"/>
            <a:ext cx="10464801" cy="4191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100">
                <a:solidFill>
                  <a:srgbClr val="212121"/>
                </a:solidFill>
              </a:defRPr>
            </a:lvl1pPr>
          </a:lstStyle>
          <a:p>
            <a:r>
              <a:t>Affiliations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9067800" y="9169400"/>
            <a:ext cx="3822700" cy="551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rPr dirty="0"/>
              <a:t>Date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114300" y="9169400"/>
            <a:ext cx="4800600" cy="551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t>Meeting Name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1" y="863601"/>
            <a:ext cx="10464801" cy="3302000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 sz="5000"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270001" y="4927601"/>
            <a:ext cx="10464801" cy="1841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3"/>
          </p:nvPr>
        </p:nvSpPr>
        <p:spPr>
          <a:xfrm>
            <a:off x="228601" y="349249"/>
            <a:ext cx="12585700" cy="5738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</a:lstStyle>
          <a:p>
            <a:r>
              <a:t>Title here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95400" y="2768601"/>
            <a:ext cx="10464801" cy="5714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698464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  <a:lvl2pPr marL="1142941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2pPr>
            <a:lvl3pPr marL="1587418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3pPr>
            <a:lvl4pPr marL="2031896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4pPr>
            <a:lvl5pPr marL="2476373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762" y="1950720"/>
            <a:ext cx="11587277" cy="1911706"/>
          </a:xfrm>
        </p:spPr>
        <p:txBody>
          <a:bodyPr vert="horz" lIns="130046" tIns="65023" rIns="130046" bIns="65023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1300460" rtl="0" eaLnBrk="1" latinLnBrk="0" hangingPunct="1">
              <a:lnSpc>
                <a:spcPts val="9102"/>
              </a:lnSpc>
              <a:spcBef>
                <a:spcPct val="0"/>
              </a:spcBef>
              <a:buNone/>
              <a:defRPr sz="85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762" y="3862424"/>
            <a:ext cx="11587277" cy="949350"/>
          </a:xfrm>
        </p:spPr>
        <p:txBody>
          <a:bodyPr vert="horz" lIns="130046" tIns="65023" rIns="130046" bIns="65023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130046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1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46" tIns="65023" rIns="130046" bIns="65023" rtlCol="0" anchor="ctr"/>
          <a:lstStyle>
            <a:lvl1pPr marL="0" algn="ct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943" y="6177278"/>
            <a:ext cx="11586914" cy="191433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9102"/>
              </a:lnSpc>
              <a:defRPr sz="85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942" y="8089750"/>
            <a:ext cx="11586916" cy="94348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17707" y="975360"/>
            <a:ext cx="7369387" cy="4768427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2" y="2524197"/>
            <a:ext cx="11586916" cy="2664178"/>
          </a:xfrm>
        </p:spPr>
        <p:txBody>
          <a:bodyPr anchor="b" anchorCtr="0"/>
          <a:lstStyle>
            <a:lvl1pPr algn="ctr">
              <a:defRPr sz="85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2" y="5197539"/>
            <a:ext cx="11586916" cy="2133599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3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942" y="2506133"/>
            <a:ext cx="5462016" cy="620663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3843" y="2506133"/>
            <a:ext cx="5462016" cy="620663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 marL="3257923" indent="-657004"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2" y="2205716"/>
            <a:ext cx="5462016" cy="101825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942" y="3614569"/>
            <a:ext cx="5462016" cy="509819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300"/>
            </a:lvl6pPr>
            <a:lvl7pPr marL="3257923" indent="-657004">
              <a:defRPr sz="2300"/>
            </a:lvl7pPr>
            <a:lvl8pPr marL="3257923" indent="-657004">
              <a:defRPr sz="2300"/>
            </a:lvl8pPr>
            <a:lvl9pPr marL="3257923" indent="-657004"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3843" y="2205716"/>
            <a:ext cx="5462016" cy="1018257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3843" y="3614569"/>
            <a:ext cx="5462016" cy="509819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300"/>
            </a:lvl6pPr>
            <a:lvl7pPr marL="3257923" indent="-657004">
              <a:defRPr sz="2300"/>
            </a:lvl7pPr>
            <a:lvl8pPr marL="3257923" indent="-657004">
              <a:defRPr sz="2300"/>
            </a:lvl8pPr>
            <a:lvl9pPr marL="3257923" indent="-657004"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5264" y="3346823"/>
            <a:ext cx="5462016" cy="22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33842" y="3346823"/>
            <a:ext cx="5462016" cy="22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7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12" y="592867"/>
            <a:ext cx="5462016" cy="2836831"/>
          </a:xfrm>
        </p:spPr>
        <p:txBody>
          <a:bodyPr anchor="b"/>
          <a:lstStyle>
            <a:lvl1pPr algn="ctr">
              <a:defRPr sz="63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046" y="573742"/>
            <a:ext cx="5462016" cy="81390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 marL="3257923" indent="-657004">
              <a:defRPr sz="2600"/>
            </a:lvl6pPr>
            <a:lvl7pPr marL="3257923" indent="-657004">
              <a:defRPr sz="2600"/>
            </a:lvl7pPr>
            <a:lvl8pPr marL="3257923" indent="-657004">
              <a:defRPr sz="2600"/>
            </a:lvl8pPr>
            <a:lvl9pPr marL="3257923" indent="-657004"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612" y="3467946"/>
            <a:ext cx="5462016" cy="4717429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4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12" y="592867"/>
            <a:ext cx="5462016" cy="2836831"/>
          </a:xfrm>
        </p:spPr>
        <p:txBody>
          <a:bodyPr anchor="b"/>
          <a:lstStyle>
            <a:lvl1pPr algn="ctr">
              <a:defRPr sz="63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612" y="3467946"/>
            <a:ext cx="5462016" cy="4717429"/>
          </a:xfrm>
        </p:spPr>
        <p:txBody>
          <a:bodyPr>
            <a:normAutofit/>
          </a:bodyPr>
          <a:lstStyle>
            <a:lvl1pPr marL="0" indent="0" algn="ctr">
              <a:spcBef>
                <a:spcPts val="853"/>
              </a:spcBef>
              <a:buNone/>
              <a:defRPr sz="24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833842" y="611991"/>
            <a:ext cx="5462016" cy="772638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46" tIns="65023" rIns="130046" bIns="65023" rtlCol="0">
            <a:normAutofit/>
          </a:bodyPr>
          <a:lstStyle>
            <a:lvl1pPr marL="650230" indent="-650230" algn="l" defTabSz="1300460" rtl="0" eaLnBrk="1" latinLnBrk="0" hangingPunct="1">
              <a:spcBef>
                <a:spcPts val="2844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3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3901379" indent="-650230">
              <a:defRPr/>
            </a:lvl7pPr>
            <a:lvl8pPr marL="3901379" indent="-650230">
              <a:defRPr/>
            </a:lvl8pPr>
            <a:lvl9pPr marL="3901379" indent="-65023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27342" y="593796"/>
            <a:ext cx="2275840" cy="81189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004" y="593796"/>
            <a:ext cx="9243342" cy="81189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46" tIns="65023" rIns="130046" bIns="65023" rtlCol="0" anchor="ctr"/>
          <a:lstStyle>
            <a:lvl1pPr marL="0" algn="ct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3"/>
          </p:nvPr>
        </p:nvSpPr>
        <p:spPr>
          <a:xfrm>
            <a:off x="228601" y="349250"/>
            <a:ext cx="12585700" cy="83167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</a:lstStyle>
          <a:p>
            <a:r>
              <a:t>Title here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95400" y="2768601"/>
            <a:ext cx="10464801" cy="5714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698464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1pPr>
            <a:lvl2pPr marL="1142941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2pPr>
            <a:lvl3pPr marL="1587418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3pPr>
            <a:lvl4pPr marL="2031896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4pPr>
            <a:lvl5pPr marL="2476373" indent="-380980">
              <a:spcBef>
                <a:spcPts val="2399"/>
              </a:spcBef>
              <a:buSzPct val="120000"/>
              <a:buChar char="-"/>
              <a:defRPr sz="2600">
                <a:solidFill>
                  <a:srgbClr val="212121"/>
                </a:solidFill>
                <a:latin typeface="+mj-lt"/>
                <a:ea typeface="+mj-ea"/>
                <a:cs typeface="+mj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 userDrawn="1"/>
        </p:nvSpPr>
        <p:spPr>
          <a:xfrm>
            <a:off x="-25399" y="9131300"/>
            <a:ext cx="13042900" cy="622300"/>
          </a:xfrm>
          <a:prstGeom prst="rect">
            <a:avLst/>
          </a:prstGeom>
          <a:solidFill>
            <a:srgbClr val="004D08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1270001" y="7757294"/>
            <a:ext cx="10464801" cy="4596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100">
                <a:solidFill>
                  <a:srgbClr val="212121"/>
                </a:solidFill>
              </a:defRPr>
            </a:lvl1pPr>
          </a:lstStyle>
          <a:p>
            <a:r>
              <a:t>Affiliations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9067800" y="9169399"/>
            <a:ext cx="3822700" cy="5909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rPr dirty="0"/>
              <a:t>Date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114300" y="9169399"/>
            <a:ext cx="4800600" cy="5909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t>Meeting Name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1" y="863601"/>
            <a:ext cx="10464801" cy="3302000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 sz="5000">
                <a:solidFill>
                  <a:srgbClr val="21212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270001" y="4927601"/>
            <a:ext cx="10464801" cy="1841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solidFill>
                  <a:srgbClr val="21212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7711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ctr" defTabSz="4571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6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4571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4571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4571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9" algn="l" defTabSz="4571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943" y="133873"/>
            <a:ext cx="11586917" cy="2065469"/>
          </a:xfrm>
          <a:prstGeom prst="rect">
            <a:avLst/>
          </a:prstGeom>
        </p:spPr>
        <p:txBody>
          <a:bodyPr vert="horz" lIns="130046" tIns="65023" rIns="130046" bIns="65023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43" y="2505337"/>
            <a:ext cx="11586917" cy="620742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746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ECCC89-701D-2349-BA9F-F54FD515308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96226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8D3A2C-E2C3-C74B-B655-4C5BE36D9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9" r:id="rId14"/>
    <p:sldLayoutId id="2147483850" r:id="rId15"/>
  </p:sldLayoutIdLst>
  <p:txStyles>
    <p:titleStyle>
      <a:lvl1pPr algn="ctr" defTabSz="130046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0230" indent="-650230" algn="l" defTabSz="1300460" rtl="0" eaLnBrk="1" latinLnBrk="0" hangingPunct="1">
        <a:spcBef>
          <a:spcPts val="284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00460" indent="-650230" algn="l" defTabSz="1300460" rtl="0" eaLnBrk="1" latinLnBrk="0" hangingPunct="1">
        <a:spcBef>
          <a:spcPts val="853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950690" indent="-650230" algn="l" defTabSz="1300460" rtl="0" eaLnBrk="1" latinLnBrk="0" hangingPunct="1">
        <a:spcBef>
          <a:spcPts val="853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00919" indent="-650230" algn="l" defTabSz="1300460" rtl="0" eaLnBrk="1" latinLnBrk="0" hangingPunct="1">
        <a:spcBef>
          <a:spcPts val="853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51149" indent="-650230" algn="l" defTabSz="1300460" rtl="0" eaLnBrk="1" latinLnBrk="0" hangingPunct="1">
        <a:spcBef>
          <a:spcPts val="853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01379" indent="-657004" algn="l" defTabSz="130046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558383" indent="-657004" algn="l" defTabSz="130046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201839" indent="-657004" algn="l" defTabSz="130046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2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58842" indent="-657004" algn="l" defTabSz="130046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nnifer.E.Kay@colorado.edu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sz="quarter" idx="13"/>
          </p:nvPr>
        </p:nvSpPr>
        <p:spPr>
          <a:xfrm>
            <a:off x="1270001" y="4536014"/>
            <a:ext cx="10464801" cy="2101086"/>
          </a:xfrm>
          <a:prstGeom prst="rect">
            <a:avLst/>
          </a:prstGeom>
        </p:spPr>
        <p:txBody>
          <a:bodyPr/>
          <a:lstStyle/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Instructor: </a:t>
            </a:r>
            <a:endParaRPr lang="en-US" sz="3200" dirty="0"/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/>
              <a:t>Prof. </a:t>
            </a:r>
            <a:r>
              <a:rPr lang="en-US" sz="3200" dirty="0"/>
              <a:t>Jennifer Kay</a:t>
            </a:r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>
                <a:hlinkClick r:id="rId2"/>
              </a:rPr>
              <a:t>Jennifer.E.Kay@colorado.edu</a:t>
            </a:r>
            <a:endParaRPr lang="en-US" sz="3200" dirty="0"/>
          </a:p>
          <a:p>
            <a:pPr indent="342882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269999" y="687898"/>
            <a:ext cx="10464801" cy="254218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ATOC4500</a:t>
            </a:r>
            <a:br>
              <a:rPr lang="en-US" dirty="0"/>
            </a:br>
            <a:r>
              <a:rPr lang="en-US" dirty="0"/>
              <a:t>Data Science Laboratory</a:t>
            </a:r>
            <a:br>
              <a:rPr lang="en-US" dirty="0"/>
            </a:br>
            <a:r>
              <a:rPr lang="en-US" dirty="0"/>
              <a:t>Application Lab 1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1270001" y="7399102"/>
            <a:ext cx="10464801" cy="13308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Spring 2022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T/Th 11:30 am-12:45 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790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09550" y="207410"/>
            <a:ext cx="12795250" cy="29936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How to execute python code in ATOC4500:</a:t>
            </a:r>
          </a:p>
          <a:p>
            <a:pPr marL="514350" indent="-514350">
              <a:buAutoNum type="arabicParenR"/>
            </a:pPr>
            <a:r>
              <a:rPr lang="en-US" b="1" dirty="0"/>
              <a:t>Open your CU Google Drive in Chrome</a:t>
            </a:r>
          </a:p>
          <a:p>
            <a:pPr marL="514350" indent="-514350">
              <a:buAutoNum type="arabicParenR"/>
            </a:pPr>
            <a:r>
              <a:rPr lang="en-US" b="1" dirty="0"/>
              <a:t>Navigate to your folder for this class: “ATOC4500_Spring2022”</a:t>
            </a:r>
          </a:p>
          <a:p>
            <a:pPr marL="514350" indent="-514350">
              <a:buAutoNum type="arabicParenR"/>
            </a:pPr>
            <a:r>
              <a:rPr lang="en-US" b="1" dirty="0"/>
              <a:t>Copy file called “ATOC4500_applicationlab1.ipynb” to your folder. </a:t>
            </a:r>
          </a:p>
          <a:p>
            <a:pPr marL="514350" indent="-514350">
              <a:buAutoNum type="arabicParenR"/>
            </a:pPr>
            <a:r>
              <a:rPr lang="en-US" b="1" dirty="0"/>
              <a:t>Open it in Collaboratory, Execute cells using </a:t>
            </a:r>
            <a:r>
              <a:rPr lang="en-US" b="1" dirty="0" err="1"/>
              <a:t>shift+return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4C5C1-C4CA-8046-A4DA-B04BB9101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1" y="3465842"/>
            <a:ext cx="10789920" cy="59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89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28601" y="248496"/>
            <a:ext cx="12585700" cy="86998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/>
              <a:t>Plan this week…. Application Lab #1</a:t>
            </a:r>
            <a:endParaRPr sz="4800" b="1" dirty="0"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359409" y="2423797"/>
            <a:ext cx="11843675" cy="647082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17484" indent="0">
              <a:buNone/>
            </a:pPr>
            <a:r>
              <a:rPr lang="en-US" sz="4400" b="1" dirty="0"/>
              <a:t>1) Complete Hello World Script (part of Homework #1, to be submitted by each student independently).</a:t>
            </a:r>
          </a:p>
          <a:p>
            <a:pPr marL="317484" indent="0">
              <a:buNone/>
            </a:pPr>
            <a:r>
              <a:rPr lang="en-US" sz="4400" b="1" dirty="0"/>
              <a:t>2) Start into Application Lab #1.  We will work on this lab in class today and Thursday in assigned groups of 3.</a:t>
            </a:r>
          </a:p>
          <a:p>
            <a:pPr marL="317484" indent="0">
              <a:buNone/>
            </a:pPr>
            <a:endParaRPr lang="en-US" sz="4400" b="1" i="1" dirty="0"/>
          </a:p>
          <a:p>
            <a:pPr marL="317484" indent="0">
              <a:buNone/>
            </a:pPr>
            <a:r>
              <a:rPr lang="en-US" sz="4400" b="1" i="1" dirty="0"/>
              <a:t>You should be done with Application Lab #1 by the end of class on Thursday. Let Prof. Kay and Giovanni know how it is going…Ask lots of questions!  Coding, science, etc. – We are here to help and will be roaming around…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28601" y="248496"/>
            <a:ext cx="12585700" cy="86998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/>
              <a:t>Hello World Script</a:t>
            </a:r>
            <a:endParaRPr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90A6C-E5C5-C649-8893-27EC973A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1681480"/>
            <a:ext cx="11479530" cy="175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BF61F-3EAE-1147-912F-6C72260F15D5}"/>
              </a:ext>
            </a:extLst>
          </p:cNvPr>
          <p:cNvSpPr txBox="1"/>
          <p:nvPr/>
        </p:nvSpPr>
        <p:spPr>
          <a:xfrm>
            <a:off x="615950" y="4290019"/>
            <a:ext cx="1147953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all do this together with Prof. Kay.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helloworld.ipynb</a:t>
            </a:r>
            <a:r>
              <a:rPr lang="en-US" dirty="0"/>
              <a:t> to start to figure out how to work/collaborate with your assigned group.  Will you share screens and have one person work?  Will you have a scribe?  What will you do if someone is unavailable?</a:t>
            </a:r>
          </a:p>
          <a:p>
            <a:r>
              <a:rPr lang="en-US" i="1" dirty="0"/>
              <a:t>Zoom and </a:t>
            </a:r>
            <a:r>
              <a:rPr lang="en-US" i="1" dirty="0" err="1"/>
              <a:t>Colab</a:t>
            </a:r>
            <a:r>
              <a:rPr lang="en-US" i="1" dirty="0"/>
              <a:t> should help you work together but what is your plan?</a:t>
            </a:r>
          </a:p>
        </p:txBody>
      </p:sp>
    </p:spTree>
    <p:extLst>
      <p:ext uri="{BB962C8B-B14F-4D97-AF65-F5344CB8AC3E}">
        <p14:creationId xmlns:p14="http://schemas.microsoft.com/office/powerpoint/2010/main" val="14881585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09550" y="1444250"/>
            <a:ext cx="12585700" cy="751795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/>
              <a:t>Assigned Groups - ATOC4500: 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Application Lab #1 and Homework #2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Group #1: Laura, Fergus, </a:t>
            </a:r>
            <a:r>
              <a:rPr lang="en-US" sz="4800" b="1" dirty="0" err="1"/>
              <a:t>Ania</a:t>
            </a:r>
            <a:endParaRPr lang="en-US" sz="4800" b="1" dirty="0"/>
          </a:p>
          <a:p>
            <a:pPr algn="ctr"/>
            <a:r>
              <a:rPr lang="en-US" sz="4800" b="1" dirty="0"/>
              <a:t>Group #2: Sean, Devon, Victoria</a:t>
            </a:r>
          </a:p>
          <a:p>
            <a:pPr algn="ctr"/>
            <a:r>
              <a:rPr lang="en-US" sz="4800" b="1" dirty="0"/>
              <a:t>Group #3: Daphne, Alyssa, Nate, Erica</a:t>
            </a:r>
          </a:p>
          <a:p>
            <a:pPr algn="ctr"/>
            <a:r>
              <a:rPr lang="en-US" sz="4800" b="1" dirty="0"/>
              <a:t>Group #4: Rachel, Jacob, Gillian</a:t>
            </a:r>
          </a:p>
          <a:p>
            <a:pPr algn="ctr"/>
            <a:r>
              <a:rPr lang="en-US" sz="4800" b="1" dirty="0"/>
              <a:t>Group #5: Ben, Jackie, Sydney, Sam</a:t>
            </a:r>
          </a:p>
          <a:p>
            <a:pPr algn="ctr"/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117011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sz="quarter" idx="13"/>
          </p:nvPr>
        </p:nvSpPr>
        <p:spPr>
          <a:xfrm>
            <a:off x="228601" y="248496"/>
            <a:ext cx="12585700" cy="86998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/>
              <a:t>Hello World Script</a:t>
            </a:r>
            <a:endParaRPr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BF61F-3EAE-1147-912F-6C72260F15D5}"/>
              </a:ext>
            </a:extLst>
          </p:cNvPr>
          <p:cNvSpPr txBox="1"/>
          <p:nvPr/>
        </p:nvSpPr>
        <p:spPr>
          <a:xfrm>
            <a:off x="615950" y="2873596"/>
            <a:ext cx="1147953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helloworld.ipynb</a:t>
            </a:r>
            <a:r>
              <a:rPr lang="en-US" dirty="0"/>
              <a:t> to start to figure out how to work/collaborate with your assigned group.  Will you share screens and have one person work?  Will you have a scribe?  How will you save the best answers for the entire group to submit? What will you do if someone is unavailable?</a:t>
            </a:r>
          </a:p>
          <a:p>
            <a:endParaRPr lang="en-US" dirty="0"/>
          </a:p>
          <a:p>
            <a:r>
              <a:rPr lang="en-US" i="1" dirty="0"/>
              <a:t>Zoom and </a:t>
            </a:r>
            <a:r>
              <a:rPr lang="en-US" i="1" dirty="0" err="1"/>
              <a:t>Colab</a:t>
            </a:r>
            <a:r>
              <a:rPr lang="en-US" i="1" dirty="0"/>
              <a:t>  -- lots of options for tech help.</a:t>
            </a:r>
          </a:p>
        </p:txBody>
      </p:sp>
    </p:spTree>
    <p:extLst>
      <p:ext uri="{BB962C8B-B14F-4D97-AF65-F5344CB8AC3E}">
        <p14:creationId xmlns:p14="http://schemas.microsoft.com/office/powerpoint/2010/main" val="287551781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body" sz="quarter" idx="13"/>
          </p:nvPr>
        </p:nvSpPr>
        <p:spPr>
          <a:xfrm>
            <a:off x="228601" y="349250"/>
            <a:ext cx="12585700" cy="60837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Reminders this Week</a:t>
            </a:r>
            <a:endParaRPr b="1" dirty="0"/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675208" y="1189796"/>
            <a:ext cx="11343962" cy="43324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0"/>
              </a:spcBef>
            </a:pPr>
            <a:r>
              <a:rPr lang="en-US" sz="3200" dirty="0"/>
              <a:t>Homework #1 is due this Thursday. Submit individually on Canvas as a .pdf.  You can work together but everyone should submit their own assignment in their own words.  </a:t>
            </a:r>
          </a:p>
          <a:p>
            <a:pPr>
              <a:spcBef>
                <a:spcPts val="5800"/>
              </a:spcBef>
            </a:pPr>
            <a:r>
              <a:rPr lang="en-US" sz="3200" dirty="0"/>
              <a:t>Looking ahead – next week you will work on Homework #2 in your group.  Same group as this week.</a:t>
            </a:r>
          </a:p>
        </p:txBody>
      </p:sp>
    </p:spTree>
    <p:extLst>
      <p:ext uri="{BB962C8B-B14F-4D97-AF65-F5344CB8AC3E}">
        <p14:creationId xmlns:p14="http://schemas.microsoft.com/office/powerpoint/2010/main" val="3588108590"/>
      </p:ext>
    </p:extLst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455</Words>
  <Application>Microsoft Macintosh PowerPoint</Application>
  <PresentationFormat>Custom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Helvetica</vt:lpstr>
      <vt:lpstr>Lucida Grande</vt:lpstr>
      <vt:lpstr>Wingdings 2</vt:lpstr>
      <vt:lpstr>Custom Design</vt:lpstr>
      <vt:lpstr>Saddle</vt:lpstr>
      <vt:lpstr>ATOC4500 Data Science Laboratory Application 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Data Analysis</dc:title>
  <cp:lastModifiedBy>Microsoft Office User</cp:lastModifiedBy>
  <cp:revision>940</cp:revision>
  <cp:lastPrinted>2022-01-24T22:42:04Z</cp:lastPrinted>
  <dcterms:modified xsi:type="dcterms:W3CDTF">2022-02-15T17:12:10Z</dcterms:modified>
</cp:coreProperties>
</file>