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5"/>
  </p:handoutMasterIdLst>
  <p:sldIdLst>
    <p:sldId id="409" r:id="rId4"/>
    <p:sldId id="410" r:id="rId5"/>
    <p:sldId id="411" r:id="rId7"/>
    <p:sldId id="413" r:id="rId8"/>
    <p:sldId id="414" r:id="rId9"/>
    <p:sldId id="415" r:id="rId10"/>
    <p:sldId id="416" r:id="rId11"/>
    <p:sldId id="417" r:id="rId12"/>
    <p:sldId id="418" r:id="rId13"/>
    <p:sldId id="4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0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8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5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1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3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8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9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8251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4272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3124" y="1968817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8"/>
          <p:cNvCxnSpPr/>
          <p:nvPr userDrawn="1">
            <p:custDataLst>
              <p:tags r:id="rId9"/>
            </p:custDataLst>
          </p:nvPr>
        </p:nvCxnSpPr>
        <p:spPr>
          <a:xfrm>
            <a:off x="5609590" y="3567113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2920682" y="3770313"/>
            <a:ext cx="6350635" cy="1118870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2.xml"/><Relationship Id="rId23" Type="http://schemas.openxmlformats.org/officeDocument/2006/relationships/tags" Target="../tags/tag201.xml"/><Relationship Id="rId22" Type="http://schemas.openxmlformats.org/officeDocument/2006/relationships/tags" Target="../tags/tag200.xml"/><Relationship Id="rId21" Type="http://schemas.openxmlformats.org/officeDocument/2006/relationships/tags" Target="../tags/tag199.xml"/><Relationship Id="rId20" Type="http://schemas.openxmlformats.org/officeDocument/2006/relationships/tags" Target="../tags/tag19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78.xml"/><Relationship Id="rId2" Type="http://schemas.openxmlformats.org/officeDocument/2006/relationships/image" Target="../media/image10.png"/><Relationship Id="rId1" Type="http://schemas.openxmlformats.org/officeDocument/2006/relationships/tags" Target="../tags/tag2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44.xml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tags" Target="../tags/tag25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72.xml"/><Relationship Id="rId2" Type="http://schemas.openxmlformats.org/officeDocument/2006/relationships/image" Target="../media/image7.png"/><Relationship Id="rId1" Type="http://schemas.openxmlformats.org/officeDocument/2006/relationships/tags" Target="../tags/tag2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74.xml"/><Relationship Id="rId2" Type="http://schemas.openxmlformats.org/officeDocument/2006/relationships/image" Target="../media/image8.png"/><Relationship Id="rId1" Type="http://schemas.openxmlformats.org/officeDocument/2006/relationships/tags" Target="../tags/tag2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76.xml"/><Relationship Id="rId2" Type="http://schemas.openxmlformats.org/officeDocument/2006/relationships/image" Target="../media/image9.png"/><Relationship Id="rId1" Type="http://schemas.openxmlformats.org/officeDocument/2006/relationships/tags" Target="../tags/tag2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学生导师</a:t>
            </a:r>
            <a:r>
              <a:rPr lang="zh-CN" altLang="zh-CN"/>
              <a:t>助手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个人信息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330" y="474980"/>
            <a:ext cx="10975340" cy="4826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项目预览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957580"/>
            <a:ext cx="10975340" cy="53714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239000" y="225298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7947025" y="220980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项目架构设计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7239000" y="327787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7947025" y="323469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前端页面</a:t>
            </a: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7239000" y="430276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947025" y="42595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后台模块设计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7239000" y="53276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7947025" y="52844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成品演示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5118100" y="3350377"/>
            <a:ext cx="7073900" cy="3505359"/>
          </a:xfrm>
          <a:prstGeom prst="rect">
            <a:avLst/>
          </a:prstGeom>
          <a:solidFill>
            <a:srgbClr val="FFFFFF">
              <a:lumMod val="95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2264"/>
            <a:ext cx="5118100" cy="68580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19342" y="2351919"/>
            <a:ext cx="3479416" cy="1995054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项目架构设计</a:t>
            </a:r>
            <a:endParaRPr lang="zh-CN" altLang="en-US" sz="4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前后端分离思想</a:t>
            </a:r>
            <a:endParaRPr lang="zh-CN" altLang="en-US" sz="24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4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056630" y="1112520"/>
            <a:ext cx="5367020" cy="20078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 &amp;&amp; Spring Boot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架构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 5.7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Html/Js/JQuery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NodeJs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056599" y="582495"/>
            <a:ext cx="536705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E34D4D"/>
              </a:buClr>
              <a:buSzPct val="100000"/>
            </a:pP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系统实现的技术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工具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选型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056630" y="4075430"/>
            <a:ext cx="5367020" cy="21774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1E6BC5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前端页面作为静态化页面部署，即作为独立模块，可以独立进行部署，与后台的部署无关。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1E6BC5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后台作为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工具池，仅向前端页面提供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访问，不维护页面，同时与数据库进行交互，相应用户的操作请求。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56599" y="3613785"/>
            <a:ext cx="536705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1E6BC5"/>
              </a:buClr>
              <a:buSzPct val="100000"/>
            </a:pP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前端模块与后端模块的联调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735727" y="2510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735727" y="64713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52974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52974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501847" y="1635256"/>
            <a:ext cx="686077" cy="598672"/>
            <a:chOff x="3213087" y="1347855"/>
            <a:chExt cx="723914" cy="631689"/>
          </a:xfrm>
          <a:solidFill>
            <a:srgbClr val="FFFFFF">
              <a:lumMod val="85000"/>
            </a:srgb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5118100" y="3350377"/>
            <a:ext cx="7073900" cy="3505359"/>
          </a:xfrm>
          <a:prstGeom prst="rect">
            <a:avLst/>
          </a:prstGeom>
          <a:solidFill>
            <a:srgbClr val="FFFFFF">
              <a:lumMod val="95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2264"/>
            <a:ext cx="5118100" cy="68580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19342" y="2351919"/>
            <a:ext cx="3479416" cy="1995054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前端页面设计</a:t>
            </a:r>
            <a:endParaRPr lang="zh-CN" altLang="en-US" sz="40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971540" y="2233930"/>
            <a:ext cx="5367020" cy="20078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前端页面的存在形式为：静态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html+js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前端的访问形式为：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NodeJs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访问支持，向浏览器返回静态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页面数据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前端页面的数据交互方式：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跨域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异步访问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971509" y="1703905"/>
            <a:ext cx="536705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E34D4D"/>
              </a:buClr>
              <a:buSzPct val="100000"/>
            </a:pP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以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NodeJS</a:t>
            </a: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为核心的前端架构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735727" y="2510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735727" y="64713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2974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2974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501847" y="1635256"/>
            <a:ext cx="686077" cy="598672"/>
            <a:chOff x="3213087" y="1347855"/>
            <a:chExt cx="723914" cy="631689"/>
          </a:xfrm>
          <a:solidFill>
            <a:srgbClr val="FFFFFF">
              <a:lumMod val="85000"/>
            </a:srgb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5118100" y="3352917"/>
            <a:ext cx="7073900" cy="3505359"/>
          </a:xfrm>
          <a:prstGeom prst="rect">
            <a:avLst/>
          </a:prstGeom>
          <a:solidFill>
            <a:srgbClr val="FFFFFF">
              <a:lumMod val="95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2264"/>
            <a:ext cx="5118100" cy="68580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19342" y="2351919"/>
            <a:ext cx="3479416" cy="1995054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后端服务</a:t>
            </a:r>
            <a:r>
              <a:rPr lang="zh-CN" altLang="en-US" sz="4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zh-CN" altLang="en-US" sz="40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971540" y="2233930"/>
            <a:ext cx="5367020" cy="20078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的访问形式为：接受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ajax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跨域异步访问，并且根据参数查询数据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的统一实现方式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SpringBoot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提供框架支持，使用封装函数进行参数接收，参数解析，数据查询，文件上传和相应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response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53975" indent="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971509" y="1703905"/>
            <a:ext cx="536705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E34D4D"/>
              </a:buClr>
              <a:buSzPct val="100000"/>
            </a:pP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以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SpringBoot</a:t>
            </a: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框架为核心的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MVC</a:t>
            </a: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架构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735727" y="2510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735727" y="64713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2974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2974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501847" y="1635256"/>
            <a:ext cx="686077" cy="598672"/>
            <a:chOff x="3213087" y="1347855"/>
            <a:chExt cx="723914" cy="631689"/>
          </a:xfrm>
          <a:solidFill>
            <a:srgbClr val="FFFFFF">
              <a:lumMod val="85000"/>
            </a:srgb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5118100" y="3352917"/>
            <a:ext cx="7073900" cy="3505359"/>
          </a:xfrm>
          <a:prstGeom prst="rect">
            <a:avLst/>
          </a:prstGeom>
          <a:solidFill>
            <a:srgbClr val="FFFFFF">
              <a:lumMod val="95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2264"/>
            <a:ext cx="5118100" cy="6858000"/>
          </a:xfrm>
          <a:prstGeom prst="rect">
            <a:avLst/>
          </a:prstGeom>
          <a:pattFill prst="ltUpDiag">
            <a:fgClr>
              <a:srgbClr val="FFFFFF">
                <a:lumMod val="8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19342" y="2351919"/>
            <a:ext cx="3479416" cy="1995054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后端服务</a:t>
            </a:r>
            <a:r>
              <a:rPr lang="zh-CN" altLang="en-US" sz="4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zh-CN" altLang="en-US" sz="4000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971540" y="2233930"/>
            <a:ext cx="5367020" cy="20078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5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角色管理模块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系统管理模块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学校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班级信息管理模块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心理测试模块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奖学金模块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考验管理模块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早读管理模块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家园互动模块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新闻推荐模块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科研管理模块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60045" indent="-306070" fontAlgn="ctr">
              <a:lnSpc>
                <a:spcPct val="120000"/>
              </a:lnSpc>
              <a:spcAft>
                <a:spcPts val="0"/>
              </a:spcAft>
              <a:buClr>
                <a:srgbClr val="E34D4D">
                  <a:lumMod val="60000"/>
                  <a:lumOff val="40000"/>
                </a:srgb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其他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971509" y="1703905"/>
            <a:ext cx="536705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>
              <a:lnSpc>
                <a:spcPct val="120000"/>
              </a:lnSpc>
              <a:buClr>
                <a:srgbClr val="E34D4D"/>
              </a:buClr>
              <a:buSzPct val="100000"/>
            </a:pPr>
            <a:r>
              <a:rPr lang="zh-CN" altLang="en-US" sz="2000" b="1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模块划分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735727" y="2510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735727" y="64713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2974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2974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501847" y="1635256"/>
            <a:ext cx="686077" cy="598672"/>
            <a:chOff x="3213087" y="1347855"/>
            <a:chExt cx="723914" cy="631689"/>
          </a:xfrm>
          <a:solidFill>
            <a:srgbClr val="FFFFFF">
              <a:lumMod val="85000"/>
            </a:srgb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3625706" y="1347856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330" y="474980"/>
            <a:ext cx="10975340" cy="4826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项目预览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957580"/>
            <a:ext cx="11141075" cy="5224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330" y="474980"/>
            <a:ext cx="10975340" cy="4826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项目预览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090295"/>
            <a:ext cx="9695180" cy="4678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330" y="474980"/>
            <a:ext cx="10975340" cy="4826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项目预览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957580"/>
            <a:ext cx="11122660" cy="5266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18、19、20、21、24、29、31、34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1_1"/>
  <p:tag name="KSO_WM_UNIT_TEXT_FILL_FORE_SCHEMECOLOR_INDEX" val="5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1_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2_1"/>
  <p:tag name="KSO_WM_UNIT_TEXT_FILL_FORE_SCHEMECOLOR_INDEX" val="6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2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3_1"/>
  <p:tag name="KSO_WM_UNIT_TEXT_FILL_FORE_SCHEMECOLOR_INDEX" val="5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3_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4_1"/>
  <p:tag name="KSO_WM_UNIT_TEXT_FILL_FORE_SCHEMECOLOR_INDEX" val="6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4_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4*i*1"/>
  <p:tag name="KSO_WM_UNIT_LINE_FORE_SCHEMECOLOR_INDEX" val="14"/>
  <p:tag name="KSO_WM_UNIT_LINE_FILL_TYPE" val="2"/>
  <p:tag name="KSO_WM_UNIT_USESOURCEFORMAT_APPLY" val="1"/>
</p:tagLst>
</file>

<file path=ppt/tags/tag215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422"/>
  <p:tag name="KSO_WM_UNIT_ID" val="custom20204422_4*a*1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4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2_1*i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TEXT_PART_ID_V2" val="a-2-1"/>
  <p:tag name="KSO_WM_UNIT_ISCONTENTSTITLE" val="0"/>
  <p:tag name="KSO_WM_UNIT_PRESET_TEXT" val="单击此处&#13;添加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2_1*a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EXT_PART_ID_V2" val="d-1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2562_1*h_f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2562_1*h_a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TEXT_PART_ID_V2" val="d-2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20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2562_1*h_f*2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TEXT_PART_ID_V2" val="c-2-1"/>
  <p:tag name="KSO_WM_UNIT_ISCONTENTSTITLE" val="0"/>
  <p:tag name="KSO_WM_UNIT_PRESET_TEXT" val="单击此处添加小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2562_1*h_a*2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2_1*i*5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2_1*i*6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2_1*i*7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62_1*i*8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62_1*i*9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2562_1*i*10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2562_1*i*1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2"/>
  <p:tag name="KSO_WM_SLIDE_ID" val="diagram2020256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22.6*407.55"/>
  <p:tag name="KSO_WM_SLIDE_POSITION" val="476.9*87.6"/>
  <p:tag name="KSO_WM_TAG_VERSION" val="1.0"/>
  <p:tag name="KSO_WM_SLIDE_LAYOUT" val="a_h"/>
  <p:tag name="KSO_WM_SLIDE_LAYOUT_CNT" val="1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2_1*i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TEXT_PART_ID_V2" val="a-2-1"/>
  <p:tag name="KSO_WM_UNIT_ISCONTENTSTITLE" val="0"/>
  <p:tag name="KSO_WM_UNIT_PRESET_TEXT" val="单击此处&#13;添加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2_1*a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TEXT_PART_ID_V2" val="d-1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2562_1*h_f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2562_1*h_a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2_1*i*5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2_1*i*6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2_1*i*7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62_1*i*8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62_1*i*9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2562_1*i*10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2562_1*i*1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2"/>
  <p:tag name="KSO_WM_SLIDE_ID" val="diagram2020256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22.6*407.55"/>
  <p:tag name="KSO_WM_SLIDE_POSITION" val="476.9*87.6"/>
  <p:tag name="KSO_WM_TAG_VERSION" val="1.0"/>
  <p:tag name="KSO_WM_SLIDE_LAYOUT" val="a_h"/>
  <p:tag name="KSO_WM_SLIDE_LAYOUT_CNT" val="1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2_1*i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TEXT_PART_ID_V2" val="a-2-1"/>
  <p:tag name="KSO_WM_UNIT_ISCONTENTSTITLE" val="0"/>
  <p:tag name="KSO_WM_UNIT_PRESET_TEXT" val="单击此处&#13;添加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2_1*a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TEXT_PART_ID_V2" val="d-1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2562_1*h_f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2562_1*h_a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2_1*i*5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2_1*i*6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2_1*i*7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62_1*i*8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62_1*i*9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2562_1*i*10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2562_1*i*1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2"/>
  <p:tag name="KSO_WM_SLIDE_ID" val="diagram2020256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22.6*407.55"/>
  <p:tag name="KSO_WM_SLIDE_POSITION" val="476.9*87.6"/>
  <p:tag name="KSO_WM_TAG_VERSION" val="1.0"/>
  <p:tag name="KSO_WM_SLIDE_LAYOUT" val="a_h"/>
  <p:tag name="KSO_WM_SLIDE_LAYOUT_CNT" val="1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2_1*i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2_1*i*2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PART_ID_V2" val="a-2-1"/>
  <p:tag name="KSO_WM_UNIT_ISCONTENTSTITLE" val="0"/>
  <p:tag name="KSO_WM_UNIT_PRESET_TEXT" val="单击此处&#13;添加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2_1*a*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TEXT_PART_ID_V2" val="d-1-1"/>
  <p:tag name="KSO_WM_UNIT_PRESET_TEXT" val="单击此处添加文本具体内容，简明扼要的阐述您的观点。&#13;单击此处添加文本具体内容，简明扼要的阐述您的观点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2562_1*h_f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2562_1*h_a*1_1"/>
  <p:tag name="KSO_WM_TEMPLATE_CATEGORY" val="diagram"/>
  <p:tag name="KSO_WM_TEMPLATE_INDEX" val="20202562"/>
  <p:tag name="KSO_WM_UNIT_LAYERLEVEL" val="1_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2_1*i*5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2_1*i*6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2_1*i*7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62_1*i*8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62_1*i*9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2562_1*i*10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2562_1*i*11"/>
  <p:tag name="KSO_WM_TEMPLATE_CATEGORY" val="diagram"/>
  <p:tag name="KSO_WM_TEMPLATE_INDEX" val="20202562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2"/>
  <p:tag name="KSO_WM_SLIDE_ID" val="diagram2020256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22.6*407.55"/>
  <p:tag name="KSO_WM_SLIDE_POSITION" val="476.9*87.6"/>
  <p:tag name="KSO_WM_TAG_VERSION" val="1.0"/>
  <p:tag name="KSO_WM_SLIDE_LAYOUT" val="a_h"/>
  <p:tag name="KSO_WM_SLIDE_LAYOUT_CNT" val="1_2"/>
</p:tagLst>
</file>

<file path=ppt/tags/tag2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7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7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7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7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8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9381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宽屏</PresentationFormat>
  <Paragraphs>79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Segoe UI</vt:lpstr>
      <vt:lpstr>微软雅黑 Light</vt:lpstr>
      <vt:lpstr>Office 主题​​</vt:lpstr>
      <vt:lpstr>1_Office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周镇健</cp:lastModifiedBy>
  <cp:revision>106</cp:revision>
  <dcterms:created xsi:type="dcterms:W3CDTF">2019-06-19T02:08:00Z</dcterms:created>
  <dcterms:modified xsi:type="dcterms:W3CDTF">2020-02-29T11:50:57Z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