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9" r:id="rId3"/>
    <p:sldId id="260" r:id="rId4"/>
    <p:sldId id="256" r:id="rId5"/>
    <p:sldId id="257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5D1-C996-30FE-50E0-F725902D6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58704-F921-AC63-BF7D-41BA0230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35A0-EC99-FAAA-05C6-47244667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D6B9-869D-BBA8-451B-A6324D1D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5107-6FD1-8952-56E7-9A7922D6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A14E-F653-94D6-092B-41D5B0AA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2B747-07A2-912A-2FFC-5BCFB1F9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92B4-2252-4B2A-8925-3F4AF84D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D3EF-961E-C791-E88C-9869977C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A356-464F-5DC2-8FAA-DDD62904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7C8BF-F6D1-2DCE-EEF0-16BD4D1B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66032-14DA-1272-2A18-15BC27BD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3C85-142F-BF54-643A-63E2805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4248-F8D1-3F34-75F9-208392DF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98DC-B04D-9EA9-2D79-299012D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7E07-5B71-2208-08F4-40009822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317-DB76-4BFE-3A70-3EF285D9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C989-FFA4-7614-CDBB-C88BB913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07CC-F12F-2E70-ED57-14FDCA9B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AB84-090C-0220-3DCB-723DCC6E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7760-605C-6979-895A-CE22E074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FEDE-28FD-9627-A530-E616A6A0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66C0-AAAA-5096-573B-1F546048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DF4A-EDD6-F97D-191A-81904463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114-1D99-4EC8-3766-D5567773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E835-75B8-FA39-E89B-7AC53C1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1168-0768-59FB-44ED-445848323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F8029-FAB2-7F05-A778-1A575C062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AFA-6B6C-3224-D10C-FF8EB3EA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777A-DA3E-0738-DB06-27F746FC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645F-A208-3AA8-A20B-A308336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1426-3B8F-C73F-284C-BC09B9B2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F158-05D6-C46C-C770-D0388013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BAF10-9C2C-77F3-B32E-40F9710C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FA19-C394-F399-C26F-10BD65DEB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91011-BAA8-C6A2-2193-E5E17442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C0407-598A-65AD-BFFF-3E23E20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54989-9002-2177-27E2-6010FD5C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B7221-2A2E-EFD5-97FF-B8121E6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7F48-9B3E-544A-11C3-8CC7C8A5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44103-DE14-D520-B70B-7DB5699D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87F07-B360-EA08-A934-BF086CE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4461-9711-1F1A-197C-311E08E4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26376-B68A-CEFD-913F-F381A14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35823-E541-74CF-502D-1F92CFEC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6E7B1-A83D-48C5-241F-EBFEEA9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506C-8CA5-2F58-E60A-EF814C53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274F-8753-318A-C050-7D1AF67B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08083-657C-EB25-1EF2-0BDDF587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2B0C-BF63-72DE-A4E3-A2C478FF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0E77-913D-95B6-866C-22212D37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DBD5-B0B7-3C60-83CF-4D0AEFD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193F-12BF-67A5-EBFC-68E93815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AEBBE-64A6-144E-5B8B-C34439DE0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0C20-F774-ED97-09D9-3C8764BFA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D5BCB-7F34-1B4E-CFC6-8340EDD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4AA4-9F98-2767-D778-5FD053F7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9718-2205-D8D9-09F5-AE4E64E0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20D0E-8CD1-F599-89AD-8BA8AE99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56B1-EE4F-9A87-19C7-8FBE4A4B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7060-9427-610A-5A66-444C04C3D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7D83-D86A-FB4F-9022-09C13FA55A3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761E-643F-79DA-9B5D-A9235168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637E-AF84-6721-2601-02E4D12FE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94D1-1DA9-4D4E-BBB2-A5C70A8E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673-168B-1B71-9CB6-08F0FCF2B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91982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Cochocib Script Latin Pro" panose="020F0502020204030204" pitchFamily="34" charset="0"/>
                <a:cs typeface="Cochocib Script Latin Pro" panose="020F0502020204030204" pitchFamily="34" charset="0"/>
              </a:rPr>
              <a:t>Tissue Specific 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6D18F-BF1A-2907-D314-E4DFE8102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62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51EE16-F8A1-03FA-5A31-AA344601C539}"/>
              </a:ext>
            </a:extLst>
          </p:cNvPr>
          <p:cNvSpPr/>
          <p:nvPr/>
        </p:nvSpPr>
        <p:spPr>
          <a:xfrm>
            <a:off x="5507420" y="5496910"/>
            <a:ext cx="1765738" cy="26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3EC70-A44B-4446-82DA-00F3E5956C2D}"/>
              </a:ext>
            </a:extLst>
          </p:cNvPr>
          <p:cNvSpPr/>
          <p:nvPr/>
        </p:nvSpPr>
        <p:spPr>
          <a:xfrm rot="16200000">
            <a:off x="2961823" y="3296829"/>
            <a:ext cx="1765738" cy="26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B72B5-F731-D6E1-D634-B65F5AE984A3}"/>
              </a:ext>
            </a:extLst>
          </p:cNvPr>
          <p:cNvSpPr/>
          <p:nvPr/>
        </p:nvSpPr>
        <p:spPr>
          <a:xfrm>
            <a:off x="3712518" y="2722179"/>
            <a:ext cx="264346" cy="122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AA96-99C1-F5DD-DB83-F5D0D9C3DECA}"/>
              </a:ext>
            </a:extLst>
          </p:cNvPr>
          <p:cNvSpPr/>
          <p:nvPr/>
        </p:nvSpPr>
        <p:spPr>
          <a:xfrm>
            <a:off x="3580346" y="2869323"/>
            <a:ext cx="264346" cy="122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902DF-9E8F-9BCC-CDD6-E12EBA6E670B}"/>
              </a:ext>
            </a:extLst>
          </p:cNvPr>
          <p:cNvSpPr/>
          <p:nvPr/>
        </p:nvSpPr>
        <p:spPr>
          <a:xfrm rot="5400000">
            <a:off x="5990102" y="4953308"/>
            <a:ext cx="264346" cy="122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BBBD3E-E573-C9B9-EAF8-9C97B552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83" y="582262"/>
            <a:ext cx="5458372" cy="5509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2A09B44-88B3-D447-46C9-C7D6E82B591B}"/>
              </a:ext>
            </a:extLst>
          </p:cNvPr>
          <p:cNvSpPr/>
          <p:nvPr/>
        </p:nvSpPr>
        <p:spPr>
          <a:xfrm>
            <a:off x="3233683" y="2546131"/>
            <a:ext cx="255751" cy="130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9D29E-2FF0-36A9-D3DF-3E02D6C00B7C}"/>
              </a:ext>
            </a:extLst>
          </p:cNvPr>
          <p:cNvSpPr/>
          <p:nvPr/>
        </p:nvSpPr>
        <p:spPr>
          <a:xfrm>
            <a:off x="5507419" y="5761253"/>
            <a:ext cx="1387367" cy="3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616F72-94EC-C496-CBEA-3B229598D517}"/>
              </a:ext>
            </a:extLst>
          </p:cNvPr>
          <p:cNvGrpSpPr/>
          <p:nvPr/>
        </p:nvGrpSpPr>
        <p:grpSpPr>
          <a:xfrm>
            <a:off x="3208863" y="788331"/>
            <a:ext cx="4156261" cy="5093616"/>
            <a:chOff x="3208863" y="788331"/>
            <a:chExt cx="4156261" cy="50936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7C0B62-3364-04BC-872F-07EEB6D4FB5E}"/>
                </a:ext>
              </a:extLst>
            </p:cNvPr>
            <p:cNvSpPr/>
            <p:nvPr/>
          </p:nvSpPr>
          <p:spPr>
            <a:xfrm>
              <a:off x="5090573" y="788331"/>
              <a:ext cx="2221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Jenkins Predicted 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C1116D-B393-BD49-BC5B-1659CA0291A9}"/>
                </a:ext>
              </a:extLst>
            </p:cNvPr>
            <p:cNvSpPr txBox="1"/>
            <p:nvPr/>
          </p:nvSpPr>
          <p:spPr>
            <a:xfrm rot="16200000">
              <a:off x="2078239" y="3057958"/>
              <a:ext cx="25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Predicted 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B7BDF0-CE2D-E689-04BD-DA4D7550E6AC}"/>
                </a:ext>
              </a:extLst>
            </p:cNvPr>
            <p:cNvSpPr txBox="1"/>
            <p:nvPr/>
          </p:nvSpPr>
          <p:spPr>
            <a:xfrm>
              <a:off x="4826876" y="5604948"/>
              <a:ext cx="25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Actual Age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316F36-BEC9-3FC8-D9B4-CDB8698C599C}"/>
              </a:ext>
            </a:extLst>
          </p:cNvPr>
          <p:cNvSpPr txBox="1"/>
          <p:nvPr/>
        </p:nvSpPr>
        <p:spPr>
          <a:xfrm>
            <a:off x="10047889" y="6091806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value: 1.869e-09</a:t>
            </a:r>
          </a:p>
        </p:txBody>
      </p:sp>
    </p:spTree>
    <p:extLst>
      <p:ext uri="{BB962C8B-B14F-4D97-AF65-F5344CB8AC3E}">
        <p14:creationId xmlns:p14="http://schemas.microsoft.com/office/powerpoint/2010/main" val="3386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E4F07C7-530C-064B-B4D5-91CC44F2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967" y="479080"/>
            <a:ext cx="5454562" cy="55056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BA43ED-549B-D4D4-F670-E8D8794C61CC}"/>
              </a:ext>
            </a:extLst>
          </p:cNvPr>
          <p:cNvSpPr/>
          <p:nvPr/>
        </p:nvSpPr>
        <p:spPr>
          <a:xfrm>
            <a:off x="3573517" y="2690648"/>
            <a:ext cx="357352" cy="122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288D2-0545-29CF-B480-50FC6E22566C}"/>
              </a:ext>
            </a:extLst>
          </p:cNvPr>
          <p:cNvSpPr/>
          <p:nvPr/>
        </p:nvSpPr>
        <p:spPr>
          <a:xfrm>
            <a:off x="5822731" y="5528441"/>
            <a:ext cx="10510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6E0FA-E454-A049-2D21-C25AD1A9223D}"/>
              </a:ext>
            </a:extLst>
          </p:cNvPr>
          <p:cNvGrpSpPr/>
          <p:nvPr/>
        </p:nvGrpSpPr>
        <p:grpSpPr>
          <a:xfrm>
            <a:off x="3573517" y="688555"/>
            <a:ext cx="4359166" cy="5011780"/>
            <a:chOff x="3573517" y="688555"/>
            <a:chExt cx="4359166" cy="50117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5DAE14-18F4-0E7B-4894-6783E8A5F6BE}"/>
                </a:ext>
              </a:extLst>
            </p:cNvPr>
            <p:cNvSpPr/>
            <p:nvPr/>
          </p:nvSpPr>
          <p:spPr>
            <a:xfrm>
              <a:off x="5283426" y="688555"/>
              <a:ext cx="2297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Horvath Predicted 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CF6BC9-8CF3-A45B-AE27-4FB306A7A118}"/>
                </a:ext>
              </a:extLst>
            </p:cNvPr>
            <p:cNvSpPr txBox="1"/>
            <p:nvPr/>
          </p:nvSpPr>
          <p:spPr>
            <a:xfrm rot="16200000">
              <a:off x="2298375" y="3167003"/>
              <a:ext cx="282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Predicted Age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5F5B52-BF0D-4DE7-8B8F-8B45E9E566C0}"/>
                </a:ext>
              </a:extLst>
            </p:cNvPr>
            <p:cNvSpPr txBox="1"/>
            <p:nvPr/>
          </p:nvSpPr>
          <p:spPr>
            <a:xfrm>
              <a:off x="5394435" y="5423336"/>
              <a:ext cx="25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Actual Age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7CBF6D-E1ED-C7AD-377E-A1EE2A71F060}"/>
              </a:ext>
            </a:extLst>
          </p:cNvPr>
          <p:cNvSpPr txBox="1"/>
          <p:nvPr/>
        </p:nvSpPr>
        <p:spPr>
          <a:xfrm>
            <a:off x="9879723" y="6106511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value: 1.039e-07</a:t>
            </a:r>
          </a:p>
        </p:txBody>
      </p:sp>
    </p:spTree>
    <p:extLst>
      <p:ext uri="{BB962C8B-B14F-4D97-AF65-F5344CB8AC3E}">
        <p14:creationId xmlns:p14="http://schemas.microsoft.com/office/powerpoint/2010/main" val="39488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A6A15A-F084-F129-EB55-F3D992FB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86" y="487162"/>
            <a:ext cx="5829028" cy="5883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A9DCCC-88F1-DA28-772B-A79B46F835EE}"/>
              </a:ext>
            </a:extLst>
          </p:cNvPr>
          <p:cNvSpPr/>
          <p:nvPr/>
        </p:nvSpPr>
        <p:spPr>
          <a:xfrm>
            <a:off x="4572000" y="5644055"/>
            <a:ext cx="3731172" cy="17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D675C-BA8E-D838-1BFE-A1BC7EEC4E37}"/>
              </a:ext>
            </a:extLst>
          </p:cNvPr>
          <p:cNvGrpSpPr/>
          <p:nvPr/>
        </p:nvGrpSpPr>
        <p:grpSpPr>
          <a:xfrm>
            <a:off x="4503682" y="728999"/>
            <a:ext cx="3867807" cy="5120008"/>
            <a:chOff x="4503682" y="728999"/>
            <a:chExt cx="3867807" cy="51200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60B931-18D4-6EF0-3090-FE893D23CDF3}"/>
                </a:ext>
              </a:extLst>
            </p:cNvPr>
            <p:cNvSpPr txBox="1"/>
            <p:nvPr/>
          </p:nvSpPr>
          <p:spPr>
            <a:xfrm>
              <a:off x="4503682" y="728999"/>
              <a:ext cx="3867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imes New Roman" panose="02020603050405020304" pitchFamily="18" charset="0"/>
                </a:rPr>
                <a:t>Sperm GLAD Values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F9C2C7-617E-5794-25A9-9DD2AD29877A}"/>
                </a:ext>
              </a:extLst>
            </p:cNvPr>
            <p:cNvSpPr txBox="1"/>
            <p:nvPr/>
          </p:nvSpPr>
          <p:spPr>
            <a:xfrm>
              <a:off x="4666593" y="5572008"/>
              <a:ext cx="1429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cs typeface="Times New Roman" panose="02020603050405020304" pitchFamily="18" charset="0"/>
                </a:rPr>
                <a:t>Oligozoospermic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B48E8A-151C-B722-4E03-39B173237858}"/>
                </a:ext>
              </a:extLst>
            </p:cNvPr>
            <p:cNvSpPr txBox="1"/>
            <p:nvPr/>
          </p:nvSpPr>
          <p:spPr>
            <a:xfrm>
              <a:off x="6826468" y="5572008"/>
              <a:ext cx="1390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cs typeface="Times New Roman" panose="02020603050405020304" pitchFamily="18" charset="0"/>
                </a:rPr>
                <a:t>Normozoospermic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673990-7FDB-51D3-AF3B-E169EB84F58A}"/>
              </a:ext>
            </a:extLst>
          </p:cNvPr>
          <p:cNvSpPr txBox="1"/>
          <p:nvPr/>
        </p:nvSpPr>
        <p:spPr>
          <a:xfrm>
            <a:off x="5533695" y="5990501"/>
            <a:ext cx="129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value: 0.03795</a:t>
            </a:r>
          </a:p>
        </p:txBody>
      </p:sp>
    </p:spTree>
    <p:extLst>
      <p:ext uri="{BB962C8B-B14F-4D97-AF65-F5344CB8AC3E}">
        <p14:creationId xmlns:p14="http://schemas.microsoft.com/office/powerpoint/2010/main" val="227134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935BB-4BAF-DE88-D961-B2149A6DDED5}"/>
              </a:ext>
            </a:extLst>
          </p:cNvPr>
          <p:cNvSpPr txBox="1"/>
          <p:nvPr/>
        </p:nvSpPr>
        <p:spPr>
          <a:xfrm>
            <a:off x="4288221" y="1019503"/>
            <a:ext cx="382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GLAD Equivalent Values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D0AF3F-22A1-1336-CEDF-05894B1E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39" y="788619"/>
            <a:ext cx="5231714" cy="5280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37C18-CD09-7338-6B8C-7F93F2615C38}"/>
              </a:ext>
            </a:extLst>
          </p:cNvPr>
          <p:cNvSpPr/>
          <p:nvPr/>
        </p:nvSpPr>
        <p:spPr>
          <a:xfrm>
            <a:off x="5001705" y="5454869"/>
            <a:ext cx="2858813" cy="11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6CB1F-0B7F-4DC1-BACD-3265617F224D}"/>
              </a:ext>
            </a:extLst>
          </p:cNvPr>
          <p:cNvGrpSpPr/>
          <p:nvPr/>
        </p:nvGrpSpPr>
        <p:grpSpPr>
          <a:xfrm>
            <a:off x="4486697" y="994610"/>
            <a:ext cx="3888828" cy="4600623"/>
            <a:chOff x="4486697" y="994610"/>
            <a:chExt cx="3888828" cy="46006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F10967-4C56-73BC-7CEB-422C9A5AB755}"/>
                </a:ext>
              </a:extLst>
            </p:cNvPr>
            <p:cNvSpPr txBox="1"/>
            <p:nvPr/>
          </p:nvSpPr>
          <p:spPr>
            <a:xfrm>
              <a:off x="6822223" y="5318234"/>
              <a:ext cx="146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cs typeface="Times New Roman" panose="02020603050405020304" pitchFamily="18" charset="0"/>
                </a:rPr>
                <a:t>Normozoospermic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0D7E3-58DF-C928-131C-4B1C34B37061}"/>
                </a:ext>
              </a:extLst>
            </p:cNvPr>
            <p:cNvSpPr txBox="1"/>
            <p:nvPr/>
          </p:nvSpPr>
          <p:spPr>
            <a:xfrm>
              <a:off x="4905093" y="5318234"/>
              <a:ext cx="129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cs typeface="Times New Roman" panose="02020603050405020304" pitchFamily="18" charset="0"/>
                </a:rPr>
                <a:t>Oligozoospermic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BF3B83-5251-D0BE-F9A0-A3C0C37A8604}"/>
                </a:ext>
              </a:extLst>
            </p:cNvPr>
            <p:cNvSpPr txBox="1"/>
            <p:nvPr/>
          </p:nvSpPr>
          <p:spPr>
            <a:xfrm>
              <a:off x="4486697" y="994610"/>
              <a:ext cx="3888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Blood GLAD Equivalent Values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9663-550E-9911-3926-5927DD375355}"/>
              </a:ext>
            </a:extLst>
          </p:cNvPr>
          <p:cNvSpPr txBox="1"/>
          <p:nvPr/>
        </p:nvSpPr>
        <p:spPr>
          <a:xfrm>
            <a:off x="5784724" y="5998373"/>
            <a:ext cx="129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value: 0.2063</a:t>
            </a:r>
          </a:p>
        </p:txBody>
      </p:sp>
    </p:spTree>
    <p:extLst>
      <p:ext uri="{BB962C8B-B14F-4D97-AF65-F5344CB8AC3E}">
        <p14:creationId xmlns:p14="http://schemas.microsoft.com/office/powerpoint/2010/main" val="69559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1E8AD5-929E-D881-5978-5AA76036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16" y="828462"/>
            <a:ext cx="5152768" cy="5201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157B9E-65F9-B357-C69F-F716A69CB03E}"/>
              </a:ext>
            </a:extLst>
          </p:cNvPr>
          <p:cNvSpPr/>
          <p:nvPr/>
        </p:nvSpPr>
        <p:spPr>
          <a:xfrm>
            <a:off x="4750676" y="5381297"/>
            <a:ext cx="3058510" cy="241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D56D17-80B5-F3E3-2E9B-2E9AC9A06721}"/>
              </a:ext>
            </a:extLst>
          </p:cNvPr>
          <p:cNvGrpSpPr/>
          <p:nvPr/>
        </p:nvGrpSpPr>
        <p:grpSpPr>
          <a:xfrm>
            <a:off x="4582510" y="966218"/>
            <a:ext cx="3394841" cy="4656816"/>
            <a:chOff x="4582510" y="966218"/>
            <a:chExt cx="3394841" cy="46568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7C9717-F23D-8D5E-A6E0-0DD6ECB127AA}"/>
                </a:ext>
              </a:extLst>
            </p:cNvPr>
            <p:cNvSpPr txBox="1"/>
            <p:nvPr/>
          </p:nvSpPr>
          <p:spPr>
            <a:xfrm>
              <a:off x="4750676" y="5346035"/>
              <a:ext cx="129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cs typeface="Times New Roman" panose="02020603050405020304" pitchFamily="18" charset="0"/>
                </a:rPr>
                <a:t>Oligozoospermic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9E5C1D-86A2-6965-50B2-6DFCF1EAE65D}"/>
                </a:ext>
              </a:extLst>
            </p:cNvPr>
            <p:cNvSpPr txBox="1"/>
            <p:nvPr/>
          </p:nvSpPr>
          <p:spPr>
            <a:xfrm>
              <a:off x="6551247" y="5346034"/>
              <a:ext cx="142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cs typeface="Times New Roman" panose="02020603050405020304" pitchFamily="18" charset="0"/>
                </a:rPr>
                <a:t>Normozoospermic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9EB0B-F309-A02A-8F13-E3DACC670C32}"/>
                </a:ext>
              </a:extLst>
            </p:cNvPr>
            <p:cNvSpPr txBox="1"/>
            <p:nvPr/>
          </p:nvSpPr>
          <p:spPr>
            <a:xfrm>
              <a:off x="4582510" y="966218"/>
              <a:ext cx="339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Difference in Predicted Age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76D365-916A-B589-D493-48E4AA0078AE}"/>
              </a:ext>
            </a:extLst>
          </p:cNvPr>
          <p:cNvSpPr txBox="1"/>
          <p:nvPr/>
        </p:nvSpPr>
        <p:spPr>
          <a:xfrm>
            <a:off x="5449613" y="5955789"/>
            <a:ext cx="129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value: 0.02721</a:t>
            </a:r>
          </a:p>
        </p:txBody>
      </p:sp>
    </p:spTree>
    <p:extLst>
      <p:ext uri="{BB962C8B-B14F-4D97-AF65-F5344CB8AC3E}">
        <p14:creationId xmlns:p14="http://schemas.microsoft.com/office/powerpoint/2010/main" val="352866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667AAD-8A85-9A19-44D1-3A88B099B3AE}"/>
              </a:ext>
            </a:extLst>
          </p:cNvPr>
          <p:cNvGrpSpPr/>
          <p:nvPr/>
        </p:nvGrpSpPr>
        <p:grpSpPr>
          <a:xfrm>
            <a:off x="1409700" y="228600"/>
            <a:ext cx="9372600" cy="6400800"/>
            <a:chOff x="1409700" y="228600"/>
            <a:chExt cx="9372600" cy="640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98DF49-BCDB-E059-7063-A396B3DDB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700" y="228600"/>
              <a:ext cx="9372600" cy="6400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6A0B26-0159-23BF-9073-9B315FDBE8F9}"/>
                </a:ext>
              </a:extLst>
            </p:cNvPr>
            <p:cNvSpPr txBox="1"/>
            <p:nvPr/>
          </p:nvSpPr>
          <p:spPr>
            <a:xfrm>
              <a:off x="3389444" y="399535"/>
              <a:ext cx="5933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Difference in Predicted Age: </a:t>
              </a:r>
              <a:r>
                <a:rPr lang="en-US" dirty="0" err="1"/>
                <a:t>Normozoospermic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7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E5B1C5-14A0-2E41-96E7-D3D8AB029014}"/>
              </a:ext>
            </a:extLst>
          </p:cNvPr>
          <p:cNvGrpSpPr/>
          <p:nvPr/>
        </p:nvGrpSpPr>
        <p:grpSpPr>
          <a:xfrm>
            <a:off x="1409700" y="228600"/>
            <a:ext cx="9372600" cy="6400800"/>
            <a:chOff x="1409700" y="228600"/>
            <a:chExt cx="9372600" cy="6400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E70506-9D11-C8BC-0DCA-DA375101C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700" y="228600"/>
              <a:ext cx="9372600" cy="6400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70C535-746D-F06F-EC55-C99F33D1E41A}"/>
                </a:ext>
              </a:extLst>
            </p:cNvPr>
            <p:cNvSpPr txBox="1"/>
            <p:nvPr/>
          </p:nvSpPr>
          <p:spPr>
            <a:xfrm>
              <a:off x="3389444" y="399535"/>
              <a:ext cx="5933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Difference in Predicted Age: </a:t>
              </a:r>
              <a:r>
                <a:rPr lang="en-US" dirty="0" err="1"/>
                <a:t>Oligozoospermic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77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8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70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Cochocib Script Latin Pro</vt:lpstr>
      <vt:lpstr>Futura Medium</vt:lpstr>
      <vt:lpstr>Office Theme</vt:lpstr>
      <vt:lpstr>Tissue Specific 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Tissue Specific Aging</dc:title>
  <dc:creator>Timothy Jenkins</dc:creator>
  <cp:lastModifiedBy>Timothy Jenkins</cp:lastModifiedBy>
  <cp:revision>4</cp:revision>
  <dcterms:created xsi:type="dcterms:W3CDTF">2022-06-23T17:23:34Z</dcterms:created>
  <dcterms:modified xsi:type="dcterms:W3CDTF">2022-06-27T20:27:54Z</dcterms:modified>
</cp:coreProperties>
</file>