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37"/>
  </p:notesMasterIdLst>
  <p:handoutMasterIdLst>
    <p:handoutMasterId r:id="rId38"/>
  </p:handoutMasterIdLst>
  <p:sldIdLst>
    <p:sldId id="354" r:id="rId2"/>
    <p:sldId id="408" r:id="rId3"/>
    <p:sldId id="409" r:id="rId4"/>
    <p:sldId id="410" r:id="rId5"/>
    <p:sldId id="411" r:id="rId6"/>
    <p:sldId id="412" r:id="rId7"/>
    <p:sldId id="413" r:id="rId8"/>
    <p:sldId id="422" r:id="rId9"/>
    <p:sldId id="414" r:id="rId10"/>
    <p:sldId id="417" r:id="rId11"/>
    <p:sldId id="418" r:id="rId12"/>
    <p:sldId id="415" r:id="rId13"/>
    <p:sldId id="416" r:id="rId14"/>
    <p:sldId id="419" r:id="rId15"/>
    <p:sldId id="420" r:id="rId16"/>
    <p:sldId id="423" r:id="rId17"/>
    <p:sldId id="440" r:id="rId18"/>
    <p:sldId id="421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6" r:id="rId31"/>
    <p:sldId id="435" r:id="rId32"/>
    <p:sldId id="437" r:id="rId33"/>
    <p:sldId id="439" r:id="rId34"/>
    <p:sldId id="438" r:id="rId35"/>
    <p:sldId id="407" r:id="rId36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CC"/>
    <a:srgbClr val="8299BC"/>
    <a:srgbClr val="263347"/>
    <a:srgbClr val="000000"/>
    <a:srgbClr val="158BB9"/>
    <a:srgbClr val="CB3725"/>
    <a:srgbClr val="7F7F7F"/>
    <a:srgbClr val="DD5042"/>
    <a:srgbClr val="54575A"/>
    <a:srgbClr val="FBE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51" autoAdjust="0"/>
    <p:restoredTop sz="88636" autoAdjust="0"/>
  </p:normalViewPr>
  <p:slideViewPr>
    <p:cSldViewPr snapToGrid="0" snapToObjects="1">
      <p:cViewPr>
        <p:scale>
          <a:sx n="100" d="100"/>
          <a:sy n="100" d="100"/>
        </p:scale>
        <p:origin x="3456" y="1836"/>
      </p:cViewPr>
      <p:guideLst>
        <p:guide orient="horz" pos="1215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71C25C5-A3B4-42A0-B602-131E805BD9A3}" type="datetimeFigureOut">
              <a:rPr lang="en-US" altLang="en-US"/>
              <a:pPr/>
              <a:t>8/25/2017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321862-BF0D-4FB5-98E7-4149378A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15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BF80DF3-6AF4-4014-BFA0-B3A601640F0D}" type="datetimeFigureOut">
              <a:rPr lang="en-US" altLang="en-US"/>
              <a:pPr/>
              <a:t>8/25/2017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ED85254-8E2D-4BA5-ABD8-827924C95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127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7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00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17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25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12071"/>
            <a:ext cx="6858000" cy="110999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20527"/>
            <a:ext cx="6858000" cy="68632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Bar-b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82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319515"/>
            <a:ext cx="7886700" cy="3245016"/>
          </a:xfr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7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Bar-b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19515"/>
            <a:ext cx="7886700" cy="3245016"/>
          </a:xfr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36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25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28215" y="4767263"/>
            <a:ext cx="659822" cy="219456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srgbClr val="33333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333333">
                    <a:lumMod val="60000"/>
                    <a:lumOff val="40000"/>
                  </a:srgbClr>
                </a:solidFill>
              </a:rPr>
              <a:t>©2015 PayPal Inc. Confidential and proprietary.</a:t>
            </a:r>
            <a:endParaRPr lang="en-US" dirty="0">
              <a:solidFill>
                <a:srgbClr val="33333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>
                <a:solidFill>
                  <a:srgbClr val="333333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3333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18" y="672678"/>
            <a:ext cx="3361764" cy="3753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-15270" r="69878" b="15270"/>
          <a:stretch/>
        </p:blipFill>
        <p:spPr>
          <a:xfrm>
            <a:off x="8430767" y="3526677"/>
            <a:ext cx="713233" cy="1616823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9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238" y="796931"/>
            <a:ext cx="6858000" cy="577029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238" y="1372420"/>
            <a:ext cx="6858000" cy="3431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5" y="1830233"/>
            <a:ext cx="2420470" cy="2702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-15270" r="69878" b="15270"/>
          <a:stretch/>
        </p:blipFill>
        <p:spPr>
          <a:xfrm>
            <a:off x="8430767" y="3526677"/>
            <a:ext cx="713233" cy="1616823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8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rence meth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3200"/>
            </a:lvl2pPr>
            <a:lvl3pPr marL="914400" indent="0" algn="ctr">
              <a:buNone/>
              <a:defRPr sz="2800"/>
            </a:lvl3pPr>
            <a:lvl4pPr marL="1371600" indent="0" algn="ctr">
              <a:buNone/>
              <a:defRPr sz="2400"/>
            </a:lvl4pPr>
            <a:lvl5pPr marL="1828800" indent="0" algn="ctr">
              <a:buNone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3683"/>
            <a:ext cx="7756634" cy="17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5"/>
          </p:nvPr>
        </p:nvSpPr>
        <p:spPr bwMode="gray">
          <a:xfrm>
            <a:off x="637288" y="1090843"/>
            <a:ext cx="3691392" cy="5213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sz="1800" b="1" dirty="0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6"/>
          </p:nvPr>
        </p:nvSpPr>
        <p:spPr bwMode="gray">
          <a:xfrm>
            <a:off x="637288" y="1612170"/>
            <a:ext cx="3691392" cy="3075416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4823958" y="1090843"/>
            <a:ext cx="3691392" cy="5213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sz="1800" b="1" dirty="0" smtClean="0"/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 bwMode="gray">
          <a:xfrm>
            <a:off x="4823958" y="1612170"/>
            <a:ext cx="3691392" cy="3075416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72719"/>
            <a:ext cx="3867150" cy="3403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2719"/>
            <a:ext cx="3867150" cy="3403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2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12" name="Content Placeholder 12"/>
          <p:cNvSpPr>
            <a:spLocks noGrp="1"/>
          </p:cNvSpPr>
          <p:nvPr>
            <p:ph sz="quarter" idx="14"/>
          </p:nvPr>
        </p:nvSpPr>
        <p:spPr>
          <a:xfrm>
            <a:off x="628440" y="1172719"/>
            <a:ext cx="3867360" cy="3403457"/>
          </a:xfrm>
        </p:spPr>
        <p:txBody>
          <a:bodyPr lIns="91440" rIns="91440">
            <a:noAutofit/>
          </a:bodyPr>
          <a:lstStyle>
            <a:lvl1pPr marL="0" indent="0">
              <a:spcBef>
                <a:spcPts val="1000"/>
              </a:spcBef>
              <a:buFontTx/>
              <a:buNone/>
              <a:defRPr sz="1400"/>
            </a:lvl1pPr>
            <a:lvl2pPr marL="400050" indent="0">
              <a:lnSpc>
                <a:spcPct val="95000"/>
              </a:lnSpc>
              <a:spcBef>
                <a:spcPts val="500"/>
              </a:spcBef>
              <a:buFontTx/>
              <a:buNone/>
              <a:defRPr sz="1400"/>
            </a:lvl2pPr>
            <a:lvl3pPr marL="800100" indent="0">
              <a:lnSpc>
                <a:spcPct val="95000"/>
              </a:lnSpc>
              <a:spcBef>
                <a:spcPts val="500"/>
              </a:spcBef>
              <a:buFontTx/>
              <a:buNone/>
              <a:defRPr sz="1400"/>
            </a:lvl3pPr>
            <a:lvl4pPr marL="1143000" indent="0">
              <a:lnSpc>
                <a:spcPct val="95000"/>
              </a:lnSpc>
              <a:spcBef>
                <a:spcPts val="500"/>
              </a:spcBef>
              <a:buFontTx/>
              <a:buNone/>
              <a:defRPr sz="1400"/>
            </a:lvl4pPr>
            <a:lvl5pPr marL="1485900" indent="0">
              <a:lnSpc>
                <a:spcPct val="95000"/>
              </a:lnSpc>
              <a:spcBef>
                <a:spcPts val="500"/>
              </a:spcBef>
              <a:buFontTx/>
              <a:buNone/>
              <a:tabLst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648200" y="1172719"/>
            <a:ext cx="3867150" cy="3403457"/>
          </a:xfrm>
        </p:spPr>
        <p:txBody>
          <a:bodyPr lIns="91440" rIns="91440">
            <a:noAutofit/>
          </a:bodyPr>
          <a:lstStyle>
            <a:lvl1pPr marL="0" indent="0">
              <a:spcBef>
                <a:spcPts val="1000"/>
              </a:spcBef>
              <a:buFontTx/>
              <a:buNone/>
              <a:defRPr sz="1400"/>
            </a:lvl1pPr>
            <a:lvl2pPr marL="685800" indent="-285750">
              <a:lnSpc>
                <a:spcPct val="95000"/>
              </a:lnSpc>
              <a:spcBef>
                <a:spcPts val="500"/>
              </a:spcBef>
              <a:defRPr sz="1400"/>
            </a:lvl2pPr>
            <a:lvl3pPr marL="1028700" indent="-228600">
              <a:lnSpc>
                <a:spcPct val="95000"/>
              </a:lnSpc>
              <a:spcBef>
                <a:spcPts val="500"/>
              </a:spcBef>
              <a:defRPr sz="1400"/>
            </a:lvl3pPr>
            <a:lvl4pPr marL="1371600" indent="-228600">
              <a:lnSpc>
                <a:spcPct val="95000"/>
              </a:lnSpc>
              <a:spcBef>
                <a:spcPts val="500"/>
              </a:spcBef>
              <a:defRPr sz="1400"/>
            </a:lvl4pPr>
            <a:lvl5pPr marL="1714500" indent="-228600">
              <a:lnSpc>
                <a:spcPct val="95000"/>
              </a:lnSpc>
              <a:spcBef>
                <a:spcPts val="500"/>
              </a:spcBef>
              <a:tabLst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8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263442" y="2697912"/>
            <a:ext cx="1880558" cy="244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7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335774" cy="7782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1036"/>
            <a:ext cx="7886700" cy="346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25284" y="828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-18288" y="4863704"/>
            <a:ext cx="2487168" cy="220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 smtClean="0"/>
              <a:t>© 2017 </a:t>
            </a:r>
            <a:r>
              <a:rPr lang="en-US" altLang="en-US" dirty="0" err="1" smtClean="0"/>
              <a:t>CloudBees</a:t>
            </a:r>
            <a:r>
              <a:rPr lang="en-US" altLang="en-US" dirty="0" smtClean="0"/>
              <a:t>, Inc.  All Rights Reserved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-18288" y="769142"/>
            <a:ext cx="9162288" cy="26558"/>
          </a:xfrm>
          <a:prstGeom prst="line">
            <a:avLst/>
          </a:prstGeom>
          <a:ln w="25400">
            <a:solidFill>
              <a:srgbClr val="158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7683062" y="0"/>
            <a:ext cx="1460938" cy="111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-15270" r="69878" b="15270"/>
          <a:stretch/>
        </p:blipFill>
        <p:spPr>
          <a:xfrm>
            <a:off x="8430767" y="3526677"/>
            <a:ext cx="713233" cy="1616823"/>
          </a:xfrm>
          <a:prstGeom prst="rect">
            <a:avLst/>
          </a:prstGeom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9" r:id="rId2"/>
    <p:sldLayoutId id="2147483853" r:id="rId3"/>
    <p:sldLayoutId id="2147483885" r:id="rId4"/>
    <p:sldLayoutId id="2147483864" r:id="rId5"/>
    <p:sldLayoutId id="2147483855" r:id="rId6"/>
    <p:sldLayoutId id="2147483863" r:id="rId7"/>
    <p:sldLayoutId id="2147483857" r:id="rId8"/>
    <p:sldLayoutId id="2147483858" r:id="rId9"/>
    <p:sldLayoutId id="2147483867" r:id="rId10"/>
    <p:sldLayoutId id="2147483868" r:id="rId11"/>
    <p:sldLayoutId id="2147483865" r:id="rId12"/>
    <p:sldLayoutId id="2147483866" r:id="rId13"/>
    <p:sldLayoutId id="2147483879" r:id="rId14"/>
    <p:sldLayoutId id="2147483880" r:id="rId15"/>
    <p:sldLayoutId id="2147483886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158B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58BB9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SzPct val="100000"/>
        <a:buFont typeface=".HelveticaNeueDeskInterface-Regular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Font typeface="Courier New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Font typeface=".HelveticaNeueDeskInterface-Regular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Font typeface=".HelveticaNeueDeskInterface-Regular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ndyer.co.uk/2008/05/09/why-are-you-still-not-using-hudson/" TargetMode="External"/><Relationship Id="rId2" Type="http://schemas.openxmlformats.org/officeDocument/2006/relationships/hyperlink" Target="https://blog.fedecarg.com/2009/03/05/10-reasons-to-switch-from-cruisecontrol-to-huds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ackernoon.com/continuous-integration-circleci-vs-travis-ci-vs-jenkins-41a1c2bd95f5" TargetMode="External"/><Relationship Id="rId4" Type="http://schemas.openxmlformats.org/officeDocument/2006/relationships/hyperlink" Target="https://stackoverflow.com/questions/604385/what-is-the-difference-between-hudson-and-cruisecontrol-for-java-projec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 for Jenkins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3120173"/>
            <a:ext cx="6858000" cy="68632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Kohsuke</a:t>
            </a:r>
            <a:r>
              <a:rPr lang="en-US" dirty="0" smtClean="0"/>
              <a:t> Kawaguchi | CTO, </a:t>
            </a:r>
            <a:r>
              <a:rPr lang="en-US" dirty="0" err="1" smtClean="0"/>
              <a:t>CloudBees</a:t>
            </a:r>
            <a:r>
              <a:rPr lang="en-US" dirty="0" smtClean="0"/>
              <a:t>, Inc.</a:t>
            </a:r>
          </a:p>
          <a:p>
            <a:r>
              <a:rPr lang="en-US" dirty="0" err="1" smtClean="0"/>
              <a:t>kkawaguchi@cloudbees.com</a:t>
            </a:r>
            <a:r>
              <a:rPr lang="en-US" dirty="0"/>
              <a:t> </a:t>
            </a:r>
            <a:r>
              <a:rPr lang="en-US" dirty="0" smtClean="0"/>
              <a:t>| @</a:t>
            </a:r>
            <a:r>
              <a:rPr lang="en-US" dirty="0" err="1" smtClean="0"/>
              <a:t>kohsukekawa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-18288" y="5627688"/>
            <a:ext cx="2487168" cy="294264"/>
          </a:xfrm>
        </p:spPr>
        <p:txBody>
          <a:bodyPr/>
          <a:lstStyle/>
          <a:p>
            <a:r>
              <a:rPr lang="en-US" altLang="en-US" smtClean="0"/>
              <a:t>© 2016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3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/>
              <a:t>This requires us to change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23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we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us to go find &amp; study these users</a:t>
            </a:r>
          </a:p>
          <a:p>
            <a:r>
              <a:rPr lang="en-US" dirty="0" smtClean="0"/>
              <a:t>Expose less than the platform is capable of</a:t>
            </a:r>
          </a:p>
          <a:p>
            <a:r>
              <a:rPr lang="en-US" dirty="0" smtClean="0"/>
              <a:t>Make Jenkins help users when they get stuck</a:t>
            </a:r>
          </a:p>
          <a:p>
            <a:r>
              <a:rPr lang="en-US" dirty="0" smtClean="0"/>
              <a:t>User studies</a:t>
            </a:r>
          </a:p>
          <a:p>
            <a:r>
              <a:rPr lang="en-US" dirty="0" smtClean="0"/>
              <a:t>Spend more time arming users, less time building new things</a:t>
            </a:r>
          </a:p>
          <a:p>
            <a:r>
              <a:rPr lang="en-US" dirty="0" smtClean="0"/>
              <a:t>Ask ourselves “how does a user supposed to know this?”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29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3/32/Lego_Color_Bricks.jpg/1024px-Lego_Color_Bricks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898"/>
          <a:stretch/>
        </p:blipFill>
        <p:spPr bwMode="auto">
          <a:xfrm>
            <a:off x="0" y="1"/>
            <a:ext cx="9144000" cy="514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btb.net/wp-content/uploads/2014/06/10242_front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56" y="95251"/>
            <a:ext cx="6646319" cy="45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3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With that, here’s where</a:t>
            </a:r>
            <a:br>
              <a:rPr lang="en-US" sz="4800" b="1" dirty="0"/>
            </a:br>
            <a:r>
              <a:rPr lang="en-US" sz="4800" b="1" dirty="0"/>
              <a:t>we need to go next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Make Jenkins easier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4" y="1390015"/>
            <a:ext cx="5318125" cy="3460750"/>
          </a:xfrm>
        </p:spPr>
      </p:pic>
    </p:spTree>
    <p:extLst>
      <p:ext uri="{BB962C8B-B14F-4D97-AF65-F5344CB8AC3E}">
        <p14:creationId xmlns:p14="http://schemas.microsoft.com/office/powerpoint/2010/main" val="214033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 it from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10 reasons to switch from </a:t>
            </a:r>
            <a:r>
              <a:rPr lang="en-US" dirty="0" err="1" smtClean="0">
                <a:hlinkClick r:id="rId2"/>
              </a:rPr>
              <a:t>CruiseControl</a:t>
            </a:r>
            <a:r>
              <a:rPr lang="en-US" dirty="0" smtClean="0">
                <a:hlinkClick r:id="rId2"/>
              </a:rPr>
              <a:t> to Hudson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Why are you still not using Hudson?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What is the difference between Hudson and </a:t>
            </a:r>
            <a:r>
              <a:rPr lang="en-US" dirty="0" err="1" smtClean="0">
                <a:hlinkClick r:id="rId4"/>
              </a:rPr>
              <a:t>CruiseControl</a:t>
            </a:r>
            <a:r>
              <a:rPr lang="en-US" dirty="0" smtClean="0">
                <a:hlinkClick r:id="rId4"/>
              </a:rPr>
              <a:t>?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Circle vs Travis vs Jenkins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0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examples from 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“java –jar </a:t>
            </a:r>
            <a:r>
              <a:rPr lang="en-US" dirty="0" err="1" smtClean="0"/>
              <a:t>jenkins.war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Email vs email-</a:t>
            </a:r>
            <a:r>
              <a:rPr lang="en-US" dirty="0" err="1" smtClean="0"/>
              <a:t>ext</a:t>
            </a:r>
            <a:endParaRPr lang="en-US" dirty="0" smtClean="0"/>
          </a:p>
          <a:p>
            <a:r>
              <a:rPr lang="en-US" dirty="0" smtClean="0"/>
              <a:t>Error message you get when you run with older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36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 on the 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user with a Git repo can start auto-deploying every new push</a:t>
            </a:r>
          </a:p>
          <a:p>
            <a:pPr lvl="1"/>
            <a:r>
              <a:rPr lang="en-US" dirty="0" smtClean="0"/>
              <a:t>In 5 minutes, with 5 clicks</a:t>
            </a:r>
          </a:p>
          <a:p>
            <a:pPr lvl="1"/>
            <a:r>
              <a:rPr lang="en-US" dirty="0" smtClean="0"/>
              <a:t>Regardless of programming language</a:t>
            </a:r>
          </a:p>
          <a:p>
            <a:pPr lvl="1"/>
            <a:r>
              <a:rPr lang="en-US" dirty="0" smtClean="0"/>
              <a:t>Regardless of target platform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15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in AWS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73362"/>
            <a:ext cx="1371600" cy="2571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4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/>
              <a:t>Let’s Put Users First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052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as much babysitting as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Auto-upgrade</a:t>
            </a:r>
          </a:p>
          <a:p>
            <a:r>
              <a:rPr lang="en-US" dirty="0" smtClean="0"/>
              <a:t>Connected problem diagnosis like Advisor</a:t>
            </a:r>
          </a:p>
          <a:p>
            <a:r>
              <a:rPr lang="en-US" dirty="0" smtClean="0"/>
              <a:t>Right JVM, kernel, </a:t>
            </a:r>
            <a:r>
              <a:rPr lang="en-US" dirty="0" err="1" smtClean="0"/>
              <a:t>docker</a:t>
            </a:r>
            <a:r>
              <a:rPr lang="en-US" dirty="0" smtClean="0"/>
              <a:t>, …</a:t>
            </a:r>
          </a:p>
          <a:p>
            <a:r>
              <a:rPr lang="en-US" dirty="0"/>
              <a:t>Proper DNS name &amp; HTTPS certificate</a:t>
            </a:r>
          </a:p>
          <a:p>
            <a:r>
              <a:rPr lang="en-US" dirty="0" smtClean="0"/>
              <a:t>Executors on master = 0</a:t>
            </a:r>
          </a:p>
          <a:p>
            <a:r>
              <a:rPr lang="en-US" dirty="0" smtClean="0"/>
              <a:t>Ephemeral elastic agents out of the box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4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What requires work</a:t>
            </a:r>
            <a:br>
              <a:rPr lang="en-US" sz="4800" b="1" dirty="0" smtClean="0"/>
            </a:br>
            <a:r>
              <a:rPr lang="en-US" sz="4800" b="1" dirty="0" smtClean="0"/>
              <a:t>by admins?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788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GitHub </a:t>
            </a:r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20" y="1506421"/>
            <a:ext cx="3979622" cy="312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4" y="1845223"/>
            <a:ext cx="3775487" cy="244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4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HipChat/Slack integration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0557"/>
            <a:ext cx="7886700" cy="26027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2755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HipChat/Slack integration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34147"/>
            <a:ext cx="7886700" cy="29356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16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HipChat/Slack integration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94" y="1171575"/>
            <a:ext cx="4740753" cy="3460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3" y="2594272"/>
            <a:ext cx="1795390" cy="6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97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Setting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1" y="1171575"/>
            <a:ext cx="4398218" cy="3460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479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2" y="1201745"/>
            <a:ext cx="3238500" cy="3238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9" y="120174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1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In-product News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25" y="1171575"/>
            <a:ext cx="5136549" cy="3460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In-product News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2716212"/>
            <a:ext cx="6238875" cy="371475"/>
          </a:xfrm>
        </p:spPr>
      </p:pic>
    </p:spTree>
    <p:extLst>
      <p:ext uri="{BB962C8B-B14F-4D97-AF65-F5344CB8AC3E}">
        <p14:creationId xmlns:p14="http://schemas.microsoft.com/office/powerpoint/2010/main" val="138804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already GREAT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integration with XYZ</a:t>
            </a:r>
          </a:p>
          <a:p>
            <a:r>
              <a:rPr lang="en-US" dirty="0" smtClean="0"/>
              <a:t>Solving problems that blocks experts</a:t>
            </a:r>
          </a:p>
          <a:p>
            <a:r>
              <a:rPr lang="en-US" dirty="0" smtClean="0"/>
              <a:t>Trying new ideas as plugins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7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 can people get to CD quickly?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479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CI before Jenkins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https://flic.kr/p/7DUMPR</a:t>
            </a:r>
            <a:endParaRPr lang="en-US" altLang="en-US" dirty="0" smtClean="0"/>
          </a:p>
        </p:txBody>
      </p:sp>
      <p:pic>
        <p:nvPicPr>
          <p:cNvPr id="1026" name="Picture 2" descr="https://c1.staticflickr.com/5/4005/4367150939_52e84b19ca_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518627"/>
            <a:ext cx="3911844" cy="2607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31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CI after Jenkins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https://flic.kr/p/4hEJ6u</a:t>
            </a:r>
            <a:endParaRPr lang="en-US" altLang="en-US" dirty="0" smtClean="0"/>
          </a:p>
        </p:txBody>
      </p:sp>
      <p:pic>
        <p:nvPicPr>
          <p:cNvPr id="2050" name="Picture 2" descr="https://c1.staticflickr.com/3/2185/2157690102_fed07de162_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33" y="1171575"/>
            <a:ext cx="4614333" cy="3460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30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the same with Pipeline?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if you can get pre-assembled models for free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https://flic.kr/p/9Ue1Yz</a:t>
            </a:r>
            <a:endParaRPr lang="en-US" altLang="en-US" dirty="0" smtClean="0"/>
          </a:p>
        </p:txBody>
      </p:sp>
      <p:pic>
        <p:nvPicPr>
          <p:cNvPr id="3076" name="Picture 4" descr="https://c2.staticflickr.com/6/5036/5841851673_51e76a04f3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872854"/>
            <a:ext cx="3987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4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the same with Pipelines?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5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Happened x1300 over past 10 </a:t>
            </a:r>
            <a:r>
              <a:rPr lang="en-US" dirty="0" err="1" smtClean="0">
                <a:solidFill>
                  <a:schemeClr val="accent1"/>
                </a:solidFill>
              </a:rPr>
              <a:t>yrs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 smtClean="0"/>
              <a:t>Joe finds a micro-pattern in his CI process</a:t>
            </a:r>
          </a:p>
          <a:p>
            <a:r>
              <a:rPr lang="en-US" dirty="0" smtClean="0"/>
              <a:t>Joe codifies it</a:t>
            </a:r>
          </a:p>
          <a:p>
            <a:r>
              <a:rPr lang="en-US" dirty="0" smtClean="0"/>
              <a:t>Joe shares it with the community</a:t>
            </a:r>
          </a:p>
          <a:p>
            <a:r>
              <a:rPr lang="en-US" dirty="0" smtClean="0"/>
              <a:t>Mary finds it, uses it, &amp; saves time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Goal: x1300 over next 3 years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Joe finds a micro-pattern in his pipeline</a:t>
            </a:r>
          </a:p>
          <a:p>
            <a:r>
              <a:rPr lang="en-US" dirty="0" smtClean="0"/>
              <a:t>Joe codifies it</a:t>
            </a:r>
          </a:p>
          <a:p>
            <a:r>
              <a:rPr lang="en-US" dirty="0" smtClean="0"/>
              <a:t>Joe shares it with the community</a:t>
            </a:r>
          </a:p>
          <a:p>
            <a:r>
              <a:rPr lang="en-US" dirty="0" smtClean="0"/>
              <a:t>Mary finds it, uses it, &amp; saves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0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18288" y="5627688"/>
            <a:ext cx="2487168" cy="294264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chemeClr val="bg1"/>
                </a:solidFill>
              </a:rPr>
              <a:t>© 2016 CloudBees, Inc.  All Rights Reserved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be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Jenkins great for ”the mass”</a:t>
            </a:r>
          </a:p>
          <a:p>
            <a:pPr lvl="1"/>
            <a:r>
              <a:rPr lang="en-US" dirty="0" smtClean="0"/>
              <a:t>New users</a:t>
            </a:r>
          </a:p>
          <a:p>
            <a:pPr lvl="1"/>
            <a:r>
              <a:rPr lang="en-US" dirty="0" smtClean="0"/>
              <a:t>People with less time</a:t>
            </a:r>
          </a:p>
          <a:p>
            <a:pPr lvl="1"/>
            <a:r>
              <a:rPr lang="en-US" dirty="0" smtClean="0"/>
              <a:t>People with simple needs</a:t>
            </a:r>
          </a:p>
          <a:p>
            <a:pPr lvl="1"/>
            <a:r>
              <a:rPr lang="en-US" dirty="0" smtClean="0"/>
              <a:t>People whose Jenkins is working well enough they don’t file bugs</a:t>
            </a:r>
          </a:p>
          <a:p>
            <a:r>
              <a:rPr lang="en-US" dirty="0" smtClean="0"/>
              <a:t>Identify problems that are not bugs</a:t>
            </a:r>
          </a:p>
          <a:p>
            <a:pPr lvl="1"/>
            <a:r>
              <a:rPr lang="en-US" dirty="0" smtClean="0"/>
              <a:t>Fixing bugs is only level 1 in software quality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79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Who are those</a:t>
            </a:r>
            <a:br>
              <a:rPr lang="en-US" sz="4800" b="1" dirty="0" smtClean="0"/>
            </a:br>
            <a:r>
              <a:rPr lang="en-US" sz="4800" b="1" dirty="0" smtClean="0"/>
              <a:t>“dark matter” users?</a:t>
            </a:r>
            <a:endParaRPr lang="en-US" sz="4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Startup from Amsterdam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Frugal startup from college</a:t>
            </a:r>
          </a:p>
          <a:p>
            <a:r>
              <a:rPr lang="en-US" dirty="0" smtClean="0"/>
              <a:t>3 engineers</a:t>
            </a:r>
          </a:p>
          <a:p>
            <a:r>
              <a:rPr lang="en-US" dirty="0" smtClean="0"/>
              <a:t>CTO is the release &amp; automation engineer</a:t>
            </a:r>
          </a:p>
          <a:p>
            <a:r>
              <a:rPr lang="en-US" dirty="0" smtClean="0"/>
              <a:t>Ships cross-platform C++ app</a:t>
            </a:r>
          </a:p>
          <a:p>
            <a:r>
              <a:rPr lang="en-US" dirty="0" smtClean="0"/>
              <a:t>Too busy to add agents. “It sounded complicated”</a:t>
            </a:r>
          </a:p>
          <a:p>
            <a:r>
              <a:rPr lang="en-US" dirty="0" smtClean="0"/>
              <a:t>“I don’t have time to read blogs &amp; put things together”</a:t>
            </a:r>
          </a:p>
          <a:p>
            <a:r>
              <a:rPr lang="en-US" dirty="0" smtClean="0"/>
              <a:t>Haven’t heard of Pipeline nor Blue Ocean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49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Startup from Boston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people engineering team, 1 engineering manager</a:t>
            </a:r>
          </a:p>
          <a:p>
            <a:r>
              <a:rPr lang="en-US" dirty="0" smtClean="0"/>
              <a:t>CTO is </a:t>
            </a:r>
            <a:r>
              <a:rPr lang="en-US" i="1" dirty="0" smtClean="0"/>
              <a:t>still</a:t>
            </a:r>
            <a:r>
              <a:rPr lang="en-US" dirty="0" smtClean="0"/>
              <a:t> the release &amp; automation engineer</a:t>
            </a:r>
          </a:p>
          <a:p>
            <a:r>
              <a:rPr lang="en-US" dirty="0" smtClean="0"/>
              <a:t>Just a few apps, but established practices</a:t>
            </a:r>
          </a:p>
          <a:p>
            <a:r>
              <a:rPr lang="en-US" dirty="0" smtClean="0"/>
              <a:t>Jenkins works with some annoyance here and there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65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connected to our outreach channel</a:t>
            </a:r>
          </a:p>
          <a:p>
            <a:r>
              <a:rPr lang="en-US" dirty="0" smtClean="0"/>
              <a:t>Do not visit jenkins.io, file bugs, or participate in ML</a:t>
            </a:r>
          </a:p>
          <a:p>
            <a:r>
              <a:rPr lang="en-US" dirty="0" smtClean="0"/>
              <a:t>Do not come to Jenkins World</a:t>
            </a:r>
          </a:p>
          <a:p>
            <a:r>
              <a:rPr lang="en-US" dirty="0" smtClean="0"/>
              <a:t>Run an old version of Jenkins and doesn’t touch it</a:t>
            </a:r>
          </a:p>
          <a:p>
            <a:r>
              <a:rPr lang="en-US" dirty="0" smtClean="0"/>
              <a:t>Stick to the same setup they did 2 years ago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195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 Jenkins better for them?</a:t>
            </a:r>
          </a:p>
          <a:p>
            <a:r>
              <a:rPr lang="en-US" dirty="0" smtClean="0"/>
              <a:t>Communicate new things we’ve done to them?</a:t>
            </a:r>
          </a:p>
          <a:p>
            <a:r>
              <a:rPr lang="en-US" dirty="0" smtClean="0"/>
              <a:t>Make Jenkins simpler to fit the limited time they have?</a:t>
            </a:r>
          </a:p>
          <a:p>
            <a:r>
              <a:rPr lang="en-US" dirty="0" smtClean="0"/>
              <a:t>Reduce their trial &amp; error to get to gratification sooner?</a:t>
            </a:r>
          </a:p>
          <a:p>
            <a:r>
              <a:rPr lang="en-US" dirty="0" smtClean="0"/>
              <a:t>Prevent them from spending time with Google &amp; Stack Overflow?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© 2017 CloudBees, Inc.  All Rights Reserved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258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566075a08f9298f3105bf4fde7cde1e665e3a79"/>
</p:tagLst>
</file>

<file path=ppt/theme/theme1.xml><?xml version="1.0" encoding="utf-8"?>
<a:theme xmlns:a="http://schemas.openxmlformats.org/drawingml/2006/main" name="JW slide master">
  <a:themeElements>
    <a:clrScheme name="JW">
      <a:dk1>
        <a:srgbClr val="54575A"/>
      </a:dk1>
      <a:lt1>
        <a:srgbClr val="FFFFFF"/>
      </a:lt1>
      <a:dk2>
        <a:srgbClr val="006197"/>
      </a:dk2>
      <a:lt2>
        <a:srgbClr val="EEECE1"/>
      </a:lt2>
      <a:accent1>
        <a:srgbClr val="00ADBC"/>
      </a:accent1>
      <a:accent2>
        <a:srgbClr val="C36D16"/>
      </a:accent2>
      <a:accent3>
        <a:srgbClr val="CB3725"/>
      </a:accent3>
      <a:accent4>
        <a:srgbClr val="008D96"/>
      </a:accent4>
      <a:accent5>
        <a:srgbClr val="2C9A42"/>
      </a:accent5>
      <a:accent6>
        <a:srgbClr val="54575A"/>
      </a:accent6>
      <a:hlink>
        <a:srgbClr val="006197"/>
      </a:hlink>
      <a:folHlink>
        <a:srgbClr val="00ADB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nkins_World_4x3" id="{E5B1196E-51F2-D84C-9DC6-0F1AE4F309D5}" vid="{1923CFBD-7FE2-B546-A682-72FD9131E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6745</TotalTime>
  <Words>893</Words>
  <Application>Microsoft Office PowerPoint</Application>
  <PresentationFormat>On-screen Show (16:9)</PresentationFormat>
  <Paragraphs>135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.HelveticaNeueDeskInterface-Regular</vt:lpstr>
      <vt:lpstr>MS PGothic</vt:lpstr>
      <vt:lpstr>Arial</vt:lpstr>
      <vt:lpstr>Calibri</vt:lpstr>
      <vt:lpstr>Courier New</vt:lpstr>
      <vt:lpstr>Trebuchet MS</vt:lpstr>
      <vt:lpstr>JW slide master</vt:lpstr>
      <vt:lpstr>Vision for Jenkins</vt:lpstr>
      <vt:lpstr>PowerPoint Presentation</vt:lpstr>
      <vt:lpstr>We are already GREAT at</vt:lpstr>
      <vt:lpstr>What we can be BETTER</vt:lpstr>
      <vt:lpstr>PowerPoint Presentation</vt:lpstr>
      <vt:lpstr>#1: Startup from Amsterdam</vt:lpstr>
      <vt:lpstr>#2: Startup from Boston</vt:lpstr>
      <vt:lpstr>Who are they?</vt:lpstr>
      <vt:lpstr>How can we …</vt:lpstr>
      <vt:lpstr>PowerPoint Presentation</vt:lpstr>
      <vt:lpstr>For example, we need…</vt:lpstr>
      <vt:lpstr>PowerPoint Presentation</vt:lpstr>
      <vt:lpstr>PowerPoint Presentation</vt:lpstr>
      <vt:lpstr>PowerPoint Presentation</vt:lpstr>
      <vt:lpstr>Goal: Make Jenkins easier</vt:lpstr>
      <vt:lpstr>Hear it from people</vt:lpstr>
      <vt:lpstr>Good examples from the past</vt:lpstr>
      <vt:lpstr>Stake on the ground</vt:lpstr>
      <vt:lpstr>Launch in AWS</vt:lpstr>
      <vt:lpstr>Reduce as much babysitting as possible</vt:lpstr>
      <vt:lpstr>PowerPoint Presentation</vt:lpstr>
      <vt:lpstr>Setting up GitHub Webhook</vt:lpstr>
      <vt:lpstr>Setting up HipChat/Slack integration</vt:lpstr>
      <vt:lpstr>Setting up HipChat/Slack integration</vt:lpstr>
      <vt:lpstr>Setting up HipChat/Slack integration</vt:lpstr>
      <vt:lpstr>E-mail Setting</vt:lpstr>
      <vt:lpstr>E-mail</vt:lpstr>
      <vt:lpstr>In-product News</vt:lpstr>
      <vt:lpstr>In-product News</vt:lpstr>
      <vt:lpstr>PowerPoint Presentation</vt:lpstr>
      <vt:lpstr>Building CI before Jenkins</vt:lpstr>
      <vt:lpstr>Building CI after Jenkins</vt:lpstr>
      <vt:lpstr>Can we do the same with Pipeline?</vt:lpstr>
      <vt:lpstr>Can we do the same with Pipelines?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subject/>
  <dc:creator>Microsoft Office User</dc:creator>
  <cp:keywords/>
  <dc:description/>
  <cp:lastModifiedBy>kohsuke</cp:lastModifiedBy>
  <cp:revision>122</cp:revision>
  <dcterms:created xsi:type="dcterms:W3CDTF">2017-03-20T14:56:09Z</dcterms:created>
  <dcterms:modified xsi:type="dcterms:W3CDTF">2017-08-25T18:18:28Z</dcterms:modified>
  <cp:category/>
</cp:coreProperties>
</file>