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67" r:id="rId16"/>
    <p:sldId id="272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3" r:id="rId25"/>
    <p:sldId id="285" r:id="rId26"/>
    <p:sldId id="286" r:id="rId27"/>
    <p:sldId id="287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574D-0484-4462-B5F2-2C8A73812EC5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6E3-0D53-4BE2-A5CD-A232840F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0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574D-0484-4462-B5F2-2C8A73812EC5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6E3-0D53-4BE2-A5CD-A232840F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3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574D-0484-4462-B5F2-2C8A73812EC5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6E3-0D53-4BE2-A5CD-A232840F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2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574D-0484-4462-B5F2-2C8A73812EC5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6E3-0D53-4BE2-A5CD-A232840F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7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574D-0484-4462-B5F2-2C8A73812EC5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6E3-0D53-4BE2-A5CD-A232840F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2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574D-0484-4462-B5F2-2C8A73812EC5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6E3-0D53-4BE2-A5CD-A232840F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574D-0484-4462-B5F2-2C8A73812EC5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6E3-0D53-4BE2-A5CD-A232840F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0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574D-0484-4462-B5F2-2C8A73812EC5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6E3-0D53-4BE2-A5CD-A232840F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2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574D-0484-4462-B5F2-2C8A73812EC5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6E3-0D53-4BE2-A5CD-A232840F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1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574D-0484-4462-B5F2-2C8A73812EC5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6E3-0D53-4BE2-A5CD-A232840F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1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574D-0484-4462-B5F2-2C8A73812EC5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6E3-0D53-4BE2-A5CD-A232840F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0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A574D-0484-4462-B5F2-2C8A73812EC5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166E3-0D53-4BE2-A5CD-A232840F1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1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paypal.com/otahboub/periodic-projects-scanner-balancer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fusiondev.paypal.com/jenkins/job/Periodic-Projects-Scanner-Balancer_OSS_Builder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fusionweblvs01.qa.paypal.com:8090/sonar/dashboard/index/com.paypal.jenkinsci:periodic-projects-scanner-balancer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Jenkins Periodic Projects Load Analyzer &amp; Balancer Plugin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Omar Y. </a:t>
            </a:r>
            <a:r>
              <a:rPr lang="en-US" b="1" dirty="0" err="1" smtClean="0"/>
              <a:t>Tahboub</a:t>
            </a:r>
            <a:endParaRPr lang="en-US" b="1" dirty="0" smtClean="0"/>
          </a:p>
          <a:p>
            <a:r>
              <a:rPr lang="en-US" b="1" dirty="0" smtClean="0"/>
              <a:t>Fusion Team</a:t>
            </a:r>
          </a:p>
          <a:p>
            <a:r>
              <a:rPr lang="en-US" b="1" dirty="0" smtClean="0"/>
              <a:t>Global Platform &amp; Infrastructure (GPI)</a:t>
            </a:r>
          </a:p>
          <a:p>
            <a:r>
              <a:rPr lang="en-US" b="1" dirty="0" smtClean="0"/>
              <a:t>eBay Inc.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68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Proposed 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10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With being </a:t>
            </a:r>
            <a:r>
              <a:rPr lang="en-US" b="1" dirty="0" smtClean="0"/>
              <a:t>memory-cautious</a:t>
            </a:r>
            <a:r>
              <a:rPr lang="en-US" dirty="0" smtClean="0"/>
              <a:t>, the plugin option seems to be more </a:t>
            </a:r>
            <a:r>
              <a:rPr lang="en-US" b="1" dirty="0" smtClean="0"/>
              <a:t>appealing</a:t>
            </a:r>
            <a:r>
              <a:rPr lang="en-US" dirty="0" smtClean="0"/>
              <a:t>.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 special purpose </a:t>
            </a:r>
            <a:r>
              <a:rPr lang="en-US" b="1" dirty="0" smtClean="0">
                <a:solidFill>
                  <a:srgbClr val="0070C0"/>
                </a:solidFill>
              </a:rPr>
              <a:t>plugin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is developed to address the load posed by periodical projects, which performs the following:</a:t>
            </a:r>
          </a:p>
          <a:p>
            <a:pPr lvl="1"/>
            <a:r>
              <a:rPr lang="en-US" dirty="0" smtClean="0"/>
              <a:t>Calculates and plots the distribution of periodic builds in the span of 24 hours.</a:t>
            </a:r>
          </a:p>
          <a:p>
            <a:pPr lvl="1"/>
            <a:r>
              <a:rPr lang="en-US" dirty="0" smtClean="0"/>
              <a:t>Provides a detailed listing of periodical projects in any given Jenkins CI instance.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Provides a configurable tool for balancing periodic projects.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93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Plugin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plugin is only is used by the Jenkins administrators.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2400" y="2895600"/>
            <a:ext cx="8873837" cy="3109081"/>
            <a:chOff x="117763" y="3048000"/>
            <a:chExt cx="8873837" cy="3109081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763" y="3048000"/>
              <a:ext cx="8873837" cy="3109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152400" y="4114800"/>
              <a:ext cx="7086600" cy="838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1768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Periodic Projects Load Distribution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" y="1600200"/>
            <a:ext cx="8763000" cy="4312769"/>
            <a:chOff x="152400" y="1600200"/>
            <a:chExt cx="8763000" cy="4312769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600200"/>
              <a:ext cx="8763000" cy="4312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2667000" y="3048000"/>
              <a:ext cx="838200" cy="2288733"/>
            </a:xfrm>
            <a:prstGeom prst="rect">
              <a:avLst/>
            </a:prstGeom>
            <a:solidFill>
              <a:srgbClr val="002060">
                <a:alpha val="27000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08664" y="3124200"/>
              <a:ext cx="3882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</a:rPr>
                <a:t>Hot Spot Hours (12:00 AM – 3:00 AM)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9021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Periodic Projects Listing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We classify periodic projects as follows: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998882"/>
              </p:ext>
            </p:extLst>
          </p:nvPr>
        </p:nvGraphicFramePr>
        <p:xfrm>
          <a:off x="533400" y="2133600"/>
          <a:ext cx="8153400" cy="464715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17800"/>
                <a:gridCol w="2082800"/>
                <a:gridCol w="3352800"/>
              </a:tblGrid>
              <a:tr h="5344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builds every day</a:t>
                      </a:r>
                      <a:endParaRPr lang="en-US" dirty="0"/>
                    </a:p>
                  </a:txBody>
                  <a:tcPr/>
                </a:tc>
              </a:tr>
              <a:tr h="6847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Low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Less than 7 builds </a:t>
                      </a:r>
                      <a:endParaRPr lang="en-US" b="1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Medium Low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Less than 13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builds</a:t>
                      </a:r>
                      <a:endParaRPr lang="en-US" b="1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Medium High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Less than 25 builds</a:t>
                      </a:r>
                      <a:endParaRPr lang="en-US" b="1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High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Less than 37 builds</a:t>
                      </a:r>
                      <a:endParaRPr lang="en-US" b="1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Very High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Less than 49 builds</a:t>
                      </a:r>
                      <a:endParaRPr lang="en-US" b="1" dirty="0"/>
                    </a:p>
                  </a:txBody>
                  <a:tcPr/>
                </a:tc>
              </a:tr>
              <a:tr h="6847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Extremely High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More than 49 builds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743200"/>
            <a:ext cx="533485" cy="5334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429000"/>
            <a:ext cx="533400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038600"/>
            <a:ext cx="685800" cy="685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42" y="4800600"/>
            <a:ext cx="673058" cy="6730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81" y="5549773"/>
            <a:ext cx="546227" cy="5462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09" y="6172200"/>
            <a:ext cx="581891" cy="58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93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Periodic Projects Listing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553450" cy="4867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8180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Types of Periodic Projects Addressed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following are types of periodical projects are handled: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Midnight</a:t>
            </a:r>
            <a:r>
              <a:rPr lang="en-US" dirty="0" smtClean="0"/>
              <a:t>: All jobs that only builds at midnight.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Hourly</a:t>
            </a:r>
            <a:r>
              <a:rPr lang="en-US" dirty="0" smtClean="0"/>
              <a:t>: All jobs that build once every hour.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Daily</a:t>
            </a:r>
            <a:r>
              <a:rPr lang="en-US" dirty="0" smtClean="0"/>
              <a:t>: All jobs also build every day at midnight.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Multiple Times every hour</a:t>
            </a:r>
            <a:r>
              <a:rPr lang="en-US" dirty="0" smtClean="0"/>
              <a:t>: All jobs that build multiple times every hour.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Multiple times in different hours</a:t>
            </a:r>
            <a:r>
              <a:rPr lang="en-US" dirty="0" smtClean="0"/>
              <a:t>: All jobs that build multiple times in different hours during the day.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44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Periodic Projects Balancing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534400" cy="4678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When the load distribution is calculated, the Jenkins admin apples the following :</a:t>
            </a:r>
          </a:p>
          <a:p>
            <a:pPr lvl="1"/>
            <a:r>
              <a:rPr lang="en-US" b="1" u="sng" dirty="0" smtClean="0"/>
              <a:t>Midnight and Daily Balancing Heuristic</a:t>
            </a:r>
            <a:r>
              <a:rPr lang="en-US" dirty="0" smtClean="0"/>
              <a:t>:</a:t>
            </a:r>
          </a:p>
          <a:p>
            <a:pPr lvl="2"/>
            <a:r>
              <a:rPr lang="en-US" b="1" dirty="0" smtClean="0"/>
              <a:t>Time balancing window Policy</a:t>
            </a:r>
            <a:r>
              <a:rPr lang="en-US" dirty="0" smtClean="0"/>
              <a:t>: The time span where midnight jobs are going to be spread.</a:t>
            </a:r>
          </a:p>
          <a:p>
            <a:pPr lvl="2"/>
            <a:endParaRPr lang="en-US" dirty="0" smtClean="0"/>
          </a:p>
          <a:p>
            <a:pPr lvl="1"/>
            <a:r>
              <a:rPr lang="en-US" b="1" u="sng" dirty="0" smtClean="0"/>
              <a:t>Hourly Balancing Policy Balancing Heuristic:</a:t>
            </a:r>
          </a:p>
          <a:p>
            <a:pPr lvl="2"/>
            <a:r>
              <a:rPr lang="en-US" b="1" dirty="0" smtClean="0"/>
              <a:t>Hotspot Avoidance Policy: </a:t>
            </a:r>
            <a:r>
              <a:rPr lang="en-US" dirty="0" smtClean="0"/>
              <a:t>This plugin calculates the top three hours in terms of build load resulted by periodic projects.</a:t>
            </a:r>
          </a:p>
          <a:p>
            <a:pPr lvl="2"/>
            <a:r>
              <a:rPr lang="en-US" b="1" dirty="0" smtClean="0"/>
              <a:t>Frequency within the Hour Reduction Factor:</a:t>
            </a:r>
            <a:r>
              <a:rPr lang="en-US" dirty="0" smtClean="0"/>
              <a:t> the percentage by how much the build frequency is reduced in the given hour. </a:t>
            </a:r>
          </a:p>
          <a:p>
            <a:pPr lvl="2"/>
            <a:r>
              <a:rPr lang="en-US" b="1" dirty="0" smtClean="0"/>
              <a:t>Hourly Frequency within the Day Reduction Factor</a:t>
            </a:r>
            <a:r>
              <a:rPr lang="en-US" dirty="0" smtClean="0"/>
              <a:t>: the reduction percentage of how many hours in the day the job will be building.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066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smtClean="0"/>
              <a:t>Time Balancing Window Policy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590800"/>
            <a:ext cx="8686800" cy="4114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Spreads out the projects building during the midnight hour over the time window (3, 6, 9, 12).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Within the given time window the project will be assigned to the hour where the minimum number projects are assigned.</a:t>
            </a:r>
          </a:p>
          <a:p>
            <a:endParaRPr lang="en-US" dirty="0"/>
          </a:p>
          <a:p>
            <a:r>
              <a:rPr lang="en-US" dirty="0" smtClean="0"/>
              <a:t>In the Jenkins 1.5x, midnight projects can be converted to the Hash </a:t>
            </a:r>
            <a:r>
              <a:rPr lang="en-US" dirty="0" err="1" smtClean="0"/>
              <a:t>cron</a:t>
            </a:r>
            <a:r>
              <a:rPr lang="en-US" dirty="0" smtClean="0"/>
              <a:t> expression such as : H H(s-e) * * *</a:t>
            </a:r>
          </a:p>
          <a:p>
            <a:pPr lvl="1"/>
            <a:r>
              <a:rPr lang="en-US" b="1" dirty="0" smtClean="0"/>
              <a:t>s</a:t>
            </a:r>
            <a:r>
              <a:rPr lang="en-US" dirty="0" smtClean="0"/>
              <a:t> is the start hour and </a:t>
            </a:r>
            <a:r>
              <a:rPr lang="en-US" b="1" dirty="0" smtClean="0"/>
              <a:t>e</a:t>
            </a:r>
            <a:r>
              <a:rPr lang="en-US" dirty="0" smtClean="0"/>
              <a:t> is the ending hour in the time window.</a:t>
            </a:r>
          </a:p>
          <a:p>
            <a:pPr lvl="1"/>
            <a:r>
              <a:rPr lang="en-US" dirty="0" smtClean="0"/>
              <a:t>Would only work when balancing periodic projects that only runs once in the day such as (</a:t>
            </a:r>
            <a:r>
              <a:rPr lang="en-US" b="1" dirty="0" smtClean="0">
                <a:solidFill>
                  <a:srgbClr val="C00000"/>
                </a:solidFill>
              </a:rPr>
              <a:t>@midnight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C00000"/>
                </a:solidFill>
              </a:rPr>
              <a:t>@daily</a:t>
            </a:r>
            <a:r>
              <a:rPr lang="en-US" dirty="0" smtClean="0"/>
              <a:t>).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" y="990600"/>
            <a:ext cx="6857999" cy="1447800"/>
            <a:chOff x="457200" y="1600200"/>
            <a:chExt cx="8131791" cy="1981200"/>
          </a:xfrm>
        </p:grpSpPr>
        <p:pic>
          <p:nvPicPr>
            <p:cNvPr id="5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600200"/>
              <a:ext cx="8131791" cy="198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4267199" y="3196936"/>
              <a:ext cx="4321791" cy="3429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422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Hotspot Avoidance Policy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0343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plugin provide three hotspots avoidance options: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Midnight Only</a:t>
            </a:r>
            <a:r>
              <a:rPr lang="en-US" dirty="0" smtClean="0"/>
              <a:t>: will only balance all jobs that build during the midnight hour.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Hotspots Only</a:t>
            </a:r>
            <a:r>
              <a:rPr lang="en-US" dirty="0" smtClean="0"/>
              <a:t>: Will only balance the jobs that are building during the hotspot hours:</a:t>
            </a:r>
          </a:p>
          <a:p>
            <a:pPr lvl="2"/>
            <a:r>
              <a:rPr lang="en-US" dirty="0" smtClean="0"/>
              <a:t>The plugin currently detects the top </a:t>
            </a:r>
            <a:r>
              <a:rPr lang="en-US" b="1" dirty="0" smtClean="0">
                <a:solidFill>
                  <a:srgbClr val="0070C0"/>
                </a:solidFill>
              </a:rPr>
              <a:t>3 hotspots </a:t>
            </a:r>
            <a:r>
              <a:rPr lang="en-US" dirty="0" smtClean="0"/>
              <a:t>excluding the midnight hour.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Hotspots plus Midnight</a:t>
            </a:r>
            <a:r>
              <a:rPr lang="en-US" dirty="0" smtClean="0"/>
              <a:t>: Will balance jobs that run during both hotspot hours and midnight. 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" y="1295400"/>
            <a:ext cx="7154141" cy="685800"/>
            <a:chOff x="304800" y="1295400"/>
            <a:chExt cx="7154141" cy="685800"/>
          </a:xfrm>
        </p:grpSpPr>
        <p:pic>
          <p:nvPicPr>
            <p:cNvPr id="10241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295400"/>
              <a:ext cx="714375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3814130" y="1651755"/>
              <a:ext cx="3644811" cy="2505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3905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Frequency within the Hour Reduction Factor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14600"/>
            <a:ext cx="8229600" cy="26669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This option reduces the project build frequency within the hour either by: 25%, 50% or 75%.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For instance if the project builds every 10 minutes, and the reduction factor is 50%, it would build every 20 minutes instead.</a:t>
            </a:r>
            <a:endParaRPr 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0010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924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the last 5 year Jenkins Continues Integration (CI) platform has been widely applied in enterprise-level software development.</a:t>
            </a:r>
          </a:p>
          <a:p>
            <a:endParaRPr lang="en-US" dirty="0" smtClean="0"/>
          </a:p>
          <a:p>
            <a:r>
              <a:rPr lang="en-US" dirty="0" smtClean="0"/>
              <a:t>Jenkins CI provides an end-to-end pipeline starting from source code checkout to unit testing and code coverage reporting.</a:t>
            </a:r>
          </a:p>
          <a:p>
            <a:endParaRPr lang="en-US" dirty="0" smtClean="0"/>
          </a:p>
          <a:p>
            <a:r>
              <a:rPr lang="en-US" dirty="0" smtClean="0"/>
              <a:t>Jenkins CI is applied by three main customers:</a:t>
            </a:r>
          </a:p>
          <a:p>
            <a:pPr lvl="1"/>
            <a:r>
              <a:rPr lang="en-US" dirty="0" smtClean="0"/>
              <a:t>Application Developers.</a:t>
            </a:r>
          </a:p>
          <a:p>
            <a:pPr lvl="1"/>
            <a:r>
              <a:rPr lang="en-US" dirty="0" smtClean="0"/>
              <a:t>QA Engineers.</a:t>
            </a:r>
          </a:p>
          <a:p>
            <a:pPr lvl="1"/>
            <a:r>
              <a:rPr lang="en-US" dirty="0" smtClean="0"/>
              <a:t>Release Management (RM) Engineers.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0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Hourly Frequency within the Day Reduction Factor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14600"/>
            <a:ext cx="8229600" cy="26669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This option reduces the number of hours within the day the project would build. either by: 25%, 50% or 75%.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For instance if the project builds every 2 hours every day, and the reduction factor is 50%, it would build every 4 hours instead.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398"/>
            <a:ext cx="8077200" cy="468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047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Preview the calculated balanced Periodic Projects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Prior to balancing the periodic project this plugin provides a preview distribution plot. 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31200"/>
            <a:ext cx="8763000" cy="389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7216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Balancing Periodic Projects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1828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After the administrator approves the new load distribution, the actual balancing can take a place.</a:t>
            </a:r>
          </a:p>
          <a:p>
            <a:r>
              <a:rPr lang="en-US" sz="2400" dirty="0" smtClean="0"/>
              <a:t>By clicking on the (Perform) button, it will apply the balancing options on the set of </a:t>
            </a:r>
            <a:r>
              <a:rPr lang="en-US" sz="2400" b="1" dirty="0" smtClean="0">
                <a:solidFill>
                  <a:srgbClr val="C00000"/>
                </a:solidFill>
              </a:rPr>
              <a:t>unbalanced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periodic projects in the Jenkins instance. 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" y="3487882"/>
            <a:ext cx="8504486" cy="3065318"/>
            <a:chOff x="304800" y="3487882"/>
            <a:chExt cx="8504486" cy="3065318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3487882"/>
              <a:ext cx="8504486" cy="297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1219199" y="3581400"/>
              <a:ext cx="1219201" cy="3048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7199" y="3940419"/>
              <a:ext cx="8352087" cy="2612781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030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Reverting the Balancing of Periodic Projects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1828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In case the administrator finds out that there was mistake in selecting balancing policies or options.</a:t>
            </a:r>
          </a:p>
          <a:p>
            <a:r>
              <a:rPr lang="en-US" sz="2400" dirty="0" smtClean="0"/>
              <a:t>By clicking on the (Revert) button, it will undo the balancing options on the set of </a:t>
            </a:r>
            <a:r>
              <a:rPr lang="en-US" sz="2400" b="1" dirty="0" smtClean="0">
                <a:solidFill>
                  <a:srgbClr val="0070C0"/>
                </a:solidFill>
              </a:rPr>
              <a:t>balanced</a:t>
            </a:r>
            <a:r>
              <a:rPr lang="en-US" sz="2400" dirty="0" smtClean="0"/>
              <a:t> periodic projects in the Jenkins instance. 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1628" y="3619500"/>
            <a:ext cx="7897997" cy="2400300"/>
            <a:chOff x="531628" y="3619500"/>
            <a:chExt cx="7897997" cy="2400300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3619500"/>
              <a:ext cx="7896225" cy="236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2438400" y="3831981"/>
              <a:ext cx="1219201" cy="3048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1628" y="4174881"/>
              <a:ext cx="7897997" cy="1844919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5951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smtClean="0"/>
              <a:t>Putting all Together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181100"/>
            <a:ext cx="6181725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0529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Code Repository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github.paypal.com/otahboub/periodic-projects-scanner-balancer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82" y="2819400"/>
            <a:ext cx="8305800" cy="383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8607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Fusion Builder Job on QA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https://fusiondev.paypal.com/jenkins/job/Periodic-Projects-Scanner-Balancer_OSS_Builder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36" y="2362200"/>
            <a:ext cx="8839200" cy="4457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845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Sonar Coverage Report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fusionweblvs01.qa.paypal.com:8090/sonar/dashboard/index/com.paypal.jenkinsci:periodic-projects-scanner-balancer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39" y="3429000"/>
            <a:ext cx="9018861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831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Extensions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plugin will be released as an Open Source contribution to the Jenkins community.</a:t>
            </a:r>
          </a:p>
          <a:p>
            <a:r>
              <a:rPr lang="en-US" dirty="0"/>
              <a:t> </a:t>
            </a:r>
            <a:r>
              <a:rPr lang="en-US" dirty="0" smtClean="0"/>
              <a:t>There are still more features could be added in future releases:</a:t>
            </a:r>
          </a:p>
          <a:p>
            <a:pPr lvl="1"/>
            <a:r>
              <a:rPr lang="en-US" dirty="0" smtClean="0"/>
              <a:t>Exclusion List.</a:t>
            </a:r>
          </a:p>
          <a:p>
            <a:pPr lvl="1"/>
            <a:r>
              <a:rPr lang="en-US" dirty="0" smtClean="0"/>
              <a:t>Periodic load balancing automation (periodic task).</a:t>
            </a:r>
          </a:p>
          <a:p>
            <a:pPr lvl="1"/>
            <a:r>
              <a:rPr lang="en-US" dirty="0" smtClean="0"/>
              <a:t>Project Configuration UI integration: show the user a heat map of the periodic build load distribution.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8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 Brief Look into Jenkins CI Architecture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267200"/>
            <a:ext cx="8610600" cy="2133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Users submit build requests through the Jenkins CI platform to build various types of projects.</a:t>
            </a:r>
          </a:p>
          <a:p>
            <a:endParaRPr lang="en-US" dirty="0" smtClean="0"/>
          </a:p>
          <a:p>
            <a:r>
              <a:rPr lang="en-US" dirty="0" smtClean="0"/>
              <a:t>Builds are performed on a </a:t>
            </a:r>
            <a:r>
              <a:rPr lang="en-US" b="1" dirty="0" smtClean="0">
                <a:solidFill>
                  <a:srgbClr val="0070C0"/>
                </a:solidFill>
              </a:rPr>
              <a:t>common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farm of build machines (can range from COTS nodes to high-end servers such as HP DL980s) </a:t>
            </a:r>
          </a:p>
          <a:p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76" y="990600"/>
            <a:ext cx="8292424" cy="3078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503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Build Farm Contention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70037"/>
            <a:ext cx="86868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Due to the centralized nature of the Jenkins CI platform, all builds are sharing a common build farm.</a:t>
            </a:r>
          </a:p>
          <a:p>
            <a:endParaRPr lang="en-US" dirty="0" smtClean="0"/>
          </a:p>
          <a:p>
            <a:r>
              <a:rPr lang="en-US" dirty="0" smtClean="0"/>
              <a:t>When the build farm is comprised of leased high-end servers, computation resources are expensive.</a:t>
            </a:r>
          </a:p>
          <a:p>
            <a:endParaRPr lang="en-US" dirty="0" smtClean="0"/>
          </a:p>
          <a:p>
            <a:r>
              <a:rPr lang="en-US" dirty="0" smtClean="0"/>
              <a:t>The more frequent the build is performed the more computation resources in the build farm.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Mostly resulted by periodical build projects.</a:t>
            </a:r>
          </a:p>
          <a:p>
            <a:endParaRPr lang="en-US" dirty="0"/>
          </a:p>
          <a:p>
            <a:r>
              <a:rPr lang="en-US" dirty="0" smtClean="0"/>
              <a:t>When builds are irrelevant or aimless, they unnecessarily consume valuable computation resources.</a:t>
            </a:r>
          </a:p>
          <a:p>
            <a:pPr lvl="1"/>
            <a:r>
              <a:rPr lang="en-US" dirty="0" smtClean="0"/>
              <a:t>Causes substantial long builds queuing times (in hours sometimes).</a:t>
            </a:r>
          </a:p>
          <a:p>
            <a:pPr lvl="1"/>
            <a:r>
              <a:rPr lang="en-US" dirty="0" smtClean="0"/>
              <a:t>Cause other (more important) builds to starve.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52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Impact of Build Farm Contention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When build requests are profiled over the day, build frequency can be higher in some hours more than the rest.</a:t>
            </a:r>
          </a:p>
          <a:p>
            <a:pPr lvl="1"/>
            <a:r>
              <a:rPr lang="en-US" dirty="0" smtClean="0"/>
              <a:t>These high frequency periods are called </a:t>
            </a:r>
            <a:r>
              <a:rPr lang="en-US" b="1" dirty="0" smtClean="0">
                <a:solidFill>
                  <a:srgbClr val="C00000"/>
                </a:solidFill>
              </a:rPr>
              <a:t>hot spots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46126" y="3859222"/>
            <a:ext cx="8921674" cy="2846378"/>
            <a:chOff x="76200" y="3886200"/>
            <a:chExt cx="8921674" cy="284637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3886200"/>
              <a:ext cx="8921674" cy="2846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3429000" y="4724400"/>
              <a:ext cx="1676400" cy="198393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7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505200" y="4800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Hot Spot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117" y="3859222"/>
            <a:ext cx="8921674" cy="2846378"/>
            <a:chOff x="76200" y="3886200"/>
            <a:chExt cx="8921674" cy="2846378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3886200"/>
              <a:ext cx="8921674" cy="2846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3429000" y="4724400"/>
              <a:ext cx="1676400" cy="198393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7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63191" y="4800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Hot Spot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01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Addressing Build Farm Contention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There several solutions to this critical problem: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Add</a:t>
            </a:r>
            <a:r>
              <a:rPr lang="en-US" dirty="0" smtClean="0"/>
              <a:t> more resources (</a:t>
            </a:r>
            <a:r>
              <a:rPr lang="en-US" b="1" dirty="0" smtClean="0">
                <a:solidFill>
                  <a:srgbClr val="C00000"/>
                </a:solidFill>
              </a:rPr>
              <a:t>Very expensive </a:t>
            </a:r>
            <a:r>
              <a:rPr lang="en-US" dirty="0" smtClean="0"/>
              <a:t>sometimes).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Educate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users to avoid building during the hotspots hours (</a:t>
            </a:r>
            <a:r>
              <a:rPr lang="en-US" b="1" dirty="0" smtClean="0">
                <a:solidFill>
                  <a:srgbClr val="C00000"/>
                </a:solidFill>
              </a:rPr>
              <a:t>impractical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most of the time due to lack of user compliance).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Alleviate</a:t>
            </a:r>
            <a:r>
              <a:rPr lang="en-US" dirty="0" smtClean="0"/>
              <a:t> the impact of </a:t>
            </a:r>
            <a:r>
              <a:rPr lang="en-US" b="1" dirty="0" smtClean="0">
                <a:solidFill>
                  <a:srgbClr val="C00000"/>
                </a:solidFill>
              </a:rPr>
              <a:t>periodical jobs</a:t>
            </a:r>
            <a:r>
              <a:rPr lang="en-US" dirty="0" smtClean="0"/>
              <a:t>:</a:t>
            </a:r>
          </a:p>
          <a:p>
            <a:pPr lvl="2"/>
            <a:r>
              <a:rPr lang="en-US" b="1" dirty="0" smtClean="0"/>
              <a:t>Manually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spreading</a:t>
            </a:r>
            <a:r>
              <a:rPr lang="en-US" dirty="0" smtClean="0"/>
              <a:t> the periodical jobs.</a:t>
            </a:r>
          </a:p>
          <a:p>
            <a:pPr lvl="2"/>
            <a:r>
              <a:rPr lang="en-US" b="1" dirty="0" smtClean="0"/>
              <a:t>Devising</a:t>
            </a:r>
            <a:r>
              <a:rPr lang="en-US" dirty="0" smtClean="0"/>
              <a:t> a custom </a:t>
            </a:r>
            <a:r>
              <a:rPr lang="en-US" b="1" dirty="0" smtClean="0">
                <a:solidFill>
                  <a:srgbClr val="0070C0"/>
                </a:solidFill>
              </a:rPr>
              <a:t>Groovy Script</a:t>
            </a:r>
            <a:r>
              <a:rPr lang="en-US" dirty="0" smtClean="0"/>
              <a:t> to modify time trigger in periodical projects.</a:t>
            </a:r>
          </a:p>
          <a:p>
            <a:pPr lvl="2"/>
            <a:r>
              <a:rPr lang="en-US" b="1" dirty="0" smtClean="0"/>
              <a:t>Devising</a:t>
            </a:r>
            <a:r>
              <a:rPr lang="en-US" dirty="0" smtClean="0"/>
              <a:t> a special purpose </a:t>
            </a:r>
            <a:r>
              <a:rPr lang="en-US" b="1" dirty="0" smtClean="0">
                <a:solidFill>
                  <a:srgbClr val="0070C0"/>
                </a:solidFill>
              </a:rPr>
              <a:t>plugin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to analyze and automatically balance periodical jobs.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4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Alleviate the Impact of Periodical Projects – Solution (1)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22437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Manually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spreading</a:t>
            </a:r>
            <a:r>
              <a:rPr lang="en-US" dirty="0" smtClean="0"/>
              <a:t> the periodical jobs:</a:t>
            </a:r>
          </a:p>
          <a:p>
            <a:pPr lvl="1"/>
            <a:r>
              <a:rPr lang="en-US" dirty="0" smtClean="0"/>
              <a:t>Requires </a:t>
            </a:r>
            <a:r>
              <a:rPr lang="en-US" b="1" dirty="0" smtClean="0">
                <a:solidFill>
                  <a:srgbClr val="C00000"/>
                </a:solidFill>
              </a:rPr>
              <a:t>manual analysis </a:t>
            </a:r>
            <a:r>
              <a:rPr lang="en-US" dirty="0" smtClean="0"/>
              <a:t>of builds over a span of week.</a:t>
            </a:r>
          </a:p>
          <a:p>
            <a:pPr lvl="1"/>
            <a:r>
              <a:rPr lang="en-US" dirty="0" smtClean="0"/>
              <a:t>Determine the </a:t>
            </a:r>
            <a:r>
              <a:rPr lang="en-US" b="1" dirty="0" smtClean="0">
                <a:solidFill>
                  <a:srgbClr val="C00000"/>
                </a:solidFill>
              </a:rPr>
              <a:t>hotspots</a:t>
            </a:r>
            <a:r>
              <a:rPr lang="en-US" dirty="0" smtClean="0"/>
              <a:t> and the builds running during these hours periodically.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Modifying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the time triggers of these jobs </a:t>
            </a:r>
            <a:r>
              <a:rPr lang="en-US" b="1" dirty="0" smtClean="0">
                <a:solidFill>
                  <a:srgbClr val="C00000"/>
                </a:solidFill>
              </a:rPr>
              <a:t>manually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Very </a:t>
            </a:r>
            <a:r>
              <a:rPr lang="en-US" b="1" dirty="0" smtClean="0">
                <a:solidFill>
                  <a:srgbClr val="C00000"/>
                </a:solidFill>
              </a:rPr>
              <a:t>tedious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and very </a:t>
            </a:r>
            <a:r>
              <a:rPr lang="en-US" b="1" dirty="0" smtClean="0">
                <a:solidFill>
                  <a:srgbClr val="C00000"/>
                </a:solidFill>
              </a:rPr>
              <a:t>time-consuming</a:t>
            </a:r>
            <a:r>
              <a:rPr lang="en-US" dirty="0" smtClean="0"/>
              <a:t> (could take </a:t>
            </a:r>
            <a:r>
              <a:rPr lang="en-US" b="1" dirty="0" smtClean="0">
                <a:solidFill>
                  <a:srgbClr val="C00000"/>
                </a:solidFill>
              </a:rPr>
              <a:t>days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not hours)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10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Alleviate the Impact of Periodical Projects – Solution (2)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458200" cy="48307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Devising</a:t>
            </a:r>
            <a:r>
              <a:rPr lang="en-US" dirty="0" smtClean="0"/>
              <a:t> a custom </a:t>
            </a:r>
            <a:r>
              <a:rPr lang="en-US" b="1" dirty="0" smtClean="0">
                <a:solidFill>
                  <a:srgbClr val="0070C0"/>
                </a:solidFill>
              </a:rPr>
              <a:t>Groovy Script</a:t>
            </a:r>
            <a:r>
              <a:rPr lang="en-US" dirty="0" smtClean="0"/>
              <a:t> to modify time trigger in periodical projects:</a:t>
            </a:r>
          </a:p>
          <a:p>
            <a:pPr lvl="1"/>
            <a:r>
              <a:rPr lang="en-US" b="1" u="sng" dirty="0" smtClean="0"/>
              <a:t>Pros:</a:t>
            </a:r>
          </a:p>
          <a:p>
            <a:pPr lvl="2"/>
            <a:r>
              <a:rPr lang="en-US" dirty="0" smtClean="0"/>
              <a:t>Provides a configurable </a:t>
            </a:r>
            <a:r>
              <a:rPr lang="en-US" b="1" dirty="0" smtClean="0">
                <a:solidFill>
                  <a:srgbClr val="0070C0"/>
                </a:solidFill>
              </a:rPr>
              <a:t>automation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for modifying time triggers for periodical jobs.</a:t>
            </a:r>
          </a:p>
          <a:p>
            <a:pPr lvl="2"/>
            <a:r>
              <a:rPr lang="en-US" b="1" dirty="0" smtClean="0">
                <a:solidFill>
                  <a:srgbClr val="0070C0"/>
                </a:solidFill>
              </a:rPr>
              <a:t>Fast</a:t>
            </a:r>
            <a:r>
              <a:rPr lang="en-US" dirty="0" smtClean="0"/>
              <a:t> (would take minutes instead of days).</a:t>
            </a:r>
          </a:p>
          <a:p>
            <a:pPr lvl="1"/>
            <a:r>
              <a:rPr lang="en-US" b="1" u="sng" dirty="0" smtClean="0"/>
              <a:t>Cons:</a:t>
            </a:r>
          </a:p>
          <a:p>
            <a:pPr lvl="2"/>
            <a:r>
              <a:rPr lang="en-US" dirty="0" smtClean="0"/>
              <a:t>Requires </a:t>
            </a:r>
            <a:r>
              <a:rPr lang="en-US" b="1" dirty="0" smtClean="0">
                <a:solidFill>
                  <a:srgbClr val="C00000"/>
                </a:solidFill>
              </a:rPr>
              <a:t>advanced knowledge </a:t>
            </a:r>
            <a:r>
              <a:rPr lang="en-US" dirty="0" smtClean="0"/>
              <a:t>of Jenkins CI core along with some knowledge of </a:t>
            </a:r>
            <a:r>
              <a:rPr lang="en-US" b="1" dirty="0" smtClean="0">
                <a:solidFill>
                  <a:srgbClr val="0070C0"/>
                </a:solidFill>
              </a:rPr>
              <a:t>Groovy</a:t>
            </a:r>
            <a:r>
              <a:rPr lang="en-US" dirty="0" smtClean="0"/>
              <a:t>.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Complex</a:t>
            </a:r>
            <a:r>
              <a:rPr lang="en-US" dirty="0" smtClean="0"/>
              <a:t>, especially when periodic job scheduling is based on multiple rules for midnight, hourly, daily and high frequent periodical builds patterns.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Stateless</a:t>
            </a:r>
            <a:r>
              <a:rPr lang="en-US" dirty="0" smtClean="0"/>
              <a:t>, won’t track the previous state of the periodic jobs.</a:t>
            </a:r>
          </a:p>
          <a:p>
            <a:pPr lvl="2"/>
            <a:r>
              <a:rPr lang="en-US" dirty="0" smtClean="0"/>
              <a:t>Lack of </a:t>
            </a:r>
            <a:r>
              <a:rPr lang="en-US" b="1" dirty="0" smtClean="0">
                <a:solidFill>
                  <a:srgbClr val="C00000"/>
                </a:solidFill>
              </a:rPr>
              <a:t>visualization</a:t>
            </a:r>
          </a:p>
          <a:p>
            <a:pPr lvl="2"/>
            <a:r>
              <a:rPr lang="en-US" dirty="0" smtClean="0"/>
              <a:t>Can be </a:t>
            </a:r>
            <a:r>
              <a:rPr lang="en-US" b="1" dirty="0" smtClean="0">
                <a:solidFill>
                  <a:srgbClr val="C00000"/>
                </a:solidFill>
              </a:rPr>
              <a:t>unsafe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since the script could access the Jenkins instance in memory.</a:t>
            </a:r>
          </a:p>
        </p:txBody>
      </p:sp>
    </p:spTree>
    <p:extLst>
      <p:ext uri="{BB962C8B-B14F-4D97-AF65-F5344CB8AC3E}">
        <p14:creationId xmlns:p14="http://schemas.microsoft.com/office/powerpoint/2010/main" val="3453741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Alleviate the Impact of Periodical Projects – Solution (3)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Devising</a:t>
            </a:r>
            <a:r>
              <a:rPr lang="en-US" dirty="0" smtClean="0"/>
              <a:t> a special purpose </a:t>
            </a:r>
            <a:r>
              <a:rPr lang="en-US" b="1" dirty="0" smtClean="0">
                <a:solidFill>
                  <a:srgbClr val="0070C0"/>
                </a:solidFill>
              </a:rPr>
              <a:t>plugin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to analyze and automatically balance periodical jobs.</a:t>
            </a:r>
          </a:p>
          <a:p>
            <a:pPr lvl="1"/>
            <a:r>
              <a:rPr lang="en-US" b="1" u="sng" dirty="0" smtClean="0"/>
              <a:t>Pros:</a:t>
            </a:r>
          </a:p>
          <a:p>
            <a:pPr lvl="2"/>
            <a:r>
              <a:rPr lang="en-US" dirty="0" smtClean="0"/>
              <a:t>Provides a configurable </a:t>
            </a:r>
            <a:r>
              <a:rPr lang="en-US" b="1" dirty="0" smtClean="0">
                <a:solidFill>
                  <a:srgbClr val="0070C0"/>
                </a:solidFill>
              </a:rPr>
              <a:t>automation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for modifying time triggers for periodical jobs.</a:t>
            </a:r>
          </a:p>
          <a:p>
            <a:pPr lvl="2"/>
            <a:r>
              <a:rPr lang="en-US" b="1" dirty="0" smtClean="0">
                <a:solidFill>
                  <a:srgbClr val="0070C0"/>
                </a:solidFill>
              </a:rPr>
              <a:t>Fast</a:t>
            </a:r>
            <a:r>
              <a:rPr lang="en-US" dirty="0" smtClean="0"/>
              <a:t> (would take minutes instead of days).</a:t>
            </a:r>
          </a:p>
          <a:p>
            <a:pPr lvl="2"/>
            <a:r>
              <a:rPr lang="en-US" b="1" dirty="0" smtClean="0">
                <a:solidFill>
                  <a:srgbClr val="0070C0"/>
                </a:solidFill>
              </a:rPr>
              <a:t>Easy to use</a:t>
            </a:r>
            <a:r>
              <a:rPr lang="en-US" dirty="0" smtClean="0"/>
              <a:t>, no advanced knowledge is required.</a:t>
            </a:r>
          </a:p>
          <a:p>
            <a:pPr lvl="2"/>
            <a:r>
              <a:rPr lang="en-US" dirty="0" smtClean="0"/>
              <a:t>Provides </a:t>
            </a:r>
            <a:r>
              <a:rPr lang="en-US" b="1" dirty="0" smtClean="0">
                <a:solidFill>
                  <a:srgbClr val="0070C0"/>
                </a:solidFill>
              </a:rPr>
              <a:t>visualization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for load analysis.</a:t>
            </a:r>
          </a:p>
          <a:p>
            <a:pPr lvl="2"/>
            <a:r>
              <a:rPr lang="en-US" b="1" dirty="0" smtClean="0">
                <a:solidFill>
                  <a:srgbClr val="0070C0"/>
                </a:solidFill>
              </a:rPr>
              <a:t>State-</a:t>
            </a:r>
            <a:r>
              <a:rPr lang="en-US" b="1" dirty="0" err="1" smtClean="0">
                <a:solidFill>
                  <a:srgbClr val="0070C0"/>
                </a:solidFill>
              </a:rPr>
              <a:t>ful</a:t>
            </a:r>
            <a:r>
              <a:rPr lang="en-US" dirty="0" smtClean="0"/>
              <a:t>, can maintain the previous state of the periodic projects.</a:t>
            </a:r>
          </a:p>
          <a:p>
            <a:pPr lvl="3"/>
            <a:r>
              <a:rPr lang="en-US" dirty="0" smtClean="0"/>
              <a:t>Would be easy to </a:t>
            </a:r>
            <a:r>
              <a:rPr lang="en-US" b="1" dirty="0" smtClean="0">
                <a:solidFill>
                  <a:srgbClr val="0070C0"/>
                </a:solidFill>
              </a:rPr>
              <a:t>revert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to the previous time trigger in case a miscalculation is done</a:t>
            </a:r>
          </a:p>
          <a:p>
            <a:pPr lvl="2"/>
            <a:r>
              <a:rPr lang="en-US" b="1" dirty="0" smtClean="0">
                <a:solidFill>
                  <a:srgbClr val="0070C0"/>
                </a:solidFill>
              </a:rPr>
              <a:t>Multi-Aspect</a:t>
            </a:r>
            <a:r>
              <a:rPr lang="en-US" dirty="0" smtClean="0"/>
              <a:t>, can address multiple aspects of build load imposed on periodic projects such time distribution, project listing, load-balancing strategies.</a:t>
            </a:r>
          </a:p>
          <a:p>
            <a:pPr lvl="2"/>
            <a:r>
              <a:rPr lang="en-US" dirty="0" smtClean="0"/>
              <a:t>Can be benefited by the Jenkins Community as an </a:t>
            </a:r>
            <a:r>
              <a:rPr lang="en-US" b="1" dirty="0" smtClean="0">
                <a:solidFill>
                  <a:srgbClr val="0070C0"/>
                </a:solidFill>
              </a:rPr>
              <a:t>Open Source</a:t>
            </a:r>
            <a:r>
              <a:rPr lang="en-US" dirty="0" smtClean="0"/>
              <a:t> plugin.</a:t>
            </a:r>
          </a:p>
          <a:p>
            <a:pPr lvl="2"/>
            <a:r>
              <a:rPr lang="en-US" b="1" dirty="0" smtClean="0">
                <a:solidFill>
                  <a:srgbClr val="0070C0"/>
                </a:solidFill>
              </a:rPr>
              <a:t>Safer</a:t>
            </a:r>
            <a:r>
              <a:rPr lang="en-US" dirty="0" smtClean="0"/>
              <a:t>: Since user won’t have a full access to the Jenkins instance.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b="1" u="sng" dirty="0" smtClean="0"/>
              <a:t>Cons:</a:t>
            </a:r>
          </a:p>
          <a:p>
            <a:pPr lvl="2"/>
            <a:r>
              <a:rPr lang="en-US" dirty="0" smtClean="0"/>
              <a:t>The requirement of </a:t>
            </a:r>
            <a:r>
              <a:rPr lang="en-US" b="1" dirty="0" smtClean="0">
                <a:solidFill>
                  <a:srgbClr val="C00000"/>
                </a:solidFill>
              </a:rPr>
              <a:t>permanent memory</a:t>
            </a:r>
            <a:r>
              <a:rPr lang="en-US" dirty="0" smtClean="0"/>
              <a:t>, since the plugin and the periodic projects state information will reside in the memory</a:t>
            </a:r>
          </a:p>
          <a:p>
            <a:pPr lvl="3"/>
            <a:r>
              <a:rPr lang="en-US" dirty="0" smtClean="0"/>
              <a:t>Can be a </a:t>
            </a:r>
            <a:r>
              <a:rPr lang="en-US" b="1" dirty="0" smtClean="0">
                <a:solidFill>
                  <a:srgbClr val="C00000"/>
                </a:solidFill>
              </a:rPr>
              <a:t>BIG issue</a:t>
            </a:r>
            <a:r>
              <a:rPr lang="en-US" dirty="0" smtClean="0"/>
              <a:t> if it is poorly designed around preventing </a:t>
            </a:r>
            <a:r>
              <a:rPr lang="en-US" b="1" dirty="0" smtClean="0">
                <a:solidFill>
                  <a:srgbClr val="C00000"/>
                </a:solidFill>
              </a:rPr>
              <a:t>memory leaks</a:t>
            </a:r>
            <a:r>
              <a:rPr lang="en-US" dirty="0" smtClean="0"/>
              <a:t>.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Harder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to develop than writing a 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86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5244</TotalTime>
  <Words>1498</Words>
  <Application>Microsoft Office PowerPoint</Application>
  <PresentationFormat>On-screen Show (4:3)</PresentationFormat>
  <Paragraphs>167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Jenkins Periodic Projects Load Analyzer &amp; Balancer Plugin </vt:lpstr>
      <vt:lpstr>Introduction</vt:lpstr>
      <vt:lpstr>A Brief Look into Jenkins CI Architecture </vt:lpstr>
      <vt:lpstr>Build Farm Contention</vt:lpstr>
      <vt:lpstr>Impact of Build Farm Contention</vt:lpstr>
      <vt:lpstr>Addressing Build Farm Contention </vt:lpstr>
      <vt:lpstr>Alleviate the Impact of Periodical Projects – Solution (1)</vt:lpstr>
      <vt:lpstr>Alleviate the Impact of Periodical Projects – Solution (2)</vt:lpstr>
      <vt:lpstr>Alleviate the Impact of Periodical Projects – Solution (3)</vt:lpstr>
      <vt:lpstr>Proposed Solution</vt:lpstr>
      <vt:lpstr>The Plugin</vt:lpstr>
      <vt:lpstr>Periodic Projects Load Distribution</vt:lpstr>
      <vt:lpstr>Periodic Projects Listing</vt:lpstr>
      <vt:lpstr>Periodic Projects Listing</vt:lpstr>
      <vt:lpstr>Types of Periodic Projects Addressed</vt:lpstr>
      <vt:lpstr>Periodic Projects Balancing</vt:lpstr>
      <vt:lpstr>Time Balancing Window Policy</vt:lpstr>
      <vt:lpstr>Hotspot Avoidance Policy </vt:lpstr>
      <vt:lpstr>Frequency within the Hour Reduction Factor</vt:lpstr>
      <vt:lpstr>Hourly Frequency within the Day Reduction Factor</vt:lpstr>
      <vt:lpstr>Preview the calculated balanced Periodic Projects</vt:lpstr>
      <vt:lpstr>Balancing Periodic Projects</vt:lpstr>
      <vt:lpstr>Reverting the Balancing of Periodic Projects</vt:lpstr>
      <vt:lpstr>Putting all Together</vt:lpstr>
      <vt:lpstr>The Code Repository</vt:lpstr>
      <vt:lpstr>Fusion Builder Job on QA</vt:lpstr>
      <vt:lpstr>Sonar Coverage Report</vt:lpstr>
      <vt:lpstr>Future Extensions 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 Periodic Projects Load Analyzer &amp; Balancer </dc:title>
  <dc:creator>Tahboub, Omar</dc:creator>
  <cp:lastModifiedBy>Tahboub, Omar</cp:lastModifiedBy>
  <cp:revision>81</cp:revision>
  <dcterms:created xsi:type="dcterms:W3CDTF">2014-02-24T02:17:29Z</dcterms:created>
  <dcterms:modified xsi:type="dcterms:W3CDTF">2014-03-12T19:11:26Z</dcterms:modified>
</cp:coreProperties>
</file>