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notesSlides/notesSlide2.xml" ContentType="application/vnd.openxmlformats-officedocument.presentationml.notesSlide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86" r:id="rId4"/>
    <p:sldId id="287" r:id="rId5"/>
    <p:sldId id="258" r:id="rId6"/>
    <p:sldId id="288" r:id="rId7"/>
    <p:sldId id="259" r:id="rId8"/>
    <p:sldId id="265" r:id="rId9"/>
    <p:sldId id="263" r:id="rId10"/>
    <p:sldId id="266" r:id="rId11"/>
    <p:sldId id="273" r:id="rId12"/>
    <p:sldId id="267" r:id="rId13"/>
    <p:sldId id="269" r:id="rId14"/>
    <p:sldId id="270" r:id="rId15"/>
    <p:sldId id="271" r:id="rId16"/>
    <p:sldId id="274" r:id="rId17"/>
    <p:sldId id="281" r:id="rId18"/>
    <p:sldId id="280" r:id="rId19"/>
    <p:sldId id="275" r:id="rId20"/>
    <p:sldId id="277" r:id="rId21"/>
    <p:sldId id="282" r:id="rId22"/>
    <p:sldId id="284" r:id="rId23"/>
  </p:sldIdLst>
  <p:sldSz cx="12192000" cy="6858000"/>
  <p:notesSz cx="6858000" cy="9144000"/>
  <p:defaultTextStyle>
    <a:defPPr>
      <a:defRPr lang="en-S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73"/>
  </p:normalViewPr>
  <p:slideViewPr>
    <p:cSldViewPr snapToGrid="0" snapToObjects="1">
      <p:cViewPr>
        <p:scale>
          <a:sx n="73" d="100"/>
          <a:sy n="73" d="100"/>
        </p:scale>
        <p:origin x="2072" y="9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1T16:58:29.38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3899 1923 8027,'-4'-44'0,"1"9"0,2 6 0,1 3 0,-1-3 0,0-2 0,-4-1 0,-2-2 0,0-1 0,-2 0 0,1-1 0,-3 1 0,0 0 0,2-2 0,-3 0 0,2 1 0,0 2 0,-1 0 0,1 2 0,-1-1 0,3 2 0,-2 1 0,0 1 0,0-1 0,-2 2 0,2 1 0,-2 2 0,1 1 0,-3-1 0,1-1 0,-2 3 0,0-2 0,-2 1 0,1-1 0,1 2 0,-2-1 0,1 0 0,1 1 0,-2-2 0,2 2 0,-2 0 0,1 0 0,0 1 0,-2-2 0,0 2 0,1-2 0,-2 1 0,0 1 0,-2 0 0,0-2 0,1 2 0,-1-2 0,-1 2 0,-1 0 0,-1-1 0,0 1 0,1-1 0,-2 2 0,2 1 0,-2-1 0,-1 3 0,-2-1 0,-1 0 0,-2 2 0,1 0 0,-2 0 0,0 1 0,0 2 0,-2-1 0,0 1 0,-1 1 0,-2 0 0,1 1 0,-3 2 0,3 1 0,-3 0 0,3 0 0,-3 2 0,3-1 0,-1 3 0,2-1 0,-1 3 0,-1 0 0,1 0 0,-2 0 0,1 1 0,-1 2 0,-1 0 0,0 0 0,-1 0 0,0 0 0,1 0 0,-1 2 0,0 1 0,-1 1 0,0 1 0,0 0 0,1 0 0,0 2 0,1 2 0,-1 0 0,0 0 0,-1 1 0,0 0 0,0 3 0,1-2 0,1 2 0,1 0 0,-1 2 0,2 0 0,-1 1 0,1-1 0,0 1 0,2 1 0,0-2 0,-1 1 0,2 1 0,0 0 0,2 1 0,2-1 0,2 1 0,2-1 0,3-3 0,-4 5 0,4-3 0,-2 2 0,1 0 0,3-1 0,-1-1 0,2 1 0,-1-1 0,1 3 0,3 0 0,-1 1 0,-2-1 0,2 0 0,-1 2 0,1 2 0,0-1 0,-1 1 0,0-1 0,0 1 0,1 0 0,-1 0 0,0 2 0,1 1 0,-1 0 0,2 2 0,-2 1 0,2 2 0,-2 0 0,3 0 0,1-2 0,2-3 0,-2 6 0,2-4 0,1-3 0,1-4 0,2-2 0,0 1 0,1 0 0,1-2 0,-1-1 0,2 1 0,-1-2 0,2-2 0,1 2 0,0-2 0,0 1 0,0 0 0,0 1 0,1 1 0,0-1 0,0 3 0,-2-2 0,2 4 0,0 0 0,0 0 0,-1 1 0,1 1 0,0 0 0,0 0 0,-1 0 0,0 0 0,1-1 0,-1-2 0,1-1 0,1-3 0,1-3 0,-1-2 0,0-2 0,1-2 0,1-1 0,-2-1 0,-3-1 0,-2 1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1T21:20:44.23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24575,'12'6'0,"1"1"0,-1 5 0,2 8 0,5-5 0,-3 11 0,10-10 0,-10 10 0,3-11 0,1 11 0,-6-11 0,6 4 0,-7 0 0,0-4 0,1 11 0,5-11 0,-3 11 0,3-11 0,-5 11 0,-1-11 0,1 11 0,-2-12 0,2 12 0,-1-11 0,1 11 0,-1-12 0,0 12 0,0-11 0,1 11 0,-1-12 0,0 12 0,0-11 0,1 11 0,-1-12 0,1 13 0,-2-13 0,2 12 0,-1-12 0,1 13 0,-1-6 0,0 0 0,1 5 0,-1-12 0,1 13 0,-1-13 0,0 12 0,1-5 0,-1 0 0,1 6 0,-1-13 0,1 12 0,-2-12 0,2 13 0,6-6 0,-5 0 0,17 11 0,-16-9 0,10 4 0,-6 0 0,-5-6 0,5 7 0,0-7 0,-4 6 0,10-6 0,-11 0 0,12 6 0,-13-6 0,6 0 0,0 5 0,-5-5 0,11 1 0,-10 4 0,3-11 0,-5 12 0,6-13 0,-5 13 0,5-12 0,-6 11 0,-2-12 0,2 12 0,-1-11 0,0 4 0,0 1 0,0-6 0,0 5 0,1 1 0,-2-6 0,2 5 0,-2-6 0,1 6 0,0-4 0,1 11 0,-1-12 0,0 6 0,0-1 0,0-5 0,0 6 0,0-1 0,0-4 0,1 11 0,5-11 0,-3 11 0,3-11 0,-5 11 0,0-5 0,0 7 0,6 0 0,-5-7 0,5 6 0,-7-6 0,7 7 0,-4 0 0,3-7 0,-5 5 0,-1-12 0,0 6 0,0-1 0,0-5 0,1 13 0,-1-13 0,0 12 0,0-12 0,1 13 0,-1-13 0,1 12 0,-2-12 0,2 6 0,-1-1 0,-1-4 0,2 4 0,-2-6 0,7 5 0,-5-4 0,-2 4 0,-1-5 0,-4-6 0,6 4 0,-6-4 0,4 0 0,-9 4 0,9-10 0,-10 11 0,10-11 0,-4 10 0,6-4 0,0 6 0,-6-1 0,4-5 0,-10 5 0,10-11 0,-9 10 0,9-9 0,-10 9 0,11-4 0,-5 6 0,5-1 0,1 1 0,-1-1 0,1 1 0,0 0 0,-1-1 0,-5 1 0,4-1 0,-9 1 0,9-6 0,-10 4 0,5-9 0,-6 3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1T21:20:47.83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24575,'6'7'0,"-5"4"0,11-10 0,-5 10 0,0-4 0,4 6 0,-4-6 0,5 4 0,-5-4 0,5 6 0,-5-1 0,5 1 0,1 0 0,-1-1 0,1 1 0,0 0 0,0 6 0,0-5 0,7 12 0,-6-11 0,6 11 0,0-11 0,-5 11 0,5-4 0,0 0 0,-4 4 0,10-4 0,-10 6 0,10-7 0,-10 6 0,10-5 0,-11-1 0,5 5 0,0-11 0,-5 11 0,5-4 0,0 0 0,-4 4 0,10-11 0,-10 12 0,10-12 0,-10 12 0,10-12 0,-11 5 0,11 0 0,1 7 0,2-4 0,-1 9 0,-2-11 0,-4 1 0,-1 4 0,6-4 0,-6 0 0,1-3 0,4 1 0,-5-5 0,1 12 0,4-12 0,-11 12 0,12-12 0,-12 5 0,4-7 0,1 6 0,-6-4 0,5 4 0,-5 1 0,5-6 0,2 18 0,7-15 0,-7 15 0,-1-17 0,0 11 0,-6-11 0,12 5 0,-11-1 0,5-4 0,0 11 0,-6-11 0,12 5 0,-11-1 0,12 3 0,-13-1 0,13 5 0,-13-11 0,12 11 0,-11-12 0,11 12 0,-5-11 0,7 6 0,-7-1 0,6-5 0,-12 5 0,5 0 0,5 0 0,-9 1 0,9-2 0,-5-6 0,-6 0 0,5 0 0,-6 0 0,0-1 0,-1 1 0,1 0 0,-1-1 0,1 1 0,0 0 0,-6-1 0,4 1 0,-4-1 0,5 1 0,1 0 0,-6-1 0,4 1 0,-4-6 0,0 4 0,5-4 0,-5 0 0,5 4 0,1-4 0,-1 6 0,1-1 0,6 2 0,2 5 0,7 3 0,0 0 0,-6 4 0,4-11 0,-4 12 0,-1-12 0,-1 4 0,-8-6 0,1-1 0,0-5 0,-6 5 0,4-11 0,-10 10 0,5-9 0,-6 3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1T21:20:58.64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24575,'0'13'0,"6"-1"0,1-5 0,0 5 0,4-5 0,-10 5 0,11 1 0,-11-1 0,10 1 0,-9 0 0,9-1 0,-10 1 0,5-1 0,-1-5 0,-3 5 0,3-5 0,1 5 0,-5 1 0,11-6 0,-11 4 0,5-4 0,-1 0 0,-3 4 0,9-4 0,-10 6 0,10-6 0,-9 4 0,3-4 0,1 0 0,-5 4 0,11-4 0,-5 6 0,0 0 0,4-6 0,-4 4 0,6-4 0,-6 5 0,4 1 0,-4 0 0,5-1 0,1 1 0,0-1 0,-1 1 0,1 0 0,-1-1 0,1 1 0,0-1 0,-1 1 0,1 0 0,-1-1 0,1 1 0,0-1 0,-6 1 0,4 0 0,-4-6 0,0 4 0,4-4 0,-4 5 0,6-5 0,-6 5 0,4-5 0,-4 5 0,0 1 0,4-6 0,-4 10 0,6-9 0,-1 5 0,-5-2 0,5-4 0,-5 0 0,0 4 0,4-4 0,-4 6 0,0-1 0,4-5 0,-4 5 0,0-5 0,4 0 0,-4 4 0,0-4 0,4 5 0,-4-5 0,6 5 0,-6-5 0,4 5 0,-4 1 0,6-1 0,-1 1 0,1 0 0,0-1 0,-1 1 0,1 0 0,-1-1 0,1 1 0,0-1 0,-1 1 0,8 0 0,-6 0 0,5 0 0,-6 0 0,0-1 0,-1 1 0,1 0 0,-1-1 0,1 1 0,0-1 0,0 8 0,6-5 0,-4 4 0,12 1 0,-13-5 0,6 11 0,-1-11 0,-3 11 0,10-10 0,-10 10 0,10-11 0,-10 12 0,10-12 0,-10 12 0,10-6 0,-10 7 0,10-6 0,-11 4 0,12-4 0,-5 6 0,-1 0 0,6-6 0,-12 4 0,11-4 0,-10 6 0,10-7 0,-10 6 0,4-5 0,-7-1 0,7 5 0,-5-12 0,4 6 0,-6-1 0,0-5 0,0 6 0,6-2 0,-5-4 0,-2 11 0,-1-11 0,-4 6 0,6-8 0,-6 1 0,4 0 0,-4-1 0,0 1 0,4-1 0,-4 1 0,6 0 0,-6 6 0,4-5 0,-4 6 0,6-8 0,0 8 0,0-6 0,-6 5 0,5-6 0,-5 7 0,6-6 0,0 5 0,0 1 0,0-6 0,0 5 0,0-6 0,6 12 0,-5-9 0,5 16 0,-6-18 0,0 5 0,0-6 0,0 6 0,0-4 0,1 11 0,-2-12 0,2 6 0,-1-1 0,0-5 0,0 6 0,0-1 0,0-5 0,0 6 0,0-8 0,0 8 0,0-6 0,0 6 0,-1-8 0,-5 8 0,5-6 0,-5 5 0,5-6 0,1 6 0,0-4 0,-5 11 0,3-12 0,-4 6 0,6-1 0,0-5 0,0 6 0,0-1 0,-5 2 0,3 0 0,-3 6 0,5-6 0,1 0 0,-1 5 0,1-5 0,-1 0 0,-5 5 0,3-11 0,-3 11 0,4-12 0,-4 13 0,3-13 0,-4 11 0,6-11 0,-6 4 0,-2-5 0,1-1 0,-5 1 0,5 0 0,0-6 0,-11-2 0,4-10 0,-6 3 0,1-3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2T10:06:37.38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10041 14713 24575,'36'0'0,"0"0"0,17 0 0,0 0 0,6 0 0,-1 0 0,6 0 0,-18 0 0,2 0 0,-3 0 0,4 0 0,2 0 0,10 0 0,6 0 0,-9 0 0,-18 0 0,-2 0 0,17 0 0,0 0 0,-14 0 0,-5 0 0,6 0 0,9 0 0,-23 0 0,13 0 0,-11 0 0,12 4 0,0-3 0,-8 2 0,0-2 0,3-2 0,-3 1 0,-1 0 0,1 0 0,0 0 0,9 0 0,-1 0 0,10 0 0,-7 2 0,-1 0 0,9-1 0,13 2 0,-28-3 0,20 0 0,-5 0 0,1 0 0,-8 0 0,0 0 0,-2 0 0,0 0 0,-2 0 0,-3 0 0,-1 0 0,1 0 0,13 0 0,-17 0 0,2 0 0,24 0 0,-18 0 0,6-2 0,3 0 0,-18 2 0,0-1 0,23-2 0,0-1 0,8 3 0,-3-3 0,-26 4 0,-8 0 0,0 0 0,32 0 0,-13 0 0,9 0 0,-4 0 0,-27 0 0,19 0 0,-12 0 0,-6 0 0,1 0 0,-3 0 0,0 0 0,0 0 0,13 0 0,-15 0 0,12 0 0,-13 0 0,-6-3 0,2 2 0,12-2 0,-11 3 0,29 0 0,-32 0 0,18 0 0,-26 0 0,5 0 0,-3 0 0,-2 0 0,-1 8 0,-3 6 0,-3 9 0,0 26 0,0-19 0,0 21 0,0-18 0,0 2 0,0 2 0,0 9 0,0-4 0,0 4 0,0 2 0,0-2 0,0-12 0,0 1 0,-2 10 0,0 1 0,2-9 0,-1-3 0,-2 6 0,2 6 0,2-1 0,-1-15 0,0 21 0,0-21 0,0-9 0,0 8 0,0-15 0,0 15 0,0-12 0,0 9 0,0-7 0,0-11 0,0 11 0,0-10 0,0 2 0,0 0 0,0-1 0,0 5 0,0-4 0,0 0 0,0-2 0,0-2 0,0 1 0,0 1 0,0-2 0,0 4 0,0-4 0,0 2 0,0-3 0,0 0 0,0 0 0,0-3 0,0 0 0</inkml:trace>
  <inkml:trace contextRef="#ctx0" brushRef="#br0" timeOffset="22490">10993 15060 24575,'-9'0'0,"-13"0"0,3 0 0,-7 0 0,7 0 0,-10 0 0,9 0 0,-8 0 0,12 0 0,2 0 0,-13-3 0,10 3 0,-4-3 0,8 3 0,-6 0 0,4 0 0,-16 0 0,18 0 0,-13 0 0,18 0 0,-13 2 0,11 2 0,-2 2 0,1-3 0,4 3 0,-2-3 0,3 0 0,-5 8 0,3-6 0,-3 4 0,-1 1 0,5-5 0,-7 9 0,2-2 0,-2-1 0,2 0 0,-3 1 0,4-4 0,-1 3 0,0-2 0,5-2 0,-8 11 0,5-7 0,-3 7 0,2-3 0,1 3 0,3-1 0,2-3 0,2 4 0,3-7 0,-3 5 0,0-1 0,2-1 0,-2-1 0,3 5 0,0-11 0,0 19 0,0-4 0,0 14 0,0-12 0,0 18 0,0-6 0,0 20 0,0-12 0,0-6 0,7 3 0,-2-16 0,9 28 0,-3-21 0,0 3 0,-1-11 0,6 2 0,2-4 0,3 6 0,-1-5 0,-6-9 0,12 15 0,0-6 0,6 5 0,-8-11 0,26 10 0,-24-16 0,4 3 0,2-1 0,6-1 0,-4-7 0,2-2 0,19 4 0,9-7 0,-24 0 0,-15 0 0,-1 0 0,-8 0 0,6-5 0,-3 0 0,3-4 0,-9 2 0,23-12 0,-18 9 0,18-12 0,-23 15 0,1-6 0,-1 6 0,1-10 0,20-11 0,-14 2 0,6-2 0,0 0 0,-3 0 0,10-15 0,-7 10 0,-13 8 0,14-27 0,-17 25 0,3-7 0,0 0 0,-6 5 0,3-3 0,-1 0 0,-7 6 0,7-8 0,-9 10 0,3-9 0,-3 5 0,0-14 0,0 23 0,0-12 0,0 1 0,0 7 0,-3-7 0,0 20 0,-7-9 0,3 5 0,-2 1 0,-3-5 0,4 6 0,-7-12 0,4 12 0,-4-8 0,1 9 0,2-1 0,1 1 0,4 4 0,-2 1 0,-3-2 0,2 4 0,-11-6 0,10 4 0,-4 2 0,4 2 0,0 2 0,-1 0 0,6 0 0,3 0 0</inkml:trace>
  <inkml:trace contextRef="#ctx0" brushRef="#br0" timeOffset="34297">13405 14933 24575,'-10'0'0,"0"0"0,-9 0 0,-6 0 0,-7 0 0,7 0 0,-17 3 0,28-3 0,-17 3 0,18-3 0,-1 0 0,1 0 0,-5 0 0,6 0 0,-7 0 0,-7 0 0,13 0 0,-23 0 0,22 0 0,-14 0 0,14 0 0,1 0 0,-11 0 0,7 0 0,-22 0 0,19 0 0,-17 0 0,18 0 0,-7 0 0,3 0 0,9 0 0,-18 0 0,16 0 0,-15 0 0,16 0 0,0 0 0,-3 0 0,9 0 0,-8 0 0,10 0 0,-14 0 0,12 3 0,-12-2 0,11 1 0,-3 1 0,-8-2 0,-4 5 0,-2-5 0,5 2 0,-7 3 0,13-5 0,-21 11 0,20-7 0,-20 10 0,15-1 0,-5 0 0,12-2 0,5-6 0,-4 6 0,5-4 0,-14 9 0,15-9 0,-13 12 0,14-9 0,-14 14 0,12-10 0,-6 1 0,2 5 0,0-3 0,-1 5 0,-4 8 0,10-15 0,-5 10 0,3-3 0,3-7 0,-3 7 0,0-1 0,6-9 0,-5 17 0,6-19 0,-1 11 0,2-12 0,2 10 0,0-11 0,0 16 0,0-13 0,0 19 0,0-5 0,0 8 0,0-6 0,6 13 0,-1-19 0,5 15 0,0-13 0,-1 0 0,7 12 0,-8-16 0,8 5 0,-3-6 0,1-4 0,2 1 0,6 3 0,-6-7 0,12 7 0,-13-9 0,8 4 0,-2-4 0,1 2 0,18 4 0,-14-10 0,22 6 0,-4-7 0,-1 2 0,7-3 0,-21-1 0,-5-3 0,7 0 0,-10 0 0,21 0 0,-18 0 0,8 0 0,5-4 0,-11 0 0,14-3 0,-7-4 0,7-5 0,2-1 0,18-10 0,-20 7 0,-2 2 0,-2-4 0,-14 7 0,20-13 0,-14 6 0,15-11 0,3-9 0,-21 14 0,3 1 0,0 0 0,1-5 0,3 0 0,5-12 0,-20 26 0,10-19 0,-6 9 0,-9 7 0,9-10 0,-4 7 0,2-6 0,2 1 0,9-21 0,-12 22 0,6-12 0,-8 13 0,-7 11 0,4-11 0,0 3 0,-4 4 0,4-3 0,-3 7 0,-6 1 0,5 3 0,-9 2 0,3 4 0,0-6 0,1-1 0,-1-1 0,3-4 0,-5 10 0,2-4 0,-3 4 0,3 1 0,-3-2 0,3 0 0,-3 0 0,0-1 0,0-1 0,-3 4 0,0-2 0,0 3 0,-5 0 0,4 0 0,-5 3 0,0-2 0,2 4 0,1-5 0,-2 6 0,7-6 0,-7 6 0,7-3 0,-2 3 0</inkml:trace>
  <inkml:trace contextRef="#ctx0" brushRef="#br0" timeOffset="46121">23885 5465 24575,'-33'0'0,"13"3"0,-27 4 0,27 1 0,-3 2 0,9-6 0,-14 10 0,11-8 0,-11 7 0,12-5 0,-7 3 0,-2 2 0,5 0 0,0-3 0,-2 11 0,9-11 0,-11 15 0,16-15 0,-7 9 0,4 4 0,2 0 0,0 0 0,5 1 0,-2-2 0,2-2 0,1 7 0,3-12 0,0 4 0,0-7 0,0-6 0,0 6 0,0-2 0,0 12 0,3-8 0,6 13 0,-1-11 0,20 18 0,-3-8 0,3-2 0,-2-5 0,-4-7 0,0-1 0,7 3 0,2-4 0,4-3 0,-8-3 0,4-1 0,-13-3 0,38 0 0,-29 0 0,7 0 0,-1-3 0,-16-4 0,30-12 0,-29 6 0,19-14 0,-16 13 0,-4-3 0,6-9 0,-14 16 0,12-17 0,-11 13 0,9-11 0,0-2 0,-5 6 0,1-8 0,-9 11 0,-2-11 0,-1 9 0,0 5 0,-2-3 0,1 9 0,-2-14 0,0 15 0,0-8 0,0 9 0,0-2 0,3 3 0,-2 0 0,1 0 0,-2 0 0,0-3 0,0 5 0,0-1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2T10:08:52.76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13104 12677 24575,'-30'0'0,"-7"1"0,-3 1 0,8 1 0,-3 0 0,-30 4 0,-1 2 0,27-4 0,-1 2 0,-19 3 0,-10 2 0,7-1 0,12-3 0,1 1 0,0 1 0,-4 0 0,8 0 0,-17 3 0,6 2 0,8-6 0,-7 1 0,14-5 0,14 1 0,-5-1 0,-20 7 0,15-3 0,-14 3 0,13-3 0,1 0 0,-1 2 0,1-2 0,0 0 0,-6 5 0,11-4 0,-14 4 0,-12 14 0,7-10 0,22-3 0,-3 2 0,-14 7 0,2 0 0,3 3 0,1-2 0,-3 2 0,9-3 0,3 1 0,2-1 0,0-1 0,-8 4 0,0 0 0,11-4 0,1-1 0,-28 16 0,15-8 0,0 1 0,9-10 0,0 1 0,-15 15 0,3-2 0,3-5 0,-6 16 0,12-11 0,-1 4 0,3 5 0,-1 1 0,0-2 0,-1 1 0,1 3 0,5-2 0,-2 11 0,8-18 0,-4 5 0,1-2 0,2 1 0,1 1 0,-12 17 0,3-4 0,4-11 0,9-11 0,0 2 0,2-2 0,0 1 0,3-4 0,0 2 0,-3 14 0,4-5 0,8-12 0,-2 9 0,1 1 0,3-1 0,0 24 0,0 1 0,0-15 0,0 5 0,0-22 0,13 20 0,0-7 0,6 11 0,-3-16 0,-8-22 0,4 5 0,-1-3 0,-1-3 0,3 3 0,7 9 0,2-2 0,2 1 0,3 3 0,3-4 0,1 0 0,3 3 0,0-2 0,1-3 0,1-1 0,6 0 0,-1-2 0,16 5 0,-23-11 0,-1-2 0,8-1 0,-12-6 0,4 2 0,1-1 0,6 3 0,-8-3 0,3 0 0,2 1 0,-2-2 0,12 4 0,-10-3 0,1 0 0,-3-4 0,-3 0 0,14 1 0,-12-3 0,2 0 0,4-2 0,-3 0 0,11 0 0,12 0 0,5 0 0,-13 0 0,-1 0 0,-5 0 0,3 0 0,5-5 0,5-3 0,-7 0 0,-13 0 0,-1-1-388,19-4 1,-1 0 387,8-4 0,-7-3 0,6 1 0,-28 5 0,2-3 0,8-3 0,-2 0 0,9-6 0,2-3 0,-3 0 0,-13 7 0,14-6 0,0-2 0,-19 6 0,13-3 0,-1 0 0,-14-1 0,3 3 0,0 0 0,4-9 0,4-4 0,-8 8 775,0-5-775,-6 7 0,3-3 0,9-11 0,1 0 0,-9 9 0,1-1 0,-1 2 0,1-3 0,-4 4 0,-4 6 0,-1 2 0,6-7 0,0 0 0,12-16 0,-17 21 0,-4 0 0,4-7 0,-9 15 0,5-14 0,-7 13 0,1-8 0,5-7 0,3-16 0,3-7 0,-3 5 0,-4 4 0,1 6 0,0-4 0,-4 5 0,3-1 0,-4 8 0,-3 8 0,2-6 0,-4 7 0,-2 0 0,2 0 0,4-13 0,-6 15 0,6-16 0,-4-10 0,-5 20 0,1-6 0,-2 0 0,-3 3 0,2-17 0,-3 2 0,4 10 0,-4-4 0,0 0 0,4 4 0,-4-24 0,0 22 0,0 12 0,0-24 0,0 19 0,0-10 0,0 11 0,-3-14 0,-1 12 0,0-7 0,-2 14 0,2-2 0,-3 7 0,3-4 0,-5-3 0,4 7 0,-2-4 0,-6-13 0,4 5 0,-5-4 0,7 5 0,-3 6 0,6 6 0,-6-9 0,-3 2 0,4 6 0,-6-8 0,7 14 0,-13-18 0,11 15 0,-17-14 0,15 20 0,-8-5 0,-5 0 0,9 4 0,-10-4 0,7 6 0,4 3 0,-20-9 0,17 7 0,-37-7 0,24 3 0,-11 4 0,15-2 0,16 10 0,0-1 0,5 2 0,0 0 0,0 0 0,2 0 0,2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2T10:10:36.54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20159 3976 24575,'0'0'0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1T16:58:55.16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24575,'0'13'0,"0"2"0,4-1 0,1 4 0,4-4 0,0 0 0,-4 4 0,3-4 0,-3 0 0,0-1 0,3-4 0,-7-1 0,7 1 0,-8 0 0,8-1 0,-7 1 0,7-1 0,-8 1 0,8 4 0,-7-4 0,4 4 0,-2-4 0,-2-1 0,3 1 0,0 0 0,-3-1 0,3 1 0,-4-1 0,0 1 0,4-1 0,-4 1 0,4-1 0,-4 1 0,0-1 0,4-3 0,-3 2 0,3-2 0,-4 4 0,0-8 0,4-2 0,0-8 0,5 1 0,4-1 0,1 0 0,5-5 0,0 4 0,0-8 0,0 7 0,-5-6 0,4 6 0,-3-3 0,-1 5 0,-1 0 0,-4 1 0,-1-1 0,1 5 0,-1-4 0,1 3 0,-1-3 0,1 3 0,-5-2 0,4 6 0,-3-7 0,-1 3 0,4 1 0,-3-4 0,3 3 0,1 1 0,-4-4 0,2 7 0,-6-6 0,7 6 0,-7-7 0,6 7 0,-6-7 0,7 8 0,-7-4 0,2 4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1T16:59:03.57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1T16:59:05.39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1T16:59:06.24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1T16:59:06.65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1T16:59:10.78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1T21:20:37.82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51 24575,'13'0'0,"0"0"0,-1 0 0,1 0 0,0 0 0,-1 0 0,1 0 0,-1 0 0,1 0 0,0 0 0,-1 0 0,1 0 0,-1 0 0,1 0 0,0 0 0,-1-6 0,1 5 0,-1-5 0,1 6 0,0 0 0,-1 0 0,1 0 0,-1 0 0,1 0 0,0 0 0,-6-6 0,4 5 0,-4-5 0,5 6 0,1 0 0,0-5 0,-1 3 0,1-3 0,0 5 0,-1 0 0,1 0 0,-1 0 0,1-6 0,0 5 0,-1-5 0,1 6 0,-1 0 0,1 0 0,0 0 0,-6 0 0,-2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1T21:20:40.93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24575,'27'0'0,"-4"6"0,13 8 0,-8 2 0,0 4 0,0-6 0,-7-1 0,-2 0 0,-6 0 0,0-6 0,-1 4 0,1-9 0,-1 3 0,1-5 0,0 6 0,-1-5 0,1 5 0,0-6 0,-1 5 0,1-3 0,-1 3 0,1 1 0,0-5 0,-1 11 0,1-11 0,-1 5 0,1-6 0,0 5 0,-1 2 0,1 0 0,-1 4 0,1-9 0,-6 9 0,4-10 0,-9 11 0,9-11 0,-4 10 0,5-4 0,1 0 0,-6 5 0,4-11 0,-4 10 0,6-4 0,-1 6 0,1-6 0,-6 4 0,4-10 0,-4 11 0,6-11 0,0 10 0,-1-9 0,1 3 0,-6 1 0,4-5 0,-4 10 0,0-9 0,-1 3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I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1BE6B1-B1E9-FE40-9697-794E4C7341D2}" type="datetimeFigureOut">
              <a:rPr lang="en-SI" smtClean="0"/>
              <a:t>01/02/2022</a:t>
            </a:fld>
            <a:endParaRPr lang="en-SI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I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FFA26A-93B3-DD4E-A182-C4D6C294C949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4080307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FFA26A-93B3-DD4E-A182-C4D6C294C949}" type="slidenum">
              <a:rPr lang="en-SI" smtClean="0"/>
              <a:t>1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32635792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FFA26A-93B3-DD4E-A182-C4D6C294C949}" type="slidenum">
              <a:rPr lang="en-SI" smtClean="0"/>
              <a:t>11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8709966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28722-1B0C-2044-A42A-6FF17394F8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SI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F3E73E-BB43-AD41-99D4-728FFC4165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5580F3-6A7E-AD44-BF07-57D70B252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5AFCE-B432-3943-98EE-44CECB83A9D8}" type="datetimeFigureOut">
              <a:rPr lang="en-SI" smtClean="0"/>
              <a:t>01/02/2022</a:t>
            </a:fld>
            <a:endParaRPr lang="en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A322E4-B70E-684E-B4F0-29C5FE4B7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EEA16C-3EB6-D743-91B1-FC25247E5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2A2A4-16CD-814E-B8DB-B7ECB8CA6F57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3995211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BC1DA-0090-2447-A41A-5DB948A06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S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40EAD5-BF86-DD43-8F2F-25F6127C5C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3275E4-A56A-874A-A464-5D07DD3B5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5AFCE-B432-3943-98EE-44CECB83A9D8}" type="datetimeFigureOut">
              <a:rPr lang="en-SI" smtClean="0"/>
              <a:t>01/02/2022</a:t>
            </a:fld>
            <a:endParaRPr lang="en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0672F-C0C9-2046-8BDC-3B8280AA3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2369E2-D5F6-5D4E-BD2A-695551E06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2A2A4-16CD-814E-B8DB-B7ECB8CA6F57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2164061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5C6E6E-878C-6642-B2D5-AF22389FD4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S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9C6B22-DF2F-D744-9F4F-7ED686A4B7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5579BD-F626-844F-939F-BEE243F92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5AFCE-B432-3943-98EE-44CECB83A9D8}" type="datetimeFigureOut">
              <a:rPr lang="en-SI" smtClean="0"/>
              <a:t>01/02/2022</a:t>
            </a:fld>
            <a:endParaRPr lang="en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95C093-8756-5C4E-860A-FE853CA2B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0B264E-F2FB-F64C-995C-A4FF7F186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2A2A4-16CD-814E-B8DB-B7ECB8CA6F57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3214501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83A2B-BC3A-8546-8C9C-00C3C08E6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S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E4B940-E425-9B4A-B82C-565333516E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F8ABEE-004D-EA42-93F9-196515D60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5AFCE-B432-3943-98EE-44CECB83A9D8}" type="datetimeFigureOut">
              <a:rPr lang="en-SI" smtClean="0"/>
              <a:t>01/02/2022</a:t>
            </a:fld>
            <a:endParaRPr lang="en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4D2973-C517-4F48-9C92-FFE0D1B10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004C90-7044-854C-985D-9160EAAAE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2A2A4-16CD-814E-B8DB-B7ECB8CA6F57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3746942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690CF-5CFC-4240-8CDA-1DBD957C7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S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509E74-98AE-6843-BDC0-047AF65FAD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A07741-57AB-F64A-A597-9F46FA057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5AFCE-B432-3943-98EE-44CECB83A9D8}" type="datetimeFigureOut">
              <a:rPr lang="en-SI" smtClean="0"/>
              <a:t>01/02/2022</a:t>
            </a:fld>
            <a:endParaRPr lang="en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A31BB9-254F-E04B-B6AD-C92631927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9DE754-90F5-E74C-965A-89543C8AC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2A2A4-16CD-814E-B8DB-B7ECB8CA6F57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3239464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D3DD8-7E11-B042-926C-7F3A3F3C5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S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9F6F31-D318-0D47-BF76-CE935725CD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I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B92B0D-AB0B-4C41-A2A9-214AD4A7AF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I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9E3B40-634E-AC46-9EA6-156C997C1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5AFCE-B432-3943-98EE-44CECB83A9D8}" type="datetimeFigureOut">
              <a:rPr lang="en-SI" smtClean="0"/>
              <a:t>01/02/2022</a:t>
            </a:fld>
            <a:endParaRPr lang="en-S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FEEB85-23D7-8742-B1D2-81301D64D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A66A07-7136-BC44-BDBD-AC54CB7B7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2A2A4-16CD-814E-B8DB-B7ECB8CA6F57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2498036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2A144-98E0-8E41-98BE-FAB56D569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S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E19009-1E5E-734B-8BCE-9BA8C5B205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F8B28B-DA80-6C43-B205-E96F8B111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I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94448D-C5BC-3B44-8D49-A9B25DE999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065EA8-00C5-AE41-8678-F589BC6FE3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I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E70BDA-E2CA-3B48-86FE-4347F9179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5AFCE-B432-3943-98EE-44CECB83A9D8}" type="datetimeFigureOut">
              <a:rPr lang="en-SI" smtClean="0"/>
              <a:t>01/02/2022</a:t>
            </a:fld>
            <a:endParaRPr lang="en-SI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0D851D-21F3-3342-864C-BF5E4CAE6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2F1719-DE41-F14F-8669-196BD5E8E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2A2A4-16CD-814E-B8DB-B7ECB8CA6F57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836966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C4D3A-9BBC-404B-B395-C0492C533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SI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166BDA-3439-FC49-9F48-462E9D378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5AFCE-B432-3943-98EE-44CECB83A9D8}" type="datetimeFigureOut">
              <a:rPr lang="en-SI" smtClean="0"/>
              <a:t>01/02/2022</a:t>
            </a:fld>
            <a:endParaRPr lang="en-S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D9F6EF-9CA2-E040-BCB7-6C481F721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A7D137-9A33-B84D-9D1F-2C72ABD32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2A2A4-16CD-814E-B8DB-B7ECB8CA6F57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3154202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6D218A-D9B2-7046-B3BD-975A864BF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5AFCE-B432-3943-98EE-44CECB83A9D8}" type="datetimeFigureOut">
              <a:rPr lang="en-SI" smtClean="0"/>
              <a:t>01/02/2022</a:t>
            </a:fld>
            <a:endParaRPr lang="en-SI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AFC719-2EF9-0A4D-8EB9-311681FB9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A9E7A4-1390-414E-A077-66BB7340F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2A2A4-16CD-814E-B8DB-B7ECB8CA6F57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486788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2E067-F60C-6E48-8582-3FC00D23D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S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6A2ED-F716-9A49-B481-87AAB1413B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65925D-9BAC-D444-A442-E00740F9CB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16EF9A-0E3B-2E44-9A8D-7B139019D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5AFCE-B432-3943-98EE-44CECB83A9D8}" type="datetimeFigureOut">
              <a:rPr lang="en-SI" smtClean="0"/>
              <a:t>01/02/2022</a:t>
            </a:fld>
            <a:endParaRPr lang="en-S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23C399-5F24-0F44-A3E4-1030D9152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655BB5-30A1-854B-9648-24FB4E76A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2A2A4-16CD-814E-B8DB-B7ECB8CA6F57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1496475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F3E33-6AAD-3C4D-A0D5-E26683126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SI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FAE4B2-84F7-EF49-A440-7504773F1E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9E5187-1CFD-C64A-BFCD-B065657A30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16DA88-53FB-EB4C-87CD-5E75E7B4A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5AFCE-B432-3943-98EE-44CECB83A9D8}" type="datetimeFigureOut">
              <a:rPr lang="en-SI" smtClean="0"/>
              <a:t>01/02/2022</a:t>
            </a:fld>
            <a:endParaRPr lang="en-S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4DD296-AE39-2446-AE9A-AF47EF9AD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10BCBA-F28E-4748-912C-67C244F64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2A2A4-16CD-814E-B8DB-B7ECB8CA6F57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1110807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313086-1127-EC4E-947F-B833C39F9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S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967593-CB72-ED46-B353-5518A59211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4362C5-BC73-5B41-B627-26AFE92CF9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D5AFCE-B432-3943-98EE-44CECB83A9D8}" type="datetimeFigureOut">
              <a:rPr lang="en-SI" smtClean="0"/>
              <a:t>01/02/2022</a:t>
            </a:fld>
            <a:endParaRPr lang="en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4B28CD-D7A2-9A4E-883E-FEF9972597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5BE126-DECE-AE48-926C-097941CDE6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2A2A4-16CD-814E-B8DB-B7ECB8CA6F57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3078021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customXml" Target="../ink/ink11.xml"/><Relationship Id="rId3" Type="http://schemas.openxmlformats.org/officeDocument/2006/relationships/image" Target="../media/image36.png"/><Relationship Id="rId7" Type="http://schemas.openxmlformats.org/officeDocument/2006/relationships/customXml" Target="../ink/ink8.xml"/><Relationship Id="rId12" Type="http://schemas.openxmlformats.org/officeDocument/2006/relationships/image" Target="../media/image41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jpg"/><Relationship Id="rId11" Type="http://schemas.openxmlformats.org/officeDocument/2006/relationships/customXml" Target="../ink/ink10.xml"/><Relationship Id="rId5" Type="http://schemas.microsoft.com/office/2007/relationships/hdphoto" Target="../media/hdphoto6.wdp"/><Relationship Id="rId15" Type="http://schemas.openxmlformats.org/officeDocument/2006/relationships/customXml" Target="../ink/ink12.xml"/><Relationship Id="rId10" Type="http://schemas.openxmlformats.org/officeDocument/2006/relationships/image" Target="../media/image40.png"/><Relationship Id="rId4" Type="http://schemas.openxmlformats.org/officeDocument/2006/relationships/image" Target="../media/image37.png"/><Relationship Id="rId9" Type="http://schemas.openxmlformats.org/officeDocument/2006/relationships/customXml" Target="../ink/ink9.xml"/><Relationship Id="rId14" Type="http://schemas.openxmlformats.org/officeDocument/2006/relationships/image" Target="../media/image4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3.xml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4.xml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customXml" Target="../ink/ink3.xml"/><Relationship Id="rId18" Type="http://schemas.openxmlformats.org/officeDocument/2006/relationships/customXml" Target="../ink/ink7.xml"/><Relationship Id="rId3" Type="http://schemas.openxmlformats.org/officeDocument/2006/relationships/image" Target="../media/image9.png"/><Relationship Id="rId21" Type="http://schemas.openxmlformats.org/officeDocument/2006/relationships/image" Target="../media/image17.png"/><Relationship Id="rId7" Type="http://schemas.microsoft.com/office/2007/relationships/hdphoto" Target="../media/hdphoto4.wdp"/><Relationship Id="rId12" Type="http://schemas.openxmlformats.org/officeDocument/2006/relationships/image" Target="../media/image14.png"/><Relationship Id="rId17" Type="http://schemas.openxmlformats.org/officeDocument/2006/relationships/customXml" Target="../ink/ink6.xml"/><Relationship Id="rId2" Type="http://schemas.openxmlformats.org/officeDocument/2006/relationships/image" Target="../media/image8.png"/><Relationship Id="rId16" Type="http://schemas.openxmlformats.org/officeDocument/2006/relationships/customXml" Target="../ink/ink5.xml"/><Relationship Id="rId20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customXml" Target="../ink/ink2.xml"/><Relationship Id="rId5" Type="http://schemas.microsoft.com/office/2007/relationships/hdphoto" Target="../media/hdphoto3.wdp"/><Relationship Id="rId15" Type="http://schemas.openxmlformats.org/officeDocument/2006/relationships/customXml" Target="../ink/ink4.xml"/><Relationship Id="rId10" Type="http://schemas.openxmlformats.org/officeDocument/2006/relationships/image" Target="../media/image13.png"/><Relationship Id="rId19" Type="http://schemas.openxmlformats.org/officeDocument/2006/relationships/image" Target="../media/image16.jpg"/><Relationship Id="rId4" Type="http://schemas.openxmlformats.org/officeDocument/2006/relationships/image" Target="../media/image10.png"/><Relationship Id="rId9" Type="http://schemas.openxmlformats.org/officeDocument/2006/relationships/customXml" Target="../ink/ink1.xml"/><Relationship Id="rId14" Type="http://schemas.openxmlformats.org/officeDocument/2006/relationships/image" Target="../media/image15.png"/><Relationship Id="rId22" Type="http://schemas.microsoft.com/office/2007/relationships/hdphoto" Target="../media/hdphoto5.wd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45DB2-8ED6-BB41-90A9-214D71CC23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sl-SI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Uporaba nevronskih mrež za estimacijo cene proizvodnje</a:t>
            </a:r>
            <a:endParaRPr lang="en-SI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9F9DF3-A567-ED49-AD38-EEE0CDCEBD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/>
          <a:lstStyle/>
          <a:p>
            <a:r>
              <a:rPr lang="en-SI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Jakob Jenko</a:t>
            </a:r>
          </a:p>
        </p:txBody>
      </p:sp>
      <p:pic>
        <p:nvPicPr>
          <p:cNvPr id="5" name="Picture 4" descr="Shape&#10;&#10;Description automatically generated">
            <a:extLst>
              <a:ext uri="{FF2B5EF4-FFF2-40B4-BE49-F238E27FC236}">
                <a16:creationId xmlns:a16="http://schemas.microsoft.com/office/drawing/2014/main" id="{882451C1-FB30-BE48-890F-198F628E60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2421" y="4079875"/>
            <a:ext cx="2247157" cy="3178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9444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4E2EE-A257-4748-86C2-9E0F71DFD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SI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Konvolucijske nevronske mreže</a:t>
            </a:r>
          </a:p>
        </p:txBody>
      </p:sp>
      <p:pic>
        <p:nvPicPr>
          <p:cNvPr id="4" name="Picture" descr="Shema CNN">
            <a:extLst>
              <a:ext uri="{FF2B5EF4-FFF2-40B4-BE49-F238E27FC236}">
                <a16:creationId xmlns:a16="http://schemas.microsoft.com/office/drawing/2014/main" id="{612EF8F2-7ADC-DD4C-8E56-42A580B67B7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2537361" y="2178844"/>
            <a:ext cx="7378700" cy="3644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9A929DD-8948-BE4A-9206-FAA7F4F3A494}"/>
              </a:ext>
            </a:extLst>
          </p:cNvPr>
          <p:cNvSpPr txBox="1"/>
          <p:nvPr/>
        </p:nvSpPr>
        <p:spPr>
          <a:xfrm>
            <a:off x="7683335" y="5450774"/>
            <a:ext cx="1508166" cy="3729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SI" dirty="0"/>
              <a:t>regression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7FCCD68-163E-0941-8EDC-AAF9CD206144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9426203" y="3562597"/>
            <a:ext cx="299037" cy="2189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8ADF0E5-BD8A-9D40-958D-E861DB3F4420}"/>
              </a:ext>
            </a:extLst>
          </p:cNvPr>
          <p:cNvCxnSpPr>
            <a:cxnSpLocks/>
          </p:cNvCxnSpPr>
          <p:nvPr/>
        </p:nvCxnSpPr>
        <p:spPr>
          <a:xfrm>
            <a:off x="9442036" y="3857501"/>
            <a:ext cx="2889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2719C68-EC07-3841-8AF4-03743FCDDD36}"/>
              </a:ext>
            </a:extLst>
          </p:cNvPr>
          <p:cNvCxnSpPr>
            <a:cxnSpLocks/>
          </p:cNvCxnSpPr>
          <p:nvPr/>
        </p:nvCxnSpPr>
        <p:spPr>
          <a:xfrm flipV="1">
            <a:off x="9442036" y="4001294"/>
            <a:ext cx="288967" cy="2157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7BD625EF-FBD9-104E-B461-4B0FF7FAB766}"/>
              </a:ext>
            </a:extLst>
          </p:cNvPr>
          <p:cNvSpPr/>
          <p:nvPr/>
        </p:nvSpPr>
        <p:spPr>
          <a:xfrm>
            <a:off x="9683502" y="3728852"/>
            <a:ext cx="285008" cy="35950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40440903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7142F-8B83-E44C-829C-0E0FEB34C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SI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Dodatne značilke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A5F10B-3B88-6940-8F86-391ECFCB60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I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Volumen</a:t>
            </a:r>
          </a:p>
          <a:p>
            <a:r>
              <a:rPr lang="en-SI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Površina </a:t>
            </a:r>
          </a:p>
        </p:txBody>
      </p:sp>
      <p:pic>
        <p:nvPicPr>
          <p:cNvPr id="8" name="Picture" descr="Shema CNN">
            <a:extLst>
              <a:ext uri="{FF2B5EF4-FFF2-40B4-BE49-F238E27FC236}">
                <a16:creationId xmlns:a16="http://schemas.microsoft.com/office/drawing/2014/main" id="{8ADC5DFA-FF6D-F44E-9DEB-17E0D2D21790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462761" y="2249058"/>
            <a:ext cx="6945008" cy="3801512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88E06F19-9746-3344-BF4C-5FB87AF6D593}"/>
              </a:ext>
            </a:extLst>
          </p:cNvPr>
          <p:cNvSpPr/>
          <p:nvPr/>
        </p:nvSpPr>
        <p:spPr>
          <a:xfrm>
            <a:off x="7719004" y="2249058"/>
            <a:ext cx="228600" cy="17584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I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9DB14CE-ACA5-A548-AD3E-886E985625EF}"/>
              </a:ext>
            </a:extLst>
          </p:cNvPr>
          <p:cNvSpPr/>
          <p:nvPr/>
        </p:nvSpPr>
        <p:spPr>
          <a:xfrm>
            <a:off x="7719004" y="2607206"/>
            <a:ext cx="228600" cy="17584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I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0D6FFA-AE84-B44F-BBF1-1112FBDFD4D4}"/>
              </a:ext>
            </a:extLst>
          </p:cNvPr>
          <p:cNvPicPr>
            <a:picLocks noChangeAspect="1"/>
          </p:cNvPicPr>
          <p:nvPr/>
        </p:nvPicPr>
        <p:blipFill>
          <a:blip r:embed="rId4">
            <a:biLevel thresh="7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880804" y="2359664"/>
            <a:ext cx="599718" cy="599718"/>
          </a:xfrm>
          <a:prstGeom prst="rect">
            <a:avLst/>
          </a:prstGeom>
        </p:spPr>
      </p:pic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CE635A17-D270-4041-8647-8D43962CC5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65129" y="1544271"/>
            <a:ext cx="815393" cy="815393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3DDF9EE-9F77-FB4B-A975-2C2083583CCF}"/>
              </a:ext>
            </a:extLst>
          </p:cNvPr>
          <p:cNvSpPr txBox="1"/>
          <p:nvPr/>
        </p:nvSpPr>
        <p:spPr>
          <a:xfrm>
            <a:off x="7387988" y="5629795"/>
            <a:ext cx="1508166" cy="3729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SI" dirty="0"/>
              <a:t>regression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5046A60-FE8C-3D4F-8719-2E718F39A3FF}"/>
              </a:ext>
            </a:extLst>
          </p:cNvPr>
          <p:cNvCxnSpPr>
            <a:cxnSpLocks/>
            <a:endCxn id="28" idx="1"/>
          </p:cNvCxnSpPr>
          <p:nvPr/>
        </p:nvCxnSpPr>
        <p:spPr>
          <a:xfrm>
            <a:off x="8977500" y="3720013"/>
            <a:ext cx="299037" cy="2189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5360DE4-1C20-2547-B111-CCDD5EB68F59}"/>
              </a:ext>
            </a:extLst>
          </p:cNvPr>
          <p:cNvCxnSpPr>
            <a:cxnSpLocks/>
          </p:cNvCxnSpPr>
          <p:nvPr/>
        </p:nvCxnSpPr>
        <p:spPr>
          <a:xfrm>
            <a:off x="8993333" y="4014917"/>
            <a:ext cx="2889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28F3867-C108-9840-88B8-58E8B83EA784}"/>
              </a:ext>
            </a:extLst>
          </p:cNvPr>
          <p:cNvCxnSpPr>
            <a:cxnSpLocks/>
          </p:cNvCxnSpPr>
          <p:nvPr/>
        </p:nvCxnSpPr>
        <p:spPr>
          <a:xfrm flipV="1">
            <a:off x="8993333" y="4158710"/>
            <a:ext cx="288967" cy="2157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54CEF88B-37D4-544A-BAD8-7B729C817D0E}"/>
              </a:ext>
            </a:extLst>
          </p:cNvPr>
          <p:cNvSpPr/>
          <p:nvPr/>
        </p:nvSpPr>
        <p:spPr>
          <a:xfrm>
            <a:off x="9234799" y="3886268"/>
            <a:ext cx="285008" cy="35950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I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57C904D0-CA63-B543-A040-C65D6A9C6C84}"/>
                  </a:ext>
                </a:extLst>
              </p14:cNvPr>
              <p14:cNvContentPartPr/>
              <p14:nvPr/>
            </p14:nvContentPartPr>
            <p14:xfrm>
              <a:off x="7469474" y="2718182"/>
              <a:ext cx="200160" cy="1836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57C904D0-CA63-B543-A040-C65D6A9C6C8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465154" y="2713862"/>
                <a:ext cx="208800" cy="2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769A48AB-8FE7-A64A-8A81-95B8FD06ADFB}"/>
                  </a:ext>
                </a:extLst>
              </p14:cNvPr>
              <p14:cNvContentPartPr/>
              <p14:nvPr/>
            </p14:nvContentPartPr>
            <p14:xfrm>
              <a:off x="7437074" y="2152622"/>
              <a:ext cx="271440" cy="13932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769A48AB-8FE7-A64A-8A81-95B8FD06ADFB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432754" y="2148302"/>
                <a:ext cx="280080" cy="14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3050D6A2-5F19-AE46-845B-2B5258220162}"/>
                  </a:ext>
                </a:extLst>
              </p14:cNvPr>
              <p14:cNvContentPartPr/>
              <p14:nvPr/>
            </p14:nvContentPartPr>
            <p14:xfrm>
              <a:off x="7995794" y="2478422"/>
              <a:ext cx="834120" cy="109440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3050D6A2-5F19-AE46-845B-2B525822016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991474" y="2474102"/>
                <a:ext cx="842760" cy="110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C8DDA808-53E9-A749-80EB-D560F5464F8B}"/>
                  </a:ext>
                </a:extLst>
              </p14:cNvPr>
              <p14:cNvContentPartPr/>
              <p14:nvPr/>
            </p14:nvContentPartPr>
            <p14:xfrm>
              <a:off x="7988234" y="2776862"/>
              <a:ext cx="849600" cy="85392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C8DDA808-53E9-A749-80EB-D560F5464F8B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983914" y="2772542"/>
                <a:ext cx="858240" cy="86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37FAF967-B7D0-4644-9A8F-BF77138748BB}"/>
                  </a:ext>
                </a:extLst>
              </p14:cNvPr>
              <p14:cNvContentPartPr/>
              <p14:nvPr/>
            </p14:nvContentPartPr>
            <p14:xfrm>
              <a:off x="7950794" y="2816102"/>
              <a:ext cx="935640" cy="122868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37FAF967-B7D0-4644-9A8F-BF77138748BB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946474" y="2811782"/>
                <a:ext cx="944280" cy="1237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399717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62901-E7EE-B74D-8DBC-B29F3E42E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SI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VOX mreža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4F92E-5485-214E-AD5B-9D6596405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SI" dirty="0">
                <a:latin typeface="Times New Roman" panose="02020603050405020304" pitchFamily="18" charset="0"/>
                <a:cs typeface="Times New Roman" panose="02020603050405020304" pitchFamily="18" charset="0"/>
              </a:rPr>
              <a:t>3D konvolucija</a:t>
            </a:r>
          </a:p>
          <a:p>
            <a:pPr>
              <a:buFontTx/>
              <a:buChar char="-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Deluje z v</a:t>
            </a:r>
            <a:r>
              <a:rPr lang="en-SI" dirty="0">
                <a:latin typeface="Times New Roman" panose="02020603050405020304" pitchFamily="18" charset="0"/>
                <a:cs typeface="Times New Roman" panose="02020603050405020304" pitchFamily="18" charset="0"/>
              </a:rPr>
              <a:t>oksli, decimalni zapis </a:t>
            </a:r>
          </a:p>
          <a:p>
            <a:pPr>
              <a:buFontTx/>
              <a:buChar char="-"/>
            </a:pPr>
            <a:r>
              <a:rPr lang="en-SI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Temelji na VoxNet</a:t>
            </a:r>
          </a:p>
        </p:txBody>
      </p:sp>
      <p:pic>
        <p:nvPicPr>
          <p:cNvPr id="5" name="Content Placeholder 3" descr="Logo&#10;&#10;Description automatically generated">
            <a:extLst>
              <a:ext uri="{FF2B5EF4-FFF2-40B4-BE49-F238E27FC236}">
                <a16:creationId xmlns:a16="http://schemas.microsoft.com/office/drawing/2014/main" id="{70D3C24B-A521-314D-96D8-BB6C8D933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236" t="30243" r="22428" b="23031"/>
          <a:stretch/>
        </p:blipFill>
        <p:spPr>
          <a:xfrm>
            <a:off x="6754307" y="1509713"/>
            <a:ext cx="3941186" cy="4069563"/>
          </a:xfrm>
          <a:prstGeom prst="rect">
            <a:avLst/>
          </a:prstGeom>
        </p:spPr>
      </p:pic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347C86B0-FDCC-764D-90A8-CF1AAA43D7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4815" y="3604305"/>
            <a:ext cx="3941185" cy="2888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3015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37BD2-BFCE-BD47-826E-5885345F8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SI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LSTM mreža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7B0811-7575-B440-B9D2-136E6F3D96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I" dirty="0">
                <a:latin typeface="Times New Roman" panose="02020603050405020304" pitchFamily="18" charset="0"/>
                <a:cs typeface="Times New Roman" panose="02020603050405020304" pitchFamily="18" charset="0"/>
              </a:rPr>
              <a:t>2D konvolucija 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SI" dirty="0">
                <a:latin typeface="Times New Roman" panose="02020603050405020304" pitchFamily="18" charset="0"/>
                <a:cs typeface="Times New Roman" panose="02020603050405020304" pitchFamily="18" charset="0"/>
              </a:rPr>
              <a:t>zhod 2D konvolucije peljemo v LSTM celico</a:t>
            </a:r>
          </a:p>
          <a:p>
            <a:r>
              <a:rPr lang="en-SI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Cilj je najti vzorec, ki je odvisen od plasti</a:t>
            </a:r>
          </a:p>
          <a:p>
            <a:r>
              <a:rPr lang="en-SI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Deluje z voksli in z decimalnim zapisom</a:t>
            </a:r>
          </a:p>
          <a:p>
            <a:endParaRPr lang="en-SI" dirty="0"/>
          </a:p>
          <a:p>
            <a:pPr marL="0" indent="0">
              <a:buNone/>
            </a:pPr>
            <a:endParaRPr lang="en-SI" dirty="0"/>
          </a:p>
        </p:txBody>
      </p:sp>
      <p:pic>
        <p:nvPicPr>
          <p:cNvPr id="4" name="Picture 3" descr="Shape&#10;&#10;Description automatically generated">
            <a:extLst>
              <a:ext uri="{FF2B5EF4-FFF2-40B4-BE49-F238E27FC236}">
                <a16:creationId xmlns:a16="http://schemas.microsoft.com/office/drawing/2014/main" id="{6C324B64-8DAC-7747-AD4C-1C3D07FDC7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8906" y="1708273"/>
            <a:ext cx="3183702" cy="4351339"/>
          </a:xfrm>
          <a:prstGeom prst="rect">
            <a:avLst/>
          </a:prstGeom>
        </p:spPr>
      </p:pic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D10D98C6-0C97-034F-826B-CE996591C2F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541" r="50921" b="20475"/>
          <a:stretch/>
        </p:blipFill>
        <p:spPr>
          <a:xfrm>
            <a:off x="3091906" y="3757816"/>
            <a:ext cx="3033294" cy="2735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1071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962EE-1616-C947-9CC9-168615BB9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SI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PointNet</a:t>
            </a:r>
            <a:r>
              <a:rPr lang="en-SI" dirty="0"/>
              <a:t>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EBD5AF2-E2BC-4341-B8D2-4F787EC9C4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839" y="2153964"/>
            <a:ext cx="9767951" cy="348667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EF5BFBC-363A-F646-8BB6-31A66375DE1B}"/>
              </a:ext>
            </a:extLst>
          </p:cNvPr>
          <p:cNvSpPr txBox="1"/>
          <p:nvPr/>
        </p:nvSpPr>
        <p:spPr>
          <a:xfrm>
            <a:off x="2363189" y="6103917"/>
            <a:ext cx="82429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l-SI" sz="900" dirty="0"/>
              <a:t>Vir: H. S. K. M. L. J. G. Charles R. Qi, „PointNet: Deep Learning on Point Sets for 3D Classification and Segmentation,“ v </a:t>
            </a:r>
            <a:r>
              <a:rPr lang="sl-SI" sz="900" i="1" dirty="0"/>
              <a:t>Computer Vision and Pattern Recognition (VCPR)</a:t>
            </a:r>
            <a:r>
              <a:rPr lang="sl-SI" sz="900" dirty="0"/>
              <a:t>, 2017. </a:t>
            </a:r>
            <a:endParaRPr lang="en-SI" sz="9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F8BD5A-2D55-C94E-B905-A62CD74D35B5}"/>
              </a:ext>
            </a:extLst>
          </p:cNvPr>
          <p:cNvSpPr txBox="1"/>
          <p:nvPr/>
        </p:nvSpPr>
        <p:spPr>
          <a:xfrm>
            <a:off x="1567086" y="1690687"/>
            <a:ext cx="5470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I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Deluje samo s point cloudom</a:t>
            </a:r>
          </a:p>
        </p:txBody>
      </p:sp>
    </p:spTree>
    <p:extLst>
      <p:ext uri="{BB962C8B-B14F-4D97-AF65-F5344CB8AC3E}">
        <p14:creationId xmlns:p14="http://schemas.microsoft.com/office/powerpoint/2010/main" val="23384584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62575-F569-4049-9D55-291517764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SI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Rezultati</a:t>
            </a:r>
          </a:p>
        </p:txBody>
      </p:sp>
      <p:pic>
        <p:nvPicPr>
          <p:cNvPr id="4" name="Content Placeholder 3" descr="Chart&#10;&#10;Description automatically generated">
            <a:extLst>
              <a:ext uri="{FF2B5EF4-FFF2-40B4-BE49-F238E27FC236}">
                <a16:creationId xmlns:a16="http://schemas.microsoft.com/office/drawing/2014/main" id="{9029A763-D335-3140-8115-420CC1606D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6873" y="1258689"/>
            <a:ext cx="6758253" cy="506869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A7D64EE-B4A3-6049-BD60-8D9AB4DBC422}"/>
                  </a:ext>
                </a:extLst>
              </p14:cNvPr>
              <p14:cNvContentPartPr/>
              <p14:nvPr/>
            </p14:nvContentPartPr>
            <p14:xfrm>
              <a:off x="3614760" y="1967400"/>
              <a:ext cx="5107320" cy="38919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A7D64EE-B4A3-6049-BD60-8D9AB4DBC42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05400" y="1958040"/>
                <a:ext cx="5126040" cy="3910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24386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A759DD-B660-4D45-A665-5A5EDA0AE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pPr algn="ctr"/>
            <a:r>
              <a:rPr lang="en-SI" sz="5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Vpliv informacije o volumnu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4342B78-FD44-BC41-B417-75938B20AC1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0621051"/>
              </p:ext>
            </p:extLst>
          </p:nvPr>
        </p:nvGraphicFramePr>
        <p:xfrm>
          <a:off x="838200" y="1914428"/>
          <a:ext cx="10515602" cy="4181290"/>
        </p:xfrm>
        <a:graphic>
          <a:graphicData uri="http://schemas.openxmlformats.org/drawingml/2006/table">
            <a:tbl>
              <a:tblPr firstRow="1" firstCol="1" bandRow="1"/>
              <a:tblGrid>
                <a:gridCol w="2987569">
                  <a:extLst>
                    <a:ext uri="{9D8B030D-6E8A-4147-A177-3AD203B41FA5}">
                      <a16:colId xmlns:a16="http://schemas.microsoft.com/office/drawing/2014/main" val="466408873"/>
                    </a:ext>
                  </a:extLst>
                </a:gridCol>
                <a:gridCol w="2504510">
                  <a:extLst>
                    <a:ext uri="{9D8B030D-6E8A-4147-A177-3AD203B41FA5}">
                      <a16:colId xmlns:a16="http://schemas.microsoft.com/office/drawing/2014/main" val="3624768563"/>
                    </a:ext>
                  </a:extLst>
                </a:gridCol>
                <a:gridCol w="2464616">
                  <a:extLst>
                    <a:ext uri="{9D8B030D-6E8A-4147-A177-3AD203B41FA5}">
                      <a16:colId xmlns:a16="http://schemas.microsoft.com/office/drawing/2014/main" val="2264075142"/>
                    </a:ext>
                  </a:extLst>
                </a:gridCol>
                <a:gridCol w="2558907">
                  <a:extLst>
                    <a:ext uri="{9D8B030D-6E8A-4147-A177-3AD203B41FA5}">
                      <a16:colId xmlns:a16="http://schemas.microsoft.com/office/drawing/2014/main" val="1687127365"/>
                    </a:ext>
                  </a:extLst>
                </a:gridCol>
              </a:tblGrid>
              <a:tr h="1985329">
                <a:tc>
                  <a:txBody>
                    <a:bodyPr/>
                    <a:lstStyle/>
                    <a:p>
                      <a:pPr marL="457200" algn="just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l-SI" sz="27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TIP NAPAKE</a:t>
                      </a:r>
                      <a:endParaRPr lang="sl-SI" sz="4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6668" marR="156668" marT="2175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just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l-SI" sz="2700" b="0" i="0" u="none" strike="noStrike" dirty="0">
                          <a:effectLst/>
                          <a:highlight>
                            <a:srgbClr val="FF0000"/>
                          </a:highlight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BREZ</a:t>
                      </a:r>
                      <a:endParaRPr lang="sl-SI" sz="4100" b="0" i="0" u="none" strike="noStrike" dirty="0">
                        <a:effectLst/>
                        <a:highlight>
                          <a:srgbClr val="FF0000"/>
                        </a:highlight>
                        <a:latin typeface="Arial" panose="020B0604020202020204" pitchFamily="34" charset="0"/>
                      </a:endParaRPr>
                    </a:p>
                    <a:p>
                      <a:pPr marL="457200" algn="just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l-SI" sz="2700" b="0" i="0" u="none" strike="noStrike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(N=2)</a:t>
                      </a:r>
                      <a:endParaRPr lang="sl-SI" sz="4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6668" marR="156668" marT="2175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just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l-SI" sz="2700" b="0" i="0" u="none" strike="noStrike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VOL</a:t>
                      </a:r>
                      <a:endParaRPr lang="sl-SI" sz="4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marL="457200" algn="just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l-SI" sz="2700" b="0" i="0" u="none" strike="noStrike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(N=2)</a:t>
                      </a:r>
                      <a:endParaRPr lang="sl-SI" sz="4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6668" marR="156668" marT="2175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just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l-SI" sz="2700" b="0" i="0" u="none" strike="noStrike" dirty="0">
                          <a:effectLst/>
                          <a:highlight>
                            <a:srgbClr val="00FF00"/>
                          </a:highlight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VOL AREA</a:t>
                      </a:r>
                      <a:endParaRPr lang="sl-SI" sz="4100" b="0" i="0" u="none" strike="noStrike" dirty="0">
                        <a:effectLst/>
                        <a:highlight>
                          <a:srgbClr val="00FF00"/>
                        </a:highlight>
                        <a:latin typeface="Arial" panose="020B0604020202020204" pitchFamily="34" charset="0"/>
                      </a:endParaRPr>
                    </a:p>
                    <a:p>
                      <a:pPr marL="457200" algn="just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l-SI" sz="2700" b="0" i="0" u="none" strike="noStrike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(N=2)</a:t>
                      </a:r>
                      <a:endParaRPr lang="sl-SI" sz="4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6668" marR="156668" marT="2175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832106"/>
                  </a:ext>
                </a:extLst>
              </a:tr>
              <a:tr h="731987">
                <a:tc>
                  <a:txBody>
                    <a:bodyPr/>
                    <a:lstStyle/>
                    <a:p>
                      <a:pPr marL="457200" algn="just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l-SI" sz="27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RMSE</a:t>
                      </a:r>
                      <a:endParaRPr lang="sl-SI" sz="4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6668" marR="156668" marT="2175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just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l-SI" sz="2700" b="0" i="0" u="none" strike="noStrike" dirty="0">
                          <a:effectLst/>
                          <a:highlight>
                            <a:srgbClr val="FF0000"/>
                          </a:highlight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49,00</a:t>
                      </a:r>
                      <a:endParaRPr lang="sl-SI" sz="4100" b="0" i="0" u="none" strike="noStrike" dirty="0">
                        <a:effectLst/>
                        <a:highlight>
                          <a:srgbClr val="FF0000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156668" marR="156668" marT="2175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just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l-SI" sz="2700" b="0" i="0" u="none" strike="noStrike" dirty="0">
                          <a:effectLst/>
                          <a:highlight>
                            <a:srgbClr val="00FF00"/>
                          </a:highlight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16,44</a:t>
                      </a:r>
                      <a:endParaRPr lang="sl-SI" sz="4100" b="0" i="0" u="none" strike="noStrike" dirty="0">
                        <a:effectLst/>
                        <a:highlight>
                          <a:srgbClr val="00FF00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156668" marR="156668" marT="2175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just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l-SI" sz="27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16,54</a:t>
                      </a:r>
                      <a:endParaRPr lang="sl-SI" sz="4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6668" marR="156668" marT="2175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3623037"/>
                  </a:ext>
                </a:extLst>
              </a:tr>
              <a:tr h="731987">
                <a:tc>
                  <a:txBody>
                    <a:bodyPr/>
                    <a:lstStyle/>
                    <a:p>
                      <a:pPr marL="457200" algn="just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l-SI" sz="27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MAPE</a:t>
                      </a:r>
                      <a:endParaRPr lang="sl-SI" sz="4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6668" marR="156668" marT="2175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just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l-SI" sz="2700" b="0" i="0" u="none" strike="noStrike" dirty="0">
                          <a:effectLst/>
                          <a:highlight>
                            <a:srgbClr val="FF0000"/>
                          </a:highlight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3,37</a:t>
                      </a:r>
                      <a:endParaRPr lang="sl-SI" sz="4100" b="0" i="0" u="none" strike="noStrike" dirty="0">
                        <a:effectLst/>
                        <a:highlight>
                          <a:srgbClr val="FF0000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156668" marR="156668" marT="2175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just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l-SI" sz="2700" b="0" i="0" u="none" strike="noStrike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0,28</a:t>
                      </a:r>
                      <a:endParaRPr lang="sl-SI" sz="4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6668" marR="156668" marT="2175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just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l-SI" sz="2700" b="0" i="0" u="none" strike="noStrike" dirty="0">
                          <a:effectLst/>
                          <a:highlight>
                            <a:srgbClr val="00FF00"/>
                          </a:highlight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0,26</a:t>
                      </a:r>
                      <a:endParaRPr lang="sl-SI" sz="4100" b="0" i="0" u="none" strike="noStrike" dirty="0">
                        <a:effectLst/>
                        <a:highlight>
                          <a:srgbClr val="00FF00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156668" marR="156668" marT="2175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2691056"/>
                  </a:ext>
                </a:extLst>
              </a:tr>
              <a:tr h="731987">
                <a:tc>
                  <a:txBody>
                    <a:bodyPr/>
                    <a:lstStyle/>
                    <a:p>
                      <a:pPr marL="457200" algn="just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l-SI" sz="27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MAE</a:t>
                      </a:r>
                      <a:endParaRPr lang="sl-SI" sz="4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6668" marR="156668" marT="2175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just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l-SI" sz="2700" b="0" i="0" u="none" strike="noStrike" dirty="0">
                          <a:effectLst/>
                          <a:highlight>
                            <a:srgbClr val="FF0000"/>
                          </a:highlight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24,78</a:t>
                      </a:r>
                      <a:endParaRPr lang="sl-SI" sz="4100" b="0" i="0" u="none" strike="noStrike" dirty="0">
                        <a:effectLst/>
                        <a:highlight>
                          <a:srgbClr val="FF0000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156668" marR="156668" marT="2175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just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l-SI" sz="2700" b="0" i="0" u="none" strike="noStrike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7,03</a:t>
                      </a:r>
                      <a:endParaRPr lang="sl-SI" sz="4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6668" marR="156668" marT="2175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just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l-SI" sz="2700" b="0" i="0" u="none" strike="noStrike" dirty="0">
                          <a:effectLst/>
                          <a:highlight>
                            <a:srgbClr val="00FF00"/>
                          </a:highlight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6,7</a:t>
                      </a:r>
                      <a:endParaRPr lang="sl-SI" sz="4100" b="0" i="0" u="none" strike="noStrike" dirty="0">
                        <a:effectLst/>
                        <a:highlight>
                          <a:srgbClr val="00FF00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156668" marR="156668" marT="2175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8883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14770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7BBE07-8FAA-D04F-AB0A-6FB9167B5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pPr algn="ctr"/>
            <a:r>
              <a:rPr lang="en-SI" sz="5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Vpliv avgmentacije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5D33443-C09D-484A-AA1A-0E552E0DBD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7360643"/>
              </p:ext>
            </p:extLst>
          </p:nvPr>
        </p:nvGraphicFramePr>
        <p:xfrm>
          <a:off x="1554002" y="1865566"/>
          <a:ext cx="9083996" cy="4279012"/>
        </p:xfrm>
        <a:graphic>
          <a:graphicData uri="http://schemas.openxmlformats.org/drawingml/2006/table">
            <a:tbl>
              <a:tblPr firstRow="1" firstCol="1" bandRow="1"/>
              <a:tblGrid>
                <a:gridCol w="3102215">
                  <a:extLst>
                    <a:ext uri="{9D8B030D-6E8A-4147-A177-3AD203B41FA5}">
                      <a16:colId xmlns:a16="http://schemas.microsoft.com/office/drawing/2014/main" val="1146478049"/>
                    </a:ext>
                  </a:extLst>
                </a:gridCol>
                <a:gridCol w="3014902">
                  <a:extLst>
                    <a:ext uri="{9D8B030D-6E8A-4147-A177-3AD203B41FA5}">
                      <a16:colId xmlns:a16="http://schemas.microsoft.com/office/drawing/2014/main" val="2649003922"/>
                    </a:ext>
                  </a:extLst>
                </a:gridCol>
                <a:gridCol w="2966879">
                  <a:extLst>
                    <a:ext uri="{9D8B030D-6E8A-4147-A177-3AD203B41FA5}">
                      <a16:colId xmlns:a16="http://schemas.microsoft.com/office/drawing/2014/main" val="6100104"/>
                    </a:ext>
                  </a:extLst>
                </a:gridCol>
              </a:tblGrid>
              <a:tr h="1635538">
                <a:tc>
                  <a:txBody>
                    <a:bodyPr/>
                    <a:lstStyle/>
                    <a:p>
                      <a:pPr algn="just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l-SI" sz="33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TIP NAPAKE</a:t>
                      </a:r>
                      <a:endParaRPr lang="sl-SI" sz="5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8595" marR="188595" marT="2619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just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l-SI" sz="3300" b="0" i="0" u="none" strike="noStrike" dirty="0">
                          <a:effectLst/>
                          <a:highlight>
                            <a:srgbClr val="FF0000"/>
                          </a:highlight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BREZ</a:t>
                      </a:r>
                      <a:endParaRPr lang="sl-SI" sz="5000" b="0" i="0" u="none" strike="noStrike" dirty="0">
                        <a:effectLst/>
                        <a:highlight>
                          <a:srgbClr val="FF0000"/>
                        </a:highlight>
                        <a:latin typeface="Arial" panose="020B0604020202020204" pitchFamily="34" charset="0"/>
                      </a:endParaRPr>
                    </a:p>
                    <a:p>
                      <a:pPr marL="457200" algn="just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l-SI" sz="3300" b="0" i="0" u="none" strike="noStrike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(N=2)</a:t>
                      </a:r>
                      <a:endParaRPr lang="sl-SI" sz="5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8595" marR="188595" marT="2619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just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l-SI" sz="3300" b="0" i="0" u="none" strike="noStrike" dirty="0">
                          <a:effectLst/>
                          <a:highlight>
                            <a:srgbClr val="00FF00"/>
                          </a:highlight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AUG</a:t>
                      </a:r>
                      <a:endParaRPr lang="sl-SI" sz="5000" b="0" i="0" u="none" strike="noStrike" dirty="0">
                        <a:effectLst/>
                        <a:highlight>
                          <a:srgbClr val="00FF00"/>
                        </a:highlight>
                        <a:latin typeface="Arial" panose="020B0604020202020204" pitchFamily="34" charset="0"/>
                      </a:endParaRPr>
                    </a:p>
                    <a:p>
                      <a:pPr marL="457200" algn="just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l-SI" sz="3300" b="0" i="0" u="none" strike="noStrike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(N=2)</a:t>
                      </a:r>
                      <a:endParaRPr lang="sl-SI" sz="5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8595" marR="188595" marT="2619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2222603"/>
                  </a:ext>
                </a:extLst>
              </a:tr>
              <a:tr h="881158">
                <a:tc>
                  <a:txBody>
                    <a:bodyPr/>
                    <a:lstStyle/>
                    <a:p>
                      <a:pPr marL="457200" algn="just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l-SI" sz="33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RMSE</a:t>
                      </a:r>
                      <a:endParaRPr lang="sl-SI" sz="5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8595" marR="188595" marT="2619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just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l-SI" sz="3300" b="0" i="0" u="none" strike="noStrike" dirty="0">
                          <a:effectLst/>
                          <a:highlight>
                            <a:srgbClr val="FF0000"/>
                          </a:highlight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17,19</a:t>
                      </a:r>
                      <a:endParaRPr lang="sl-SI" sz="5000" b="0" i="0" u="none" strike="noStrike" dirty="0">
                        <a:effectLst/>
                        <a:highlight>
                          <a:srgbClr val="FF0000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188595" marR="188595" marT="2619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just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l-SI" sz="3300" b="0" i="0" u="none" strike="noStrike" dirty="0">
                          <a:effectLst/>
                          <a:highlight>
                            <a:srgbClr val="00FF00"/>
                          </a:highlight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15,12</a:t>
                      </a:r>
                      <a:endParaRPr lang="sl-SI" sz="5000" b="0" i="0" u="none" strike="noStrike" dirty="0">
                        <a:effectLst/>
                        <a:highlight>
                          <a:srgbClr val="00FF00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188595" marR="188595" marT="2619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5071287"/>
                  </a:ext>
                </a:extLst>
              </a:tr>
              <a:tr h="881158">
                <a:tc>
                  <a:txBody>
                    <a:bodyPr/>
                    <a:lstStyle/>
                    <a:p>
                      <a:pPr marL="457200" algn="just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l-SI" sz="33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MAPE</a:t>
                      </a:r>
                      <a:endParaRPr lang="sl-SI" sz="5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8595" marR="188595" marT="2619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just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l-SI" sz="3300" b="0" i="0" u="none" strike="noStrike" dirty="0">
                          <a:effectLst/>
                          <a:highlight>
                            <a:srgbClr val="FF0000"/>
                          </a:highlight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0,26</a:t>
                      </a:r>
                      <a:endParaRPr lang="sl-SI" sz="5000" b="0" i="0" u="none" strike="noStrike" dirty="0">
                        <a:effectLst/>
                        <a:highlight>
                          <a:srgbClr val="FF0000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188595" marR="188595" marT="2619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just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l-SI" sz="3300" b="0" i="0" u="none" strike="noStrike" dirty="0">
                          <a:effectLst/>
                          <a:highlight>
                            <a:srgbClr val="00FF00"/>
                          </a:highlight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0,19</a:t>
                      </a:r>
                      <a:endParaRPr lang="sl-SI" sz="5000" b="0" i="0" u="none" strike="noStrike" dirty="0">
                        <a:effectLst/>
                        <a:highlight>
                          <a:srgbClr val="00FF00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188595" marR="188595" marT="2619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4740963"/>
                  </a:ext>
                </a:extLst>
              </a:tr>
              <a:tr h="881158">
                <a:tc>
                  <a:txBody>
                    <a:bodyPr/>
                    <a:lstStyle/>
                    <a:p>
                      <a:pPr marL="457200" algn="just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l-SI" sz="33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MAE</a:t>
                      </a:r>
                      <a:endParaRPr lang="sl-SI" sz="5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8595" marR="188595" marT="2619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just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l-SI" sz="3300" b="0" i="0" u="none" strike="noStrike" dirty="0">
                          <a:effectLst/>
                          <a:highlight>
                            <a:srgbClr val="FF0000"/>
                          </a:highlight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6,97</a:t>
                      </a:r>
                      <a:endParaRPr lang="sl-SI" sz="5000" b="0" i="0" u="none" strike="noStrike" dirty="0">
                        <a:effectLst/>
                        <a:highlight>
                          <a:srgbClr val="FF0000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188595" marR="188595" marT="2619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just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l-SI" sz="3300" b="0" i="0" u="none" strike="noStrike" dirty="0">
                          <a:effectLst/>
                          <a:highlight>
                            <a:srgbClr val="00FF00"/>
                          </a:highlight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6,73</a:t>
                      </a:r>
                      <a:endParaRPr lang="sl-SI" sz="5000" b="0" i="0" u="none" strike="noStrike" dirty="0">
                        <a:effectLst/>
                        <a:highlight>
                          <a:srgbClr val="00FF00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188595" marR="188595" marT="2619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49904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11441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115EB6-95DA-3A44-83CC-7F50AC010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pPr algn="ctr"/>
            <a:r>
              <a:rPr lang="en-SI" sz="5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Primerjava mrež</a:t>
            </a:r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AE31121E-3AC0-0549-9544-0FD081B3B1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5147385"/>
              </p:ext>
            </p:extLst>
          </p:nvPr>
        </p:nvGraphicFramePr>
        <p:xfrm>
          <a:off x="838200" y="2530780"/>
          <a:ext cx="10934699" cy="3770030"/>
        </p:xfrm>
        <a:graphic>
          <a:graphicData uri="http://schemas.openxmlformats.org/drawingml/2006/table">
            <a:tbl>
              <a:tblPr firstRow="1" firstCol="1" bandRow="1"/>
              <a:tblGrid>
                <a:gridCol w="2912736">
                  <a:extLst>
                    <a:ext uri="{9D8B030D-6E8A-4147-A177-3AD203B41FA5}">
                      <a16:colId xmlns:a16="http://schemas.microsoft.com/office/drawing/2014/main" val="2291753339"/>
                    </a:ext>
                  </a:extLst>
                </a:gridCol>
                <a:gridCol w="2449282">
                  <a:extLst>
                    <a:ext uri="{9D8B030D-6E8A-4147-A177-3AD203B41FA5}">
                      <a16:colId xmlns:a16="http://schemas.microsoft.com/office/drawing/2014/main" val="1409731141"/>
                    </a:ext>
                  </a:extLst>
                </a:gridCol>
                <a:gridCol w="2375552">
                  <a:extLst>
                    <a:ext uri="{9D8B030D-6E8A-4147-A177-3AD203B41FA5}">
                      <a16:colId xmlns:a16="http://schemas.microsoft.com/office/drawing/2014/main" val="3265796250"/>
                    </a:ext>
                  </a:extLst>
                </a:gridCol>
                <a:gridCol w="3197129">
                  <a:extLst>
                    <a:ext uri="{9D8B030D-6E8A-4147-A177-3AD203B41FA5}">
                      <a16:colId xmlns:a16="http://schemas.microsoft.com/office/drawing/2014/main" val="3779661644"/>
                    </a:ext>
                  </a:extLst>
                </a:gridCol>
              </a:tblGrid>
              <a:tr h="1502003"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</a:pPr>
                      <a:r>
                        <a:rPr lang="sl-SI" sz="2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TIP NAPAKE</a:t>
                      </a:r>
                      <a:endParaRPr lang="en-SI" sz="2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5862" marR="14586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</a:pPr>
                      <a:r>
                        <a:rPr lang="sl-SI" sz="2600" dirty="0">
                          <a:effectLst/>
                          <a:highlight>
                            <a:srgbClr val="00FF00"/>
                          </a:highlight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LSTM</a:t>
                      </a:r>
                      <a:endParaRPr lang="en-SI" sz="2600" dirty="0">
                        <a:effectLst/>
                        <a:highlight>
                          <a:srgbClr val="00FF00"/>
                        </a:highlight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457200" algn="just">
                        <a:lnSpc>
                          <a:spcPct val="150000"/>
                        </a:lnSpc>
                      </a:pPr>
                      <a:r>
                        <a:rPr lang="sl-SI" sz="2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(N=4)</a:t>
                      </a:r>
                      <a:endParaRPr lang="en-SI" sz="2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5862" marR="14586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</a:pPr>
                      <a:r>
                        <a:rPr lang="sl-SI" sz="2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VOX</a:t>
                      </a:r>
                      <a:endParaRPr lang="en-SI" sz="2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457200" algn="just">
                        <a:lnSpc>
                          <a:spcPct val="150000"/>
                        </a:lnSpc>
                      </a:pPr>
                      <a:r>
                        <a:rPr lang="sl-SI" sz="2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(N=4)</a:t>
                      </a:r>
                      <a:endParaRPr lang="en-SI" sz="2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5862" marR="14586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</a:pPr>
                      <a:r>
                        <a:rPr lang="sl-SI" sz="2600" dirty="0">
                          <a:effectLst/>
                          <a:highlight>
                            <a:srgbClr val="FF0000"/>
                          </a:highlight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POINTNET</a:t>
                      </a:r>
                      <a:endParaRPr lang="en-SI" sz="2600" dirty="0">
                        <a:effectLst/>
                        <a:highlight>
                          <a:srgbClr val="FF0000"/>
                        </a:highlight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457200" algn="just">
                        <a:lnSpc>
                          <a:spcPct val="150000"/>
                        </a:lnSpc>
                      </a:pPr>
                      <a:r>
                        <a:rPr lang="sl-SI" sz="2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(N=1)</a:t>
                      </a:r>
                      <a:endParaRPr lang="en-SI" sz="2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5862" marR="14586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3669994"/>
                  </a:ext>
                </a:extLst>
              </a:tr>
              <a:tr h="756009"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</a:pPr>
                      <a:r>
                        <a:rPr lang="sl-SI" sz="2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RMSE</a:t>
                      </a:r>
                      <a:endParaRPr lang="en-SI" sz="2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5862" marR="14586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</a:pPr>
                      <a:r>
                        <a:rPr lang="sl-SI" sz="2600" dirty="0">
                          <a:effectLst/>
                          <a:highlight>
                            <a:srgbClr val="00FF00"/>
                          </a:highlight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12,75</a:t>
                      </a:r>
                      <a:endParaRPr lang="en-SI" sz="2600" dirty="0">
                        <a:effectLst/>
                        <a:highlight>
                          <a:srgbClr val="00FF00"/>
                        </a:highlight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5862" marR="14586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</a:pPr>
                      <a:r>
                        <a:rPr lang="sl-SI" sz="2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19,90</a:t>
                      </a:r>
                      <a:endParaRPr lang="en-SI" sz="2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5862" marR="14586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</a:pPr>
                      <a:r>
                        <a:rPr lang="sl-SI" sz="2600" dirty="0">
                          <a:effectLst/>
                          <a:highlight>
                            <a:srgbClr val="FF0000"/>
                          </a:highlight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38,86</a:t>
                      </a:r>
                      <a:endParaRPr lang="en-SI" sz="2600" dirty="0">
                        <a:effectLst/>
                        <a:highlight>
                          <a:srgbClr val="FF0000"/>
                        </a:highlight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5862" marR="14586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0378461"/>
                  </a:ext>
                </a:extLst>
              </a:tr>
              <a:tr h="756009"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</a:pPr>
                      <a:r>
                        <a:rPr lang="sl-SI" sz="2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MAPE</a:t>
                      </a:r>
                      <a:endParaRPr lang="en-SI" sz="2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5862" marR="14586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</a:pPr>
                      <a:r>
                        <a:rPr lang="sl-SI" sz="2600" dirty="0">
                          <a:effectLst/>
                          <a:highlight>
                            <a:srgbClr val="00FF00"/>
                          </a:highlight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0,22</a:t>
                      </a:r>
                      <a:endParaRPr lang="en-SI" sz="2600" dirty="0">
                        <a:effectLst/>
                        <a:highlight>
                          <a:srgbClr val="00FF00"/>
                        </a:highlight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5862" marR="14586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</a:pPr>
                      <a:r>
                        <a:rPr lang="sl-SI" sz="2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0,28</a:t>
                      </a:r>
                      <a:endParaRPr lang="en-SI" sz="2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5862" marR="14586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</a:pPr>
                      <a:r>
                        <a:rPr lang="sl-SI" sz="2600" dirty="0">
                          <a:effectLst/>
                          <a:highlight>
                            <a:srgbClr val="FF0000"/>
                          </a:highlight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0,67</a:t>
                      </a:r>
                      <a:endParaRPr lang="en-SI" sz="2600" dirty="0">
                        <a:effectLst/>
                        <a:highlight>
                          <a:srgbClr val="FF0000"/>
                        </a:highlight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5862" marR="14586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3683246"/>
                  </a:ext>
                </a:extLst>
              </a:tr>
              <a:tr h="756009"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</a:pPr>
                      <a:r>
                        <a:rPr lang="sl-SI" sz="2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MAE</a:t>
                      </a:r>
                      <a:endParaRPr lang="en-SI" sz="2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5862" marR="14586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</a:pPr>
                      <a:r>
                        <a:rPr lang="sl-SI" sz="2600" dirty="0">
                          <a:effectLst/>
                          <a:highlight>
                            <a:srgbClr val="00FF00"/>
                          </a:highlight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5,93</a:t>
                      </a:r>
                      <a:endParaRPr lang="en-SI" sz="2600" dirty="0">
                        <a:effectLst/>
                        <a:highlight>
                          <a:srgbClr val="00FF00"/>
                        </a:highlight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5862" marR="14586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</a:pPr>
                      <a:r>
                        <a:rPr lang="sl-SI" sz="2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7,78</a:t>
                      </a:r>
                      <a:endParaRPr lang="en-SI" sz="2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5862" marR="14586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</a:pPr>
                      <a:r>
                        <a:rPr lang="sl-SI" sz="2600" dirty="0">
                          <a:effectLst/>
                          <a:highlight>
                            <a:srgbClr val="FF0000"/>
                          </a:highlight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21,24</a:t>
                      </a:r>
                      <a:endParaRPr lang="en-SI" sz="2600" dirty="0">
                        <a:effectLst/>
                        <a:highlight>
                          <a:srgbClr val="FF0000"/>
                        </a:highlight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5862" marR="14586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46259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49212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DDA10-9ECE-CA47-9BB3-BD41D41CB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I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Korelacija med predikcijo in dejansko vrednostjo za LSTM </a:t>
            </a:r>
          </a:p>
        </p:txBody>
      </p:sp>
      <p:pic>
        <p:nvPicPr>
          <p:cNvPr id="4" name="Content Placeholder 3" descr="Chart, line chart&#10;&#10;Description automatically generated">
            <a:extLst>
              <a:ext uri="{FF2B5EF4-FFF2-40B4-BE49-F238E27FC236}">
                <a16:creationId xmlns:a16="http://schemas.microsoft.com/office/drawing/2014/main" id="{22E47F20-C3B3-8D4D-900A-A0126C1BC0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499" y="2207418"/>
            <a:ext cx="6737350" cy="403339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3AAEC81-22EA-3E4D-9A23-6220B1A00A3E}"/>
                  </a:ext>
                </a:extLst>
              </p14:cNvPr>
              <p14:cNvContentPartPr/>
              <p14:nvPr/>
            </p14:nvContentPartPr>
            <p14:xfrm>
              <a:off x="3580560" y="4486320"/>
              <a:ext cx="1428840" cy="12477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3AAEC81-22EA-3E4D-9A23-6220B1A00A3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71200" y="4476960"/>
                <a:ext cx="1447560" cy="1266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87053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7F285-27F1-B54A-8284-36903928D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SI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6E9F7-3067-5342-89E6-EDDAF0CC87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SI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Izračun cene izdelave</a:t>
            </a:r>
          </a:p>
          <a:p>
            <a:r>
              <a:rPr lang="en-SI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Male proizvodnje</a:t>
            </a:r>
          </a:p>
          <a:p>
            <a:r>
              <a:rPr lang="en-SI" dirty="0">
                <a:latin typeface="Times New Roman" panose="02020603050405020304" pitchFamily="18" charset="0"/>
                <a:cs typeface="Times New Roman" panose="02020603050405020304" pitchFamily="18" charset="0"/>
              </a:rPr>
              <a:t>3D tisk</a:t>
            </a:r>
          </a:p>
          <a:p>
            <a:pPr marL="0" indent="0">
              <a:buNone/>
            </a:pPr>
            <a:endParaRPr lang="en-SI" dirty="0"/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1BE025A0-AD71-5548-80EC-1385BCF43224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416924" y="3585370"/>
            <a:ext cx="2636837" cy="2636837"/>
          </a:xfrm>
          <a:prstGeom prst="rect">
            <a:avLst/>
          </a:prstGeom>
        </p:spPr>
      </p:pic>
      <p:pic>
        <p:nvPicPr>
          <p:cNvPr id="7" name="Picture 6" descr="Shape&#10;&#10;Description automatically generated">
            <a:extLst>
              <a:ext uri="{FF2B5EF4-FFF2-40B4-BE49-F238E27FC236}">
                <a16:creationId xmlns:a16="http://schemas.microsoft.com/office/drawing/2014/main" id="{1F9F2CF1-C7D3-9E46-B41A-C87EBFD180B0}"/>
              </a:ext>
            </a:extLst>
          </p:cNvPr>
          <p:cNvPicPr>
            <a:picLocks noChangeAspect="1"/>
          </p:cNvPicPr>
          <p:nvPr/>
        </p:nvPicPr>
        <p:blipFill>
          <a:blip r:embed="rId4">
            <a:biLevel thresh="7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24902" y1="37500" x2="25977" y2="37109"/>
                        <a14:foregroundMark x1="20996" y1="47461" x2="20996" y2="47461"/>
                        <a14:foregroundMark x1="45508" y1="45117" x2="45508" y2="45117"/>
                      </a14:backgroundRemoval>
                    </a14:imgEffect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68574" y="3674197"/>
            <a:ext cx="2502766" cy="2502766"/>
          </a:xfrm>
          <a:prstGeom prst="rect">
            <a:avLst/>
          </a:prstGeom>
        </p:spPr>
      </p:pic>
      <p:pic>
        <p:nvPicPr>
          <p:cNvPr id="11" name="Picture 10" descr="Shape&#10;&#10;Description automatically generated with low confidence">
            <a:extLst>
              <a:ext uri="{FF2B5EF4-FFF2-40B4-BE49-F238E27FC236}">
                <a16:creationId xmlns:a16="http://schemas.microsoft.com/office/drawing/2014/main" id="{1AA84874-BA13-F44B-A752-598E893AF0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74132" y="3633789"/>
            <a:ext cx="2540000" cy="2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275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D3EEF-17BD-D24B-817D-B005F5BD3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SI" dirty="0">
                <a:latin typeface="Times New Roman" panose="02020603050405020304" pitchFamily="18" charset="0"/>
                <a:cs typeface="Times New Roman" panose="02020603050405020304" pitchFamily="18" charset="0"/>
              </a:rPr>
              <a:t>Ugotovitve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E72E0E-F067-9D41-AE26-ED8842A145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I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MAPE je 20 %, za uporabo v industriji bi se moral znižati na 5 %</a:t>
            </a:r>
          </a:p>
          <a:p>
            <a:r>
              <a:rPr lang="en-SI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LSTM + 2D konvolucija deluje boljše kot 3D konvolucija</a:t>
            </a:r>
          </a:p>
          <a:p>
            <a:r>
              <a:rPr lang="en-SI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Informacija o volumnu je zelo pomembna </a:t>
            </a:r>
          </a:p>
          <a:p>
            <a:pPr marL="0" indent="0">
              <a:buNone/>
            </a:pPr>
            <a:endParaRPr lang="en-SI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2330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88BC4-A5DC-2141-B703-E547052DA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SI" dirty="0">
                <a:latin typeface="Times New Roman" panose="02020603050405020304" pitchFamily="18" charset="0"/>
                <a:cs typeface="Times New Roman" panose="02020603050405020304" pitchFamily="18" charset="0"/>
              </a:rPr>
              <a:t>Hvala za pozornost!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36C2818-BE9A-F447-B3F4-9B9A12B95962}"/>
                  </a:ext>
                </a:extLst>
              </p14:cNvPr>
              <p14:cNvContentPartPr/>
              <p14:nvPr/>
            </p14:nvContentPartPr>
            <p14:xfrm>
              <a:off x="7257240" y="1431360"/>
              <a:ext cx="360" cy="3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36C2818-BE9A-F447-B3F4-9B9A12B9596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47880" y="142200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200812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31B7D-86DA-C647-A524-FDE5114D5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l-SI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Transfer znanja</a:t>
            </a:r>
            <a:endParaRPr lang="en-SI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" descr="Shema CNN">
            <a:extLst>
              <a:ext uri="{FF2B5EF4-FFF2-40B4-BE49-F238E27FC236}">
                <a16:creationId xmlns:a16="http://schemas.microsoft.com/office/drawing/2014/main" id="{0FC50ECD-E9B9-E540-BD8D-88D31BCBA21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2406650" y="2178844"/>
            <a:ext cx="7378700" cy="3644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A9DE792-2F7A-1C48-BB07-BF45395652C6}"/>
              </a:ext>
            </a:extLst>
          </p:cNvPr>
          <p:cNvSpPr/>
          <p:nvPr/>
        </p:nvSpPr>
        <p:spPr>
          <a:xfrm>
            <a:off x="2406650" y="2178844"/>
            <a:ext cx="5049227" cy="26920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I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618A5C-9410-174F-B17A-89A0780808FC}"/>
              </a:ext>
            </a:extLst>
          </p:cNvPr>
          <p:cNvSpPr txBox="1"/>
          <p:nvPr/>
        </p:nvSpPr>
        <p:spPr>
          <a:xfrm>
            <a:off x="3815861" y="3340225"/>
            <a:ext cx="279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I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Univerzalen model</a:t>
            </a:r>
          </a:p>
        </p:txBody>
      </p:sp>
    </p:spTree>
    <p:extLst>
      <p:ext uri="{BB962C8B-B14F-4D97-AF65-F5344CB8AC3E}">
        <p14:creationId xmlns:p14="http://schemas.microsoft.com/office/powerpoint/2010/main" val="2227370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082B2-76EF-F04C-839A-F9FBE0810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SI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Cilj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EDBDF-C629-A346-8F79-CE9DC81C53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I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Model, ki bo znal oceniti ceno izdelka na podlagi podatkov 3D objekta</a:t>
            </a:r>
          </a:p>
          <a:p>
            <a:pPr marL="0" indent="0">
              <a:buNone/>
            </a:pPr>
            <a:endParaRPr lang="en-SI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F64DA1-F546-EE40-B3EC-35D39A1E60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3708" y="3066751"/>
            <a:ext cx="2007927" cy="2917628"/>
          </a:xfrm>
          <a:prstGeom prst="rect">
            <a:avLst/>
          </a:prstGeom>
        </p:spPr>
      </p:pic>
      <p:pic>
        <p:nvPicPr>
          <p:cNvPr id="6" name="Picture 5" descr="Shape&#10;&#10;Description automatically generated with low confidence">
            <a:extLst>
              <a:ext uri="{FF2B5EF4-FFF2-40B4-BE49-F238E27FC236}">
                <a16:creationId xmlns:a16="http://schemas.microsoft.com/office/drawing/2014/main" id="{95E0BE06-9D6C-324F-B17D-F8B593A588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9163" y="2874169"/>
            <a:ext cx="3302794" cy="3302794"/>
          </a:xfrm>
          <a:prstGeom prst="rect">
            <a:avLst/>
          </a:prstGeom>
        </p:spPr>
      </p:pic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6A7CAB46-A879-DB48-A4F1-26CACC0D40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07012" y="4030432"/>
            <a:ext cx="985866" cy="99026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5CBDD45-8EE4-354B-AFE0-B8A0C537ADBC}"/>
              </a:ext>
            </a:extLst>
          </p:cNvPr>
          <p:cNvSpPr txBox="1"/>
          <p:nvPr/>
        </p:nvSpPr>
        <p:spPr>
          <a:xfrm>
            <a:off x="4035715" y="3059668"/>
            <a:ext cx="1901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I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200 x</a:t>
            </a:r>
          </a:p>
        </p:txBody>
      </p:sp>
    </p:spTree>
    <p:extLst>
      <p:ext uri="{BB962C8B-B14F-4D97-AF65-F5344CB8AC3E}">
        <p14:creationId xmlns:p14="http://schemas.microsoft.com/office/powerpoint/2010/main" val="689894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E0294-4CE3-B24B-A4A2-0F01E8BE4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38" y="79661"/>
            <a:ext cx="10515600" cy="1325563"/>
          </a:xfrm>
        </p:spPr>
        <p:txBody>
          <a:bodyPr/>
          <a:lstStyle/>
          <a:p>
            <a:pPr algn="ctr"/>
            <a:r>
              <a:rPr lang="en-SI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Podatki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A0F90340-C438-F641-80D8-42A4D68410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9440" y="3679095"/>
            <a:ext cx="1413707" cy="690286"/>
          </a:xfrm>
        </p:spPr>
      </p:pic>
      <p:pic>
        <p:nvPicPr>
          <p:cNvPr id="7" name="Picture 6" descr="A picture containing shape&#10;&#10;Description automatically generated">
            <a:extLst>
              <a:ext uri="{FF2B5EF4-FFF2-40B4-BE49-F238E27FC236}">
                <a16:creationId xmlns:a16="http://schemas.microsoft.com/office/drawing/2014/main" id="{3F725E2F-81DF-E34D-9780-13C354E9CF8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812"/>
          <a:stretch/>
        </p:blipFill>
        <p:spPr>
          <a:xfrm>
            <a:off x="4023415" y="3259238"/>
            <a:ext cx="1806357" cy="1793330"/>
          </a:xfrm>
          <a:prstGeom prst="rect">
            <a:avLst/>
          </a:prstGeom>
        </p:spPr>
      </p:pic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6689FC5A-7613-3440-AB89-0A59FA35F2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32734" y1="45000" x2="32734" y2="45000"/>
                        <a14:foregroundMark x1="39609" y1="46528" x2="39609" y2="46528"/>
                        <a14:foregroundMark x1="52266" y1="46250" x2="52266" y2="46250"/>
                        <a14:foregroundMark x1="69531" y1="57500" x2="69531" y2="575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390760" y="2379823"/>
            <a:ext cx="3232243" cy="1818137"/>
          </a:xfrm>
          <a:prstGeom prst="rect">
            <a:avLst/>
          </a:prstGeom>
        </p:spPr>
      </p:pic>
      <p:pic>
        <p:nvPicPr>
          <p:cNvPr id="11" name="Picture 10" descr="Icon&#10;&#10;Description automatically generated with low confidence">
            <a:extLst>
              <a:ext uri="{FF2B5EF4-FFF2-40B4-BE49-F238E27FC236}">
                <a16:creationId xmlns:a16="http://schemas.microsoft.com/office/drawing/2014/main" id="{77750742-E8DD-CA46-A9BB-5F9061109F7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47500" y1="33735" x2="47500" y2="3373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103643" y="4086496"/>
            <a:ext cx="1287551" cy="1389268"/>
          </a:xfrm>
          <a:prstGeom prst="rect">
            <a:avLst/>
          </a:prstGeom>
        </p:spPr>
      </p:pic>
      <p:pic>
        <p:nvPicPr>
          <p:cNvPr id="13" name="Picture 12" descr="Shape&#10;&#10;Description automatically generated with low confidence">
            <a:extLst>
              <a:ext uri="{FF2B5EF4-FFF2-40B4-BE49-F238E27FC236}">
                <a16:creationId xmlns:a16="http://schemas.microsoft.com/office/drawing/2014/main" id="{00C0BAF5-3FCC-C143-9044-F15793F3C3B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40656" y="3121777"/>
            <a:ext cx="980322" cy="980322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9D58C77-9373-4E4B-9070-82B74190CC85}"/>
              </a:ext>
            </a:extLst>
          </p:cNvPr>
          <p:cNvCxnSpPr>
            <a:cxnSpLocks/>
          </p:cNvCxnSpPr>
          <p:nvPr/>
        </p:nvCxnSpPr>
        <p:spPr>
          <a:xfrm>
            <a:off x="1911824" y="3991248"/>
            <a:ext cx="38524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539440B-A561-814C-96FC-A870B0107FC8}"/>
              </a:ext>
            </a:extLst>
          </p:cNvPr>
          <p:cNvCxnSpPr>
            <a:cxnSpLocks/>
          </p:cNvCxnSpPr>
          <p:nvPr/>
        </p:nvCxnSpPr>
        <p:spPr>
          <a:xfrm flipV="1">
            <a:off x="6044810" y="3588054"/>
            <a:ext cx="1021066" cy="2599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9E2AA32-BC9C-6E4C-A015-06F6636C99F6}"/>
              </a:ext>
            </a:extLst>
          </p:cNvPr>
          <p:cNvSpPr txBox="1"/>
          <p:nvPr/>
        </p:nvSpPr>
        <p:spPr>
          <a:xfrm>
            <a:off x="409440" y="3259238"/>
            <a:ext cx="1901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I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200 x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B8393CE-C79B-8B41-9DB9-126FC3BDC883}"/>
              </a:ext>
            </a:extLst>
          </p:cNvPr>
          <p:cNvCxnSpPr>
            <a:cxnSpLocks/>
          </p:cNvCxnSpPr>
          <p:nvPr/>
        </p:nvCxnSpPr>
        <p:spPr>
          <a:xfrm>
            <a:off x="5983790" y="4185783"/>
            <a:ext cx="1011734" cy="4492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0C39B27-6029-8C48-AA4E-F48D1B1CE249}"/>
              </a:ext>
            </a:extLst>
          </p:cNvPr>
          <p:cNvCxnSpPr>
            <a:cxnSpLocks/>
          </p:cNvCxnSpPr>
          <p:nvPr/>
        </p:nvCxnSpPr>
        <p:spPr>
          <a:xfrm>
            <a:off x="8536656" y="4037950"/>
            <a:ext cx="80877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5FD20BA-1B51-214F-86F0-A4681BD89ACD}"/>
              </a:ext>
            </a:extLst>
          </p:cNvPr>
          <p:cNvSpPr txBox="1"/>
          <p:nvPr/>
        </p:nvSpPr>
        <p:spPr>
          <a:xfrm>
            <a:off x="6044810" y="1861688"/>
            <a:ext cx="1901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</a:t>
            </a:r>
            <a:r>
              <a:rPr lang="en-SI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onovim)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036F6B2E-0462-EE4F-AD2A-1E7B70F742A8}"/>
                  </a:ext>
                </a:extLst>
              </p14:cNvPr>
              <p14:cNvContentPartPr/>
              <p14:nvPr/>
            </p14:nvContentPartPr>
            <p14:xfrm>
              <a:off x="5892994" y="2239660"/>
              <a:ext cx="1403915" cy="692392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036F6B2E-0462-EE4F-AD2A-1E7B70F742A8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885434" y="2232103"/>
                <a:ext cx="1419034" cy="70750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FF778A97-26AD-1249-944E-EDCFAC1EFA62}"/>
                  </a:ext>
                </a:extLst>
              </p14:cNvPr>
              <p14:cNvContentPartPr/>
              <p14:nvPr/>
            </p14:nvContentPartPr>
            <p14:xfrm>
              <a:off x="5836209" y="2816854"/>
              <a:ext cx="172800" cy="14004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FF778A97-26AD-1249-944E-EDCFAC1EFA6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831889" y="2812534"/>
                <a:ext cx="181440" cy="14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AD3E9390-ED9E-8844-9AE3-32B0213913EA}"/>
                  </a:ext>
                </a:extLst>
              </p14:cNvPr>
              <p14:cNvContentPartPr/>
              <p14:nvPr/>
            </p14:nvContentPartPr>
            <p14:xfrm>
              <a:off x="6261515" y="2500957"/>
              <a:ext cx="360" cy="36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AD3E9390-ED9E-8844-9AE3-32B0213913EA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257195" y="2496637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966B202B-3C7B-0447-8266-DB166366C648}"/>
                  </a:ext>
                </a:extLst>
              </p14:cNvPr>
              <p14:cNvContentPartPr/>
              <p14:nvPr/>
            </p14:nvContentPartPr>
            <p14:xfrm>
              <a:off x="6222275" y="3033757"/>
              <a:ext cx="360" cy="36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966B202B-3C7B-0447-8266-DB166366C648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217955" y="3029437"/>
                <a:ext cx="9000" cy="9000"/>
              </a:xfrm>
              <a:prstGeom prst="rect">
                <a:avLst/>
              </a:prstGeom>
            </p:spPr>
          </p:pic>
        </mc:Fallback>
      </mc:AlternateContent>
      <p:grpSp>
        <p:nvGrpSpPr>
          <p:cNvPr id="50" name="Group 49">
            <a:extLst>
              <a:ext uri="{FF2B5EF4-FFF2-40B4-BE49-F238E27FC236}">
                <a16:creationId xmlns:a16="http://schemas.microsoft.com/office/drawing/2014/main" id="{AC8DC830-CACC-6446-9CFA-6AA654A51FB7}"/>
              </a:ext>
            </a:extLst>
          </p:cNvPr>
          <p:cNvGrpSpPr/>
          <p:nvPr/>
        </p:nvGrpSpPr>
        <p:grpSpPr>
          <a:xfrm>
            <a:off x="6504155" y="2391157"/>
            <a:ext cx="360" cy="9360"/>
            <a:chOff x="5674030" y="2232103"/>
            <a:chExt cx="360" cy="9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A86236BF-F4E8-D145-B6D3-CB0373442950}"/>
                    </a:ext>
                  </a:extLst>
                </p14:cNvPr>
                <p14:cNvContentPartPr/>
                <p14:nvPr/>
              </p14:nvContentPartPr>
              <p14:xfrm>
                <a:off x="5674030" y="2232103"/>
                <a:ext cx="360" cy="36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A86236BF-F4E8-D145-B6D3-CB0373442950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5669710" y="2227783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BEA04812-776D-C24B-BB19-FBE8859E5F2F}"/>
                    </a:ext>
                  </a:extLst>
                </p14:cNvPr>
                <p14:cNvContentPartPr/>
                <p14:nvPr/>
              </p14:nvContentPartPr>
              <p14:xfrm>
                <a:off x="5674030" y="2241103"/>
                <a:ext cx="360" cy="36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BEA04812-776D-C24B-BB19-FBE8859E5F2F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5669710" y="2236783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AD9B6048-9DB7-7145-9447-DBF5B3C80FE0}"/>
                  </a:ext>
                </a:extLst>
              </p14:cNvPr>
              <p14:cNvContentPartPr/>
              <p14:nvPr/>
            </p14:nvContentPartPr>
            <p14:xfrm>
              <a:off x="1486150" y="949063"/>
              <a:ext cx="360" cy="36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AD9B6048-9DB7-7145-9447-DBF5B3C80FE0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481830" y="944743"/>
                <a:ext cx="9000" cy="9000"/>
              </a:xfrm>
              <a:prstGeom prst="rect">
                <a:avLst/>
              </a:prstGeom>
            </p:spPr>
          </p:pic>
        </mc:Fallback>
      </mc:AlternateContent>
      <p:pic>
        <p:nvPicPr>
          <p:cNvPr id="55" name="Picture 54" descr="Icon&#10;&#10;Description automatically generated">
            <a:extLst>
              <a:ext uri="{FF2B5EF4-FFF2-40B4-BE49-F238E27FC236}">
                <a16:creationId xmlns:a16="http://schemas.microsoft.com/office/drawing/2014/main" id="{69201FD7-BE4E-F243-A7CC-45A51F8D6DA4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9484890" y="3695283"/>
            <a:ext cx="683261" cy="717711"/>
          </a:xfrm>
          <a:prstGeom prst="rect">
            <a:avLst/>
          </a:prstGeom>
        </p:spPr>
      </p:pic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E1408BB1-70C3-8D42-AC21-D0A50A8AD0A2}"/>
              </a:ext>
            </a:extLst>
          </p:cNvPr>
          <p:cNvCxnSpPr>
            <a:cxnSpLocks/>
          </p:cNvCxnSpPr>
          <p:nvPr/>
        </p:nvCxnSpPr>
        <p:spPr>
          <a:xfrm>
            <a:off x="10322169" y="4075852"/>
            <a:ext cx="61970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Picture 56" descr="Icon&#10;&#10;Description automatically generated">
            <a:extLst>
              <a:ext uri="{FF2B5EF4-FFF2-40B4-BE49-F238E27FC236}">
                <a16:creationId xmlns:a16="http://schemas.microsoft.com/office/drawing/2014/main" id="{0345770A-F588-5342-8FD1-4B21F1F71B2B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115393" y="3804272"/>
            <a:ext cx="497513" cy="499734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9AB62F40-E0C8-6D4A-A197-71FE586C0782}"/>
              </a:ext>
            </a:extLst>
          </p:cNvPr>
          <p:cNvSpPr txBox="1"/>
          <p:nvPr/>
        </p:nvSpPr>
        <p:spPr>
          <a:xfrm>
            <a:off x="8066690" y="264099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SI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993B851-107D-9542-B026-BDEEB5A76509}"/>
              </a:ext>
            </a:extLst>
          </p:cNvPr>
          <p:cNvSpPr txBox="1"/>
          <p:nvPr/>
        </p:nvSpPr>
        <p:spPr>
          <a:xfrm>
            <a:off x="9084623" y="144879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SI" dirty="0"/>
          </a:p>
        </p:txBody>
      </p:sp>
      <p:pic>
        <p:nvPicPr>
          <p:cNvPr id="74" name="Picture 73" descr="Icon&#10;&#10;Description automatically generated">
            <a:extLst>
              <a:ext uri="{FF2B5EF4-FFF2-40B4-BE49-F238E27FC236}">
                <a16:creationId xmlns:a16="http://schemas.microsoft.com/office/drawing/2014/main" id="{DE5F6534-93DE-FB40-8BBF-4EF61C415402}"/>
              </a:ext>
            </a:extLst>
          </p:cNvPr>
          <p:cNvPicPr>
            <a:picLocks noChangeAspect="1"/>
          </p:cNvPicPr>
          <p:nvPr/>
        </p:nvPicPr>
        <p:blipFill>
          <a:blip r:embed="rId21">
            <a:biLevel thresh="75000"/>
            <a:extLst>
              <a:ext uri="{BEBA8EAE-BF5A-486C-A8C5-ECC9F3942E4B}">
                <a14:imgProps xmlns:a14="http://schemas.microsoft.com/office/drawing/2010/main">
                  <a14:imgLayer r:embed="rId22">
                    <a14:imgEffect>
                      <a14:backgroundRemoval t="9856" b="89904" l="6250" r="89904">
                        <a14:foregroundMark x1="6250" y1="22115" x2="6250" y2="22115"/>
                        <a14:foregroundMark x1="9375" y1="19231" x2="9375" y2="19231"/>
                        <a14:foregroundMark x1="8654" y1="30288" x2="8654" y2="30288"/>
                        <a14:foregroundMark x1="8654" y1="41587" x2="8654" y2="41587"/>
                        <a14:foregroundMark x1="8654" y1="54567" x2="8654" y2="54567"/>
                        <a14:foregroundMark x1="80048" y1="19231" x2="80048" y2="19231"/>
                        <a14:foregroundMark x1="80048" y1="31010" x2="80048" y2="31010"/>
                        <a14:foregroundMark x1="80048" y1="40144" x2="80048" y2="4014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66626" y="3457846"/>
            <a:ext cx="1257300" cy="1257300"/>
          </a:xfrm>
          <a:prstGeom prst="rect">
            <a:avLst/>
          </a:prstGeom>
        </p:spPr>
      </p:pic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BDA7D99D-9646-9A43-A614-086C83D29DF4}"/>
              </a:ext>
            </a:extLst>
          </p:cNvPr>
          <p:cNvCxnSpPr>
            <a:cxnSpLocks/>
          </p:cNvCxnSpPr>
          <p:nvPr/>
        </p:nvCxnSpPr>
        <p:spPr>
          <a:xfrm>
            <a:off x="3568168" y="4017623"/>
            <a:ext cx="38524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2394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63FC9-EFD5-3A4C-8BE2-37F98C63E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SI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Kaj določi ceno?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DACF7D-1E99-3F4F-9C66-D1EB19D2A6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SI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isk (čas in material)</a:t>
            </a:r>
          </a:p>
          <a:p>
            <a:r>
              <a:rPr lang="en-SI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Dodelava</a:t>
            </a:r>
          </a:p>
          <a:p>
            <a:r>
              <a:rPr lang="en-SI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Priprava</a:t>
            </a:r>
          </a:p>
          <a:p>
            <a:r>
              <a:rPr lang="en-SI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Ostalo</a:t>
            </a:r>
          </a:p>
          <a:p>
            <a:endParaRPr lang="en-SI" dirty="0"/>
          </a:p>
        </p:txBody>
      </p:sp>
      <p:pic>
        <p:nvPicPr>
          <p:cNvPr id="6" name="Picture 5" descr="A picture containing icon&#10;&#10;Description automatically generated">
            <a:extLst>
              <a:ext uri="{FF2B5EF4-FFF2-40B4-BE49-F238E27FC236}">
                <a16:creationId xmlns:a16="http://schemas.microsoft.com/office/drawing/2014/main" id="{417415EE-B628-5F49-9F36-BE708214EAE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1817" y="1825625"/>
            <a:ext cx="5090959" cy="3745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08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CED40-2793-3147-A279-65DABF226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SI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Enačba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16AF96-2FFF-B74D-8E3A-436336E5CA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sl-SI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izračinamo ceno materiala</a:t>
                </a:r>
                <a:endParaRPr lang="en-SI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I" i="1"/>
                          </m:ctrlPr>
                        </m:sSubPr>
                        <m:e>
                          <m:r>
                            <a:rPr lang="sl-SI" i="1"/>
                            <m:t>𝑐</m:t>
                          </m:r>
                        </m:e>
                        <m:sub>
                          <m:r>
                            <a:rPr lang="sl-SI" i="1"/>
                            <m:t>𝑚</m:t>
                          </m:r>
                        </m:sub>
                      </m:sSub>
                      <m:r>
                        <a:rPr lang="sl-SI" i="1"/>
                        <m:t>=</m:t>
                      </m:r>
                      <m:d>
                        <m:dPr>
                          <m:ctrlPr>
                            <a:rPr lang="en-SI" i="1"/>
                          </m:ctrlPr>
                        </m:dPr>
                        <m:e>
                          <m:r>
                            <a:rPr lang="sl-SI" i="1"/>
                            <m:t>𝑚</m:t>
                          </m:r>
                          <m:r>
                            <a:rPr lang="sl-SI" i="1"/>
                            <m:t>+</m:t>
                          </m:r>
                          <m:sSub>
                            <m:sSubPr>
                              <m:ctrlPr>
                                <a:rPr lang="en-SI" i="1"/>
                              </m:ctrlPr>
                            </m:sSubPr>
                            <m:e>
                              <m:r>
                                <a:rPr lang="sl-SI" i="1"/>
                                <m:t>𝑚</m:t>
                              </m:r>
                            </m:e>
                            <m:sub>
                              <m:r>
                                <a:rPr lang="sl-SI" i="1"/>
                                <m:t>𝑝</m:t>
                              </m:r>
                            </m:sub>
                          </m:sSub>
                        </m:e>
                      </m:d>
                      <m:r>
                        <a:rPr lang="sl-SI" i="1"/>
                        <m:t> </m:t>
                      </m:r>
                      <m:sSub>
                        <m:sSubPr>
                          <m:ctrlPr>
                            <a:rPr lang="en-SI" i="1"/>
                          </m:ctrlPr>
                        </m:sSubPr>
                        <m:e>
                          <m:r>
                            <a:rPr lang="sl-SI" i="1"/>
                            <m:t>𝑐</m:t>
                          </m:r>
                        </m:e>
                        <m:sub>
                          <m:r>
                            <a:rPr lang="sl-SI" i="1"/>
                            <m:t>𝑓</m:t>
                          </m:r>
                        </m:sub>
                      </m:sSub>
                    </m:oMath>
                  </m:oMathPara>
                </a14:m>
                <a:endParaRPr lang="en-SI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sl-SI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ceno tiskanja na podlagi časa in cene tiska</a:t>
                </a:r>
                <a:endParaRPr lang="en-SI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I" i="1"/>
                          </m:ctrlPr>
                        </m:sSubPr>
                        <m:e>
                          <m:r>
                            <a:rPr lang="sl-SI" i="1"/>
                            <m:t>𝑐</m:t>
                          </m:r>
                        </m:e>
                        <m:sub>
                          <m:r>
                            <a:rPr lang="sl-SI" i="1"/>
                            <m:t>𝑡</m:t>
                          </m:r>
                        </m:sub>
                      </m:sSub>
                      <m:r>
                        <a:rPr lang="sl-SI" i="1"/>
                        <m:t>=( </m:t>
                      </m:r>
                      <m:sSub>
                        <m:sSubPr>
                          <m:ctrlPr>
                            <a:rPr lang="en-SI" i="1"/>
                          </m:ctrlPr>
                        </m:sSubPr>
                        <m:e>
                          <m:r>
                            <a:rPr lang="sl-SI" i="1"/>
                            <m:t>𝑡</m:t>
                          </m:r>
                          <m:r>
                            <a:rPr lang="sl-SI" i="1"/>
                            <m:t> +</m:t>
                          </m:r>
                          <m:r>
                            <a:rPr lang="sl-SI" i="1"/>
                            <m:t>𝑡</m:t>
                          </m:r>
                        </m:e>
                        <m:sub>
                          <m:r>
                            <a:rPr lang="sl-SI" i="1"/>
                            <m:t>𝑝</m:t>
                          </m:r>
                        </m:sub>
                      </m:sSub>
                      <m:r>
                        <a:rPr lang="sl-SI" i="1"/>
                        <m:t>) </m:t>
                      </m:r>
                      <m:sSub>
                        <m:sSubPr>
                          <m:ctrlPr>
                            <a:rPr lang="en-SI" i="1"/>
                          </m:ctrlPr>
                        </m:sSubPr>
                        <m:e>
                          <m:r>
                            <a:rPr lang="sl-SI" i="1"/>
                            <m:t>𝑐</m:t>
                          </m:r>
                        </m:e>
                        <m:sub>
                          <m:r>
                            <a:rPr lang="sl-SI" b="0" i="1" smtClean="0">
                              <a:latin typeface="Cambria Math" panose="02040503050406030204" pitchFamily="18" charset="0"/>
                            </a:rPr>
                            <m:t>𝑡𝑖𝑠𝑘</m:t>
                          </m:r>
                        </m:sub>
                      </m:sSub>
                    </m:oMath>
                  </m:oMathPara>
                </a14:m>
                <a:endParaRPr lang="en-SI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sl-SI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ceno dodelave na podlagi količine uporabljenih podpor</a:t>
                </a:r>
                <a:endParaRPr lang="en-SI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I" i="1"/>
                          </m:ctrlPr>
                        </m:sSubPr>
                        <m:e>
                          <m:r>
                            <a:rPr lang="sl-SI" i="1"/>
                            <m:t>𝑐</m:t>
                          </m:r>
                        </m:e>
                        <m:sub>
                          <m:r>
                            <a:rPr lang="sl-SI" i="1"/>
                            <m:t>𝑑</m:t>
                          </m:r>
                        </m:sub>
                      </m:sSub>
                      <m:r>
                        <a:rPr lang="sl-SI" i="1"/>
                        <m:t>=2∗(</m:t>
                      </m:r>
                      <m:sSub>
                        <m:sSubPr>
                          <m:ctrlPr>
                            <a:rPr lang="en-SI" i="1"/>
                          </m:ctrlPr>
                        </m:sSubPr>
                        <m:e>
                          <m:r>
                            <a:rPr lang="sl-SI" i="1"/>
                            <m:t>𝑚</m:t>
                          </m:r>
                        </m:e>
                        <m:sub>
                          <m:r>
                            <a:rPr lang="sl-SI" i="1"/>
                            <m:t>𝑝</m:t>
                          </m:r>
                        </m:sub>
                      </m:sSub>
                      <m:r>
                        <a:rPr lang="sl-SI" i="1"/>
                        <m:t> </m:t>
                      </m:r>
                      <m:sSub>
                        <m:sSubPr>
                          <m:ctrlPr>
                            <a:rPr lang="en-SI" i="1"/>
                          </m:ctrlPr>
                        </m:sSubPr>
                        <m:e>
                          <m:r>
                            <a:rPr lang="sl-SI" i="1"/>
                            <m:t>𝑐</m:t>
                          </m:r>
                        </m:e>
                        <m:sub>
                          <m:r>
                            <a:rPr lang="sl-SI" i="1"/>
                            <m:t>𝑓</m:t>
                          </m:r>
                        </m:sub>
                      </m:sSub>
                      <m:r>
                        <a:rPr lang="sl-SI" i="1"/>
                        <m:t> +</m:t>
                      </m:r>
                      <m:sSub>
                        <m:sSubPr>
                          <m:ctrlPr>
                            <a:rPr lang="en-SI" i="1"/>
                          </m:ctrlPr>
                        </m:sSubPr>
                        <m:e>
                          <m:r>
                            <a:rPr lang="sl-SI" i="1"/>
                            <m:t>𝑡</m:t>
                          </m:r>
                        </m:e>
                        <m:sub>
                          <m:r>
                            <a:rPr lang="sl-SI" i="1"/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en-SI" i="1"/>
                          </m:ctrlPr>
                        </m:sSubPr>
                        <m:e>
                          <m:r>
                            <a:rPr lang="sl-SI" i="1"/>
                            <m:t> </m:t>
                          </m:r>
                          <m:r>
                            <a:rPr lang="sl-SI" i="1"/>
                            <m:t>𝑐</m:t>
                          </m:r>
                        </m:e>
                        <m:sub>
                          <m:r>
                            <a:rPr lang="sl-SI" i="1"/>
                            <m:t>𝑑𝑠</m:t>
                          </m:r>
                        </m:sub>
                      </m:sSub>
                      <m:r>
                        <a:rPr lang="sl-SI" i="1"/>
                        <m:t> )</m:t>
                      </m:r>
                    </m:oMath>
                  </m:oMathPara>
                </a14:m>
                <a:endParaRPr lang="en-SI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sl-SI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ceno priprave delavne površine</a:t>
                </a:r>
                <a:endParaRPr lang="en-SI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I" i="1"/>
                          </m:ctrlPr>
                        </m:sSubPr>
                        <m:e>
                          <m:r>
                            <a:rPr lang="sl-SI" i="1"/>
                            <m:t>𝑐</m:t>
                          </m:r>
                        </m:e>
                        <m:sub>
                          <m:r>
                            <a:rPr lang="sl-SI" i="1"/>
                            <m:t>𝑝</m:t>
                          </m:r>
                        </m:sub>
                      </m:sSub>
                      <m:r>
                        <a:rPr lang="sl-SI" i="1"/>
                        <m:t>= </m:t>
                      </m:r>
                      <m:sSub>
                        <m:sSubPr>
                          <m:ctrlPr>
                            <a:rPr lang="en-SI" i="1"/>
                          </m:ctrlPr>
                        </m:sSubPr>
                        <m:e>
                          <m:r>
                            <a:rPr lang="sl-SI" i="1"/>
                            <m:t>𝑘</m:t>
                          </m:r>
                        </m:e>
                        <m:sub>
                          <m:r>
                            <a:rPr lang="sl-SI" i="1"/>
                            <m:t>𝑝𝑟𝑖𝑝</m:t>
                          </m:r>
                        </m:sub>
                      </m:sSub>
                      <m:sSub>
                        <m:sSubPr>
                          <m:ctrlPr>
                            <a:rPr lang="en-SI" i="1"/>
                          </m:ctrlPr>
                        </m:sSubPr>
                        <m:e>
                          <m:r>
                            <a:rPr lang="sl-SI" i="1"/>
                            <m:t> </m:t>
                          </m:r>
                          <m:r>
                            <a:rPr lang="sl-SI" i="1"/>
                            <m:t>𝑐</m:t>
                          </m:r>
                        </m:e>
                        <m:sub>
                          <m:r>
                            <a:rPr lang="sl-SI" i="1"/>
                            <m:t>𝑑𝑠</m:t>
                          </m:r>
                        </m:sub>
                      </m:sSub>
                    </m:oMath>
                  </m:oMathPara>
                </a14:m>
                <a:endParaRPr lang="en-SI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sl-SI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cena je seštevek vseh prispevkov</a:t>
                </a:r>
                <a:endParaRPr lang="en-SI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l-SI" i="1"/>
                        <m:t>𝑐</m:t>
                      </m:r>
                      <m:r>
                        <a:rPr lang="sl-SI" i="1"/>
                        <m:t> = </m:t>
                      </m:r>
                      <m:sSub>
                        <m:sSubPr>
                          <m:ctrlPr>
                            <a:rPr lang="en-SI" i="1"/>
                          </m:ctrlPr>
                        </m:sSubPr>
                        <m:e>
                          <m:r>
                            <a:rPr lang="sl-SI" i="1"/>
                            <m:t>𝑐</m:t>
                          </m:r>
                        </m:e>
                        <m:sub>
                          <m:r>
                            <a:rPr lang="sl-SI" i="1"/>
                            <m:t>𝑚</m:t>
                          </m:r>
                        </m:sub>
                      </m:sSub>
                      <m:r>
                        <a:rPr lang="sl-SI" i="1"/>
                        <m:t>+</m:t>
                      </m:r>
                      <m:sSub>
                        <m:sSubPr>
                          <m:ctrlPr>
                            <a:rPr lang="en-SI" i="1"/>
                          </m:ctrlPr>
                        </m:sSubPr>
                        <m:e>
                          <m:r>
                            <a:rPr lang="sl-SI" i="1"/>
                            <m:t>𝑐</m:t>
                          </m:r>
                        </m:e>
                        <m:sub>
                          <m:r>
                            <a:rPr lang="sl-SI" i="1"/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SI" i="1"/>
                          </m:ctrlPr>
                        </m:sSubPr>
                        <m:e>
                          <m:r>
                            <a:rPr lang="sl-SI" i="1"/>
                            <m:t> + </m:t>
                          </m:r>
                          <m:r>
                            <a:rPr lang="sl-SI" i="1"/>
                            <m:t>𝑐</m:t>
                          </m:r>
                        </m:e>
                        <m:sub>
                          <m:r>
                            <a:rPr lang="sl-SI" i="1"/>
                            <m:t>𝑑</m:t>
                          </m:r>
                        </m:sub>
                      </m:sSub>
                      <m:r>
                        <a:rPr lang="sl-SI" i="1"/>
                        <m:t>+</m:t>
                      </m:r>
                      <m:sSub>
                        <m:sSubPr>
                          <m:ctrlPr>
                            <a:rPr lang="en-SI" i="1"/>
                          </m:ctrlPr>
                        </m:sSubPr>
                        <m:e>
                          <m:r>
                            <a:rPr lang="sl-SI" i="1"/>
                            <m:t>𝑐</m:t>
                          </m:r>
                        </m:e>
                        <m:sub>
                          <m:r>
                            <a:rPr lang="sl-SI" i="1"/>
                            <m:t>𝑝</m:t>
                          </m:r>
                        </m:sub>
                      </m:sSub>
                    </m:oMath>
                  </m:oMathPara>
                </a14:m>
                <a:endParaRPr lang="en-SI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sl-SI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na koncu prištejemo še maržo</a:t>
                </a:r>
                <a:endParaRPr lang="en-SI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l-SI" i="1"/>
                        <m:t>𝑐</m:t>
                      </m:r>
                      <m:r>
                        <a:rPr lang="sl-SI" i="1"/>
                        <m:t> = </m:t>
                      </m:r>
                      <m:r>
                        <a:rPr lang="sl-SI" i="1"/>
                        <m:t>𝑐</m:t>
                      </m:r>
                      <m:r>
                        <a:rPr lang="sl-SI" i="1"/>
                        <m:t> + </m:t>
                      </m:r>
                      <m:sSub>
                        <m:sSubPr>
                          <m:ctrlPr>
                            <a:rPr lang="en-SI" i="1"/>
                          </m:ctrlPr>
                        </m:sSubPr>
                        <m:e>
                          <m:r>
                            <a:rPr lang="sl-SI" i="1"/>
                            <m:t>𝑘</m:t>
                          </m:r>
                        </m:e>
                        <m:sub>
                          <m:r>
                            <a:rPr lang="sl-SI" i="1"/>
                            <m:t>𝑚𝑎𝑟</m:t>
                          </m:r>
                          <m:r>
                            <a:rPr lang="sl-SI" i="1"/>
                            <m:t>ž</m:t>
                          </m:r>
                          <m:r>
                            <a:rPr lang="sl-SI" i="1"/>
                            <m:t>𝑎</m:t>
                          </m:r>
                        </m:sub>
                      </m:sSub>
                      <m:r>
                        <a:rPr lang="sl-SI" i="1"/>
                        <m:t>∗</m:t>
                      </m:r>
                      <m:r>
                        <a:rPr lang="sl-SI" i="1"/>
                        <m:t>𝑐</m:t>
                      </m:r>
                      <m:r>
                        <a:rPr lang="sl-SI" i="1"/>
                        <m:t> </m:t>
                      </m:r>
                    </m:oMath>
                  </m:oMathPara>
                </a14:m>
                <a:endParaRPr lang="en-SI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SI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16AF96-2FFF-B74D-8E3A-436336E5CA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24" t="-2907"/>
                </a:stretch>
              </a:blipFill>
            </p:spPr>
            <p:txBody>
              <a:bodyPr/>
              <a:lstStyle/>
              <a:p>
                <a:r>
                  <a:rPr lang="en-SI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3991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0BCD-3838-2044-8468-77FC5DFD2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SI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Ideja</a:t>
            </a:r>
          </a:p>
        </p:txBody>
      </p:sp>
      <p:pic>
        <p:nvPicPr>
          <p:cNvPr id="4" name="Content Placeholder 3" descr="Diagram&#10;&#10;Description automatically generated">
            <a:extLst>
              <a:ext uri="{FF2B5EF4-FFF2-40B4-BE49-F238E27FC236}">
                <a16:creationId xmlns:a16="http://schemas.microsoft.com/office/drawing/2014/main" id="{1F342EF1-7ABE-7144-BBEB-A5F7BB1CA8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826" y="1329353"/>
            <a:ext cx="9334500" cy="5403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1302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4B9A1-9CDE-4F4B-9D2D-9AA141635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SI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Avgmentacija</a:t>
            </a:r>
            <a:r>
              <a:rPr lang="en-SI" dirty="0"/>
              <a:t> </a:t>
            </a:r>
          </a:p>
        </p:txBody>
      </p:sp>
      <p:pic>
        <p:nvPicPr>
          <p:cNvPr id="4" name="Picture 3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1DE66945-6898-A041-BE18-5520068EB4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312" y="3272432"/>
            <a:ext cx="914400" cy="9144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7EF8BF9A-26BE-D442-A3E6-4142E2792D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8387" y="3268684"/>
            <a:ext cx="914400" cy="9144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44BE8FB2-49FC-BB45-A3BC-9E1648CD33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6462" y="3268684"/>
            <a:ext cx="914400" cy="9144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6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B6D5847A-A3B4-1244-A215-75DE3994E9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38212" y="3268684"/>
            <a:ext cx="914400" cy="9144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70FBB245-3667-9549-BC74-B27C5745F9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28820" y="3268684"/>
            <a:ext cx="914400" cy="9144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712062CF-AE80-3444-B21C-EE07434586F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30570" y="3268684"/>
            <a:ext cx="914400" cy="9144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Picture 9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1D1A1AE6-9905-4944-B7CA-BBF47730526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17960" y="3268684"/>
            <a:ext cx="914400" cy="9144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ACE862FF-59BD-3A4C-B838-82B91ADB31D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19710" y="3268684"/>
            <a:ext cx="914400" cy="9144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Picture 11" descr="Icon&#10;&#10;Description automatically generated">
            <a:extLst>
              <a:ext uri="{FF2B5EF4-FFF2-40B4-BE49-F238E27FC236}">
                <a16:creationId xmlns:a16="http://schemas.microsoft.com/office/drawing/2014/main" id="{902F4DA3-2CB4-B240-A7F6-20899003BF8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859494" y="3268684"/>
            <a:ext cx="914400" cy="9144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3" name="Picture 12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6E20721C-48CE-474E-81A1-9CD01669A66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767815" y="3268684"/>
            <a:ext cx="914400" cy="9144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4" name="Picture 13" descr="Icon&#10;&#10;Description automatically generated">
            <a:extLst>
              <a:ext uri="{FF2B5EF4-FFF2-40B4-BE49-F238E27FC236}">
                <a16:creationId xmlns:a16="http://schemas.microsoft.com/office/drawing/2014/main" id="{95B9C43F-7854-AD48-BC94-85F227F9AED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676136" y="3268684"/>
            <a:ext cx="914400" cy="9144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5" name="Picture 14" descr="Icon&#10;&#10;Description automatically generated">
            <a:extLst>
              <a:ext uri="{FF2B5EF4-FFF2-40B4-BE49-F238E27FC236}">
                <a16:creationId xmlns:a16="http://schemas.microsoft.com/office/drawing/2014/main" id="{A967440C-9807-2E42-B4F5-8245ABF7BBC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584457" y="3268684"/>
            <a:ext cx="914400" cy="9144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816370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76B793E-EDC2-A54A-B761-B4EFD89C6E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5775" y="884419"/>
            <a:ext cx="2544581" cy="25445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7B3F21A-D867-4449-9146-631B1F318F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5405" y="884419"/>
            <a:ext cx="2544581" cy="2544581"/>
          </a:xfrm>
          <a:prstGeom prst="rect">
            <a:avLst/>
          </a:prstGeom>
        </p:spPr>
      </p:pic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A26FD2D0-CB32-CB45-A48A-F38D24C637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2835776" y="3802507"/>
            <a:ext cx="2544580" cy="2544580"/>
          </a:xfrm>
          <a:prstGeom prst="rect">
            <a:avLst/>
          </a:prstGeom>
        </p:spPr>
      </p:pic>
      <p:pic>
        <p:nvPicPr>
          <p:cNvPr id="7" name="Picture 6" descr="A picture containing diagram&#10;&#10;Description automatically generated">
            <a:extLst>
              <a:ext uri="{FF2B5EF4-FFF2-40B4-BE49-F238E27FC236}">
                <a16:creationId xmlns:a16="http://schemas.microsoft.com/office/drawing/2014/main" id="{0610C7EF-EB1C-8E48-B777-FC0733E573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800000" flipH="1">
            <a:off x="7215405" y="3802507"/>
            <a:ext cx="2516005" cy="2588956"/>
          </a:xfrm>
          <a:prstGeom prst="rect">
            <a:avLst/>
          </a:prstGeom>
        </p:spPr>
      </p:pic>
      <p:sp>
        <p:nvSpPr>
          <p:cNvPr id="8" name="Right Arrow 7">
            <a:extLst>
              <a:ext uri="{FF2B5EF4-FFF2-40B4-BE49-F238E27FC236}">
                <a16:creationId xmlns:a16="http://schemas.microsoft.com/office/drawing/2014/main" id="{0BDD102A-0E9D-B74C-B681-F6988AE5C5A1}"/>
              </a:ext>
            </a:extLst>
          </p:cNvPr>
          <p:cNvSpPr/>
          <p:nvPr/>
        </p:nvSpPr>
        <p:spPr>
          <a:xfrm>
            <a:off x="5685822" y="2983971"/>
            <a:ext cx="1224116" cy="126836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I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073E76-03DB-7D4F-88EB-07695689EDEE}"/>
              </a:ext>
            </a:extLst>
          </p:cNvPr>
          <p:cNvSpPr txBox="1"/>
          <p:nvPr/>
        </p:nvSpPr>
        <p:spPr>
          <a:xfrm>
            <a:off x="5902190" y="3429000"/>
            <a:ext cx="901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I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AA61CB-9D92-2A4B-B104-F1A56B1D6B87}"/>
              </a:ext>
            </a:extLst>
          </p:cNvPr>
          <p:cNvSpPr txBox="1"/>
          <p:nvPr/>
        </p:nvSpPr>
        <p:spPr>
          <a:xfrm>
            <a:off x="5783695" y="1633594"/>
            <a:ext cx="1028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I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98706C-BBF5-6B4C-AAFE-38D6DF51F6E6}"/>
              </a:ext>
            </a:extLst>
          </p:cNvPr>
          <p:cNvSpPr txBox="1"/>
          <p:nvPr/>
        </p:nvSpPr>
        <p:spPr>
          <a:xfrm>
            <a:off x="5933607" y="4942105"/>
            <a:ext cx="1028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I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</a:p>
        </p:txBody>
      </p:sp>
    </p:spTree>
    <p:extLst>
      <p:ext uri="{BB962C8B-B14F-4D97-AF65-F5344CB8AC3E}">
        <p14:creationId xmlns:p14="http://schemas.microsoft.com/office/powerpoint/2010/main" val="42505085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1805</TotalTime>
  <Words>383</Words>
  <Application>Microsoft Macintosh PowerPoint</Application>
  <PresentationFormat>Widescreen</PresentationFormat>
  <Paragraphs>119</Paragraphs>
  <Slides>22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Times New Roman</vt:lpstr>
      <vt:lpstr>Office Theme</vt:lpstr>
      <vt:lpstr>Uporaba nevronskih mrež za estimacijo cene proizvodnje</vt:lpstr>
      <vt:lpstr>Problem</vt:lpstr>
      <vt:lpstr>Cilj</vt:lpstr>
      <vt:lpstr>Podatki</vt:lpstr>
      <vt:lpstr>Kaj določi ceno?</vt:lpstr>
      <vt:lpstr>Enačba</vt:lpstr>
      <vt:lpstr>Ideja</vt:lpstr>
      <vt:lpstr>Avgmentacija </vt:lpstr>
      <vt:lpstr>PowerPoint Presentation</vt:lpstr>
      <vt:lpstr>Konvolucijske nevronske mreže</vt:lpstr>
      <vt:lpstr>Dodatne značilke</vt:lpstr>
      <vt:lpstr>VOX mreža</vt:lpstr>
      <vt:lpstr>LSTM mreža</vt:lpstr>
      <vt:lpstr>PointNet </vt:lpstr>
      <vt:lpstr>Rezultati</vt:lpstr>
      <vt:lpstr>Vpliv informacije o volumnu</vt:lpstr>
      <vt:lpstr>Vpliv avgmentacije</vt:lpstr>
      <vt:lpstr>Primerjava mrež</vt:lpstr>
      <vt:lpstr>Korelacija med predikcijo in dejansko vrednostjo za LSTM </vt:lpstr>
      <vt:lpstr>Ugotovitve</vt:lpstr>
      <vt:lpstr>Hvala za pozornost!</vt:lpstr>
      <vt:lpstr>Transfer znanja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Upraba nevronskih mrež za estimacijo cene proizvodnje z aditivnimi metodami </dc:title>
  <dc:creator>JENKO, JAKOB</dc:creator>
  <cp:lastModifiedBy>JENKO, JAKOB</cp:lastModifiedBy>
  <cp:revision>2</cp:revision>
  <dcterms:created xsi:type="dcterms:W3CDTF">2022-01-17T23:07:35Z</dcterms:created>
  <dcterms:modified xsi:type="dcterms:W3CDTF">2022-02-02T10:46:21Z</dcterms:modified>
</cp:coreProperties>
</file>