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44"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0F556-86AB-4A0D-913F-878570006E34}" type="datetimeFigureOut">
              <a:rPr lang="en-CA" smtClean="0"/>
              <a:t>2020-03-19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D1017-F78E-4ADF-B62B-AFF17469B059}" type="slidenum">
              <a:rPr lang="en-CA" smtClean="0"/>
              <a:t>‹#›</a:t>
            </a:fld>
            <a:endParaRPr lang="en-CA"/>
          </a:p>
        </p:txBody>
      </p:sp>
    </p:spTree>
    <p:extLst>
      <p:ext uri="{BB962C8B-B14F-4D97-AF65-F5344CB8AC3E}">
        <p14:creationId xmlns:p14="http://schemas.microsoft.com/office/powerpoint/2010/main" val="471323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Rewrite this using Lambda expressions (but not streams!)</a:t>
            </a:r>
          </a:p>
        </p:txBody>
      </p:sp>
      <p:sp>
        <p:nvSpPr>
          <p:cNvPr id="4" name="Slide Number Placeholder 3"/>
          <p:cNvSpPr>
            <a:spLocks noGrp="1"/>
          </p:cNvSpPr>
          <p:nvPr>
            <p:ph type="sldNum" sz="quarter" idx="10"/>
          </p:nvPr>
        </p:nvSpPr>
        <p:spPr/>
        <p:txBody>
          <a:bodyPr/>
          <a:lstStyle/>
          <a:p>
            <a:fld id="{69DD1017-F78E-4ADF-B62B-AFF17469B059}" type="slidenum">
              <a:rPr lang="en-CA" smtClean="0"/>
              <a:t>2</a:t>
            </a:fld>
            <a:endParaRPr lang="en-CA"/>
          </a:p>
        </p:txBody>
      </p:sp>
    </p:spTree>
    <p:extLst>
      <p:ext uri="{BB962C8B-B14F-4D97-AF65-F5344CB8AC3E}">
        <p14:creationId xmlns:p14="http://schemas.microsoft.com/office/powerpoint/2010/main" val="4251466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pPr eaLnBrk="1" hangingPunct="1"/>
            <a:r>
              <a:rPr lang="en-CA" altLang="en-US"/>
              <a:t>The limit(2) returns a stream of size 2 to collect() [first 2 elements to meet the filter requirement]. Thus not all elements are processed in the stream. Also filter() and map() have been merged into the same pass (i.e. as we filter each element, those that pass are moved onto the map() for processing)</a:t>
            </a:r>
          </a:p>
        </p:txBody>
      </p:sp>
      <p:sp>
        <p:nvSpPr>
          <p:cNvPr id="4198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68BD089-A513-463D-8E94-C5D726FE9FAC}" type="slidenum">
              <a:rPr lang="en-US" altLang="en-US" smtClean="0"/>
              <a:pPr eaLnBrk="1" hangingPunct="1">
                <a:spcBef>
                  <a:spcPct val="0"/>
                </a:spcBef>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18BB4C5-4C78-4326-BA83-4CCF09925FA9}" type="datetimeFigureOut">
              <a:rPr lang="en-CA" smtClean="0"/>
              <a:t>2020-03-19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466C8B-E759-4903-BF93-07FECE11D3FE}" type="slidenum">
              <a:rPr lang="en-CA" smtClean="0"/>
              <a:t>‹#›</a:t>
            </a:fld>
            <a:endParaRPr lang="en-CA"/>
          </a:p>
        </p:txBody>
      </p:sp>
    </p:spTree>
    <p:extLst>
      <p:ext uri="{BB962C8B-B14F-4D97-AF65-F5344CB8AC3E}">
        <p14:creationId xmlns:p14="http://schemas.microsoft.com/office/powerpoint/2010/main" val="338768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8BB4C5-4C78-4326-BA83-4CCF09925FA9}" type="datetimeFigureOut">
              <a:rPr lang="en-CA" smtClean="0"/>
              <a:t>2020-03-19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466C8B-E759-4903-BF93-07FECE11D3FE}" type="slidenum">
              <a:rPr lang="en-CA" smtClean="0"/>
              <a:t>‹#›</a:t>
            </a:fld>
            <a:endParaRPr lang="en-CA"/>
          </a:p>
        </p:txBody>
      </p:sp>
    </p:spTree>
    <p:extLst>
      <p:ext uri="{BB962C8B-B14F-4D97-AF65-F5344CB8AC3E}">
        <p14:creationId xmlns:p14="http://schemas.microsoft.com/office/powerpoint/2010/main" val="223573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8BB4C5-4C78-4326-BA83-4CCF09925FA9}" type="datetimeFigureOut">
              <a:rPr lang="en-CA" smtClean="0"/>
              <a:t>2020-03-19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466C8B-E759-4903-BF93-07FECE11D3FE}" type="slidenum">
              <a:rPr lang="en-CA" smtClean="0"/>
              <a:t>‹#›</a:t>
            </a:fld>
            <a:endParaRPr lang="en-CA"/>
          </a:p>
        </p:txBody>
      </p:sp>
    </p:spTree>
    <p:extLst>
      <p:ext uri="{BB962C8B-B14F-4D97-AF65-F5344CB8AC3E}">
        <p14:creationId xmlns:p14="http://schemas.microsoft.com/office/powerpoint/2010/main" val="301620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8BB4C5-4C78-4326-BA83-4CCF09925FA9}" type="datetimeFigureOut">
              <a:rPr lang="en-CA" smtClean="0"/>
              <a:t>2020-03-19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466C8B-E759-4903-BF93-07FECE11D3FE}" type="slidenum">
              <a:rPr lang="en-CA" smtClean="0"/>
              <a:t>‹#›</a:t>
            </a:fld>
            <a:endParaRPr lang="en-CA"/>
          </a:p>
        </p:txBody>
      </p:sp>
    </p:spTree>
    <p:extLst>
      <p:ext uri="{BB962C8B-B14F-4D97-AF65-F5344CB8AC3E}">
        <p14:creationId xmlns:p14="http://schemas.microsoft.com/office/powerpoint/2010/main" val="417102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8BB4C5-4C78-4326-BA83-4CCF09925FA9}" type="datetimeFigureOut">
              <a:rPr lang="en-CA" smtClean="0"/>
              <a:t>2020-03-19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466C8B-E759-4903-BF93-07FECE11D3FE}" type="slidenum">
              <a:rPr lang="en-CA" smtClean="0"/>
              <a:t>‹#›</a:t>
            </a:fld>
            <a:endParaRPr lang="en-CA"/>
          </a:p>
        </p:txBody>
      </p:sp>
    </p:spTree>
    <p:extLst>
      <p:ext uri="{BB962C8B-B14F-4D97-AF65-F5344CB8AC3E}">
        <p14:creationId xmlns:p14="http://schemas.microsoft.com/office/powerpoint/2010/main" val="155734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18BB4C5-4C78-4326-BA83-4CCF09925FA9}" type="datetimeFigureOut">
              <a:rPr lang="en-CA" smtClean="0"/>
              <a:t>2020-03-19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3466C8B-E759-4903-BF93-07FECE11D3FE}" type="slidenum">
              <a:rPr lang="en-CA" smtClean="0"/>
              <a:t>‹#›</a:t>
            </a:fld>
            <a:endParaRPr lang="en-CA"/>
          </a:p>
        </p:txBody>
      </p:sp>
    </p:spTree>
    <p:extLst>
      <p:ext uri="{BB962C8B-B14F-4D97-AF65-F5344CB8AC3E}">
        <p14:creationId xmlns:p14="http://schemas.microsoft.com/office/powerpoint/2010/main" val="394079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18BB4C5-4C78-4326-BA83-4CCF09925FA9}" type="datetimeFigureOut">
              <a:rPr lang="en-CA" smtClean="0"/>
              <a:t>2020-03-19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3466C8B-E759-4903-BF93-07FECE11D3FE}" type="slidenum">
              <a:rPr lang="en-CA" smtClean="0"/>
              <a:t>‹#›</a:t>
            </a:fld>
            <a:endParaRPr lang="en-CA"/>
          </a:p>
        </p:txBody>
      </p:sp>
    </p:spTree>
    <p:extLst>
      <p:ext uri="{BB962C8B-B14F-4D97-AF65-F5344CB8AC3E}">
        <p14:creationId xmlns:p14="http://schemas.microsoft.com/office/powerpoint/2010/main" val="1991609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18BB4C5-4C78-4326-BA83-4CCF09925FA9}" type="datetimeFigureOut">
              <a:rPr lang="en-CA" smtClean="0"/>
              <a:t>2020-03-19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3466C8B-E759-4903-BF93-07FECE11D3FE}" type="slidenum">
              <a:rPr lang="en-CA" smtClean="0"/>
              <a:t>‹#›</a:t>
            </a:fld>
            <a:endParaRPr lang="en-CA"/>
          </a:p>
        </p:txBody>
      </p:sp>
    </p:spTree>
    <p:extLst>
      <p:ext uri="{BB962C8B-B14F-4D97-AF65-F5344CB8AC3E}">
        <p14:creationId xmlns:p14="http://schemas.microsoft.com/office/powerpoint/2010/main" val="228712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8BB4C5-4C78-4326-BA83-4CCF09925FA9}" type="datetimeFigureOut">
              <a:rPr lang="en-CA" smtClean="0"/>
              <a:t>2020-03-19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3466C8B-E759-4903-BF93-07FECE11D3FE}" type="slidenum">
              <a:rPr lang="en-CA" smtClean="0"/>
              <a:t>‹#›</a:t>
            </a:fld>
            <a:endParaRPr lang="en-CA"/>
          </a:p>
        </p:txBody>
      </p:sp>
    </p:spTree>
    <p:extLst>
      <p:ext uri="{BB962C8B-B14F-4D97-AF65-F5344CB8AC3E}">
        <p14:creationId xmlns:p14="http://schemas.microsoft.com/office/powerpoint/2010/main" val="202408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8BB4C5-4C78-4326-BA83-4CCF09925FA9}" type="datetimeFigureOut">
              <a:rPr lang="en-CA" smtClean="0"/>
              <a:t>2020-03-19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3466C8B-E759-4903-BF93-07FECE11D3FE}" type="slidenum">
              <a:rPr lang="en-CA" smtClean="0"/>
              <a:t>‹#›</a:t>
            </a:fld>
            <a:endParaRPr lang="en-CA"/>
          </a:p>
        </p:txBody>
      </p:sp>
    </p:spTree>
    <p:extLst>
      <p:ext uri="{BB962C8B-B14F-4D97-AF65-F5344CB8AC3E}">
        <p14:creationId xmlns:p14="http://schemas.microsoft.com/office/powerpoint/2010/main" val="114952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8BB4C5-4C78-4326-BA83-4CCF09925FA9}" type="datetimeFigureOut">
              <a:rPr lang="en-CA" smtClean="0"/>
              <a:t>2020-03-19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3466C8B-E759-4903-BF93-07FECE11D3FE}" type="slidenum">
              <a:rPr lang="en-CA" smtClean="0"/>
              <a:t>‹#›</a:t>
            </a:fld>
            <a:endParaRPr lang="en-CA"/>
          </a:p>
        </p:txBody>
      </p:sp>
    </p:spTree>
    <p:extLst>
      <p:ext uri="{BB962C8B-B14F-4D97-AF65-F5344CB8AC3E}">
        <p14:creationId xmlns:p14="http://schemas.microsoft.com/office/powerpoint/2010/main" val="389028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BB4C5-4C78-4326-BA83-4CCF09925FA9}" type="datetimeFigureOut">
              <a:rPr lang="en-CA" smtClean="0"/>
              <a:t>2020-03-19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66C8B-E759-4903-BF93-07FECE11D3FE}" type="slidenum">
              <a:rPr lang="en-CA" smtClean="0"/>
              <a:t>‹#›</a:t>
            </a:fld>
            <a:endParaRPr lang="en-CA"/>
          </a:p>
        </p:txBody>
      </p:sp>
    </p:spTree>
    <p:extLst>
      <p:ext uri="{BB962C8B-B14F-4D97-AF65-F5344CB8AC3E}">
        <p14:creationId xmlns:p14="http://schemas.microsoft.com/office/powerpoint/2010/main" val="4133829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ltLang="en-US" dirty="0"/>
              <a:t>Collections and Streaming</a:t>
            </a:r>
            <a:endParaRPr lang="en-CA" dirty="0"/>
          </a:p>
        </p:txBody>
      </p:sp>
      <p:sp>
        <p:nvSpPr>
          <p:cNvPr id="3" name="Subtitle 2"/>
          <p:cNvSpPr>
            <a:spLocks noGrp="1"/>
          </p:cNvSpPr>
          <p:nvPr>
            <p:ph type="subTitle" idx="1"/>
          </p:nvPr>
        </p:nvSpPr>
        <p:spPr/>
        <p:txBody>
          <a:bodyPr>
            <a:normAutofit fontScale="92500" lnSpcReduction="10000"/>
          </a:bodyPr>
          <a:lstStyle/>
          <a:p>
            <a:r>
              <a:rPr lang="en-CA" altLang="en-US" dirty="0"/>
              <a:t>Notes drawn from: http://www.oracle.com/technetwork/articles/java/ma14-java-se-8-streams-2177646.html</a:t>
            </a:r>
          </a:p>
          <a:p>
            <a:endParaRPr lang="en-CA" dirty="0"/>
          </a:p>
        </p:txBody>
      </p:sp>
    </p:spTree>
    <p:extLst>
      <p:ext uri="{BB962C8B-B14F-4D97-AF65-F5344CB8AC3E}">
        <p14:creationId xmlns:p14="http://schemas.microsoft.com/office/powerpoint/2010/main" val="57329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p:cNvSpPr txBox="1">
            <a:spLocks noChangeArrowheads="1"/>
          </p:cNvSpPr>
          <p:nvPr/>
        </p:nvSpPr>
        <p:spPr bwMode="auto">
          <a:xfrm>
            <a:off x="304800" y="533400"/>
            <a:ext cx="853440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CA" altLang="en-US" sz="2400" dirty="0"/>
              <a:t>List&lt;Integer&gt; numbers = </a:t>
            </a:r>
            <a:r>
              <a:rPr lang="en-CA" altLang="en-US" sz="2400" dirty="0" err="1"/>
              <a:t>Arrays.asList</a:t>
            </a:r>
            <a:r>
              <a:rPr lang="en-CA" altLang="en-US" sz="2400" dirty="0"/>
              <a:t>(1,2,3,4,5,6,7,8);</a:t>
            </a:r>
          </a:p>
          <a:p>
            <a:pPr eaLnBrk="1" hangingPunct="1">
              <a:spcBef>
                <a:spcPct val="0"/>
              </a:spcBef>
              <a:buFontTx/>
              <a:buNone/>
            </a:pPr>
            <a:r>
              <a:rPr lang="en-CA" altLang="en-US" sz="2400" dirty="0"/>
              <a:t>List&lt;Integer&gt; </a:t>
            </a:r>
            <a:r>
              <a:rPr lang="en-CA" altLang="en-US" sz="2400" dirty="0" err="1"/>
              <a:t>twoEvenSquares</a:t>
            </a:r>
            <a:r>
              <a:rPr lang="en-CA" altLang="en-US" sz="2400" dirty="0"/>
              <a:t> =</a:t>
            </a:r>
          </a:p>
          <a:p>
            <a:pPr eaLnBrk="1" hangingPunct="1">
              <a:spcBef>
                <a:spcPct val="0"/>
              </a:spcBef>
              <a:buFontTx/>
              <a:buNone/>
            </a:pPr>
            <a:r>
              <a:rPr lang="en-CA" altLang="en-US" sz="2400" dirty="0"/>
              <a:t>       </a:t>
            </a:r>
            <a:r>
              <a:rPr lang="en-CA" altLang="en-US" sz="2400" dirty="0" err="1"/>
              <a:t>numbers.stream</a:t>
            </a:r>
            <a:r>
              <a:rPr lang="en-CA" altLang="en-US" sz="2400" dirty="0"/>
              <a:t>()</a:t>
            </a:r>
          </a:p>
          <a:p>
            <a:pPr eaLnBrk="1" hangingPunct="1">
              <a:spcBef>
                <a:spcPct val="0"/>
              </a:spcBef>
              <a:buFontTx/>
              <a:buNone/>
            </a:pPr>
            <a:r>
              <a:rPr lang="en-CA" altLang="en-US" sz="2400" dirty="0"/>
              <a:t>	.filter(n-&gt;{ </a:t>
            </a:r>
            <a:r>
              <a:rPr lang="en-CA" altLang="en-US" sz="2400" dirty="0" err="1"/>
              <a:t>System.out.println</a:t>
            </a:r>
            <a:r>
              <a:rPr lang="en-CA" altLang="en-US" sz="2400" dirty="0"/>
              <a:t>("filtering "+n);</a:t>
            </a:r>
          </a:p>
          <a:p>
            <a:pPr eaLnBrk="1" hangingPunct="1">
              <a:spcBef>
                <a:spcPct val="0"/>
              </a:spcBef>
              <a:buFontTx/>
              <a:buNone/>
            </a:pPr>
            <a:r>
              <a:rPr lang="en-CA" altLang="en-US" sz="2400" dirty="0"/>
              <a:t>			return n % 2 == 0;});</a:t>
            </a:r>
          </a:p>
          <a:p>
            <a:pPr eaLnBrk="1" hangingPunct="1">
              <a:spcBef>
                <a:spcPct val="0"/>
              </a:spcBef>
              <a:buFontTx/>
              <a:buNone/>
            </a:pPr>
            <a:r>
              <a:rPr lang="en-CA" altLang="en-US" sz="2400" dirty="0"/>
              <a:t>	.map(n-&gt; { </a:t>
            </a:r>
            <a:r>
              <a:rPr lang="en-CA" altLang="en-US" sz="2400" dirty="0" err="1"/>
              <a:t>System.out.println</a:t>
            </a:r>
            <a:r>
              <a:rPr lang="en-CA" altLang="en-US" sz="2400" dirty="0"/>
              <a:t>("mapping " + n);</a:t>
            </a:r>
          </a:p>
          <a:p>
            <a:pPr eaLnBrk="1" hangingPunct="1">
              <a:spcBef>
                <a:spcPct val="0"/>
              </a:spcBef>
              <a:buFontTx/>
              <a:buNone/>
            </a:pPr>
            <a:r>
              <a:rPr lang="en-CA" altLang="en-US" sz="2400" dirty="0"/>
              <a:t>			return n * n;})</a:t>
            </a:r>
          </a:p>
          <a:p>
            <a:pPr eaLnBrk="1" hangingPunct="1">
              <a:spcBef>
                <a:spcPct val="0"/>
              </a:spcBef>
              <a:buFontTx/>
              <a:buNone/>
            </a:pPr>
            <a:r>
              <a:rPr lang="en-CA" altLang="en-US" sz="2400" dirty="0"/>
              <a:t>	.limit(2)</a:t>
            </a:r>
          </a:p>
          <a:p>
            <a:pPr eaLnBrk="1" hangingPunct="1">
              <a:spcBef>
                <a:spcPct val="0"/>
              </a:spcBef>
              <a:buFontTx/>
              <a:buNone/>
            </a:pPr>
            <a:r>
              <a:rPr lang="en-CA" altLang="en-US" sz="2400" dirty="0"/>
              <a:t>	.collect(</a:t>
            </a:r>
            <a:r>
              <a:rPr lang="en-CA" altLang="en-US" sz="2400" dirty="0" err="1"/>
              <a:t>Collectors.toList</a:t>
            </a:r>
            <a:r>
              <a:rPr lang="en-CA" altLang="en-US" sz="2400" dirty="0"/>
              <a:t>());</a:t>
            </a:r>
          </a:p>
          <a:p>
            <a:pPr eaLnBrk="1" hangingPunct="1">
              <a:spcBef>
                <a:spcPct val="0"/>
              </a:spcBef>
              <a:buFontTx/>
              <a:buNone/>
            </a:pPr>
            <a:endParaRPr lang="en-CA" altLang="en-US" sz="2400" dirty="0"/>
          </a:p>
          <a:p>
            <a:pPr eaLnBrk="1" hangingPunct="1">
              <a:spcBef>
                <a:spcPct val="0"/>
              </a:spcBef>
              <a:buFontTx/>
              <a:buNone/>
            </a:pPr>
            <a:r>
              <a:rPr lang="en-CA" altLang="en-US" sz="2400" dirty="0"/>
              <a:t>Output:</a:t>
            </a:r>
          </a:p>
          <a:p>
            <a:pPr eaLnBrk="1" hangingPunct="1">
              <a:spcBef>
                <a:spcPct val="0"/>
              </a:spcBef>
              <a:buFontTx/>
              <a:buNone/>
            </a:pPr>
            <a:r>
              <a:rPr lang="en-CA" altLang="en-US" sz="2400" dirty="0"/>
              <a:t>Filtering 1</a:t>
            </a:r>
          </a:p>
          <a:p>
            <a:pPr eaLnBrk="1" hangingPunct="1">
              <a:spcBef>
                <a:spcPct val="0"/>
              </a:spcBef>
              <a:buFontTx/>
              <a:buNone/>
            </a:pPr>
            <a:r>
              <a:rPr lang="en-CA" altLang="en-US" sz="2400" dirty="0"/>
              <a:t>Filtering 2</a:t>
            </a:r>
          </a:p>
          <a:p>
            <a:pPr eaLnBrk="1" hangingPunct="1">
              <a:spcBef>
                <a:spcPct val="0"/>
              </a:spcBef>
              <a:buFontTx/>
              <a:buNone/>
            </a:pPr>
            <a:r>
              <a:rPr lang="en-CA" altLang="en-US" sz="2400" dirty="0"/>
              <a:t>Mapping 2</a:t>
            </a:r>
          </a:p>
          <a:p>
            <a:pPr eaLnBrk="1" hangingPunct="1">
              <a:spcBef>
                <a:spcPct val="0"/>
              </a:spcBef>
              <a:buFontTx/>
              <a:buNone/>
            </a:pPr>
            <a:r>
              <a:rPr lang="en-CA" altLang="en-US" sz="2400" dirty="0"/>
              <a:t>Filtering 3</a:t>
            </a:r>
          </a:p>
          <a:p>
            <a:pPr eaLnBrk="1" hangingPunct="1">
              <a:spcBef>
                <a:spcPct val="0"/>
              </a:spcBef>
              <a:buFontTx/>
              <a:buNone/>
            </a:pPr>
            <a:r>
              <a:rPr lang="en-CA" altLang="en-US" sz="2400" dirty="0"/>
              <a:t>Filtering 4</a:t>
            </a:r>
          </a:p>
          <a:p>
            <a:pPr eaLnBrk="1" hangingPunct="1">
              <a:spcBef>
                <a:spcPct val="0"/>
              </a:spcBef>
              <a:buFontTx/>
              <a:buNone/>
            </a:pPr>
            <a:r>
              <a:rPr lang="en-CA" altLang="en-US" sz="2400" dirty="0"/>
              <a:t>Mapping 4</a:t>
            </a:r>
          </a:p>
        </p:txBody>
      </p:sp>
    </p:spTree>
    <p:extLst>
      <p:ext uri="{BB962C8B-B14F-4D97-AF65-F5344CB8AC3E}">
        <p14:creationId xmlns:p14="http://schemas.microsoft.com/office/powerpoint/2010/main" val="329956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CA" altLang="en-US"/>
              <a:t>Streaming Operations</a:t>
            </a:r>
          </a:p>
        </p:txBody>
      </p:sp>
    </p:spTree>
    <p:extLst>
      <p:ext uri="{BB962C8B-B14F-4D97-AF65-F5344CB8AC3E}">
        <p14:creationId xmlns:p14="http://schemas.microsoft.com/office/powerpoint/2010/main" val="286051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CA" altLang="en-US"/>
              <a:t>Filtering</a:t>
            </a:r>
          </a:p>
        </p:txBody>
      </p:sp>
      <p:sp>
        <p:nvSpPr>
          <p:cNvPr id="32771" name="Content Placeholder 2"/>
          <p:cNvSpPr>
            <a:spLocks noGrp="1"/>
          </p:cNvSpPr>
          <p:nvPr>
            <p:ph idx="1"/>
          </p:nvPr>
        </p:nvSpPr>
        <p:spPr/>
        <p:txBody>
          <a:bodyPr/>
          <a:lstStyle/>
          <a:p>
            <a:pPr eaLnBrk="1" hangingPunct="1"/>
            <a:r>
              <a:rPr lang="en-CA" altLang="en-US" sz="2400"/>
              <a:t>filter(predicate): takes a predicate as an argument and returns a stream including all elements that match the given predicate (java.util.function.Predicate)</a:t>
            </a:r>
          </a:p>
          <a:p>
            <a:pPr eaLnBrk="1" hangingPunct="1"/>
            <a:r>
              <a:rPr lang="en-CA" altLang="en-US" sz="2400"/>
              <a:t>distinct: returns a stream with unique elements according to element.equals() </a:t>
            </a:r>
          </a:p>
          <a:p>
            <a:pPr eaLnBrk="1" hangingPunct="1"/>
            <a:r>
              <a:rPr lang="en-CA" altLang="en-US" sz="2400"/>
              <a:t>Limit(n): returns a stream that is no longer than size n</a:t>
            </a:r>
          </a:p>
          <a:p>
            <a:pPr eaLnBrk="1" hangingPunct="1"/>
            <a:r>
              <a:rPr lang="en-CA" altLang="en-US" sz="2400"/>
              <a:t>Skip(n): returns a stream with first n number of elements discarded</a:t>
            </a:r>
          </a:p>
          <a:p>
            <a:pPr eaLnBrk="1" hangingPunct="1"/>
            <a:r>
              <a:rPr lang="en-CA" altLang="en-US" sz="2400"/>
              <a:t>anyMatch, allMatch, noneMatch: takes a predicate and returns boolean (terminating operations)</a:t>
            </a:r>
          </a:p>
        </p:txBody>
      </p:sp>
    </p:spTree>
    <p:extLst>
      <p:ext uri="{BB962C8B-B14F-4D97-AF65-F5344CB8AC3E}">
        <p14:creationId xmlns:p14="http://schemas.microsoft.com/office/powerpoint/2010/main" val="89208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CA" altLang="en-US"/>
              <a:t>Mapping</a:t>
            </a:r>
          </a:p>
        </p:txBody>
      </p:sp>
      <p:sp>
        <p:nvSpPr>
          <p:cNvPr id="33795" name="Content Placeholder 2"/>
          <p:cNvSpPr>
            <a:spLocks noGrp="1"/>
          </p:cNvSpPr>
          <p:nvPr>
            <p:ph idx="1"/>
          </p:nvPr>
        </p:nvSpPr>
        <p:spPr/>
        <p:txBody>
          <a:bodyPr/>
          <a:lstStyle/>
          <a:p>
            <a:pPr eaLnBrk="1" hangingPunct="1"/>
            <a:r>
              <a:rPr lang="en-CA" altLang="en-US"/>
              <a:t>Mapping(function): takes a function to project the elements to another form. java.util.function.Function</a:t>
            </a:r>
          </a:p>
          <a:p>
            <a:pPr eaLnBrk="1" hangingPunct="1"/>
            <a:r>
              <a:rPr lang="en-CA" altLang="en-US"/>
              <a:t>Function&lt;T,R&gt;: element type, return type</a:t>
            </a:r>
          </a:p>
          <a:p>
            <a:pPr eaLnBrk="1" hangingPunct="1"/>
            <a:r>
              <a:rPr lang="en-CA" altLang="en-US"/>
              <a:t>Any lambda function that follows the function definition. E.g. map(String::length)</a:t>
            </a:r>
          </a:p>
        </p:txBody>
      </p:sp>
    </p:spTree>
    <p:extLst>
      <p:ext uri="{BB962C8B-B14F-4D97-AF65-F5344CB8AC3E}">
        <p14:creationId xmlns:p14="http://schemas.microsoft.com/office/powerpoint/2010/main" val="373230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CA" altLang="en-US"/>
              <a:t>Function - Reduce</a:t>
            </a:r>
          </a:p>
        </p:txBody>
      </p:sp>
      <p:sp>
        <p:nvSpPr>
          <p:cNvPr id="3" name="Content Placeholder 2"/>
          <p:cNvSpPr>
            <a:spLocks noGrp="1"/>
          </p:cNvSpPr>
          <p:nvPr>
            <p:ph idx="1"/>
          </p:nvPr>
        </p:nvSpPr>
        <p:spPr/>
        <p:txBody>
          <a:bodyPr/>
          <a:lstStyle/>
          <a:p>
            <a:pPr eaLnBrk="1" hangingPunct="1">
              <a:defRPr/>
            </a:pPr>
            <a:r>
              <a:rPr lang="en-CA" sz="2400" dirty="0"/>
              <a:t>Reduce(initial value, </a:t>
            </a:r>
            <a:r>
              <a:rPr lang="en-CA" sz="2400" dirty="0" err="1"/>
              <a:t>BinaryOperand</a:t>
            </a:r>
            <a:r>
              <a:rPr lang="en-CA" sz="2400" dirty="0"/>
              <a:t>&lt;T&gt;): applies the binary operand to the elements returning the value</a:t>
            </a:r>
          </a:p>
          <a:p>
            <a:pPr eaLnBrk="1" hangingPunct="1">
              <a:defRPr/>
            </a:pPr>
            <a:r>
              <a:rPr lang="en-CA" sz="2400" dirty="0"/>
              <a:t>A simple non-stream sum of numbers:</a:t>
            </a:r>
          </a:p>
          <a:p>
            <a:pPr marL="0" indent="0" eaLnBrk="1" hangingPunct="1">
              <a:buFontTx/>
              <a:buNone/>
              <a:defRPr/>
            </a:pPr>
            <a:r>
              <a:rPr lang="en-CA" sz="2400" dirty="0" err="1"/>
              <a:t>int</a:t>
            </a:r>
            <a:r>
              <a:rPr lang="en-CA" sz="2400" dirty="0"/>
              <a:t> sum = 0;</a:t>
            </a:r>
          </a:p>
          <a:p>
            <a:pPr marL="0" indent="0" eaLnBrk="1" hangingPunct="1">
              <a:buFontTx/>
              <a:buNone/>
              <a:defRPr/>
            </a:pPr>
            <a:r>
              <a:rPr lang="en-CA" sz="2400" dirty="0"/>
              <a:t>for(</a:t>
            </a:r>
            <a:r>
              <a:rPr lang="en-CA" sz="2400" dirty="0" err="1"/>
              <a:t>int</a:t>
            </a:r>
            <a:r>
              <a:rPr lang="en-CA" sz="2400" dirty="0"/>
              <a:t> x: numbers)</a:t>
            </a:r>
          </a:p>
          <a:p>
            <a:pPr marL="0" indent="0" eaLnBrk="1" hangingPunct="1">
              <a:buFontTx/>
              <a:buNone/>
              <a:defRPr/>
            </a:pPr>
            <a:r>
              <a:rPr lang="en-CA" sz="2400" dirty="0"/>
              <a:t>	sum +=x;</a:t>
            </a:r>
          </a:p>
          <a:p>
            <a:pPr eaLnBrk="1" hangingPunct="1">
              <a:defRPr/>
            </a:pPr>
            <a:r>
              <a:rPr lang="en-CA" sz="2400" dirty="0"/>
              <a:t>Using reduce in streams:</a:t>
            </a:r>
          </a:p>
          <a:p>
            <a:pPr marL="0" indent="0" eaLnBrk="1" hangingPunct="1">
              <a:buFontTx/>
              <a:buNone/>
              <a:defRPr/>
            </a:pPr>
            <a:r>
              <a:rPr lang="en-CA" sz="2400" dirty="0" err="1"/>
              <a:t>int</a:t>
            </a:r>
            <a:r>
              <a:rPr lang="en-CA" sz="2400" dirty="0"/>
              <a:t> sum = </a:t>
            </a:r>
            <a:r>
              <a:rPr lang="en-CA" sz="2400" dirty="0" err="1"/>
              <a:t>numbers.stream</a:t>
            </a:r>
            <a:r>
              <a:rPr lang="en-CA" sz="2400" dirty="0"/>
              <a:t>().reduce(0,(</a:t>
            </a:r>
            <a:r>
              <a:rPr lang="en-CA" sz="2400" dirty="0" err="1"/>
              <a:t>a,b</a:t>
            </a:r>
            <a:r>
              <a:rPr lang="en-CA" sz="2400" dirty="0"/>
              <a:t>)-&gt;</a:t>
            </a:r>
            <a:r>
              <a:rPr lang="en-CA" sz="2400" dirty="0" err="1"/>
              <a:t>a+b</a:t>
            </a:r>
            <a:r>
              <a:rPr lang="en-CA" sz="2400" dirty="0"/>
              <a:t>);</a:t>
            </a:r>
          </a:p>
          <a:p>
            <a:pPr eaLnBrk="1" hangingPunct="1">
              <a:defRPr/>
            </a:pPr>
            <a:r>
              <a:rPr lang="en-CA" sz="2400" dirty="0"/>
              <a:t>Reduce(&lt;</a:t>
            </a:r>
            <a:r>
              <a:rPr lang="en-CA" sz="2400" dirty="0" err="1"/>
              <a:t>init</a:t>
            </a:r>
            <a:r>
              <a:rPr lang="en-CA" sz="2400" dirty="0"/>
              <a:t> value&gt;, &lt;repeating function&gt;)</a:t>
            </a:r>
          </a:p>
          <a:p>
            <a:pPr eaLnBrk="1" hangingPunct="1">
              <a:defRPr/>
            </a:pPr>
            <a:r>
              <a:rPr lang="en-CA" sz="2400" dirty="0"/>
              <a:t>Note: primitives are “wrapped”</a:t>
            </a:r>
          </a:p>
        </p:txBody>
      </p:sp>
    </p:spTree>
    <p:extLst>
      <p:ext uri="{BB962C8B-B14F-4D97-AF65-F5344CB8AC3E}">
        <p14:creationId xmlns:p14="http://schemas.microsoft.com/office/powerpoint/2010/main" val="3440183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CA" altLang="en-US"/>
              <a:t>mapTo…()</a:t>
            </a:r>
          </a:p>
        </p:txBody>
      </p:sp>
      <p:sp>
        <p:nvSpPr>
          <p:cNvPr id="3" name="Content Placeholder 2"/>
          <p:cNvSpPr>
            <a:spLocks noGrp="1"/>
          </p:cNvSpPr>
          <p:nvPr>
            <p:ph idx="1"/>
          </p:nvPr>
        </p:nvSpPr>
        <p:spPr/>
        <p:txBody>
          <a:bodyPr/>
          <a:lstStyle/>
          <a:p>
            <a:pPr eaLnBrk="1" hangingPunct="1">
              <a:defRPr/>
            </a:pPr>
            <a:r>
              <a:rPr lang="en-CA" dirty="0"/>
              <a:t>Primitives are “wrapped” and unwrapped for operations</a:t>
            </a:r>
          </a:p>
          <a:p>
            <a:pPr eaLnBrk="1" hangingPunct="1">
              <a:defRPr/>
            </a:pPr>
            <a:r>
              <a:rPr lang="en-CA" dirty="0"/>
              <a:t>To improve performance using specialized map functions to create a special stream</a:t>
            </a:r>
          </a:p>
          <a:p>
            <a:pPr eaLnBrk="1" hangingPunct="1">
              <a:defRPr/>
            </a:pPr>
            <a:r>
              <a:rPr lang="en-CA" dirty="0" err="1"/>
              <a:t>mapToInt</a:t>
            </a:r>
            <a:r>
              <a:rPr lang="en-CA" dirty="0"/>
              <a:t>(), </a:t>
            </a:r>
            <a:r>
              <a:rPr lang="en-CA" dirty="0" err="1"/>
              <a:t>mapToLong</a:t>
            </a:r>
            <a:r>
              <a:rPr lang="en-CA" dirty="0"/>
              <a:t>(), </a:t>
            </a:r>
            <a:r>
              <a:rPr lang="en-CA" dirty="0" err="1"/>
              <a:t>mapToDouble</a:t>
            </a:r>
            <a:r>
              <a:rPr lang="en-CA" dirty="0"/>
              <a:t>()</a:t>
            </a:r>
          </a:p>
          <a:p>
            <a:pPr marL="0" indent="0" eaLnBrk="1" hangingPunct="1">
              <a:buFontTx/>
              <a:buNone/>
              <a:defRPr/>
            </a:pPr>
            <a:r>
              <a:rPr lang="en-CA" sz="2800" dirty="0" err="1"/>
              <a:t>int</a:t>
            </a:r>
            <a:r>
              <a:rPr lang="en-CA" sz="2800" dirty="0"/>
              <a:t> </a:t>
            </a:r>
            <a:r>
              <a:rPr lang="en-CA" sz="2800" dirty="0" err="1"/>
              <a:t>sumTransactions</a:t>
            </a:r>
            <a:r>
              <a:rPr lang="en-CA" sz="2800" dirty="0"/>
              <a:t> = .stream()			.</a:t>
            </a:r>
            <a:r>
              <a:rPr lang="en-CA" sz="2800" dirty="0" err="1"/>
              <a:t>mapToInt</a:t>
            </a:r>
            <a:r>
              <a:rPr lang="en-CA" sz="2800" dirty="0"/>
              <a:t>(Transactions::</a:t>
            </a:r>
            <a:r>
              <a:rPr lang="en-CA" sz="2800" dirty="0" err="1"/>
              <a:t>getValue</a:t>
            </a:r>
            <a:r>
              <a:rPr lang="en-CA" sz="2800" dirty="0"/>
              <a:t>)</a:t>
            </a:r>
          </a:p>
          <a:p>
            <a:pPr marL="0" indent="0" eaLnBrk="1" hangingPunct="1">
              <a:buFontTx/>
              <a:buNone/>
              <a:defRPr/>
            </a:pPr>
            <a:r>
              <a:rPr lang="en-CA" sz="2800" dirty="0"/>
              <a:t>	.sum()</a:t>
            </a:r>
          </a:p>
        </p:txBody>
      </p:sp>
    </p:spTree>
    <p:extLst>
      <p:ext uri="{BB962C8B-B14F-4D97-AF65-F5344CB8AC3E}">
        <p14:creationId xmlns:p14="http://schemas.microsoft.com/office/powerpoint/2010/main" val="203714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CA" altLang="en-US"/>
              <a:t>Building Streams</a:t>
            </a:r>
          </a:p>
        </p:txBody>
      </p:sp>
      <p:sp>
        <p:nvSpPr>
          <p:cNvPr id="36867" name="Content Placeholder 2"/>
          <p:cNvSpPr>
            <a:spLocks noGrp="1"/>
          </p:cNvSpPr>
          <p:nvPr>
            <p:ph idx="1"/>
          </p:nvPr>
        </p:nvSpPr>
        <p:spPr/>
        <p:txBody>
          <a:bodyPr/>
          <a:lstStyle/>
          <a:p>
            <a:pPr eaLnBrk="1" hangingPunct="1"/>
            <a:r>
              <a:rPr lang="en-CA" altLang="en-US" dirty="0"/>
              <a:t>Streams can not only come from Collections but also from values, an array, file or even a use a function to generate them</a:t>
            </a:r>
          </a:p>
          <a:p>
            <a:pPr marL="0" indent="0">
              <a:buNone/>
            </a:pPr>
            <a:r>
              <a:rPr lang="en-CA" sz="2400" dirty="0"/>
              <a:t>Stream&lt;Integer&gt; </a:t>
            </a:r>
            <a:r>
              <a:rPr lang="en-CA" sz="2400" dirty="0" err="1"/>
              <a:t>numbersFromValues</a:t>
            </a:r>
            <a:r>
              <a:rPr lang="en-CA" sz="2400" dirty="0"/>
              <a:t> = </a:t>
            </a:r>
            <a:r>
              <a:rPr lang="en-CA" sz="2400" dirty="0" err="1"/>
              <a:t>Stream.of</a:t>
            </a:r>
            <a:r>
              <a:rPr lang="en-CA" sz="2400" dirty="0"/>
              <a:t>(1, 2, 3, 4); </a:t>
            </a:r>
          </a:p>
          <a:p>
            <a:pPr marL="0" indent="0">
              <a:buNone/>
            </a:pPr>
            <a:r>
              <a:rPr lang="en-CA" sz="2400" dirty="0" err="1"/>
              <a:t>int</a:t>
            </a:r>
            <a:r>
              <a:rPr lang="en-CA" sz="2400" dirty="0"/>
              <a:t>[] numbers = {1, 2, 3, 4}; </a:t>
            </a:r>
          </a:p>
          <a:p>
            <a:pPr marL="0" indent="0">
              <a:buNone/>
            </a:pPr>
            <a:r>
              <a:rPr lang="en-CA" sz="2400" dirty="0" err="1"/>
              <a:t>IntStream</a:t>
            </a:r>
            <a:r>
              <a:rPr lang="en-CA" sz="2400" dirty="0"/>
              <a:t> </a:t>
            </a:r>
            <a:r>
              <a:rPr lang="en-CA" sz="2400" dirty="0" err="1"/>
              <a:t>numbersFromArray</a:t>
            </a:r>
            <a:r>
              <a:rPr lang="en-CA" sz="2400" dirty="0"/>
              <a:t> = </a:t>
            </a:r>
            <a:r>
              <a:rPr lang="en-CA" sz="2400" dirty="0" err="1"/>
              <a:t>Arrays.stream</a:t>
            </a:r>
            <a:r>
              <a:rPr lang="en-CA" sz="2400" dirty="0"/>
              <a:t>(numbers);</a:t>
            </a:r>
          </a:p>
          <a:p>
            <a:r>
              <a:rPr lang="en-CA" altLang="en-US" sz="2400" dirty="0"/>
              <a:t>Two methods </a:t>
            </a:r>
            <a:r>
              <a:rPr lang="en-CA" altLang="en-US" sz="2400" dirty="0" err="1"/>
              <a:t>Stream.iterate</a:t>
            </a:r>
            <a:r>
              <a:rPr lang="en-CA" altLang="en-US" sz="2400" dirty="0"/>
              <a:t> and </a:t>
            </a:r>
            <a:r>
              <a:rPr lang="en-CA" altLang="en-US" sz="2400" dirty="0" err="1"/>
              <a:t>Stream.generate</a:t>
            </a:r>
            <a:r>
              <a:rPr lang="en-CA" altLang="en-US" sz="2400" dirty="0"/>
              <a:t> allow you to create a stream from a function. As they are calculated on demand they can produce infinite streams</a:t>
            </a:r>
          </a:p>
          <a:p>
            <a:pPr marL="0" indent="0">
              <a:buNone/>
            </a:pPr>
            <a:r>
              <a:rPr lang="en-CA" sz="2400" dirty="0"/>
              <a:t>Stream&lt;Integer&gt; numbers = </a:t>
            </a:r>
            <a:r>
              <a:rPr lang="en-CA" sz="2400" dirty="0" err="1"/>
              <a:t>Stream.iterate</a:t>
            </a:r>
            <a:r>
              <a:rPr lang="en-CA" sz="2400" dirty="0"/>
              <a:t>(0, n -&gt; n + 10);</a:t>
            </a:r>
            <a:endParaRPr lang="en-CA" altLang="en-US" sz="2400" dirty="0"/>
          </a:p>
        </p:txBody>
      </p:sp>
    </p:spTree>
    <p:extLst>
      <p:ext uri="{BB962C8B-B14F-4D97-AF65-F5344CB8AC3E}">
        <p14:creationId xmlns:p14="http://schemas.microsoft.com/office/powerpoint/2010/main" val="413793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pPr eaLnBrk="1" hangingPunct="1"/>
            <a:r>
              <a:rPr lang="en-CA" altLang="en-US" sz="4000"/>
              <a:t>An example: get all grocery transactions, sort them, return list of transaction IDs</a:t>
            </a:r>
          </a:p>
        </p:txBody>
      </p:sp>
      <p:sp>
        <p:nvSpPr>
          <p:cNvPr id="22531" name="Content Placeholder 2"/>
          <p:cNvSpPr>
            <a:spLocks noGrp="1"/>
          </p:cNvSpPr>
          <p:nvPr>
            <p:ph idx="1"/>
          </p:nvPr>
        </p:nvSpPr>
        <p:spPr/>
        <p:txBody>
          <a:bodyPr/>
          <a:lstStyle/>
          <a:p>
            <a:pPr marL="0" indent="0" eaLnBrk="1" hangingPunct="1">
              <a:buFontTx/>
              <a:buNone/>
            </a:pPr>
            <a:r>
              <a:rPr lang="en-CA" altLang="en-US" sz="2000" dirty="0"/>
              <a:t>List&lt;Transaction&gt; </a:t>
            </a:r>
            <a:r>
              <a:rPr lang="en-CA" altLang="en-US" sz="2000" dirty="0" err="1"/>
              <a:t>groceryTransactions</a:t>
            </a:r>
            <a:r>
              <a:rPr lang="en-CA" altLang="en-US" sz="2000" dirty="0"/>
              <a:t> = new </a:t>
            </a:r>
            <a:r>
              <a:rPr lang="en-CA" altLang="en-US" sz="2000" dirty="0" err="1"/>
              <a:t>ArrayList</a:t>
            </a:r>
            <a:r>
              <a:rPr lang="en-CA" altLang="en-US" sz="2000" dirty="0"/>
              <a:t>&lt;&gt;();</a:t>
            </a:r>
          </a:p>
          <a:p>
            <a:pPr marL="0" indent="0" eaLnBrk="1" hangingPunct="1">
              <a:buFontTx/>
              <a:buNone/>
            </a:pPr>
            <a:r>
              <a:rPr lang="en-CA" altLang="en-US" sz="2000" dirty="0"/>
              <a:t>for(Transaction t: transactions){</a:t>
            </a:r>
          </a:p>
          <a:p>
            <a:pPr marL="0" indent="0" eaLnBrk="1" hangingPunct="1">
              <a:buFontTx/>
              <a:buNone/>
            </a:pPr>
            <a:r>
              <a:rPr lang="en-CA" altLang="en-US" sz="2000" dirty="0"/>
              <a:t>    if(</a:t>
            </a:r>
            <a:r>
              <a:rPr lang="en-CA" altLang="en-US" sz="2000" dirty="0" err="1"/>
              <a:t>t.getType</a:t>
            </a:r>
            <a:r>
              <a:rPr lang="en-CA" altLang="en-US" sz="2000" dirty="0"/>
              <a:t>() == </a:t>
            </a:r>
            <a:r>
              <a:rPr lang="en-CA" altLang="en-US" sz="2000" dirty="0" err="1"/>
              <a:t>Transaction.GROCERY</a:t>
            </a:r>
            <a:r>
              <a:rPr lang="en-CA" altLang="en-US" sz="2000" dirty="0"/>
              <a:t>)</a:t>
            </a:r>
          </a:p>
          <a:p>
            <a:pPr marL="0" indent="0" eaLnBrk="1" hangingPunct="1">
              <a:buFontTx/>
              <a:buNone/>
            </a:pPr>
            <a:r>
              <a:rPr lang="en-CA" altLang="en-US" sz="2000" dirty="0"/>
              <a:t>        </a:t>
            </a:r>
            <a:r>
              <a:rPr lang="en-CA" altLang="en-US" sz="2000" dirty="0" err="1"/>
              <a:t>groceryTransactions.add</a:t>
            </a:r>
            <a:r>
              <a:rPr lang="en-CA" altLang="en-US" sz="2000" dirty="0"/>
              <a:t>(t);</a:t>
            </a:r>
          </a:p>
          <a:p>
            <a:pPr marL="0" indent="0" eaLnBrk="1" hangingPunct="1">
              <a:buFontTx/>
              <a:buNone/>
            </a:pPr>
            <a:r>
              <a:rPr lang="en-CA" altLang="en-US" sz="2000" dirty="0"/>
              <a:t>}</a:t>
            </a:r>
          </a:p>
          <a:p>
            <a:pPr marL="0" indent="0" eaLnBrk="1" hangingPunct="1">
              <a:buFontTx/>
              <a:buNone/>
            </a:pPr>
            <a:r>
              <a:rPr lang="en-CA" altLang="en-US" sz="2000" dirty="0" err="1"/>
              <a:t>Collections.sort</a:t>
            </a:r>
            <a:r>
              <a:rPr lang="en-CA" altLang="en-US" sz="2000" dirty="0"/>
              <a:t>(</a:t>
            </a:r>
            <a:r>
              <a:rPr lang="en-CA" altLang="en-US" sz="2000" dirty="0" err="1"/>
              <a:t>groceryTransactions</a:t>
            </a:r>
            <a:r>
              <a:rPr lang="en-CA" altLang="en-US" sz="2000" dirty="0"/>
              <a:t>, new Comparator(){</a:t>
            </a:r>
          </a:p>
          <a:p>
            <a:pPr marL="0" indent="0" eaLnBrk="1" hangingPunct="1">
              <a:buFontTx/>
              <a:buNone/>
            </a:pPr>
            <a:r>
              <a:rPr lang="en-CA" altLang="en-US" sz="2000" dirty="0"/>
              <a:t>	public int compare(Transaction t1, Transaction t2){</a:t>
            </a:r>
          </a:p>
          <a:p>
            <a:pPr marL="0" indent="0" eaLnBrk="1" hangingPunct="1">
              <a:buFontTx/>
              <a:buNone/>
            </a:pPr>
            <a:r>
              <a:rPr lang="en-CA" altLang="en-US" sz="2000" dirty="0"/>
              <a:t>		return t2.getValue().</a:t>
            </a:r>
            <a:r>
              <a:rPr lang="en-CA" altLang="en-US" sz="2000" dirty="0" err="1"/>
              <a:t>compareTo</a:t>
            </a:r>
            <a:r>
              <a:rPr lang="en-CA" altLang="en-US" sz="2000" dirty="0"/>
              <a:t>(t1.getValue());</a:t>
            </a:r>
          </a:p>
          <a:p>
            <a:pPr marL="0" indent="0" eaLnBrk="1" hangingPunct="1">
              <a:buFontTx/>
              <a:buNone/>
            </a:pPr>
            <a:r>
              <a:rPr lang="en-CA" altLang="en-US" sz="2000" dirty="0"/>
              <a:t>	}});</a:t>
            </a:r>
          </a:p>
          <a:p>
            <a:pPr marL="0" indent="0" eaLnBrk="1" hangingPunct="1">
              <a:buFontTx/>
              <a:buNone/>
            </a:pPr>
            <a:r>
              <a:rPr lang="en-CA" altLang="en-US" sz="2000" dirty="0"/>
              <a:t>List&lt;Integer&gt; </a:t>
            </a:r>
            <a:r>
              <a:rPr lang="en-CA" altLang="en-US" sz="2000" dirty="0" err="1"/>
              <a:t>transactionIds</a:t>
            </a:r>
            <a:r>
              <a:rPr lang="en-CA" altLang="en-US" sz="2000" dirty="0"/>
              <a:t> = new </a:t>
            </a:r>
            <a:r>
              <a:rPr lang="en-CA" altLang="en-US" sz="2000" dirty="0" err="1"/>
              <a:t>ArrayList</a:t>
            </a:r>
            <a:r>
              <a:rPr lang="en-CA" altLang="en-US" sz="2000" dirty="0"/>
              <a:t>&lt;&gt;();</a:t>
            </a:r>
          </a:p>
          <a:p>
            <a:pPr marL="0" indent="0" eaLnBrk="1" hangingPunct="1">
              <a:buFontTx/>
              <a:buNone/>
            </a:pPr>
            <a:r>
              <a:rPr lang="en-CA" altLang="en-US" sz="2000" dirty="0"/>
              <a:t>for (Transaction t: </a:t>
            </a:r>
            <a:r>
              <a:rPr lang="en-CA" altLang="en-US" sz="2000" dirty="0" err="1"/>
              <a:t>groceryTransactions</a:t>
            </a:r>
            <a:r>
              <a:rPr lang="en-CA" altLang="en-US" sz="2000" dirty="0"/>
              <a:t>)</a:t>
            </a:r>
          </a:p>
          <a:p>
            <a:pPr marL="0" indent="0" eaLnBrk="1" hangingPunct="1">
              <a:buFontTx/>
              <a:buNone/>
            </a:pPr>
            <a:r>
              <a:rPr lang="en-CA" altLang="en-US" sz="2000" dirty="0"/>
              <a:t>	</a:t>
            </a:r>
            <a:r>
              <a:rPr lang="en-CA" altLang="en-US" sz="2000" dirty="0" err="1"/>
              <a:t>transactionsIds.add</a:t>
            </a:r>
            <a:r>
              <a:rPr lang="en-CA" altLang="en-US" sz="2000" dirty="0"/>
              <a:t>(</a:t>
            </a:r>
            <a:r>
              <a:rPr lang="en-CA" altLang="en-US" sz="2000" dirty="0" err="1"/>
              <a:t>t.getId</a:t>
            </a:r>
            <a:r>
              <a:rPr lang="en-CA" altLang="en-US" sz="2000" dirty="0"/>
              <a:t>());</a:t>
            </a:r>
          </a:p>
        </p:txBody>
      </p:sp>
    </p:spTree>
    <p:extLst>
      <p:ext uri="{BB962C8B-B14F-4D97-AF65-F5344CB8AC3E}">
        <p14:creationId xmlns:p14="http://schemas.microsoft.com/office/powerpoint/2010/main" val="101808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CA" altLang="en-US"/>
              <a:t>Now using Streams…</a:t>
            </a:r>
          </a:p>
        </p:txBody>
      </p:sp>
      <p:sp>
        <p:nvSpPr>
          <p:cNvPr id="23555" name="Content Placeholder 2"/>
          <p:cNvSpPr>
            <a:spLocks noGrp="1"/>
          </p:cNvSpPr>
          <p:nvPr>
            <p:ph idx="1"/>
          </p:nvPr>
        </p:nvSpPr>
        <p:spPr>
          <a:xfrm>
            <a:off x="611560" y="1484784"/>
            <a:ext cx="8229600" cy="4525963"/>
          </a:xfrm>
        </p:spPr>
        <p:txBody>
          <a:bodyPr/>
          <a:lstStyle/>
          <a:p>
            <a:pPr marL="0" indent="0" eaLnBrk="1" hangingPunct="1">
              <a:buFontTx/>
              <a:buNone/>
            </a:pPr>
            <a:r>
              <a:rPr lang="en-CA" altLang="en-US" sz="2400" dirty="0"/>
              <a:t>List&lt;Integer&gt; </a:t>
            </a:r>
            <a:r>
              <a:rPr lang="en-CA" altLang="en-US" sz="2400" dirty="0" err="1"/>
              <a:t>transactionsIds</a:t>
            </a:r>
            <a:r>
              <a:rPr lang="en-CA" altLang="en-US" sz="2400" dirty="0"/>
              <a:t> = </a:t>
            </a:r>
          </a:p>
          <a:p>
            <a:pPr marL="0" indent="0" eaLnBrk="1" hangingPunct="1">
              <a:buFontTx/>
              <a:buNone/>
            </a:pPr>
            <a:r>
              <a:rPr lang="en-CA" altLang="en-US" sz="2400" dirty="0"/>
              <a:t>	</a:t>
            </a:r>
            <a:r>
              <a:rPr lang="en-CA" altLang="en-US" sz="2400" dirty="0" err="1"/>
              <a:t>transactions.stream</a:t>
            </a:r>
            <a:r>
              <a:rPr lang="en-CA" altLang="en-US" sz="2400" dirty="0"/>
              <a:t>()</a:t>
            </a:r>
          </a:p>
          <a:p>
            <a:pPr marL="0" indent="0" eaLnBrk="1" hangingPunct="1">
              <a:buFontTx/>
              <a:buNone/>
            </a:pPr>
            <a:r>
              <a:rPr lang="en-CA" altLang="en-US" sz="2400" dirty="0"/>
              <a:t>	.filter(t-&gt;</a:t>
            </a:r>
            <a:r>
              <a:rPr lang="en-CA" altLang="en-US" sz="2400" dirty="0" err="1"/>
              <a:t>t.getType</a:t>
            </a:r>
            <a:r>
              <a:rPr lang="en-CA" altLang="en-US" sz="2400" dirty="0"/>
              <a:t>() == </a:t>
            </a:r>
            <a:r>
              <a:rPr lang="en-CA" altLang="en-US" sz="2400" dirty="0" err="1"/>
              <a:t>Transaction.GROCERY</a:t>
            </a:r>
            <a:r>
              <a:rPr lang="en-CA" altLang="en-US" sz="2400" dirty="0"/>
              <a:t>)</a:t>
            </a:r>
          </a:p>
          <a:p>
            <a:pPr marL="0" indent="0" eaLnBrk="1" hangingPunct="1">
              <a:buFontTx/>
              <a:buNone/>
            </a:pPr>
            <a:r>
              <a:rPr lang="en-CA" altLang="en-US" sz="2400" dirty="0"/>
              <a:t>	.sorted(</a:t>
            </a:r>
            <a:r>
              <a:rPr lang="en-CA" altLang="en-US" sz="2400" dirty="0" err="1"/>
              <a:t>Comparator.comparing</a:t>
            </a:r>
            <a:r>
              <a:rPr lang="en-CA" altLang="en-US" sz="2400" dirty="0"/>
              <a:t>(Transaction::</a:t>
            </a:r>
            <a:r>
              <a:rPr lang="en-CA" altLang="en-US" sz="2400" dirty="0" err="1"/>
              <a:t>getValue</a:t>
            </a:r>
            <a:r>
              <a:rPr lang="en-CA" altLang="en-US" sz="2400" dirty="0"/>
              <a:t>).reversed())</a:t>
            </a:r>
          </a:p>
          <a:p>
            <a:pPr marL="0" indent="0" eaLnBrk="1" hangingPunct="1">
              <a:buFontTx/>
              <a:buNone/>
            </a:pPr>
            <a:r>
              <a:rPr lang="en-CA" altLang="en-US" sz="2400" dirty="0"/>
              <a:t>	.map(Transaction::</a:t>
            </a:r>
            <a:r>
              <a:rPr lang="en-CA" altLang="en-US" sz="2400" dirty="0" err="1"/>
              <a:t>getId</a:t>
            </a:r>
            <a:r>
              <a:rPr lang="en-CA" altLang="en-US" sz="2400" dirty="0"/>
              <a:t>)</a:t>
            </a:r>
          </a:p>
          <a:p>
            <a:pPr marL="0" indent="0" eaLnBrk="1" hangingPunct="1">
              <a:buFontTx/>
              <a:buNone/>
            </a:pPr>
            <a:r>
              <a:rPr lang="en-CA" altLang="en-US" sz="2400" dirty="0"/>
              <a:t>	.collect(</a:t>
            </a:r>
            <a:r>
              <a:rPr lang="en-CA" altLang="en-US" sz="2400" dirty="0" err="1"/>
              <a:t>Collectors.toList</a:t>
            </a:r>
            <a:r>
              <a:rPr lang="en-CA" altLang="en-US" sz="2400" dirty="0"/>
              <a:t>());</a:t>
            </a:r>
          </a:p>
        </p:txBody>
      </p:sp>
    </p:spTree>
    <p:extLst>
      <p:ext uri="{BB962C8B-B14F-4D97-AF65-F5344CB8AC3E}">
        <p14:creationId xmlns:p14="http://schemas.microsoft.com/office/powerpoint/2010/main" val="247201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CA" altLang="en-US"/>
              <a:t>Stream Pipeline</a:t>
            </a:r>
          </a:p>
        </p:txBody>
      </p:sp>
      <p:pic>
        <p:nvPicPr>
          <p:cNvPr id="24579" name="Picture 2" descr="streams-f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0200" y="2667000"/>
            <a:ext cx="8483600" cy="27432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164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85800" y="609600"/>
            <a:ext cx="304800" cy="228600"/>
          </a:xfrm>
        </p:spPr>
        <p:txBody>
          <a:bodyPr>
            <a:normAutofit fontScale="90000"/>
          </a:bodyPr>
          <a:lstStyle/>
          <a:p>
            <a:pPr eaLnBrk="1" hangingPunct="1"/>
            <a:r>
              <a:rPr lang="en-CA" altLang="en-US"/>
              <a:t> </a:t>
            </a:r>
          </a:p>
        </p:txBody>
      </p:sp>
      <p:pic>
        <p:nvPicPr>
          <p:cNvPr id="25603" name="Picture 2" descr="streams-f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25488" y="584200"/>
            <a:ext cx="7656512" cy="593725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8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CA" altLang="en-US"/>
              <a:t>Parallelizing the code</a:t>
            </a:r>
          </a:p>
        </p:txBody>
      </p:sp>
      <p:sp>
        <p:nvSpPr>
          <p:cNvPr id="26627" name="Content Placeholder 2"/>
          <p:cNvSpPr>
            <a:spLocks noGrp="1"/>
          </p:cNvSpPr>
          <p:nvPr>
            <p:ph idx="1"/>
          </p:nvPr>
        </p:nvSpPr>
        <p:spPr/>
        <p:txBody>
          <a:bodyPr/>
          <a:lstStyle/>
          <a:p>
            <a:pPr eaLnBrk="1" hangingPunct="1"/>
            <a:r>
              <a:rPr lang="en-CA" altLang="en-US"/>
              <a:t>Replacing stream() with parallelStream() allows the JVM to take advantage of the multiple cores on your computer</a:t>
            </a:r>
          </a:p>
        </p:txBody>
      </p:sp>
    </p:spTree>
    <p:extLst>
      <p:ext uri="{BB962C8B-B14F-4D97-AF65-F5344CB8AC3E}">
        <p14:creationId xmlns:p14="http://schemas.microsoft.com/office/powerpoint/2010/main" val="174826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CA" altLang="en-US"/>
              <a:t>Aggregate Operations</a:t>
            </a:r>
          </a:p>
        </p:txBody>
      </p:sp>
      <p:sp>
        <p:nvSpPr>
          <p:cNvPr id="27651" name="Content Placeholder 2"/>
          <p:cNvSpPr>
            <a:spLocks noGrp="1"/>
          </p:cNvSpPr>
          <p:nvPr>
            <p:ph idx="1"/>
          </p:nvPr>
        </p:nvSpPr>
        <p:spPr/>
        <p:txBody>
          <a:bodyPr/>
          <a:lstStyle/>
          <a:p>
            <a:pPr eaLnBrk="1" hangingPunct="1"/>
            <a:r>
              <a:rPr lang="en-CA" altLang="en-US"/>
              <a:t>Streams support SQL-like operations such as filter, map, reduce, find, match, sorted, etc</a:t>
            </a:r>
          </a:p>
          <a:p>
            <a:pPr eaLnBrk="1" hangingPunct="1"/>
            <a:r>
              <a:rPr lang="en-CA" altLang="en-US"/>
              <a:t>Many of these operations return a stream themselves allowing the operations to be chained into a larger pipeline</a:t>
            </a:r>
          </a:p>
          <a:p>
            <a:pPr eaLnBrk="1" hangingPunct="1"/>
            <a:r>
              <a:rPr lang="en-CA" altLang="en-US"/>
              <a:t>Streams are iterated for you</a:t>
            </a:r>
          </a:p>
        </p:txBody>
      </p:sp>
    </p:spTree>
    <p:extLst>
      <p:ext uri="{BB962C8B-B14F-4D97-AF65-F5344CB8AC3E}">
        <p14:creationId xmlns:p14="http://schemas.microsoft.com/office/powerpoint/2010/main" val="292361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CA" altLang="en-US"/>
              <a:t>Some operations explained</a:t>
            </a:r>
          </a:p>
        </p:txBody>
      </p:sp>
      <p:sp>
        <p:nvSpPr>
          <p:cNvPr id="28675" name="Content Placeholder 2"/>
          <p:cNvSpPr>
            <a:spLocks noGrp="1"/>
          </p:cNvSpPr>
          <p:nvPr>
            <p:ph idx="1"/>
          </p:nvPr>
        </p:nvSpPr>
        <p:spPr/>
        <p:txBody>
          <a:bodyPr/>
          <a:lstStyle/>
          <a:p>
            <a:pPr eaLnBrk="1" hangingPunct="1"/>
            <a:r>
              <a:rPr lang="en-CA" altLang="en-US"/>
              <a:t>Stream() – streams from the source collection</a:t>
            </a:r>
          </a:p>
          <a:p>
            <a:pPr eaLnBrk="1" hangingPunct="1"/>
            <a:r>
              <a:rPr lang="en-CA" altLang="en-US"/>
              <a:t>Filter – filter elements given a predicate</a:t>
            </a:r>
          </a:p>
          <a:p>
            <a:pPr eaLnBrk="1" hangingPunct="1"/>
            <a:r>
              <a:rPr lang="en-CA" altLang="en-US"/>
              <a:t>Sorted – sort based on a comparator</a:t>
            </a:r>
          </a:p>
          <a:p>
            <a:pPr eaLnBrk="1" hangingPunct="1"/>
            <a:r>
              <a:rPr lang="en-CA" altLang="en-US"/>
              <a:t>Map – extract information</a:t>
            </a:r>
          </a:p>
          <a:p>
            <a:pPr eaLnBrk="1" hangingPunct="1"/>
            <a:r>
              <a:rPr lang="en-CA" altLang="en-US"/>
              <a:t>Collect – (does NOT return a stream), returns a result (e.g. a new list)</a:t>
            </a:r>
          </a:p>
        </p:txBody>
      </p:sp>
    </p:spTree>
    <p:extLst>
      <p:ext uri="{BB962C8B-B14F-4D97-AF65-F5344CB8AC3E}">
        <p14:creationId xmlns:p14="http://schemas.microsoft.com/office/powerpoint/2010/main" val="258585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pPr eaLnBrk="1" hangingPunct="1"/>
            <a:r>
              <a:rPr lang="en-CA" altLang="en-US"/>
              <a:t>Intermediate vs terminal operations</a:t>
            </a:r>
          </a:p>
        </p:txBody>
      </p:sp>
      <p:sp>
        <p:nvSpPr>
          <p:cNvPr id="29699" name="Content Placeholder 2"/>
          <p:cNvSpPr>
            <a:spLocks noGrp="1"/>
          </p:cNvSpPr>
          <p:nvPr>
            <p:ph idx="1"/>
          </p:nvPr>
        </p:nvSpPr>
        <p:spPr/>
        <p:txBody>
          <a:bodyPr/>
          <a:lstStyle/>
          <a:p>
            <a:pPr eaLnBrk="1" hangingPunct="1"/>
            <a:r>
              <a:rPr lang="en-CA" altLang="en-US" sz="2400"/>
              <a:t>Intermediate operations (filter, sorted, map) return a stream and can be connected together to form a pipeline</a:t>
            </a:r>
          </a:p>
          <a:p>
            <a:pPr eaLnBrk="1" hangingPunct="1"/>
            <a:r>
              <a:rPr lang="en-CA" altLang="en-US" sz="2400"/>
              <a:t>Operations that close a stream pipeline are called terminal operations and produce a result from a pipeline such as List, Integer, void etc</a:t>
            </a:r>
          </a:p>
          <a:p>
            <a:pPr eaLnBrk="1" hangingPunct="1"/>
            <a:r>
              <a:rPr lang="en-CA" altLang="en-US" sz="2400"/>
              <a:t>Intermediate operations are “lazy” ie. They produce nothing until a terminal operation is invoked on the stream.</a:t>
            </a:r>
          </a:p>
          <a:p>
            <a:pPr eaLnBrk="1" hangingPunct="1"/>
            <a:r>
              <a:rPr lang="en-CA" altLang="en-US" sz="2400"/>
              <a:t>Intermediate operations can therefore usually be merged and processed into a single pass by the terminal operation</a:t>
            </a:r>
          </a:p>
        </p:txBody>
      </p:sp>
    </p:spTree>
    <p:extLst>
      <p:ext uri="{BB962C8B-B14F-4D97-AF65-F5344CB8AC3E}">
        <p14:creationId xmlns:p14="http://schemas.microsoft.com/office/powerpoint/2010/main" val="321191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983</Words>
  <Application>Microsoft Office PowerPoint</Application>
  <PresentationFormat>On-screen Show (4:3)</PresentationFormat>
  <Paragraphs>96</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Collections and Streaming</vt:lpstr>
      <vt:lpstr>An example: get all grocery transactions, sort them, return list of transaction IDs</vt:lpstr>
      <vt:lpstr>Now using Streams…</vt:lpstr>
      <vt:lpstr>Stream Pipeline</vt:lpstr>
      <vt:lpstr> </vt:lpstr>
      <vt:lpstr>Parallelizing the code</vt:lpstr>
      <vt:lpstr>Aggregate Operations</vt:lpstr>
      <vt:lpstr>Some operations explained</vt:lpstr>
      <vt:lpstr>Intermediate vs terminal operations</vt:lpstr>
      <vt:lpstr>PowerPoint Presentation</vt:lpstr>
      <vt:lpstr>Streaming Operations</vt:lpstr>
      <vt:lpstr>Filtering</vt:lpstr>
      <vt:lpstr>Mapping</vt:lpstr>
      <vt:lpstr>Function - Reduce</vt:lpstr>
      <vt:lpstr>mapTo…()</vt:lpstr>
      <vt:lpstr>Building Streams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and Streaming</dc:title>
  <dc:creator>Dennis Richards</dc:creator>
  <cp:lastModifiedBy>Dennis Richards</cp:lastModifiedBy>
  <cp:revision>11</cp:revision>
  <dcterms:created xsi:type="dcterms:W3CDTF">2017-07-13T19:33:26Z</dcterms:created>
  <dcterms:modified xsi:type="dcterms:W3CDTF">2020-03-20T03:13:27Z</dcterms:modified>
</cp:coreProperties>
</file>