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7" r:id="rId3"/>
    <p:sldId id="262"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8"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D14C6-856A-4AA3-8C99-C837FCBEEEBC}" type="datetimeFigureOut">
              <a:rPr lang="en-CA" smtClean="0"/>
              <a:t>2019-03-27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CAE63-1FEC-4081-8530-803C5AABD14F}" type="slidenum">
              <a:rPr lang="en-CA" smtClean="0"/>
              <a:t>‹#›</a:t>
            </a:fld>
            <a:endParaRPr lang="en-CA"/>
          </a:p>
        </p:txBody>
      </p:sp>
    </p:spTree>
    <p:extLst>
      <p:ext uri="{BB962C8B-B14F-4D97-AF65-F5344CB8AC3E}">
        <p14:creationId xmlns:p14="http://schemas.microsoft.com/office/powerpoint/2010/main" val="81708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March</a:t>
            </a:r>
            <a:r>
              <a:rPr lang="en-CA" baseline="0"/>
              <a:t> 22, 2017</a:t>
            </a:r>
            <a:endParaRPr lang="en-CA" dirty="0"/>
          </a:p>
        </p:txBody>
      </p:sp>
      <p:sp>
        <p:nvSpPr>
          <p:cNvPr id="4" name="Slide Number Placeholder 3"/>
          <p:cNvSpPr>
            <a:spLocks noGrp="1"/>
          </p:cNvSpPr>
          <p:nvPr>
            <p:ph type="sldNum" sz="quarter" idx="10"/>
          </p:nvPr>
        </p:nvSpPr>
        <p:spPr/>
        <p:txBody>
          <a:bodyPr/>
          <a:lstStyle/>
          <a:p>
            <a:fld id="{5C2CAE63-1FEC-4081-8530-803C5AABD14F}" type="slidenum">
              <a:rPr lang="en-CA" smtClean="0"/>
              <a:t>5</a:t>
            </a:fld>
            <a:endParaRPr lang="en-CA"/>
          </a:p>
        </p:txBody>
      </p:sp>
    </p:spTree>
    <p:extLst>
      <p:ext uri="{BB962C8B-B14F-4D97-AF65-F5344CB8AC3E}">
        <p14:creationId xmlns:p14="http://schemas.microsoft.com/office/powerpoint/2010/main" val="312815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59BB6C1-3256-481A-9136-2006E0157FCA}" type="datetimeFigureOut">
              <a:rPr lang="en-CA" smtClean="0"/>
              <a:t>2019-03-27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357281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59BB6C1-3256-481A-9136-2006E0157FCA}" type="datetimeFigureOut">
              <a:rPr lang="en-CA" smtClean="0"/>
              <a:t>2019-03-27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20207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59BB6C1-3256-481A-9136-2006E0157FCA}" type="datetimeFigureOut">
              <a:rPr lang="en-CA" smtClean="0"/>
              <a:t>2019-03-27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419629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59BB6C1-3256-481A-9136-2006E0157FCA}" type="datetimeFigureOut">
              <a:rPr lang="en-CA" smtClean="0"/>
              <a:t>2019-03-27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123596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BB6C1-3256-481A-9136-2006E0157FCA}" type="datetimeFigureOut">
              <a:rPr lang="en-CA" smtClean="0"/>
              <a:t>2019-03-27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143390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59BB6C1-3256-481A-9136-2006E0157FCA}" type="datetimeFigureOut">
              <a:rPr lang="en-CA" smtClean="0"/>
              <a:t>2019-03-27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128158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59BB6C1-3256-481A-9136-2006E0157FCA}" type="datetimeFigureOut">
              <a:rPr lang="en-CA" smtClean="0"/>
              <a:t>2019-03-27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8928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59BB6C1-3256-481A-9136-2006E0157FCA}" type="datetimeFigureOut">
              <a:rPr lang="en-CA" smtClean="0"/>
              <a:t>2019-03-27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331186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BB6C1-3256-481A-9136-2006E0157FCA}" type="datetimeFigureOut">
              <a:rPr lang="en-CA" smtClean="0"/>
              <a:t>2019-03-27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173027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BB6C1-3256-481A-9136-2006E0157FCA}" type="datetimeFigureOut">
              <a:rPr lang="en-CA" smtClean="0"/>
              <a:t>2019-03-27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9070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BB6C1-3256-481A-9136-2006E0157FCA}" type="datetimeFigureOut">
              <a:rPr lang="en-CA" smtClean="0"/>
              <a:t>2019-03-27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8A0547E-A5F3-4B5F-9208-0717AD318EC6}" type="slidenum">
              <a:rPr lang="en-CA" smtClean="0"/>
              <a:t>‹#›</a:t>
            </a:fld>
            <a:endParaRPr lang="en-CA"/>
          </a:p>
        </p:txBody>
      </p:sp>
    </p:spTree>
    <p:extLst>
      <p:ext uri="{BB962C8B-B14F-4D97-AF65-F5344CB8AC3E}">
        <p14:creationId xmlns:p14="http://schemas.microsoft.com/office/powerpoint/2010/main" val="322965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BB6C1-3256-481A-9136-2006E0157FCA}" type="datetimeFigureOut">
              <a:rPr lang="en-CA" smtClean="0"/>
              <a:t>2019-03-27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0547E-A5F3-4B5F-9208-0717AD318EC6}" type="slidenum">
              <a:rPr lang="en-CA" smtClean="0"/>
              <a:t>‹#›</a:t>
            </a:fld>
            <a:endParaRPr lang="en-CA"/>
          </a:p>
        </p:txBody>
      </p:sp>
    </p:spTree>
    <p:extLst>
      <p:ext uri="{BB962C8B-B14F-4D97-AF65-F5344CB8AC3E}">
        <p14:creationId xmlns:p14="http://schemas.microsoft.com/office/powerpoint/2010/main" val="144578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Inner Classes and Interfaces</a:t>
            </a:r>
            <a:endParaRPr lang="en-CA" dirty="0"/>
          </a:p>
        </p:txBody>
      </p:sp>
      <p:sp>
        <p:nvSpPr>
          <p:cNvPr id="3" name="Subtitle 2"/>
          <p:cNvSpPr>
            <a:spLocks noGrp="1"/>
          </p:cNvSpPr>
          <p:nvPr>
            <p:ph type="subTitle" idx="1"/>
          </p:nvPr>
        </p:nvSpPr>
        <p:spPr/>
        <p:txBody>
          <a:bodyPr/>
          <a:lstStyle/>
          <a:p>
            <a:r>
              <a:rPr lang="en-US" dirty="0"/>
              <a:t>Advanced Look</a:t>
            </a:r>
            <a:endParaRPr lang="en-CA" dirty="0"/>
          </a:p>
        </p:txBody>
      </p:sp>
    </p:spTree>
    <p:extLst>
      <p:ext uri="{BB962C8B-B14F-4D97-AF65-F5344CB8AC3E}">
        <p14:creationId xmlns:p14="http://schemas.microsoft.com/office/powerpoint/2010/main" val="357550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endParaRPr lang="en-CA" dirty="0"/>
          </a:p>
        </p:txBody>
      </p:sp>
      <p:sp>
        <p:nvSpPr>
          <p:cNvPr id="3" name="Content Placeholder 2"/>
          <p:cNvSpPr>
            <a:spLocks noGrp="1"/>
          </p:cNvSpPr>
          <p:nvPr>
            <p:ph idx="1"/>
          </p:nvPr>
        </p:nvSpPr>
        <p:spPr/>
        <p:txBody>
          <a:bodyPr>
            <a:normAutofit fontScale="85000" lnSpcReduction="10000"/>
          </a:bodyPr>
          <a:lstStyle/>
          <a:p>
            <a:r>
              <a:rPr lang="en-US" dirty="0"/>
              <a:t>Inner classes allow you to indirectly inherit from more than one concrete or abstract class (thus inner class(es) can inherit from a different class than the outer class)</a:t>
            </a:r>
          </a:p>
          <a:p>
            <a:r>
              <a:rPr lang="en-US" dirty="0"/>
              <a:t>Inner classes allow you to effectively produce near multiple inheritance</a:t>
            </a:r>
          </a:p>
          <a:p>
            <a:r>
              <a:rPr lang="en-US" dirty="0"/>
              <a:t>That is you can inherit from more than one non-interface</a:t>
            </a:r>
          </a:p>
          <a:p>
            <a:r>
              <a:rPr lang="en-US" dirty="0"/>
              <a:t>Examine MultiImplementation.java</a:t>
            </a:r>
          </a:p>
          <a:p>
            <a:r>
              <a:rPr lang="en-US" dirty="0"/>
              <a:t>Although class Z “is-a” D it can produce an E object to reference and as an inner class it has full access to the outer class as well</a:t>
            </a:r>
            <a:endParaRPr lang="en-CA" dirty="0"/>
          </a:p>
        </p:txBody>
      </p:sp>
    </p:spTree>
    <p:extLst>
      <p:ext uri="{BB962C8B-B14F-4D97-AF65-F5344CB8AC3E}">
        <p14:creationId xmlns:p14="http://schemas.microsoft.com/office/powerpoint/2010/main" val="76724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Closures &amp; </a:t>
            </a:r>
            <a:r>
              <a:rPr lang="en-CA" dirty="0" err="1"/>
              <a:t>callbacks</a:t>
            </a:r>
            <a:endParaRPr lang="en-CA" dirty="0"/>
          </a:p>
        </p:txBody>
      </p:sp>
      <p:sp>
        <p:nvSpPr>
          <p:cNvPr id="3" name="Content Placeholder 2"/>
          <p:cNvSpPr>
            <a:spLocks noGrp="1"/>
          </p:cNvSpPr>
          <p:nvPr>
            <p:ph idx="1"/>
          </p:nvPr>
        </p:nvSpPr>
        <p:spPr/>
        <p:txBody>
          <a:bodyPr>
            <a:normAutofit fontScale="92500" lnSpcReduction="10000"/>
          </a:bodyPr>
          <a:lstStyle/>
          <a:p>
            <a:r>
              <a:rPr lang="en-CA" dirty="0"/>
              <a:t>A closure is a callable object that retains information from the scope in which it was created. An inner class object is a closure as it holds a reference back to all members of the outer object</a:t>
            </a:r>
          </a:p>
          <a:p>
            <a:r>
              <a:rPr lang="en-CA" dirty="0"/>
              <a:t>A callback is when another object is given a piece of information that allows it to call back into the originating object at some later point</a:t>
            </a:r>
          </a:p>
          <a:p>
            <a:r>
              <a:rPr lang="en-CA" dirty="0"/>
              <a:t>Pointers (e.g. C) allow this but require the programmer “behaves”</a:t>
            </a:r>
          </a:p>
        </p:txBody>
      </p:sp>
    </p:spTree>
    <p:extLst>
      <p:ext uri="{BB962C8B-B14F-4D97-AF65-F5344CB8AC3E}">
        <p14:creationId xmlns:p14="http://schemas.microsoft.com/office/powerpoint/2010/main" val="188297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t>
            </a:r>
            <a:r>
              <a:rPr lang="en-CA" dirty="0" err="1"/>
              <a:t>callbacks</a:t>
            </a:r>
            <a:endParaRPr lang="en-CA" dirty="0"/>
          </a:p>
        </p:txBody>
      </p:sp>
      <p:sp>
        <p:nvSpPr>
          <p:cNvPr id="3" name="Content Placeholder 2"/>
          <p:cNvSpPr>
            <a:spLocks noGrp="1"/>
          </p:cNvSpPr>
          <p:nvPr>
            <p:ph idx="1"/>
          </p:nvPr>
        </p:nvSpPr>
        <p:spPr/>
        <p:txBody>
          <a:bodyPr>
            <a:normAutofit fontScale="92500" lnSpcReduction="10000"/>
          </a:bodyPr>
          <a:lstStyle/>
          <a:p>
            <a:r>
              <a:rPr lang="en-CA" dirty="0"/>
              <a:t>One example of a callback being used is found in the Collection class List that provides anyone needing it an Iterator (or a </a:t>
            </a:r>
            <a:r>
              <a:rPr lang="en-CA" dirty="0" err="1"/>
              <a:t>ListIterator</a:t>
            </a:r>
            <a:r>
              <a:rPr lang="en-CA" dirty="0"/>
              <a:t> which is-a Iterator plus)</a:t>
            </a:r>
          </a:p>
          <a:p>
            <a:r>
              <a:rPr lang="en-CA" dirty="0"/>
              <a:t>As another example see Callbacks.java</a:t>
            </a:r>
          </a:p>
          <a:p>
            <a:r>
              <a:rPr lang="en-CA" dirty="0"/>
              <a:t>Note that two things are shown in this example: use of a callback and how to program around an existing method with a different definition. If a pointer was provided instead you must trust that the programmer accesses only what they should</a:t>
            </a:r>
          </a:p>
        </p:txBody>
      </p:sp>
    </p:spTree>
    <p:extLst>
      <p:ext uri="{BB962C8B-B14F-4D97-AF65-F5344CB8AC3E}">
        <p14:creationId xmlns:p14="http://schemas.microsoft.com/office/powerpoint/2010/main" val="85010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Inner classes and Frameworks</a:t>
            </a:r>
          </a:p>
        </p:txBody>
      </p:sp>
      <p:sp>
        <p:nvSpPr>
          <p:cNvPr id="3" name="Content Placeholder 2"/>
          <p:cNvSpPr>
            <a:spLocks noGrp="1"/>
          </p:cNvSpPr>
          <p:nvPr>
            <p:ph idx="1"/>
          </p:nvPr>
        </p:nvSpPr>
        <p:spPr/>
        <p:txBody>
          <a:bodyPr/>
          <a:lstStyle/>
          <a:p>
            <a:r>
              <a:rPr lang="en-CA" dirty="0"/>
              <a:t>The use of a framework comes from Design Patterns – the idea being many problems have a basic framework with specialities. An example of one such framework is Java’s GUI</a:t>
            </a:r>
          </a:p>
          <a:p>
            <a:r>
              <a:rPr lang="en-CA" dirty="0"/>
              <a:t>Frameworks separate the things that change from the things that stay the same</a:t>
            </a:r>
          </a:p>
          <a:p>
            <a:r>
              <a:rPr lang="en-CA" dirty="0"/>
              <a:t>A control framework is another example – see the file/package </a:t>
            </a:r>
            <a:r>
              <a:rPr lang="en-CA" dirty="0" err="1"/>
              <a:t>innerclasses.controller</a:t>
            </a:r>
            <a:endParaRPr lang="en-CA" dirty="0"/>
          </a:p>
        </p:txBody>
      </p:sp>
    </p:spTree>
    <p:extLst>
      <p:ext uri="{BB962C8B-B14F-4D97-AF65-F5344CB8AC3E}">
        <p14:creationId xmlns:p14="http://schemas.microsoft.com/office/powerpoint/2010/main" val="234428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Innerclasses.controller</a:t>
            </a:r>
            <a:endParaRPr lang="en-CA" dirty="0"/>
          </a:p>
        </p:txBody>
      </p:sp>
      <p:sp>
        <p:nvSpPr>
          <p:cNvPr id="3" name="Content Placeholder 2"/>
          <p:cNvSpPr>
            <a:spLocks noGrp="1"/>
          </p:cNvSpPr>
          <p:nvPr>
            <p:ph idx="1"/>
          </p:nvPr>
        </p:nvSpPr>
        <p:spPr/>
        <p:txBody>
          <a:bodyPr>
            <a:normAutofit fontScale="55000" lnSpcReduction="20000"/>
          </a:bodyPr>
          <a:lstStyle/>
          <a:p>
            <a:pPr marL="0" indent="0">
              <a:buNone/>
            </a:pPr>
            <a:r>
              <a:rPr lang="en-CA" dirty="0"/>
              <a:t>public abstract class Event { </a:t>
            </a:r>
          </a:p>
          <a:p>
            <a:pPr marL="0" indent="0">
              <a:buNone/>
            </a:pPr>
            <a:r>
              <a:rPr lang="en-CA" dirty="0"/>
              <a:t>private long </a:t>
            </a:r>
            <a:r>
              <a:rPr lang="en-CA" dirty="0" err="1"/>
              <a:t>eventTime</a:t>
            </a:r>
            <a:r>
              <a:rPr lang="en-CA" dirty="0"/>
              <a:t>; </a:t>
            </a:r>
          </a:p>
          <a:p>
            <a:pPr marL="0" indent="0">
              <a:buNone/>
            </a:pPr>
            <a:r>
              <a:rPr lang="en-CA" dirty="0"/>
              <a:t>protected final long </a:t>
            </a:r>
            <a:r>
              <a:rPr lang="en-CA" dirty="0" err="1"/>
              <a:t>delayTime</a:t>
            </a:r>
            <a:r>
              <a:rPr lang="en-CA" dirty="0"/>
              <a:t>; </a:t>
            </a:r>
          </a:p>
          <a:p>
            <a:pPr marL="0" indent="0">
              <a:buNone/>
            </a:pPr>
            <a:r>
              <a:rPr lang="en-CA" dirty="0"/>
              <a:t>public Event(long </a:t>
            </a:r>
            <a:r>
              <a:rPr lang="en-CA" dirty="0" err="1"/>
              <a:t>delayTime</a:t>
            </a:r>
            <a:r>
              <a:rPr lang="en-CA" dirty="0"/>
              <a:t>) { </a:t>
            </a:r>
          </a:p>
          <a:p>
            <a:pPr marL="0" indent="0">
              <a:buNone/>
            </a:pPr>
            <a:r>
              <a:rPr lang="en-CA" dirty="0" err="1"/>
              <a:t>this.delayTime</a:t>
            </a:r>
            <a:r>
              <a:rPr lang="en-CA" dirty="0"/>
              <a:t> = </a:t>
            </a:r>
            <a:r>
              <a:rPr lang="en-CA" dirty="0" err="1"/>
              <a:t>delayTime</a:t>
            </a:r>
            <a:r>
              <a:rPr lang="en-CA" dirty="0"/>
              <a:t>; </a:t>
            </a:r>
          </a:p>
          <a:p>
            <a:pPr marL="0" indent="0">
              <a:buNone/>
            </a:pPr>
            <a:r>
              <a:rPr lang="en-CA" dirty="0"/>
              <a:t>start(); </a:t>
            </a:r>
          </a:p>
          <a:p>
            <a:pPr marL="0" indent="0">
              <a:buNone/>
            </a:pPr>
            <a:r>
              <a:rPr lang="en-CA" dirty="0"/>
              <a:t>} </a:t>
            </a:r>
          </a:p>
          <a:p>
            <a:pPr marL="0" indent="0">
              <a:buNone/>
            </a:pPr>
            <a:r>
              <a:rPr lang="en-CA" dirty="0"/>
              <a:t>public void start() { // Allows restarting </a:t>
            </a:r>
          </a:p>
          <a:p>
            <a:pPr marL="0" indent="0">
              <a:buNone/>
            </a:pPr>
            <a:r>
              <a:rPr lang="en-CA" dirty="0" err="1"/>
              <a:t>eventTime</a:t>
            </a:r>
            <a:r>
              <a:rPr lang="en-CA" dirty="0"/>
              <a:t> = </a:t>
            </a:r>
            <a:r>
              <a:rPr lang="en-CA" dirty="0" err="1"/>
              <a:t>System.nanoTime</a:t>
            </a:r>
            <a:r>
              <a:rPr lang="en-CA" dirty="0"/>
              <a:t>() + </a:t>
            </a:r>
            <a:r>
              <a:rPr lang="en-CA" dirty="0" err="1"/>
              <a:t>delayTime</a:t>
            </a:r>
            <a:r>
              <a:rPr lang="en-CA" dirty="0"/>
              <a:t>; </a:t>
            </a:r>
          </a:p>
          <a:p>
            <a:pPr marL="0" indent="0">
              <a:buNone/>
            </a:pPr>
            <a:r>
              <a:rPr lang="en-CA" dirty="0"/>
              <a:t>} </a:t>
            </a:r>
          </a:p>
          <a:p>
            <a:pPr marL="0" indent="0">
              <a:buNone/>
            </a:pPr>
            <a:r>
              <a:rPr lang="en-CA" dirty="0"/>
              <a:t>public </a:t>
            </a:r>
            <a:r>
              <a:rPr lang="en-CA" dirty="0" err="1"/>
              <a:t>boolean</a:t>
            </a:r>
            <a:r>
              <a:rPr lang="en-CA" dirty="0"/>
              <a:t> ready() { </a:t>
            </a:r>
          </a:p>
          <a:p>
            <a:pPr marL="0" indent="0">
              <a:buNone/>
            </a:pPr>
            <a:r>
              <a:rPr lang="en-CA" dirty="0"/>
              <a:t>return </a:t>
            </a:r>
            <a:r>
              <a:rPr lang="en-CA" dirty="0" err="1"/>
              <a:t>System.nanoTime</a:t>
            </a:r>
            <a:r>
              <a:rPr lang="en-CA" dirty="0"/>
              <a:t>() &gt;= </a:t>
            </a:r>
            <a:r>
              <a:rPr lang="en-CA" dirty="0" err="1"/>
              <a:t>eventTime</a:t>
            </a:r>
            <a:r>
              <a:rPr lang="en-CA" dirty="0"/>
              <a:t>; </a:t>
            </a:r>
          </a:p>
          <a:p>
            <a:pPr marL="0" indent="0">
              <a:buNone/>
            </a:pPr>
            <a:r>
              <a:rPr lang="en-CA" dirty="0"/>
              <a:t>} </a:t>
            </a:r>
          </a:p>
          <a:p>
            <a:pPr marL="0" indent="0">
              <a:buNone/>
            </a:pPr>
            <a:r>
              <a:rPr lang="en-CA" dirty="0"/>
              <a:t>public abstract void action(); </a:t>
            </a:r>
          </a:p>
          <a:p>
            <a:pPr marL="0" indent="0">
              <a:buNone/>
            </a:pPr>
            <a:r>
              <a:rPr lang="en-CA" dirty="0"/>
              <a:t>} </a:t>
            </a:r>
          </a:p>
        </p:txBody>
      </p:sp>
    </p:spTree>
    <p:extLst>
      <p:ext uri="{BB962C8B-B14F-4D97-AF65-F5344CB8AC3E}">
        <p14:creationId xmlns:p14="http://schemas.microsoft.com/office/powerpoint/2010/main" val="338359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Controller class</a:t>
            </a:r>
          </a:p>
        </p:txBody>
      </p:sp>
      <p:sp>
        <p:nvSpPr>
          <p:cNvPr id="3" name="Content Placeholder 2"/>
          <p:cNvSpPr>
            <a:spLocks noGrp="1"/>
          </p:cNvSpPr>
          <p:nvPr>
            <p:ph idx="1"/>
          </p:nvPr>
        </p:nvSpPr>
        <p:spPr/>
        <p:txBody>
          <a:bodyPr>
            <a:normAutofit fontScale="55000" lnSpcReduction="20000"/>
          </a:bodyPr>
          <a:lstStyle/>
          <a:p>
            <a:pPr marL="0" indent="0">
              <a:buNone/>
            </a:pPr>
            <a:r>
              <a:rPr lang="en-CA" dirty="0"/>
              <a:t>public class Controller { </a:t>
            </a:r>
          </a:p>
          <a:p>
            <a:pPr marL="0" indent="0">
              <a:buNone/>
            </a:pPr>
            <a:r>
              <a:rPr lang="en-CA" dirty="0"/>
              <a:t>// A class from </a:t>
            </a:r>
            <a:r>
              <a:rPr lang="en-CA" dirty="0" err="1"/>
              <a:t>java.util</a:t>
            </a:r>
            <a:r>
              <a:rPr lang="en-CA" dirty="0"/>
              <a:t> to hold Event objects: </a:t>
            </a:r>
          </a:p>
          <a:p>
            <a:pPr marL="0" indent="0">
              <a:buNone/>
            </a:pPr>
            <a:r>
              <a:rPr lang="en-CA" dirty="0"/>
              <a:t>private List&lt;Event&gt; </a:t>
            </a:r>
            <a:r>
              <a:rPr lang="en-CA" dirty="0" err="1"/>
              <a:t>eventList</a:t>
            </a:r>
            <a:r>
              <a:rPr lang="en-CA" dirty="0"/>
              <a:t> = new </a:t>
            </a:r>
            <a:r>
              <a:rPr lang="en-CA" dirty="0" err="1"/>
              <a:t>ArrayList</a:t>
            </a:r>
            <a:r>
              <a:rPr lang="en-CA" dirty="0"/>
              <a:t>&lt;Event&gt;(); </a:t>
            </a:r>
          </a:p>
          <a:p>
            <a:pPr marL="0" indent="0">
              <a:buNone/>
            </a:pPr>
            <a:r>
              <a:rPr lang="en-CA" dirty="0"/>
              <a:t>public void </a:t>
            </a:r>
            <a:r>
              <a:rPr lang="en-CA" dirty="0" err="1"/>
              <a:t>addEvent</a:t>
            </a:r>
            <a:r>
              <a:rPr lang="en-CA" dirty="0"/>
              <a:t>(Event c) { </a:t>
            </a:r>
            <a:r>
              <a:rPr lang="en-CA" dirty="0" err="1"/>
              <a:t>eventList.add</a:t>
            </a:r>
            <a:r>
              <a:rPr lang="en-CA" dirty="0"/>
              <a:t>(c); } </a:t>
            </a:r>
          </a:p>
          <a:p>
            <a:pPr marL="0" indent="0">
              <a:buNone/>
            </a:pPr>
            <a:r>
              <a:rPr lang="en-CA" dirty="0"/>
              <a:t>public void run() { </a:t>
            </a:r>
          </a:p>
          <a:p>
            <a:pPr marL="0" indent="0">
              <a:buNone/>
            </a:pPr>
            <a:r>
              <a:rPr lang="en-CA" dirty="0"/>
              <a:t>while(</a:t>
            </a:r>
            <a:r>
              <a:rPr lang="en-CA" dirty="0" err="1"/>
              <a:t>eventList.size</a:t>
            </a:r>
            <a:r>
              <a:rPr lang="en-CA" dirty="0"/>
              <a:t>() &gt; 0) </a:t>
            </a:r>
          </a:p>
          <a:p>
            <a:pPr marL="0" indent="0">
              <a:buNone/>
            </a:pPr>
            <a:r>
              <a:rPr lang="en-CA" dirty="0"/>
              <a:t>// Make a copy so you’re not modifying the list </a:t>
            </a:r>
          </a:p>
          <a:p>
            <a:pPr marL="0" indent="0">
              <a:buNone/>
            </a:pPr>
            <a:r>
              <a:rPr lang="en-CA" dirty="0"/>
              <a:t>// while you’re selecting the elements in it: </a:t>
            </a:r>
          </a:p>
          <a:p>
            <a:pPr marL="0" indent="0">
              <a:buNone/>
            </a:pPr>
            <a:r>
              <a:rPr lang="en-CA" dirty="0"/>
              <a:t>for(Event e : new </a:t>
            </a:r>
            <a:r>
              <a:rPr lang="en-CA" dirty="0" err="1"/>
              <a:t>ArrayList</a:t>
            </a:r>
            <a:r>
              <a:rPr lang="en-CA" dirty="0"/>
              <a:t>&lt;Event&gt;(</a:t>
            </a:r>
            <a:r>
              <a:rPr lang="en-CA" dirty="0" err="1"/>
              <a:t>eventList</a:t>
            </a:r>
            <a:r>
              <a:rPr lang="en-CA" dirty="0"/>
              <a:t>)) </a:t>
            </a:r>
          </a:p>
          <a:p>
            <a:pPr marL="0" indent="0">
              <a:buNone/>
            </a:pPr>
            <a:r>
              <a:rPr lang="en-CA" dirty="0"/>
              <a:t>if(</a:t>
            </a:r>
            <a:r>
              <a:rPr lang="en-CA" dirty="0" err="1"/>
              <a:t>e.ready</a:t>
            </a:r>
            <a:r>
              <a:rPr lang="en-CA" dirty="0"/>
              <a:t>()) { </a:t>
            </a:r>
          </a:p>
          <a:p>
            <a:pPr marL="0" indent="0">
              <a:buNone/>
            </a:pPr>
            <a:r>
              <a:rPr lang="en-CA" dirty="0" err="1"/>
              <a:t>System.out.println</a:t>
            </a:r>
            <a:r>
              <a:rPr lang="en-CA" dirty="0"/>
              <a:t>(e); </a:t>
            </a:r>
          </a:p>
          <a:p>
            <a:pPr marL="0" indent="0">
              <a:buNone/>
            </a:pPr>
            <a:r>
              <a:rPr lang="en-CA" dirty="0" err="1"/>
              <a:t>e.action</a:t>
            </a:r>
            <a:r>
              <a:rPr lang="en-CA" dirty="0"/>
              <a:t>(); //No idea what an event does – allowing for any behaviour </a:t>
            </a:r>
          </a:p>
          <a:p>
            <a:pPr marL="0" indent="0">
              <a:buNone/>
            </a:pPr>
            <a:r>
              <a:rPr lang="en-CA" dirty="0" err="1"/>
              <a:t>eventList.remove</a:t>
            </a:r>
            <a:r>
              <a:rPr lang="en-CA" dirty="0"/>
              <a:t>(e); </a:t>
            </a:r>
          </a:p>
          <a:p>
            <a:pPr marL="0" indent="0">
              <a:buNone/>
            </a:pPr>
            <a:r>
              <a:rPr lang="en-CA" dirty="0"/>
              <a:t>} </a:t>
            </a:r>
          </a:p>
          <a:p>
            <a:pPr marL="0" indent="0">
              <a:buNone/>
            </a:pPr>
            <a:r>
              <a:rPr lang="en-CA" dirty="0"/>
              <a:t>} </a:t>
            </a:r>
          </a:p>
          <a:p>
            <a:pPr marL="0" indent="0">
              <a:buNone/>
            </a:pPr>
            <a:r>
              <a:rPr lang="en-CA" dirty="0"/>
              <a:t>} </a:t>
            </a:r>
          </a:p>
        </p:txBody>
      </p:sp>
    </p:spTree>
    <p:extLst>
      <p:ext uri="{BB962C8B-B14F-4D97-AF65-F5344CB8AC3E}">
        <p14:creationId xmlns:p14="http://schemas.microsoft.com/office/powerpoint/2010/main" val="83736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Greenhouse</a:t>
            </a:r>
          </a:p>
        </p:txBody>
      </p:sp>
      <p:sp>
        <p:nvSpPr>
          <p:cNvPr id="3" name="Content Placeholder 2"/>
          <p:cNvSpPr>
            <a:spLocks noGrp="1"/>
          </p:cNvSpPr>
          <p:nvPr>
            <p:ph idx="1"/>
          </p:nvPr>
        </p:nvSpPr>
        <p:spPr/>
        <p:txBody>
          <a:bodyPr/>
          <a:lstStyle/>
          <a:p>
            <a:r>
              <a:rPr lang="en-CA" dirty="0"/>
              <a:t>As a complete example, review the Greenhouse.java and associated inner classes with the GreenhouseController.java </a:t>
            </a:r>
          </a:p>
          <a:p>
            <a:r>
              <a:rPr lang="en-CA" dirty="0"/>
              <a:t>Note that the use of inner classes allows each event to have full access to the Greenhouse class (outer class object)</a:t>
            </a:r>
          </a:p>
        </p:txBody>
      </p:sp>
    </p:spTree>
    <p:extLst>
      <p:ext uri="{BB962C8B-B14F-4D97-AF65-F5344CB8AC3E}">
        <p14:creationId xmlns:p14="http://schemas.microsoft.com/office/powerpoint/2010/main" val="2177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Inheriting from inner classes</a:t>
            </a:r>
          </a:p>
        </p:txBody>
      </p:sp>
      <p:sp>
        <p:nvSpPr>
          <p:cNvPr id="3" name="Content Placeholder 2"/>
          <p:cNvSpPr>
            <a:spLocks noGrp="1"/>
          </p:cNvSpPr>
          <p:nvPr>
            <p:ph idx="1"/>
          </p:nvPr>
        </p:nvSpPr>
        <p:spPr/>
        <p:txBody>
          <a:bodyPr>
            <a:normAutofit fontScale="55000" lnSpcReduction="20000"/>
          </a:bodyPr>
          <a:lstStyle/>
          <a:p>
            <a:r>
              <a:rPr lang="en-CA" dirty="0"/>
              <a:t>Must have an outer class object to instantiate an inner class object thus the constructor for the inheriting inner class must provide it</a:t>
            </a:r>
          </a:p>
          <a:p>
            <a:pPr marL="0" indent="0">
              <a:buNone/>
            </a:pPr>
            <a:r>
              <a:rPr lang="en-CA" dirty="0"/>
              <a:t>class </a:t>
            </a:r>
            <a:r>
              <a:rPr lang="en-CA" dirty="0" err="1"/>
              <a:t>WithInner</a:t>
            </a:r>
            <a:r>
              <a:rPr lang="en-CA" dirty="0"/>
              <a:t> { </a:t>
            </a:r>
          </a:p>
          <a:p>
            <a:pPr marL="0" indent="0">
              <a:buNone/>
            </a:pPr>
            <a:r>
              <a:rPr lang="en-CA" dirty="0"/>
              <a:t>class Inner {} </a:t>
            </a:r>
          </a:p>
          <a:p>
            <a:pPr marL="0" indent="0">
              <a:buNone/>
            </a:pPr>
            <a:r>
              <a:rPr lang="en-CA" dirty="0"/>
              <a:t>} </a:t>
            </a:r>
          </a:p>
          <a:p>
            <a:pPr marL="0" indent="0">
              <a:buNone/>
            </a:pPr>
            <a:r>
              <a:rPr lang="en-CA" dirty="0"/>
              <a:t>public class </a:t>
            </a:r>
            <a:r>
              <a:rPr lang="en-CA" dirty="0" err="1"/>
              <a:t>InheritInner</a:t>
            </a:r>
            <a:r>
              <a:rPr lang="en-CA" dirty="0"/>
              <a:t> extends </a:t>
            </a:r>
            <a:r>
              <a:rPr lang="en-CA" dirty="0" err="1"/>
              <a:t>WithInner.Inner</a:t>
            </a:r>
            <a:r>
              <a:rPr lang="en-CA" dirty="0"/>
              <a:t> { </a:t>
            </a:r>
          </a:p>
          <a:p>
            <a:pPr marL="0" indent="0">
              <a:buNone/>
            </a:pPr>
            <a:r>
              <a:rPr lang="en-CA" dirty="0"/>
              <a:t>//! </a:t>
            </a:r>
            <a:r>
              <a:rPr lang="en-CA" dirty="0" err="1"/>
              <a:t>InheritInner</a:t>
            </a:r>
            <a:r>
              <a:rPr lang="en-CA" dirty="0"/>
              <a:t>() {} // Won’t compile </a:t>
            </a:r>
          </a:p>
          <a:p>
            <a:pPr marL="0" indent="0">
              <a:buNone/>
            </a:pPr>
            <a:r>
              <a:rPr lang="en-CA" dirty="0" err="1"/>
              <a:t>InheritInner</a:t>
            </a:r>
            <a:r>
              <a:rPr lang="en-CA" dirty="0"/>
              <a:t>(</a:t>
            </a:r>
            <a:r>
              <a:rPr lang="en-CA" dirty="0" err="1"/>
              <a:t>WithInner</a:t>
            </a:r>
            <a:r>
              <a:rPr lang="en-CA" dirty="0"/>
              <a:t> </a:t>
            </a:r>
            <a:r>
              <a:rPr lang="en-CA" dirty="0" err="1"/>
              <a:t>wi</a:t>
            </a:r>
            <a:r>
              <a:rPr lang="en-CA" dirty="0"/>
              <a:t>) { </a:t>
            </a:r>
          </a:p>
          <a:p>
            <a:pPr marL="0" indent="0">
              <a:buNone/>
            </a:pPr>
            <a:r>
              <a:rPr lang="en-CA" dirty="0" err="1"/>
              <a:t>wi.super</a:t>
            </a:r>
            <a:r>
              <a:rPr lang="en-CA" dirty="0"/>
              <a:t>(); </a:t>
            </a:r>
          </a:p>
          <a:p>
            <a:pPr marL="0" indent="0">
              <a:buNone/>
            </a:pPr>
            <a:r>
              <a:rPr lang="en-CA" dirty="0"/>
              <a:t>} </a:t>
            </a:r>
          </a:p>
          <a:p>
            <a:pPr marL="0" indent="0">
              <a:buNone/>
            </a:pPr>
            <a:r>
              <a:rPr lang="en-CA" dirty="0"/>
              <a:t>public static void main(String[] </a:t>
            </a:r>
            <a:r>
              <a:rPr lang="en-CA" dirty="0" err="1"/>
              <a:t>args</a:t>
            </a:r>
            <a:r>
              <a:rPr lang="en-CA" dirty="0"/>
              <a:t>) { </a:t>
            </a:r>
          </a:p>
          <a:p>
            <a:pPr marL="0" indent="0">
              <a:buNone/>
            </a:pPr>
            <a:r>
              <a:rPr lang="en-CA" dirty="0" err="1"/>
              <a:t>WithInner</a:t>
            </a:r>
            <a:r>
              <a:rPr lang="en-CA" dirty="0"/>
              <a:t> </a:t>
            </a:r>
            <a:r>
              <a:rPr lang="en-CA" dirty="0" err="1"/>
              <a:t>wi</a:t>
            </a:r>
            <a:r>
              <a:rPr lang="en-CA" dirty="0"/>
              <a:t> = new </a:t>
            </a:r>
            <a:r>
              <a:rPr lang="en-CA" dirty="0" err="1"/>
              <a:t>WithInner</a:t>
            </a:r>
            <a:r>
              <a:rPr lang="en-CA" dirty="0"/>
              <a:t>(); </a:t>
            </a:r>
          </a:p>
          <a:p>
            <a:pPr marL="0" indent="0">
              <a:buNone/>
            </a:pPr>
            <a:r>
              <a:rPr lang="en-CA" dirty="0" err="1"/>
              <a:t>InheritInner</a:t>
            </a:r>
            <a:r>
              <a:rPr lang="en-CA" dirty="0"/>
              <a:t> ii = new </a:t>
            </a:r>
            <a:r>
              <a:rPr lang="en-CA" dirty="0" err="1"/>
              <a:t>InheritInner</a:t>
            </a:r>
            <a:r>
              <a:rPr lang="en-CA" dirty="0"/>
              <a:t>(</a:t>
            </a:r>
            <a:r>
              <a:rPr lang="en-CA" dirty="0" err="1"/>
              <a:t>wi</a:t>
            </a:r>
            <a:r>
              <a:rPr lang="en-CA" dirty="0"/>
              <a:t>); </a:t>
            </a:r>
          </a:p>
          <a:p>
            <a:pPr marL="0" indent="0">
              <a:buNone/>
            </a:pPr>
            <a:r>
              <a:rPr lang="en-CA" dirty="0"/>
              <a:t>} </a:t>
            </a:r>
          </a:p>
          <a:p>
            <a:pPr marL="0" indent="0">
              <a:buNone/>
            </a:pPr>
            <a:r>
              <a:rPr lang="en-CA" dirty="0"/>
              <a:t>} </a:t>
            </a:r>
          </a:p>
        </p:txBody>
      </p:sp>
    </p:spTree>
    <p:extLst>
      <p:ext uri="{BB962C8B-B14F-4D97-AF65-F5344CB8AC3E}">
        <p14:creationId xmlns:p14="http://schemas.microsoft.com/office/powerpoint/2010/main" val="37686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Overriding Inner Classes?? NO</a:t>
            </a:r>
          </a:p>
        </p:txBody>
      </p:sp>
      <p:sp>
        <p:nvSpPr>
          <p:cNvPr id="3" name="Content Placeholder 2"/>
          <p:cNvSpPr>
            <a:spLocks noGrp="1"/>
          </p:cNvSpPr>
          <p:nvPr>
            <p:ph idx="1"/>
          </p:nvPr>
        </p:nvSpPr>
        <p:spPr/>
        <p:txBody>
          <a:bodyPr>
            <a:normAutofit lnSpcReduction="10000"/>
          </a:bodyPr>
          <a:lstStyle/>
          <a:p>
            <a:r>
              <a:rPr lang="en-CA" dirty="0"/>
              <a:t>Although it might seem like you can override an inner class when inheriting from the outer class, it doesn’t work (BigEgg.java). Instead you end up with two different inner classes and use &lt;outer class name&gt;.&lt;inner class name&gt;</a:t>
            </a:r>
          </a:p>
          <a:p>
            <a:r>
              <a:rPr lang="en-CA" dirty="0"/>
              <a:t>You can have both the outer class and inner class being inherited and the standard rules apply (BigEgg2.java)</a:t>
            </a:r>
          </a:p>
        </p:txBody>
      </p:sp>
    </p:spTree>
    <p:extLst>
      <p:ext uri="{BB962C8B-B14F-4D97-AF65-F5344CB8AC3E}">
        <p14:creationId xmlns:p14="http://schemas.microsoft.com/office/powerpoint/2010/main" val="297375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inner classes</a:t>
            </a:r>
          </a:p>
        </p:txBody>
      </p:sp>
      <p:sp>
        <p:nvSpPr>
          <p:cNvPr id="3" name="Content Placeholder 2"/>
          <p:cNvSpPr>
            <a:spLocks noGrp="1"/>
          </p:cNvSpPr>
          <p:nvPr>
            <p:ph idx="1"/>
          </p:nvPr>
        </p:nvSpPr>
        <p:spPr/>
        <p:txBody>
          <a:bodyPr>
            <a:normAutofit lnSpcReduction="10000"/>
          </a:bodyPr>
          <a:lstStyle/>
          <a:p>
            <a:r>
              <a:rPr lang="en-CA" dirty="0"/>
              <a:t>You can create a local [named] inner class (usually inside a method block)</a:t>
            </a:r>
          </a:p>
          <a:p>
            <a:r>
              <a:rPr lang="en-CA" dirty="0"/>
              <a:t>The result to the outside is the same as an anonymous inner class with two minor benefits: you can provide 1 or more constructors; you can create multiple objects in the method block the inner class is defined in)</a:t>
            </a:r>
          </a:p>
          <a:p>
            <a:r>
              <a:rPr lang="en-CA"/>
              <a:t>See LocalInnerClass.java</a:t>
            </a:r>
            <a:endParaRPr lang="en-CA" dirty="0"/>
          </a:p>
        </p:txBody>
      </p:sp>
    </p:spTree>
    <p:extLst>
      <p:ext uri="{BB962C8B-B14F-4D97-AF65-F5344CB8AC3E}">
        <p14:creationId xmlns:p14="http://schemas.microsoft.com/office/powerpoint/2010/main" val="345526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Nesting Interfaces</a:t>
            </a:r>
          </a:p>
        </p:txBody>
      </p:sp>
      <p:sp>
        <p:nvSpPr>
          <p:cNvPr id="3" name="Content Placeholder 2"/>
          <p:cNvSpPr>
            <a:spLocks noGrp="1"/>
          </p:cNvSpPr>
          <p:nvPr>
            <p:ph idx="1"/>
          </p:nvPr>
        </p:nvSpPr>
        <p:spPr/>
        <p:txBody>
          <a:bodyPr/>
          <a:lstStyle/>
          <a:p>
            <a:r>
              <a:rPr lang="en-CA" dirty="0"/>
              <a:t>You can nest interfaces in a class, this limits access and prevents </a:t>
            </a:r>
            <a:r>
              <a:rPr lang="en-CA" dirty="0" err="1"/>
              <a:t>upcasting</a:t>
            </a:r>
            <a:endParaRPr lang="en-CA" dirty="0"/>
          </a:p>
          <a:p>
            <a:r>
              <a:rPr lang="en-CA" dirty="0"/>
              <a:t>The rules are such that you can have private nested interfaces but must still have public methods for all that inherit from the interface</a:t>
            </a:r>
          </a:p>
          <a:p>
            <a:r>
              <a:rPr lang="en-CA" dirty="0"/>
              <a:t>There is little benefit but a confusing but interesting example is provided</a:t>
            </a:r>
            <a:r>
              <a:rPr lang="en-CA"/>
              <a:t>: NestingInterfaces.java</a:t>
            </a:r>
          </a:p>
        </p:txBody>
      </p:sp>
    </p:spTree>
    <p:extLst>
      <p:ext uri="{BB962C8B-B14F-4D97-AF65-F5344CB8AC3E}">
        <p14:creationId xmlns:p14="http://schemas.microsoft.com/office/powerpoint/2010/main" val="83601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Factories</a:t>
            </a:r>
            <a:endParaRPr lang="en-CA" dirty="0"/>
          </a:p>
        </p:txBody>
      </p:sp>
      <p:sp>
        <p:nvSpPr>
          <p:cNvPr id="3" name="Content Placeholder 2"/>
          <p:cNvSpPr>
            <a:spLocks noGrp="1"/>
          </p:cNvSpPr>
          <p:nvPr>
            <p:ph idx="1"/>
          </p:nvPr>
        </p:nvSpPr>
        <p:spPr/>
        <p:txBody>
          <a:bodyPr>
            <a:normAutofit fontScale="77500" lnSpcReduction="20000"/>
          </a:bodyPr>
          <a:lstStyle/>
          <a:p>
            <a:r>
              <a:rPr lang="en-US" dirty="0"/>
              <a:t>Interfaces are a partial solution to multiple inheritance</a:t>
            </a:r>
          </a:p>
          <a:p>
            <a:r>
              <a:rPr lang="en-US" dirty="0"/>
              <a:t>Factory Methods (from design patterns) are a typical way to produce objects that fit the interface</a:t>
            </a:r>
          </a:p>
          <a:p>
            <a:r>
              <a:rPr lang="en-US" dirty="0"/>
              <a:t>Instead of calling a constructor directly, you call a creation method on a factory object which produces an implementation of the interface</a:t>
            </a:r>
          </a:p>
          <a:p>
            <a:r>
              <a:rPr lang="en-US" dirty="0"/>
              <a:t>This isolates your code from the implementation of the interface allowing for the same code to perform the same actions on a different implementation of the interface</a:t>
            </a:r>
          </a:p>
          <a:p>
            <a:r>
              <a:rPr lang="en-US" dirty="0"/>
              <a:t>See Factories.java, Games.java</a:t>
            </a:r>
          </a:p>
          <a:p>
            <a:r>
              <a:rPr lang="en-US" b="1" dirty="0"/>
              <a:t>If the code in class Games </a:t>
            </a:r>
            <a:r>
              <a:rPr lang="en-US" dirty="0"/>
              <a:t>(</a:t>
            </a:r>
            <a:r>
              <a:rPr lang="en-US" dirty="0" err="1"/>
              <a:t>playGame</a:t>
            </a:r>
            <a:r>
              <a:rPr lang="en-US" dirty="0"/>
              <a:t>()) </a:t>
            </a:r>
            <a:r>
              <a:rPr lang="en-US" b="1" dirty="0"/>
              <a:t>is </a:t>
            </a:r>
            <a:r>
              <a:rPr lang="en-US" b="1" u="sng" dirty="0"/>
              <a:t>complex code </a:t>
            </a:r>
            <a:r>
              <a:rPr lang="en-US" dirty="0"/>
              <a:t>that is similar for multiple games we can reuse that code by this extra level of indirection</a:t>
            </a:r>
            <a:endParaRPr lang="en-CA" dirty="0"/>
          </a:p>
        </p:txBody>
      </p:sp>
    </p:spTree>
    <p:extLst>
      <p:ext uri="{BB962C8B-B14F-4D97-AF65-F5344CB8AC3E}">
        <p14:creationId xmlns:p14="http://schemas.microsoft.com/office/powerpoint/2010/main" val="144134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 reviewed</a:t>
            </a:r>
            <a:endParaRPr lang="en-CA" dirty="0"/>
          </a:p>
        </p:txBody>
      </p:sp>
      <p:sp>
        <p:nvSpPr>
          <p:cNvPr id="3" name="Content Placeholder 2"/>
          <p:cNvSpPr>
            <a:spLocks noGrp="1"/>
          </p:cNvSpPr>
          <p:nvPr>
            <p:ph idx="1"/>
          </p:nvPr>
        </p:nvSpPr>
        <p:spPr/>
        <p:txBody>
          <a:bodyPr>
            <a:normAutofit fontScale="92500" lnSpcReduction="10000"/>
          </a:bodyPr>
          <a:lstStyle/>
          <a:p>
            <a:r>
              <a:rPr lang="en-US" dirty="0"/>
              <a:t>Examine Sequence.java example</a:t>
            </a:r>
          </a:p>
          <a:p>
            <a:r>
              <a:rPr lang="en-US" dirty="0"/>
              <a:t>Notice how the Selector allows access to the outer class object</a:t>
            </a:r>
          </a:p>
          <a:p>
            <a:r>
              <a:rPr lang="en-US" dirty="0"/>
              <a:t>Multiple Selector inner objects can be made and all are independent from each other , allowing each user of the Sector object to move through the outer class objects data independent of each other</a:t>
            </a:r>
          </a:p>
          <a:p>
            <a:r>
              <a:rPr lang="en-US" dirty="0"/>
              <a:t>Inner classes may be private or protected while regular classes may only be public or package</a:t>
            </a:r>
            <a:endParaRPr lang="en-CA" dirty="0"/>
          </a:p>
        </p:txBody>
      </p:sp>
    </p:spTree>
    <p:extLst>
      <p:ext uri="{BB962C8B-B14F-4D97-AF65-F5344CB8AC3E}">
        <p14:creationId xmlns:p14="http://schemas.microsoft.com/office/powerpoint/2010/main" val="136770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r>
              <a:rPr lang="en-US" dirty="0"/>
              <a:t> Inner classes</a:t>
            </a:r>
            <a:endParaRPr lang="en-CA" dirty="0"/>
          </a:p>
        </p:txBody>
      </p:sp>
      <p:sp>
        <p:nvSpPr>
          <p:cNvPr id="3" name="Content Placeholder 2"/>
          <p:cNvSpPr>
            <a:spLocks noGrp="1"/>
          </p:cNvSpPr>
          <p:nvPr>
            <p:ph idx="1"/>
          </p:nvPr>
        </p:nvSpPr>
        <p:spPr/>
        <p:txBody>
          <a:bodyPr>
            <a:normAutofit fontScale="92500" lnSpcReduction="20000"/>
          </a:bodyPr>
          <a:lstStyle/>
          <a:p>
            <a:r>
              <a:rPr lang="en-US" dirty="0"/>
              <a:t>By using a general interface for an inner class type then </a:t>
            </a:r>
            <a:r>
              <a:rPr lang="en-US" dirty="0" err="1"/>
              <a:t>upcasting</a:t>
            </a:r>
            <a:r>
              <a:rPr lang="en-US" dirty="0"/>
              <a:t> to it we can hide the implementation of the inner class to the outside</a:t>
            </a:r>
          </a:p>
          <a:p>
            <a:r>
              <a:rPr lang="en-US" dirty="0"/>
              <a:t>In TestParcel.java the inner class is private preventing access to the inner class even when extending it preventing any type-coding dependencies</a:t>
            </a:r>
          </a:p>
          <a:p>
            <a:r>
              <a:rPr lang="en-US" dirty="0"/>
              <a:t>Notice in TestParcel.java once the Parcel4 object’s inner class objects have been defined (contents and destination) they cannot be altered for that object</a:t>
            </a:r>
            <a:endParaRPr lang="en-CA" dirty="0"/>
          </a:p>
        </p:txBody>
      </p:sp>
    </p:spTree>
    <p:extLst>
      <p:ext uri="{BB962C8B-B14F-4D97-AF65-F5344CB8AC3E}">
        <p14:creationId xmlns:p14="http://schemas.microsoft.com/office/powerpoint/2010/main" val="62735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Method again</a:t>
            </a:r>
            <a:endParaRPr lang="en-CA" dirty="0"/>
          </a:p>
        </p:txBody>
      </p:sp>
      <p:sp>
        <p:nvSpPr>
          <p:cNvPr id="3" name="Content Placeholder 2"/>
          <p:cNvSpPr>
            <a:spLocks noGrp="1"/>
          </p:cNvSpPr>
          <p:nvPr>
            <p:ph idx="1"/>
          </p:nvPr>
        </p:nvSpPr>
        <p:spPr/>
        <p:txBody>
          <a:bodyPr>
            <a:normAutofit lnSpcReduction="10000"/>
          </a:bodyPr>
          <a:lstStyle/>
          <a:p>
            <a:r>
              <a:rPr lang="en-US" dirty="0"/>
              <a:t>Using anonymous inner classes the Factory Method becomes cleaner</a:t>
            </a:r>
          </a:p>
          <a:p>
            <a:r>
              <a:rPr lang="en-US" dirty="0"/>
              <a:t>In Factories.java (</a:t>
            </a:r>
            <a:r>
              <a:rPr lang="en-US" dirty="0" err="1"/>
              <a:t>innerclasses</a:t>
            </a:r>
            <a:r>
              <a:rPr lang="en-US" dirty="0"/>
              <a:t>/Factories) example the factory() becomes an anonymous inner class (and static since you shouldn’t need more than one factory object).</a:t>
            </a:r>
          </a:p>
          <a:p>
            <a:r>
              <a:rPr lang="en-US" dirty="0"/>
              <a:t>Constructors can be made private preventing incorrect constructions</a:t>
            </a:r>
          </a:p>
          <a:p>
            <a:r>
              <a:rPr lang="en-US" dirty="0"/>
              <a:t>See Games.java (</a:t>
            </a:r>
            <a:r>
              <a:rPr lang="en-US" dirty="0" err="1"/>
              <a:t>innerclasses</a:t>
            </a:r>
            <a:r>
              <a:rPr lang="en-US" dirty="0"/>
              <a:t>/Games)</a:t>
            </a:r>
            <a:endParaRPr lang="en-CA" dirty="0"/>
          </a:p>
        </p:txBody>
      </p:sp>
    </p:spTree>
    <p:extLst>
      <p:ext uri="{BB962C8B-B14F-4D97-AF65-F5344CB8AC3E}">
        <p14:creationId xmlns:p14="http://schemas.microsoft.com/office/powerpoint/2010/main" val="346576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(static) Classes</a:t>
            </a:r>
            <a:endParaRPr lang="en-CA" dirty="0"/>
          </a:p>
        </p:txBody>
      </p:sp>
      <p:sp>
        <p:nvSpPr>
          <p:cNvPr id="3" name="Content Placeholder 2"/>
          <p:cNvSpPr>
            <a:spLocks noGrp="1"/>
          </p:cNvSpPr>
          <p:nvPr>
            <p:ph idx="1"/>
          </p:nvPr>
        </p:nvSpPr>
        <p:spPr/>
        <p:txBody>
          <a:bodyPr>
            <a:normAutofit fontScale="85000" lnSpcReduction="20000"/>
          </a:bodyPr>
          <a:lstStyle/>
          <a:p>
            <a:r>
              <a:rPr lang="en-US" dirty="0"/>
              <a:t>It’s not always the case that an inner class object needs access to its outer class object</a:t>
            </a:r>
          </a:p>
          <a:p>
            <a:r>
              <a:rPr lang="en-US" dirty="0"/>
              <a:t>We can make an inner class </a:t>
            </a:r>
            <a:r>
              <a:rPr lang="en-US" b="1" dirty="0"/>
              <a:t>static</a:t>
            </a:r>
            <a:r>
              <a:rPr lang="en-US" dirty="0"/>
              <a:t> which decouples the inner class from the outer class</a:t>
            </a:r>
          </a:p>
          <a:p>
            <a:r>
              <a:rPr lang="en-US" dirty="0"/>
              <a:t>A static class DOES NOT imply that there is only one. You INSTANTIATE nested (static) classes as you would non-static inner classes</a:t>
            </a:r>
          </a:p>
          <a:p>
            <a:r>
              <a:rPr lang="en-US" dirty="0"/>
              <a:t>A static inner class does not require an outer class object to create an object of a nested class</a:t>
            </a:r>
          </a:p>
          <a:p>
            <a:r>
              <a:rPr lang="en-US" dirty="0"/>
              <a:t>Static inner class objects cannot access non-static outer class objects</a:t>
            </a:r>
          </a:p>
          <a:p>
            <a:r>
              <a:rPr lang="en-US" dirty="0"/>
              <a:t>See Parcel11.java</a:t>
            </a:r>
            <a:endParaRPr lang="en-CA" dirty="0"/>
          </a:p>
        </p:txBody>
      </p:sp>
    </p:spTree>
    <p:extLst>
      <p:ext uri="{BB962C8B-B14F-4D97-AF65-F5344CB8AC3E}">
        <p14:creationId xmlns:p14="http://schemas.microsoft.com/office/powerpoint/2010/main" val="240363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inside interfaces</a:t>
            </a:r>
            <a:endParaRPr lang="en-CA" dirty="0"/>
          </a:p>
        </p:txBody>
      </p:sp>
      <p:sp>
        <p:nvSpPr>
          <p:cNvPr id="3" name="Content Placeholder 2"/>
          <p:cNvSpPr>
            <a:spLocks noGrp="1"/>
          </p:cNvSpPr>
          <p:nvPr>
            <p:ph idx="1"/>
          </p:nvPr>
        </p:nvSpPr>
        <p:spPr/>
        <p:txBody>
          <a:bodyPr>
            <a:normAutofit fontScale="92500"/>
          </a:bodyPr>
          <a:lstStyle/>
          <a:p>
            <a:r>
              <a:rPr lang="en-US" dirty="0"/>
              <a:t>Static classes (nested classes) may be added to an interface (since they are static and public they do not violate the rules for interfaces)</a:t>
            </a:r>
          </a:p>
          <a:p>
            <a:r>
              <a:rPr lang="en-US" dirty="0"/>
              <a:t>In ClassInInterface.java example an inner class object is instantiated and a method called on it. In addition it even “implemented” the interface it was defined in (not required of course)</a:t>
            </a:r>
          </a:p>
          <a:p>
            <a:r>
              <a:rPr lang="en-US" dirty="0"/>
              <a:t>Useful to provide common code for all classes that use the same interface</a:t>
            </a:r>
            <a:endParaRPr lang="en-CA" dirty="0"/>
          </a:p>
        </p:txBody>
      </p:sp>
    </p:spTree>
    <p:extLst>
      <p:ext uri="{BB962C8B-B14F-4D97-AF65-F5344CB8AC3E}">
        <p14:creationId xmlns:p14="http://schemas.microsoft.com/office/powerpoint/2010/main" val="337129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Nested Classes</a:t>
            </a:r>
            <a:endParaRPr lang="en-CA" dirty="0"/>
          </a:p>
        </p:txBody>
      </p:sp>
      <p:sp>
        <p:nvSpPr>
          <p:cNvPr id="3" name="Content Placeholder 2"/>
          <p:cNvSpPr>
            <a:spLocks noGrp="1"/>
          </p:cNvSpPr>
          <p:nvPr>
            <p:ph idx="1"/>
          </p:nvPr>
        </p:nvSpPr>
        <p:spPr/>
        <p:txBody>
          <a:bodyPr/>
          <a:lstStyle/>
          <a:p>
            <a:r>
              <a:rPr lang="en-US" dirty="0"/>
              <a:t>MultiNestingAccess.java demonstrates that all inner classes have access to their parent (or parents’ parent) members</a:t>
            </a:r>
          </a:p>
          <a:p>
            <a:r>
              <a:rPr lang="en-US" dirty="0"/>
              <a:t>It also demonstrates correct construction of the inner class objects using .new</a:t>
            </a:r>
            <a:endParaRPr lang="en-CA" dirty="0"/>
          </a:p>
        </p:txBody>
      </p:sp>
    </p:spTree>
    <p:extLst>
      <p:ext uri="{BB962C8B-B14F-4D97-AF65-F5344CB8AC3E}">
        <p14:creationId xmlns:p14="http://schemas.microsoft.com/office/powerpoint/2010/main" val="405150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20485</TotalTime>
  <Words>1392</Words>
  <Application>Microsoft Office PowerPoint</Application>
  <PresentationFormat>On-screen Show (4:3)</PresentationFormat>
  <Paragraphs>119</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Inner Classes and Interfaces</vt:lpstr>
      <vt:lpstr>Nesting Interfaces</vt:lpstr>
      <vt:lpstr>Interfaces and Factories</vt:lpstr>
      <vt:lpstr>Inner Classes reviewed</vt:lpstr>
      <vt:lpstr>Upcasting Inner classes</vt:lpstr>
      <vt:lpstr>Factory Method again</vt:lpstr>
      <vt:lpstr>Nested (static) Classes</vt:lpstr>
      <vt:lpstr>Classes inside interfaces</vt:lpstr>
      <vt:lpstr>Multiple Nested Classes</vt:lpstr>
      <vt:lpstr>Multiple Inheritance</vt:lpstr>
      <vt:lpstr>Closures &amp; callbacks</vt:lpstr>
      <vt:lpstr>Using callbacks</vt:lpstr>
      <vt:lpstr>Inner classes and Frameworks</vt:lpstr>
      <vt:lpstr>Innerclasses.controller</vt:lpstr>
      <vt:lpstr>Controller class</vt:lpstr>
      <vt:lpstr>Greenhouse</vt:lpstr>
      <vt:lpstr>Inheriting from inner classes</vt:lpstr>
      <vt:lpstr>Overriding Inner Classes?? NO</vt:lpstr>
      <vt:lpstr>Local inner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Classes and Interfaces</dc:title>
  <dc:creator>Dennis Richards</dc:creator>
  <cp:lastModifiedBy>Dennis Richards</cp:lastModifiedBy>
  <cp:revision>29</cp:revision>
  <dcterms:created xsi:type="dcterms:W3CDTF">2015-01-29T19:50:45Z</dcterms:created>
  <dcterms:modified xsi:type="dcterms:W3CDTF">2019-04-04T15:22:20Z</dcterms:modified>
</cp:coreProperties>
</file>