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2"/>
    <p:sldId id="257" r:id="rId23"/>
    <p:sldId id="258" r:id="rId24"/>
    <p:sldId id="259" r:id="rId25"/>
    <p:sldId id="260" r:id="rId26"/>
    <p:sldId id="261" r:id="rId27"/>
    <p:sldId id="262" r:id="rId28"/>
    <p:sldId id="263" r:id="rId29"/>
    <p:sldId id="264" r:id="rId30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Codec Pro ExtraBold" charset="1" panose="00000700000000000000"/>
      <p:regular r:id="rId10"/>
    </p:embeddedFont>
    <p:embeddedFont>
      <p:font typeface="Codec Pro ExtraBold Bold" charset="1" panose="00000900000000000000"/>
      <p:regular r:id="rId11"/>
    </p:embeddedFont>
    <p:embeddedFont>
      <p:font typeface="Canva Sans 1" charset="1" panose="020B0503030501040103"/>
      <p:regular r:id="rId12"/>
    </p:embeddedFont>
    <p:embeddedFont>
      <p:font typeface="Canva Sans 1 Bold" charset="1" panose="020B0803030501040103"/>
      <p:regular r:id="rId13"/>
    </p:embeddedFont>
    <p:embeddedFont>
      <p:font typeface="Canva Sans 1 Italics" charset="1" panose="020B0503030501040103"/>
      <p:regular r:id="rId14"/>
    </p:embeddedFont>
    <p:embeddedFont>
      <p:font typeface="Canva Sans 1 Bold Italics" charset="1" panose="020B0803030501040103"/>
      <p:regular r:id="rId15"/>
    </p:embeddedFont>
    <p:embeddedFont>
      <p:font typeface="Canva Sans 2" charset="1" panose="020B0503030501040103"/>
      <p:regular r:id="rId16"/>
    </p:embeddedFont>
    <p:embeddedFont>
      <p:font typeface="Canva Sans 2 Bold" charset="1" panose="020B0803030501040103"/>
      <p:regular r:id="rId17"/>
    </p:embeddedFont>
    <p:embeddedFont>
      <p:font typeface="Canva Sans 2 Italics" charset="1" panose="020B0503030501040103"/>
      <p:regular r:id="rId18"/>
    </p:embeddedFont>
    <p:embeddedFont>
      <p:font typeface="Canva Sans 2 Bold Italics" charset="1" panose="020B0803030501040103"/>
      <p:regular r:id="rId19"/>
    </p:embeddedFont>
    <p:embeddedFont>
      <p:font typeface="Canva Sans 2 Medium" charset="1" panose="020B0603030501040103"/>
      <p:regular r:id="rId20"/>
    </p:embeddedFont>
    <p:embeddedFont>
      <p:font typeface="Canva Sans 2 Medium Italics" charset="1" panose="020B0603030501040103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slides/slide1.xml" Type="http://schemas.openxmlformats.org/officeDocument/2006/relationships/slide"/><Relationship Id="rId23" Target="slides/slide2.xml" Type="http://schemas.openxmlformats.org/officeDocument/2006/relationships/slide"/><Relationship Id="rId24" Target="slides/slide3.xml" Type="http://schemas.openxmlformats.org/officeDocument/2006/relationships/slide"/><Relationship Id="rId25" Target="slides/slide4.xml" Type="http://schemas.openxmlformats.org/officeDocument/2006/relationships/slide"/><Relationship Id="rId26" Target="slides/slide5.xml" Type="http://schemas.openxmlformats.org/officeDocument/2006/relationships/slide"/><Relationship Id="rId27" Target="slides/slide6.xml" Type="http://schemas.openxmlformats.org/officeDocument/2006/relationships/slide"/><Relationship Id="rId28" Target="slides/slide7.xml" Type="http://schemas.openxmlformats.org/officeDocument/2006/relationships/slide"/><Relationship Id="rId29" Target="slides/slide8.xml" Type="http://schemas.openxmlformats.org/officeDocument/2006/relationships/slide"/><Relationship Id="rId3" Target="viewProps.xml" Type="http://schemas.openxmlformats.org/officeDocument/2006/relationships/viewProps"/><Relationship Id="rId30" Target="slides/slide9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Relationship Id="rId4" Target="../media/image13.png" Type="http://schemas.openxmlformats.org/officeDocument/2006/relationships/image"/><Relationship Id="rId5" Target="../media/image14.sv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16.svg" Type="http://schemas.openxmlformats.org/officeDocument/2006/relationships/image"/><Relationship Id="rId4" Target="../media/image17.jpe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16.svg" Type="http://schemas.openxmlformats.org/officeDocument/2006/relationships/image"/><Relationship Id="rId4" Target="../media/image18.png" Type="http://schemas.openxmlformats.org/officeDocument/2006/relationships/image"/><Relationship Id="rId5" Target="../media/image19.pn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16.svg" Type="http://schemas.openxmlformats.org/officeDocument/2006/relationships/image"/><Relationship Id="rId4" Target="../media/image18.png" Type="http://schemas.openxmlformats.org/officeDocument/2006/relationships/image"/><Relationship Id="rId5" Target="../media/image20.pn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16.svg" Type="http://schemas.openxmlformats.org/officeDocument/2006/relationships/image"/><Relationship Id="rId4" Target="../media/image18.png" Type="http://schemas.openxmlformats.org/officeDocument/2006/relationships/image"/><Relationship Id="rId5" Target="../media/image21.png" Type="http://schemas.openxmlformats.org/officeDocument/2006/relationships/image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2.png" Type="http://schemas.openxmlformats.org/officeDocument/2006/relationships/image"/><Relationship Id="rId3" Target="../media/image23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24.png" Type="http://schemas.openxmlformats.org/officeDocument/2006/relationships/image"/><Relationship Id="rId7" Target="../media/image25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E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087100" y="3086100"/>
            <a:ext cx="7200900" cy="7200900"/>
          </a:xfrm>
          <a:custGeom>
            <a:avLst/>
            <a:gdLst/>
            <a:ahLst/>
            <a:cxnLst/>
            <a:rect r="r" b="b" t="t" l="l"/>
            <a:pathLst>
              <a:path h="7200900" w="7200900">
                <a:moveTo>
                  <a:pt x="0" y="0"/>
                </a:moveTo>
                <a:lnTo>
                  <a:pt x="7200900" y="0"/>
                </a:lnTo>
                <a:lnTo>
                  <a:pt x="7200900" y="7200900"/>
                </a:lnTo>
                <a:lnTo>
                  <a:pt x="0" y="7200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810113" y="2652012"/>
            <a:ext cx="1276987" cy="1276987"/>
          </a:xfrm>
          <a:custGeom>
            <a:avLst/>
            <a:gdLst/>
            <a:ahLst/>
            <a:cxnLst/>
            <a:rect r="r" b="b" t="t" l="l"/>
            <a:pathLst>
              <a:path h="1276987" w="1276987">
                <a:moveTo>
                  <a:pt x="0" y="0"/>
                </a:moveTo>
                <a:lnTo>
                  <a:pt x="1276987" y="0"/>
                </a:lnTo>
                <a:lnTo>
                  <a:pt x="1276987" y="1276987"/>
                </a:lnTo>
                <a:lnTo>
                  <a:pt x="0" y="127698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720864" y="1427539"/>
            <a:ext cx="482144" cy="467032"/>
          </a:xfrm>
          <a:custGeom>
            <a:avLst/>
            <a:gdLst/>
            <a:ahLst/>
            <a:cxnLst/>
            <a:rect r="r" b="b" t="t" l="l"/>
            <a:pathLst>
              <a:path h="467032" w="482144">
                <a:moveTo>
                  <a:pt x="0" y="0"/>
                </a:moveTo>
                <a:lnTo>
                  <a:pt x="482145" y="0"/>
                </a:lnTo>
                <a:lnTo>
                  <a:pt x="482145" y="467031"/>
                </a:lnTo>
                <a:lnTo>
                  <a:pt x="0" y="46703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7682761">
            <a:off x="-1383321" y="-1859499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722956" y="6564251"/>
            <a:ext cx="8883055" cy="1971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076"/>
              </a:lnSpc>
            </a:pPr>
            <a:r>
              <a:rPr lang="en-US" sz="4230" spc="287">
                <a:solidFill>
                  <a:srgbClr val="F35000"/>
                </a:solidFill>
                <a:latin typeface="Codec Pro ExtraBold"/>
              </a:rPr>
              <a:t>MunYoung Cho</a:t>
            </a:r>
          </a:p>
          <a:p>
            <a:pPr>
              <a:lnSpc>
                <a:spcPts val="5076"/>
              </a:lnSpc>
            </a:pPr>
            <a:r>
              <a:rPr lang="en-US" sz="4230" spc="287">
                <a:solidFill>
                  <a:srgbClr val="F35000"/>
                </a:solidFill>
                <a:latin typeface="Codec Pro ExtraBold"/>
              </a:rPr>
              <a:t>Yongeun Kwon</a:t>
            </a:r>
          </a:p>
          <a:p>
            <a:pPr>
              <a:lnSpc>
                <a:spcPts val="5076"/>
              </a:lnSpc>
            </a:pPr>
            <a:r>
              <a:rPr lang="en-US" sz="4230" spc="287">
                <a:solidFill>
                  <a:srgbClr val="F35000"/>
                </a:solidFill>
                <a:latin typeface="Codec Pro ExtraBold"/>
              </a:rPr>
              <a:t>Ebod Shojaei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722956" y="2050264"/>
            <a:ext cx="8883055" cy="5057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4847"/>
              </a:lnSpc>
            </a:pPr>
            <a:r>
              <a:rPr lang="en-US" sz="12372" spc="841">
                <a:solidFill>
                  <a:srgbClr val="000000"/>
                </a:solidFill>
                <a:latin typeface="Codec Pro ExtraBold"/>
              </a:rPr>
              <a:t>ASM</a:t>
            </a:r>
          </a:p>
          <a:p>
            <a:pPr>
              <a:lnSpc>
                <a:spcPts val="8488"/>
              </a:lnSpc>
            </a:pPr>
            <a:r>
              <a:rPr lang="en-US" sz="7073" spc="481">
                <a:solidFill>
                  <a:srgbClr val="000000"/>
                </a:solidFill>
                <a:latin typeface="Codec Pro ExtraBold"/>
              </a:rPr>
              <a:t>Calculator</a:t>
            </a:r>
          </a:p>
          <a:p>
            <a:pPr>
              <a:lnSpc>
                <a:spcPts val="3359"/>
              </a:lnSpc>
            </a:pPr>
            <a:r>
              <a:rPr lang="en-US" sz="2799" spc="190">
                <a:solidFill>
                  <a:srgbClr val="000000"/>
                </a:solidFill>
                <a:latin typeface="Codec Pro ExtraBold"/>
              </a:rPr>
              <a:t>-Addition</a:t>
            </a:r>
          </a:p>
          <a:p>
            <a:pPr>
              <a:lnSpc>
                <a:spcPts val="3359"/>
              </a:lnSpc>
            </a:pPr>
            <a:r>
              <a:rPr lang="en-US" sz="2799" spc="190">
                <a:solidFill>
                  <a:srgbClr val="000000"/>
                </a:solidFill>
                <a:latin typeface="Codec Pro ExtraBold"/>
              </a:rPr>
              <a:t>-Subtraction</a:t>
            </a:r>
          </a:p>
          <a:p>
            <a:pPr>
              <a:lnSpc>
                <a:spcPts val="8488"/>
              </a:lnSpc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15477547" y="9500754"/>
            <a:ext cx="2623989" cy="638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528"/>
              </a:lnSpc>
              <a:spcBef>
                <a:spcPct val="0"/>
              </a:spcBef>
            </a:pPr>
            <a:r>
              <a:rPr lang="en-US" sz="3773" spc="256" strike="noStrike" u="none">
                <a:solidFill>
                  <a:srgbClr val="FFFFFF"/>
                </a:solidFill>
                <a:latin typeface="Codec Pro ExtraBold"/>
              </a:rPr>
              <a:t>COMP2721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E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716001" y="2977509"/>
            <a:ext cx="6559375" cy="30706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814282" indent="-407141" lvl="1">
              <a:lnSpc>
                <a:spcPts val="6147"/>
              </a:lnSpc>
              <a:buFont typeface="Arial"/>
              <a:buChar char="•"/>
            </a:pPr>
            <a:r>
              <a:rPr lang="en-US" sz="3771" spc="22">
                <a:solidFill>
                  <a:srgbClr val="231F20"/>
                </a:solidFill>
                <a:latin typeface="Canva Sans 1"/>
              </a:rPr>
              <a:t>What is ASM?</a:t>
            </a:r>
          </a:p>
          <a:p>
            <a:pPr marL="814282" indent="-407141" lvl="1">
              <a:lnSpc>
                <a:spcPts val="6147"/>
              </a:lnSpc>
              <a:buFont typeface="Arial"/>
              <a:buChar char="•"/>
            </a:pPr>
            <a:r>
              <a:rPr lang="en-US" sz="3771" spc="22">
                <a:solidFill>
                  <a:srgbClr val="231F20"/>
                </a:solidFill>
                <a:latin typeface="Canva Sans 1"/>
              </a:rPr>
              <a:t>Calculator - Additon</a:t>
            </a:r>
          </a:p>
          <a:p>
            <a:pPr marL="814282" indent="-407141" lvl="1">
              <a:lnSpc>
                <a:spcPts val="6147"/>
              </a:lnSpc>
              <a:buFont typeface="Arial"/>
              <a:buChar char="•"/>
            </a:pPr>
            <a:r>
              <a:rPr lang="en-US" sz="3771" spc="22">
                <a:solidFill>
                  <a:srgbClr val="231F20"/>
                </a:solidFill>
                <a:latin typeface="Canva Sans 1"/>
              </a:rPr>
              <a:t>Calculator - Subtraction</a:t>
            </a:r>
          </a:p>
          <a:p>
            <a:pPr algn="l" marL="814282" indent="-407141" lvl="1">
              <a:lnSpc>
                <a:spcPts val="6147"/>
              </a:lnSpc>
              <a:spcBef>
                <a:spcPct val="0"/>
              </a:spcBef>
              <a:buFont typeface="Arial"/>
              <a:buChar char="•"/>
            </a:pPr>
            <a:r>
              <a:rPr lang="en-US" sz="3771" spc="22">
                <a:solidFill>
                  <a:srgbClr val="231F20"/>
                </a:solidFill>
                <a:latin typeface="Canva Sans 1"/>
              </a:rPr>
              <a:t>Q&amp;A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973608" y="1891757"/>
            <a:ext cx="4122555" cy="864127"/>
            <a:chOff x="0" y="0"/>
            <a:chExt cx="1085776" cy="22758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085776" cy="227589"/>
            </a:xfrm>
            <a:custGeom>
              <a:avLst/>
              <a:gdLst/>
              <a:ahLst/>
              <a:cxnLst/>
              <a:rect r="r" b="b" t="t" l="l"/>
              <a:pathLst>
                <a:path h="227589" w="1085776">
                  <a:moveTo>
                    <a:pt x="46949" y="0"/>
                  </a:moveTo>
                  <a:lnTo>
                    <a:pt x="1038827" y="0"/>
                  </a:lnTo>
                  <a:cubicBezTo>
                    <a:pt x="1051279" y="0"/>
                    <a:pt x="1063220" y="4946"/>
                    <a:pt x="1072025" y="13751"/>
                  </a:cubicBezTo>
                  <a:cubicBezTo>
                    <a:pt x="1080830" y="22555"/>
                    <a:pt x="1085776" y="34497"/>
                    <a:pt x="1085776" y="46949"/>
                  </a:cubicBezTo>
                  <a:lnTo>
                    <a:pt x="1085776" y="180641"/>
                  </a:lnTo>
                  <a:cubicBezTo>
                    <a:pt x="1085776" y="193092"/>
                    <a:pt x="1080830" y="205034"/>
                    <a:pt x="1072025" y="213838"/>
                  </a:cubicBezTo>
                  <a:cubicBezTo>
                    <a:pt x="1063220" y="222643"/>
                    <a:pt x="1051279" y="227589"/>
                    <a:pt x="1038827" y="227589"/>
                  </a:cubicBezTo>
                  <a:lnTo>
                    <a:pt x="46949" y="227589"/>
                  </a:lnTo>
                  <a:cubicBezTo>
                    <a:pt x="34497" y="227589"/>
                    <a:pt x="22555" y="222643"/>
                    <a:pt x="13751" y="213838"/>
                  </a:cubicBezTo>
                  <a:cubicBezTo>
                    <a:pt x="4946" y="205034"/>
                    <a:pt x="0" y="193092"/>
                    <a:pt x="0" y="180641"/>
                  </a:cubicBezTo>
                  <a:lnTo>
                    <a:pt x="0" y="46949"/>
                  </a:lnTo>
                  <a:cubicBezTo>
                    <a:pt x="0" y="34497"/>
                    <a:pt x="4946" y="22555"/>
                    <a:pt x="13751" y="13751"/>
                  </a:cubicBezTo>
                  <a:cubicBezTo>
                    <a:pt x="22555" y="4946"/>
                    <a:pt x="34497" y="0"/>
                    <a:pt x="46949" y="0"/>
                  </a:cubicBezTo>
                  <a:close/>
                </a:path>
              </a:pathLst>
            </a:custGeom>
            <a:solidFill>
              <a:srgbClr val="F47C00"/>
            </a:solidFill>
            <a:ln cap="rnd">
              <a:noFill/>
              <a:prstDash val="solid"/>
              <a:round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104775"/>
              <a:ext cx="1085776" cy="33236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5534"/>
                </a:lnSpc>
                <a:spcBef>
                  <a:spcPct val="0"/>
                </a:spcBef>
              </a:pPr>
              <a:r>
                <a:rPr lang="en-US" sz="4010" spc="862">
                  <a:solidFill>
                    <a:srgbClr val="FFFFFF"/>
                  </a:solidFill>
                  <a:latin typeface="Canva Sans 1 Bold"/>
                </a:rPr>
                <a:t>Overview</a:t>
              </a: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8275376" y="5431056"/>
            <a:ext cx="12295876" cy="10509296"/>
          </a:xfrm>
          <a:custGeom>
            <a:avLst/>
            <a:gdLst/>
            <a:ahLst/>
            <a:cxnLst/>
            <a:rect r="r" b="b" t="t" l="l"/>
            <a:pathLst>
              <a:path h="10509296" w="12295876">
                <a:moveTo>
                  <a:pt x="0" y="0"/>
                </a:moveTo>
                <a:lnTo>
                  <a:pt x="12295876" y="0"/>
                </a:lnTo>
                <a:lnTo>
                  <a:pt x="12295876" y="10509295"/>
                </a:lnTo>
                <a:lnTo>
                  <a:pt x="0" y="1050929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2121754">
            <a:off x="14196449" y="953069"/>
            <a:ext cx="1286811" cy="1099839"/>
          </a:xfrm>
          <a:custGeom>
            <a:avLst/>
            <a:gdLst/>
            <a:ahLst/>
            <a:cxnLst/>
            <a:rect r="r" b="b" t="t" l="l"/>
            <a:pathLst>
              <a:path h="1099839" w="1286811">
                <a:moveTo>
                  <a:pt x="0" y="0"/>
                </a:moveTo>
                <a:lnTo>
                  <a:pt x="1286812" y="0"/>
                </a:lnTo>
                <a:lnTo>
                  <a:pt x="1286812" y="1099839"/>
                </a:lnTo>
                <a:lnTo>
                  <a:pt x="0" y="10998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E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5544818" cy="10287000"/>
            <a:chOff x="0" y="0"/>
            <a:chExt cx="1460363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460363" cy="2709333"/>
            </a:xfrm>
            <a:custGeom>
              <a:avLst/>
              <a:gdLst/>
              <a:ahLst/>
              <a:cxnLst/>
              <a:rect r="r" b="b" t="t" l="l"/>
              <a:pathLst>
                <a:path h="2709333" w="1460363">
                  <a:moveTo>
                    <a:pt x="0" y="0"/>
                  </a:moveTo>
                  <a:lnTo>
                    <a:pt x="1460363" y="0"/>
                  </a:lnTo>
                  <a:lnTo>
                    <a:pt x="1460363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37221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76200"/>
              <a:ext cx="1460363" cy="27855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32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6050464" y="3204472"/>
            <a:ext cx="3726378" cy="3726378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37221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0"/>
              <a:ext cx="660400" cy="7366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5592"/>
                </a:lnSpc>
              </a:pPr>
              <a:r>
                <a:rPr lang="en-US" sz="3994" spc="39">
                  <a:solidFill>
                    <a:srgbClr val="FFFFFF"/>
                  </a:solidFill>
                  <a:latin typeface="Canva Sans 2 Bold"/>
                </a:rPr>
                <a:t>Hardware</a:t>
              </a:r>
            </a:p>
            <a:p>
              <a:pPr algn="ctr">
                <a:lnSpc>
                  <a:spcPts val="5592"/>
                </a:lnSpc>
              </a:pPr>
              <a:r>
                <a:rPr lang="en-US" sz="3994" spc="39">
                  <a:solidFill>
                    <a:srgbClr val="FFFFFF"/>
                  </a:solidFill>
                  <a:latin typeface="Canva Sans 2 Bold"/>
                </a:rPr>
                <a:t>Centric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9739659" y="2259663"/>
            <a:ext cx="3573978" cy="1078257"/>
            <a:chOff x="0" y="0"/>
            <a:chExt cx="1347049" cy="4064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347049" cy="406400"/>
            </a:xfrm>
            <a:custGeom>
              <a:avLst/>
              <a:gdLst/>
              <a:ahLst/>
              <a:cxnLst/>
              <a:rect r="r" b="b" t="t" l="l"/>
              <a:pathLst>
                <a:path h="406400" w="1347049">
                  <a:moveTo>
                    <a:pt x="1143849" y="0"/>
                  </a:moveTo>
                  <a:cubicBezTo>
                    <a:pt x="1256073" y="0"/>
                    <a:pt x="1347049" y="90976"/>
                    <a:pt x="1347049" y="203200"/>
                  </a:cubicBezTo>
                  <a:cubicBezTo>
                    <a:pt x="1347049" y="315424"/>
                    <a:pt x="1256073" y="406400"/>
                    <a:pt x="1143849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37221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1347049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32"/>
                </a:lnSpc>
              </a:pPr>
              <a:r>
                <a:rPr lang="en-US" sz="2094" spc="20">
                  <a:solidFill>
                    <a:srgbClr val="FFFFFF"/>
                  </a:solidFill>
                  <a:latin typeface="Canva Sans 2 Bold"/>
                </a:rPr>
                <a:t>CPU Architecture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0746942" y="3989404"/>
            <a:ext cx="2680938" cy="1078257"/>
            <a:chOff x="0" y="0"/>
            <a:chExt cx="1010458" cy="4064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010458" cy="406400"/>
            </a:xfrm>
            <a:custGeom>
              <a:avLst/>
              <a:gdLst/>
              <a:ahLst/>
              <a:cxnLst/>
              <a:rect r="r" b="b" t="t" l="l"/>
              <a:pathLst>
                <a:path h="406400" w="1010458">
                  <a:moveTo>
                    <a:pt x="807258" y="0"/>
                  </a:moveTo>
                  <a:cubicBezTo>
                    <a:pt x="919482" y="0"/>
                    <a:pt x="1010458" y="90976"/>
                    <a:pt x="1010458" y="203200"/>
                  </a:cubicBezTo>
                  <a:cubicBezTo>
                    <a:pt x="1010458" y="315424"/>
                    <a:pt x="919482" y="406400"/>
                    <a:pt x="807258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37221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1010458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32"/>
                </a:lnSpc>
              </a:pPr>
              <a:r>
                <a:rPr lang="en-US" sz="2094" spc="20">
                  <a:solidFill>
                    <a:srgbClr val="FFFFFF"/>
                  </a:solidFill>
                  <a:latin typeface="Canva Sans 2 Bold"/>
                </a:rPr>
                <a:t>Instructions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0746942" y="5775648"/>
            <a:ext cx="2388982" cy="1078257"/>
            <a:chOff x="0" y="0"/>
            <a:chExt cx="900419" cy="4064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900419" cy="406400"/>
            </a:xfrm>
            <a:custGeom>
              <a:avLst/>
              <a:gdLst/>
              <a:ahLst/>
              <a:cxnLst/>
              <a:rect r="r" b="b" t="t" l="l"/>
              <a:pathLst>
                <a:path h="406400" w="900419">
                  <a:moveTo>
                    <a:pt x="697219" y="0"/>
                  </a:moveTo>
                  <a:cubicBezTo>
                    <a:pt x="809443" y="0"/>
                    <a:pt x="900419" y="90976"/>
                    <a:pt x="900419" y="203200"/>
                  </a:cubicBezTo>
                  <a:cubicBezTo>
                    <a:pt x="900419" y="315424"/>
                    <a:pt x="809443" y="406400"/>
                    <a:pt x="697219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37221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900419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32"/>
                </a:lnSpc>
              </a:pPr>
              <a:r>
                <a:rPr lang="en-US" sz="2094" spc="20">
                  <a:solidFill>
                    <a:srgbClr val="FFFFFF"/>
                  </a:solidFill>
                  <a:latin typeface="Canva Sans 2 Bold"/>
                </a:rPr>
                <a:t>Registers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9553729" y="7492824"/>
            <a:ext cx="3573978" cy="1078257"/>
            <a:chOff x="0" y="0"/>
            <a:chExt cx="1347049" cy="4064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347049" cy="406400"/>
            </a:xfrm>
            <a:custGeom>
              <a:avLst/>
              <a:gdLst/>
              <a:ahLst/>
              <a:cxnLst/>
              <a:rect r="r" b="b" t="t" l="l"/>
              <a:pathLst>
                <a:path h="406400" w="1347049">
                  <a:moveTo>
                    <a:pt x="1143849" y="0"/>
                  </a:moveTo>
                  <a:cubicBezTo>
                    <a:pt x="1256073" y="0"/>
                    <a:pt x="1347049" y="90976"/>
                    <a:pt x="1347049" y="203200"/>
                  </a:cubicBezTo>
                  <a:cubicBezTo>
                    <a:pt x="1347049" y="315424"/>
                    <a:pt x="1256073" y="406400"/>
                    <a:pt x="1143849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37221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1347049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32"/>
                </a:lnSpc>
              </a:pPr>
              <a:r>
                <a:rPr lang="en-US" sz="2094" spc="20">
                  <a:solidFill>
                    <a:srgbClr val="FFFFFF"/>
                  </a:solidFill>
                  <a:latin typeface="Canva Sans 2 Bold"/>
                </a:rPr>
                <a:t>Memory Management</a:t>
              </a:r>
            </a:p>
          </p:txBody>
        </p:sp>
      </p:grpSp>
      <p:sp>
        <p:nvSpPr>
          <p:cNvPr name="Freeform 20" id="20"/>
          <p:cNvSpPr/>
          <p:nvPr/>
        </p:nvSpPr>
        <p:spPr>
          <a:xfrm flipH="false" flipV="false" rot="1605981">
            <a:off x="7548623" y="7347820"/>
            <a:ext cx="1985179" cy="560813"/>
          </a:xfrm>
          <a:custGeom>
            <a:avLst/>
            <a:gdLst/>
            <a:ahLst/>
            <a:cxnLst/>
            <a:rect r="r" b="b" t="t" l="l"/>
            <a:pathLst>
              <a:path h="560813" w="1985179">
                <a:moveTo>
                  <a:pt x="0" y="0"/>
                </a:moveTo>
                <a:lnTo>
                  <a:pt x="1985180" y="0"/>
                </a:lnTo>
                <a:lnTo>
                  <a:pt x="1985180" y="560813"/>
                </a:lnTo>
                <a:lnTo>
                  <a:pt x="0" y="56081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true" flipV="false" rot="9730070">
            <a:off x="7871092" y="2486617"/>
            <a:ext cx="1985179" cy="560813"/>
          </a:xfrm>
          <a:custGeom>
            <a:avLst/>
            <a:gdLst/>
            <a:ahLst/>
            <a:cxnLst/>
            <a:rect r="r" b="b" t="t" l="l"/>
            <a:pathLst>
              <a:path h="560813" w="1985179">
                <a:moveTo>
                  <a:pt x="1985179" y="0"/>
                </a:moveTo>
                <a:lnTo>
                  <a:pt x="0" y="0"/>
                </a:lnTo>
                <a:lnTo>
                  <a:pt x="0" y="560814"/>
                </a:lnTo>
                <a:lnTo>
                  <a:pt x="1985179" y="560814"/>
                </a:lnTo>
                <a:lnTo>
                  <a:pt x="1985179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9270423" y="6017642"/>
            <a:ext cx="1567117" cy="428998"/>
          </a:xfrm>
          <a:custGeom>
            <a:avLst/>
            <a:gdLst/>
            <a:ahLst/>
            <a:cxnLst/>
            <a:rect r="r" b="b" t="t" l="l"/>
            <a:pathLst>
              <a:path h="428998" w="1567117">
                <a:moveTo>
                  <a:pt x="0" y="0"/>
                </a:moveTo>
                <a:lnTo>
                  <a:pt x="1567117" y="0"/>
                </a:lnTo>
                <a:lnTo>
                  <a:pt x="1567117" y="428998"/>
                </a:lnTo>
                <a:lnTo>
                  <a:pt x="0" y="42899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3" id="23"/>
          <p:cNvSpPr txBox="true"/>
          <p:nvPr/>
        </p:nvSpPr>
        <p:spPr>
          <a:xfrm rot="0">
            <a:off x="576612" y="3747677"/>
            <a:ext cx="4727532" cy="24824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544"/>
              </a:lnSpc>
            </a:pPr>
            <a:r>
              <a:rPr lang="en-US" sz="1817" spc="18">
                <a:solidFill>
                  <a:srgbClr val="FFFFFF"/>
                </a:solidFill>
                <a:latin typeface="Canva Sans 1 Bold"/>
              </a:rPr>
              <a:t>Assembly Laguage /</a:t>
            </a:r>
            <a:r>
              <a:rPr lang="en-US" sz="1817" spc="18">
                <a:solidFill>
                  <a:srgbClr val="FFFFFF"/>
                </a:solidFill>
                <a:latin typeface="Canva Sans 1 Bold"/>
              </a:rPr>
              <a:t> Low level language</a:t>
            </a:r>
          </a:p>
          <a:p>
            <a:pPr>
              <a:lnSpc>
                <a:spcPts val="1704"/>
              </a:lnSpc>
            </a:pPr>
          </a:p>
          <a:p>
            <a:pPr>
              <a:lnSpc>
                <a:spcPts val="3104"/>
              </a:lnSpc>
            </a:pPr>
            <a:r>
              <a:rPr lang="en-US" sz="2217" spc="22">
                <a:solidFill>
                  <a:srgbClr val="FFFFFF"/>
                </a:solidFill>
                <a:latin typeface="Canva Sans 1"/>
              </a:rPr>
              <a:t>: It provides a direct interface between software and hardware, translating human-readable code into machine code.</a:t>
            </a:r>
          </a:p>
          <a:p>
            <a:pPr marL="0" indent="0" lvl="0">
              <a:lnSpc>
                <a:spcPts val="3104"/>
              </a:lnSpc>
            </a:pPr>
          </a:p>
        </p:txBody>
      </p:sp>
      <p:sp>
        <p:nvSpPr>
          <p:cNvPr name="TextBox 24" id="24"/>
          <p:cNvSpPr txBox="true"/>
          <p:nvPr/>
        </p:nvSpPr>
        <p:spPr>
          <a:xfrm rot="0">
            <a:off x="576612" y="2730139"/>
            <a:ext cx="4607076" cy="8515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669"/>
              </a:lnSpc>
              <a:spcBef>
                <a:spcPct val="0"/>
              </a:spcBef>
            </a:pPr>
            <a:r>
              <a:rPr lang="en-US" sz="4833" spc="241">
                <a:solidFill>
                  <a:srgbClr val="FDFBFB"/>
                </a:solidFill>
                <a:latin typeface="Canva Sans 1 Bold"/>
              </a:rPr>
              <a:t>what is ASM?</a:t>
            </a:r>
          </a:p>
        </p:txBody>
      </p:sp>
      <p:sp>
        <p:nvSpPr>
          <p:cNvPr name="Freeform 25" id="25"/>
          <p:cNvSpPr/>
          <p:nvPr/>
        </p:nvSpPr>
        <p:spPr>
          <a:xfrm flipH="false" flipV="false" rot="-1482789">
            <a:off x="9161912" y="4586523"/>
            <a:ext cx="1567117" cy="428998"/>
          </a:xfrm>
          <a:custGeom>
            <a:avLst/>
            <a:gdLst/>
            <a:ahLst/>
            <a:cxnLst/>
            <a:rect r="r" b="b" t="t" l="l"/>
            <a:pathLst>
              <a:path h="428998" w="1567117">
                <a:moveTo>
                  <a:pt x="0" y="0"/>
                </a:moveTo>
                <a:lnTo>
                  <a:pt x="1567117" y="0"/>
                </a:lnTo>
                <a:lnTo>
                  <a:pt x="1567117" y="428999"/>
                </a:lnTo>
                <a:lnTo>
                  <a:pt x="0" y="4289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6" id="26"/>
          <p:cNvGrpSpPr/>
          <p:nvPr/>
        </p:nvGrpSpPr>
        <p:grpSpPr>
          <a:xfrm rot="0">
            <a:off x="14380380" y="4044437"/>
            <a:ext cx="3470935" cy="1078257"/>
            <a:chOff x="0" y="0"/>
            <a:chExt cx="1308211" cy="4064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1308211" cy="406400"/>
            </a:xfrm>
            <a:custGeom>
              <a:avLst/>
              <a:gdLst/>
              <a:ahLst/>
              <a:cxnLst/>
              <a:rect r="r" b="b" t="t" l="l"/>
              <a:pathLst>
                <a:path h="406400" w="1308211">
                  <a:moveTo>
                    <a:pt x="1105011" y="0"/>
                  </a:moveTo>
                  <a:cubicBezTo>
                    <a:pt x="1217236" y="0"/>
                    <a:pt x="1308211" y="90976"/>
                    <a:pt x="1308211" y="203200"/>
                  </a:cubicBezTo>
                  <a:cubicBezTo>
                    <a:pt x="1308211" y="315424"/>
                    <a:pt x="1217236" y="406400"/>
                    <a:pt x="1105011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35000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0" y="-38100"/>
              <a:ext cx="1308211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32"/>
                </a:lnSpc>
              </a:pPr>
              <a:r>
                <a:rPr lang="en-US" sz="2094" spc="20">
                  <a:solidFill>
                    <a:srgbClr val="FFFFFF"/>
                  </a:solidFill>
                  <a:latin typeface="Canva Sans 2 Bold"/>
                </a:rPr>
                <a:t>e.g. mov, add, sub</a:t>
              </a:r>
            </a:p>
          </p:txBody>
        </p:sp>
      </p:grpSp>
      <p:sp>
        <p:nvSpPr>
          <p:cNvPr name="Freeform 29" id="29"/>
          <p:cNvSpPr/>
          <p:nvPr/>
        </p:nvSpPr>
        <p:spPr>
          <a:xfrm flipH="true" flipV="false" rot="-10696164">
            <a:off x="12871004" y="3581169"/>
            <a:ext cx="1985179" cy="560813"/>
          </a:xfrm>
          <a:custGeom>
            <a:avLst/>
            <a:gdLst/>
            <a:ahLst/>
            <a:cxnLst/>
            <a:rect r="r" b="b" t="t" l="l"/>
            <a:pathLst>
              <a:path h="560813" w="1985179">
                <a:moveTo>
                  <a:pt x="1985179" y="0"/>
                </a:moveTo>
                <a:lnTo>
                  <a:pt x="0" y="0"/>
                </a:lnTo>
                <a:lnTo>
                  <a:pt x="0" y="560813"/>
                </a:lnTo>
                <a:lnTo>
                  <a:pt x="1985179" y="560813"/>
                </a:lnTo>
                <a:lnTo>
                  <a:pt x="1985179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0" id="30"/>
          <p:cNvGrpSpPr/>
          <p:nvPr/>
        </p:nvGrpSpPr>
        <p:grpSpPr>
          <a:xfrm rot="0">
            <a:off x="14107474" y="5907512"/>
            <a:ext cx="3470935" cy="1078257"/>
            <a:chOff x="0" y="0"/>
            <a:chExt cx="1308211" cy="406400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1308211" cy="406400"/>
            </a:xfrm>
            <a:custGeom>
              <a:avLst/>
              <a:gdLst/>
              <a:ahLst/>
              <a:cxnLst/>
              <a:rect r="r" b="b" t="t" l="l"/>
              <a:pathLst>
                <a:path h="406400" w="1308211">
                  <a:moveTo>
                    <a:pt x="1105011" y="0"/>
                  </a:moveTo>
                  <a:cubicBezTo>
                    <a:pt x="1217236" y="0"/>
                    <a:pt x="1308211" y="90976"/>
                    <a:pt x="1308211" y="203200"/>
                  </a:cubicBezTo>
                  <a:cubicBezTo>
                    <a:pt x="1308211" y="315424"/>
                    <a:pt x="1217236" y="406400"/>
                    <a:pt x="1105011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35000"/>
            </a:solidFill>
          </p:spPr>
        </p:sp>
        <p:sp>
          <p:nvSpPr>
            <p:cNvPr name="TextBox 32" id="32"/>
            <p:cNvSpPr txBox="true"/>
            <p:nvPr/>
          </p:nvSpPr>
          <p:spPr>
            <a:xfrm>
              <a:off x="0" y="-38100"/>
              <a:ext cx="1308211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32"/>
                </a:lnSpc>
              </a:pPr>
              <a:r>
                <a:rPr lang="en-US" sz="2094" spc="20">
                  <a:solidFill>
                    <a:srgbClr val="FFFFFF"/>
                  </a:solidFill>
                  <a:latin typeface="Canva Sans 2 Bold"/>
                </a:rPr>
                <a:t>e.g. EAX, EBX, ECX</a:t>
              </a:r>
            </a:p>
          </p:txBody>
        </p:sp>
      </p:grpSp>
      <p:sp>
        <p:nvSpPr>
          <p:cNvPr name="Freeform 33" id="33"/>
          <p:cNvSpPr/>
          <p:nvPr/>
        </p:nvSpPr>
        <p:spPr>
          <a:xfrm flipH="true" flipV="false" rot="-10696164">
            <a:off x="12551690" y="5495242"/>
            <a:ext cx="1985179" cy="560813"/>
          </a:xfrm>
          <a:custGeom>
            <a:avLst/>
            <a:gdLst/>
            <a:ahLst/>
            <a:cxnLst/>
            <a:rect r="r" b="b" t="t" l="l"/>
            <a:pathLst>
              <a:path h="560813" w="1985179">
                <a:moveTo>
                  <a:pt x="1985179" y="0"/>
                </a:moveTo>
                <a:lnTo>
                  <a:pt x="0" y="0"/>
                </a:lnTo>
                <a:lnTo>
                  <a:pt x="0" y="560813"/>
                </a:lnTo>
                <a:lnTo>
                  <a:pt x="1985179" y="560813"/>
                </a:lnTo>
                <a:lnTo>
                  <a:pt x="1985179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4" id="34"/>
          <p:cNvSpPr/>
          <p:nvPr/>
        </p:nvSpPr>
        <p:spPr>
          <a:xfrm flipH="true" flipV="false" rot="-10696164">
            <a:off x="12737620" y="1860586"/>
            <a:ext cx="1985179" cy="560813"/>
          </a:xfrm>
          <a:custGeom>
            <a:avLst/>
            <a:gdLst/>
            <a:ahLst/>
            <a:cxnLst/>
            <a:rect r="r" b="b" t="t" l="l"/>
            <a:pathLst>
              <a:path h="560813" w="1985179">
                <a:moveTo>
                  <a:pt x="1985179" y="0"/>
                </a:moveTo>
                <a:lnTo>
                  <a:pt x="0" y="0"/>
                </a:lnTo>
                <a:lnTo>
                  <a:pt x="0" y="560813"/>
                </a:lnTo>
                <a:lnTo>
                  <a:pt x="1985179" y="560813"/>
                </a:lnTo>
                <a:lnTo>
                  <a:pt x="1985179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5" id="35"/>
          <p:cNvGrpSpPr/>
          <p:nvPr/>
        </p:nvGrpSpPr>
        <p:grpSpPr>
          <a:xfrm rot="0">
            <a:off x="14516593" y="2140992"/>
            <a:ext cx="3470935" cy="1078257"/>
            <a:chOff x="0" y="0"/>
            <a:chExt cx="1308211" cy="406400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1308211" cy="406400"/>
            </a:xfrm>
            <a:custGeom>
              <a:avLst/>
              <a:gdLst/>
              <a:ahLst/>
              <a:cxnLst/>
              <a:rect r="r" b="b" t="t" l="l"/>
              <a:pathLst>
                <a:path h="406400" w="1308211">
                  <a:moveTo>
                    <a:pt x="1105011" y="0"/>
                  </a:moveTo>
                  <a:cubicBezTo>
                    <a:pt x="1217236" y="0"/>
                    <a:pt x="1308211" y="90976"/>
                    <a:pt x="1308211" y="203200"/>
                  </a:cubicBezTo>
                  <a:cubicBezTo>
                    <a:pt x="1308211" y="315424"/>
                    <a:pt x="1217236" y="406400"/>
                    <a:pt x="1105011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35000"/>
            </a:solidFill>
          </p:spPr>
        </p:sp>
        <p:sp>
          <p:nvSpPr>
            <p:cNvPr name="TextBox 37" id="37"/>
            <p:cNvSpPr txBox="true"/>
            <p:nvPr/>
          </p:nvSpPr>
          <p:spPr>
            <a:xfrm>
              <a:off x="0" y="-38100"/>
              <a:ext cx="1308211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32"/>
                </a:lnSpc>
              </a:pPr>
              <a:r>
                <a:rPr lang="en-US" sz="2094" spc="20">
                  <a:solidFill>
                    <a:srgbClr val="FFFFFF"/>
                  </a:solidFill>
                  <a:latin typeface="Canva Sans 2 Bold"/>
                </a:rPr>
                <a:t>intel  x86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351238" y="3348536"/>
            <a:ext cx="15841384" cy="3243158"/>
            <a:chOff x="0" y="0"/>
            <a:chExt cx="4944434" cy="101225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944433" cy="1012259"/>
            </a:xfrm>
            <a:custGeom>
              <a:avLst/>
              <a:gdLst/>
              <a:ahLst/>
              <a:cxnLst/>
              <a:rect r="r" b="b" t="t" l="l"/>
              <a:pathLst>
                <a:path h="1012259" w="4944433">
                  <a:moveTo>
                    <a:pt x="8797" y="0"/>
                  </a:moveTo>
                  <a:lnTo>
                    <a:pt x="4935637" y="0"/>
                  </a:lnTo>
                  <a:cubicBezTo>
                    <a:pt x="4940495" y="0"/>
                    <a:pt x="4944433" y="3938"/>
                    <a:pt x="4944433" y="8797"/>
                  </a:cubicBezTo>
                  <a:lnTo>
                    <a:pt x="4944433" y="1003462"/>
                  </a:lnTo>
                  <a:cubicBezTo>
                    <a:pt x="4944433" y="1005795"/>
                    <a:pt x="4943507" y="1008032"/>
                    <a:pt x="4941857" y="1009682"/>
                  </a:cubicBezTo>
                  <a:cubicBezTo>
                    <a:pt x="4940207" y="1011332"/>
                    <a:pt x="4937970" y="1012259"/>
                    <a:pt x="4935637" y="1012259"/>
                  </a:cubicBezTo>
                  <a:lnTo>
                    <a:pt x="8797" y="1012259"/>
                  </a:lnTo>
                  <a:cubicBezTo>
                    <a:pt x="3938" y="1012259"/>
                    <a:pt x="0" y="1008320"/>
                    <a:pt x="0" y="1003462"/>
                  </a:cubicBezTo>
                  <a:lnTo>
                    <a:pt x="0" y="8797"/>
                  </a:lnTo>
                  <a:cubicBezTo>
                    <a:pt x="0" y="3938"/>
                    <a:pt x="3938" y="0"/>
                    <a:pt x="8797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47C00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200025"/>
              <a:ext cx="4944434" cy="121228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marL="546889" indent="-273444" lvl="1">
                <a:lnSpc>
                  <a:spcPts val="4914"/>
                </a:lnSpc>
                <a:buFont typeface="Arial"/>
                <a:buChar char="•"/>
              </a:pPr>
              <a:r>
                <a:rPr lang="en-US" sz="2533" spc="126">
                  <a:solidFill>
                    <a:srgbClr val="F47C00"/>
                  </a:solidFill>
                  <a:latin typeface="Canva Sans 1"/>
                </a:rPr>
                <a:t>A NASM can be broken down into three sections:</a:t>
              </a:r>
            </a:p>
            <a:p>
              <a:pPr marL="1093777" indent="-364592" lvl="2">
                <a:lnSpc>
                  <a:spcPts val="4914"/>
                </a:lnSpc>
                <a:buFont typeface="Arial"/>
                <a:buChar char="⚬"/>
              </a:pPr>
              <a:r>
                <a:rPr lang="en-US" sz="2533" spc="126">
                  <a:solidFill>
                    <a:srgbClr val="F47C00"/>
                  </a:solidFill>
                  <a:latin typeface="Canva Sans 1"/>
                </a:rPr>
                <a:t>data section: used for declaring static variables (do not change at runtime)</a:t>
              </a:r>
            </a:p>
            <a:p>
              <a:pPr marL="1093777" indent="-364592" lvl="2">
                <a:lnSpc>
                  <a:spcPts val="4914"/>
                </a:lnSpc>
                <a:buFont typeface="Arial"/>
                <a:buChar char="⚬"/>
              </a:pPr>
              <a:r>
                <a:rPr lang="en-US" sz="2533" spc="126">
                  <a:solidFill>
                    <a:srgbClr val="F47C00"/>
                  </a:solidFill>
                  <a:latin typeface="Canva Sans 1"/>
                </a:rPr>
                <a:t>bss section: used for declaring dynamic variables (do change at runtime)</a:t>
              </a:r>
            </a:p>
            <a:p>
              <a:pPr marL="1093777" indent="-364592" lvl="2">
                <a:lnSpc>
                  <a:spcPts val="4914"/>
                </a:lnSpc>
                <a:buFont typeface="Arial"/>
                <a:buChar char="⚬"/>
              </a:pPr>
              <a:r>
                <a:rPr lang="en-US" sz="2533" spc="126">
                  <a:solidFill>
                    <a:srgbClr val="F47C00"/>
                  </a:solidFill>
                  <a:latin typeface="Canva Sans 1"/>
                </a:rPr>
                <a:t>text section: used for containing the actual logic of the program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0" y="8242369"/>
            <a:ext cx="18288000" cy="2044631"/>
            <a:chOff x="0" y="0"/>
            <a:chExt cx="4816593" cy="53850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816592" cy="538504"/>
            </a:xfrm>
            <a:custGeom>
              <a:avLst/>
              <a:gdLst/>
              <a:ahLst/>
              <a:cxnLst/>
              <a:rect r="r" b="b" t="t" l="l"/>
              <a:pathLst>
                <a:path h="538504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538504"/>
                  </a:lnTo>
                  <a:lnTo>
                    <a:pt x="0" y="538504"/>
                  </a:lnTo>
                  <a:close/>
                </a:path>
              </a:pathLst>
            </a:custGeom>
            <a:solidFill>
              <a:srgbClr val="F37221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76200"/>
              <a:ext cx="4816593" cy="61470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32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8200322" y="3041323"/>
            <a:ext cx="2143218" cy="614426"/>
            <a:chOff x="0" y="0"/>
            <a:chExt cx="487414" cy="139734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87414" cy="139734"/>
            </a:xfrm>
            <a:custGeom>
              <a:avLst/>
              <a:gdLst/>
              <a:ahLst/>
              <a:cxnLst/>
              <a:rect r="r" b="b" t="t" l="l"/>
              <a:pathLst>
                <a:path h="139734" w="487414">
                  <a:moveTo>
                    <a:pt x="50572" y="0"/>
                  </a:moveTo>
                  <a:lnTo>
                    <a:pt x="436842" y="0"/>
                  </a:lnTo>
                  <a:cubicBezTo>
                    <a:pt x="464772" y="0"/>
                    <a:pt x="487414" y="22642"/>
                    <a:pt x="487414" y="50572"/>
                  </a:cubicBezTo>
                  <a:lnTo>
                    <a:pt x="487414" y="89162"/>
                  </a:lnTo>
                  <a:cubicBezTo>
                    <a:pt x="487414" y="102574"/>
                    <a:pt x="482086" y="115438"/>
                    <a:pt x="472602" y="124922"/>
                  </a:cubicBezTo>
                  <a:cubicBezTo>
                    <a:pt x="463118" y="134406"/>
                    <a:pt x="450255" y="139734"/>
                    <a:pt x="436842" y="139734"/>
                  </a:cubicBezTo>
                  <a:lnTo>
                    <a:pt x="50572" y="139734"/>
                  </a:lnTo>
                  <a:cubicBezTo>
                    <a:pt x="37159" y="139734"/>
                    <a:pt x="24296" y="134406"/>
                    <a:pt x="14812" y="124922"/>
                  </a:cubicBezTo>
                  <a:cubicBezTo>
                    <a:pt x="5328" y="115438"/>
                    <a:pt x="0" y="102574"/>
                    <a:pt x="0" y="89162"/>
                  </a:cubicBezTo>
                  <a:lnTo>
                    <a:pt x="0" y="50572"/>
                  </a:lnTo>
                  <a:cubicBezTo>
                    <a:pt x="0" y="37159"/>
                    <a:pt x="5328" y="24296"/>
                    <a:pt x="14812" y="14812"/>
                  </a:cubicBezTo>
                  <a:cubicBezTo>
                    <a:pt x="24296" y="5328"/>
                    <a:pt x="37159" y="0"/>
                    <a:pt x="50572" y="0"/>
                  </a:cubicBezTo>
                  <a:close/>
                </a:path>
              </a:pathLst>
            </a:custGeom>
            <a:solidFill>
              <a:srgbClr val="F37221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487414" cy="18735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2"/>
                </a:lnSpc>
              </a:pPr>
              <a:r>
                <a:rPr lang="en-US" sz="2294" spc="22">
                  <a:solidFill>
                    <a:srgbClr val="FFFFFF"/>
                  </a:solidFill>
                  <a:latin typeface="Canva Sans 2 Bold"/>
                </a:rPr>
                <a:t>Syntax</a:t>
              </a: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1028700" y="1952480"/>
            <a:ext cx="16486461" cy="8515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669"/>
              </a:lnSpc>
              <a:spcBef>
                <a:spcPct val="0"/>
              </a:spcBef>
            </a:pPr>
            <a:r>
              <a:rPr lang="en-US" sz="4833" spc="241">
                <a:solidFill>
                  <a:srgbClr val="F47C00"/>
                </a:solidFill>
                <a:latin typeface="Canva Sans 1 Bold"/>
              </a:rPr>
              <a:t>NASM is a line-based assembly program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E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997498" y="2918921"/>
            <a:ext cx="5637471" cy="5032531"/>
            <a:chOff x="0" y="0"/>
            <a:chExt cx="1759575" cy="15707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759575" cy="1570760"/>
            </a:xfrm>
            <a:custGeom>
              <a:avLst/>
              <a:gdLst/>
              <a:ahLst/>
              <a:cxnLst/>
              <a:rect r="r" b="b" t="t" l="l"/>
              <a:pathLst>
                <a:path h="1570760" w="1759575">
                  <a:moveTo>
                    <a:pt x="24719" y="0"/>
                  </a:moveTo>
                  <a:lnTo>
                    <a:pt x="1734856" y="0"/>
                  </a:lnTo>
                  <a:cubicBezTo>
                    <a:pt x="1748508" y="0"/>
                    <a:pt x="1759575" y="11067"/>
                    <a:pt x="1759575" y="24719"/>
                  </a:cubicBezTo>
                  <a:lnTo>
                    <a:pt x="1759575" y="1546041"/>
                  </a:lnTo>
                  <a:cubicBezTo>
                    <a:pt x="1759575" y="1552597"/>
                    <a:pt x="1756971" y="1558884"/>
                    <a:pt x="1752335" y="1563520"/>
                  </a:cubicBezTo>
                  <a:cubicBezTo>
                    <a:pt x="1747699" y="1568156"/>
                    <a:pt x="1741412" y="1570760"/>
                    <a:pt x="1734856" y="1570760"/>
                  </a:cubicBezTo>
                  <a:lnTo>
                    <a:pt x="24719" y="1570760"/>
                  </a:lnTo>
                  <a:cubicBezTo>
                    <a:pt x="18163" y="1570760"/>
                    <a:pt x="11876" y="1568156"/>
                    <a:pt x="7240" y="1563520"/>
                  </a:cubicBezTo>
                  <a:cubicBezTo>
                    <a:pt x="2604" y="1558884"/>
                    <a:pt x="0" y="1552597"/>
                    <a:pt x="0" y="1546041"/>
                  </a:cubicBezTo>
                  <a:lnTo>
                    <a:pt x="0" y="24719"/>
                  </a:lnTo>
                  <a:cubicBezTo>
                    <a:pt x="0" y="18163"/>
                    <a:pt x="2604" y="11876"/>
                    <a:pt x="7240" y="7240"/>
                  </a:cubicBezTo>
                  <a:cubicBezTo>
                    <a:pt x="11876" y="2604"/>
                    <a:pt x="18163" y="0"/>
                    <a:pt x="24719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47C00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200025"/>
              <a:ext cx="1759575" cy="177078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marL="546889" indent="-273444" lvl="1">
                <a:lnSpc>
                  <a:spcPts val="4914"/>
                </a:lnSpc>
                <a:buFont typeface="Arial"/>
                <a:buChar char="•"/>
              </a:pPr>
              <a:r>
                <a:rPr lang="en-US" sz="2533" spc="126" strike="noStrike" u="none">
                  <a:solidFill>
                    <a:srgbClr val="F47C00"/>
                  </a:solidFill>
                  <a:latin typeface="Canva Sans 1 Bold"/>
                </a:rPr>
                <a:t>better performance</a:t>
              </a:r>
            </a:p>
            <a:p>
              <a:pPr marL="546889" indent="-273444" lvl="1">
                <a:lnSpc>
                  <a:spcPts val="4914"/>
                </a:lnSpc>
                <a:buFont typeface="Arial"/>
                <a:buChar char="•"/>
              </a:pPr>
              <a:r>
                <a:rPr lang="en-US" sz="2533" spc="126" strike="noStrike" u="none">
                  <a:solidFill>
                    <a:srgbClr val="F47C00"/>
                  </a:solidFill>
                  <a:latin typeface="Canva Sans 1 Bold"/>
                </a:rPr>
                <a:t>optimization possibilities</a:t>
              </a:r>
            </a:p>
            <a:p>
              <a:pPr marL="546889" indent="-273444" lvl="1">
                <a:lnSpc>
                  <a:spcPts val="4914"/>
                </a:lnSpc>
                <a:buFont typeface="Arial"/>
                <a:buChar char="•"/>
              </a:pPr>
              <a:r>
                <a:rPr lang="en-US" sz="2533" spc="126" strike="noStrike" u="none">
                  <a:solidFill>
                    <a:srgbClr val="F47C00"/>
                  </a:solidFill>
                  <a:latin typeface="Canva Sans 1 Bold"/>
                </a:rPr>
                <a:t>deep understanding of how software and hardware interact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0" y="8242369"/>
            <a:ext cx="18288000" cy="2044631"/>
            <a:chOff x="0" y="0"/>
            <a:chExt cx="4816593" cy="53850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816592" cy="538504"/>
            </a:xfrm>
            <a:custGeom>
              <a:avLst/>
              <a:gdLst/>
              <a:ahLst/>
              <a:cxnLst/>
              <a:rect r="r" b="b" t="t" l="l"/>
              <a:pathLst>
                <a:path h="538504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538504"/>
                  </a:lnTo>
                  <a:lnTo>
                    <a:pt x="0" y="538504"/>
                  </a:lnTo>
                  <a:close/>
                </a:path>
              </a:pathLst>
            </a:custGeom>
            <a:solidFill>
              <a:srgbClr val="F37221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76200"/>
              <a:ext cx="4816593" cy="61470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32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3904469" y="1028700"/>
            <a:ext cx="2534336" cy="1689557"/>
          </a:xfrm>
          <a:custGeom>
            <a:avLst/>
            <a:gdLst/>
            <a:ahLst/>
            <a:cxnLst/>
            <a:rect r="r" b="b" t="t" l="l"/>
            <a:pathLst>
              <a:path h="1689557" w="2534336">
                <a:moveTo>
                  <a:pt x="0" y="0"/>
                </a:moveTo>
                <a:lnTo>
                  <a:pt x="2534335" y="0"/>
                </a:lnTo>
                <a:lnTo>
                  <a:pt x="2534335" y="1689557"/>
                </a:lnTo>
                <a:lnTo>
                  <a:pt x="0" y="168955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7616535" y="2718257"/>
            <a:ext cx="2143218" cy="523404"/>
            <a:chOff x="0" y="0"/>
            <a:chExt cx="487414" cy="119033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487414" cy="119033"/>
            </a:xfrm>
            <a:custGeom>
              <a:avLst/>
              <a:gdLst/>
              <a:ahLst/>
              <a:cxnLst/>
              <a:rect r="r" b="b" t="t" l="l"/>
              <a:pathLst>
                <a:path h="119033" w="487414">
                  <a:moveTo>
                    <a:pt x="50572" y="0"/>
                  </a:moveTo>
                  <a:lnTo>
                    <a:pt x="436842" y="0"/>
                  </a:lnTo>
                  <a:cubicBezTo>
                    <a:pt x="464772" y="0"/>
                    <a:pt x="487414" y="22642"/>
                    <a:pt x="487414" y="50572"/>
                  </a:cubicBezTo>
                  <a:lnTo>
                    <a:pt x="487414" y="68461"/>
                  </a:lnTo>
                  <a:cubicBezTo>
                    <a:pt x="487414" y="81874"/>
                    <a:pt x="482086" y="94737"/>
                    <a:pt x="472602" y="104221"/>
                  </a:cubicBezTo>
                  <a:cubicBezTo>
                    <a:pt x="463118" y="113705"/>
                    <a:pt x="450255" y="119033"/>
                    <a:pt x="436842" y="119033"/>
                  </a:cubicBezTo>
                  <a:lnTo>
                    <a:pt x="50572" y="119033"/>
                  </a:lnTo>
                  <a:cubicBezTo>
                    <a:pt x="37159" y="119033"/>
                    <a:pt x="24296" y="113705"/>
                    <a:pt x="14812" y="104221"/>
                  </a:cubicBezTo>
                  <a:cubicBezTo>
                    <a:pt x="5328" y="94737"/>
                    <a:pt x="0" y="81874"/>
                    <a:pt x="0" y="68461"/>
                  </a:cubicBezTo>
                  <a:lnTo>
                    <a:pt x="0" y="50572"/>
                  </a:lnTo>
                  <a:cubicBezTo>
                    <a:pt x="0" y="37159"/>
                    <a:pt x="5328" y="24296"/>
                    <a:pt x="14812" y="14812"/>
                  </a:cubicBezTo>
                  <a:cubicBezTo>
                    <a:pt x="24296" y="5328"/>
                    <a:pt x="37159" y="0"/>
                    <a:pt x="50572" y="0"/>
                  </a:cubicBezTo>
                  <a:close/>
                </a:path>
              </a:pathLst>
            </a:custGeom>
            <a:solidFill>
              <a:srgbClr val="F37221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47625"/>
              <a:ext cx="487414" cy="1666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2"/>
                </a:lnSpc>
              </a:pPr>
              <a:r>
                <a:rPr lang="en-US" sz="2294" spc="22">
                  <a:solidFill>
                    <a:srgbClr val="FFFFFF"/>
                  </a:solidFill>
                  <a:latin typeface="Canva Sans 2 Bold"/>
                </a:rPr>
                <a:t>Advantages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2040528" y="2718257"/>
            <a:ext cx="5637471" cy="5233195"/>
            <a:chOff x="0" y="0"/>
            <a:chExt cx="7516628" cy="6977593"/>
          </a:xfrm>
        </p:grpSpPr>
        <p:grpSp>
          <p:nvGrpSpPr>
            <p:cNvPr name="Group 13" id="13"/>
            <p:cNvGrpSpPr/>
            <p:nvPr/>
          </p:nvGrpSpPr>
          <p:grpSpPr>
            <a:xfrm rot="0">
              <a:off x="0" y="267552"/>
              <a:ext cx="7516628" cy="6710041"/>
              <a:chOff x="0" y="0"/>
              <a:chExt cx="1759575" cy="1570760"/>
            </a:xfrm>
          </p:grpSpPr>
          <p:sp>
            <p:nvSpPr>
              <p:cNvPr name="Freeform 14" id="14"/>
              <p:cNvSpPr/>
              <p:nvPr/>
            </p:nvSpPr>
            <p:spPr>
              <a:xfrm flipH="false" flipV="false" rot="0">
                <a:off x="0" y="0"/>
                <a:ext cx="1759575" cy="1570760"/>
              </a:xfrm>
              <a:custGeom>
                <a:avLst/>
                <a:gdLst/>
                <a:ahLst/>
                <a:cxnLst/>
                <a:rect r="r" b="b" t="t" l="l"/>
                <a:pathLst>
                  <a:path h="1570760" w="1759575">
                    <a:moveTo>
                      <a:pt x="24719" y="0"/>
                    </a:moveTo>
                    <a:lnTo>
                      <a:pt x="1734856" y="0"/>
                    </a:lnTo>
                    <a:cubicBezTo>
                      <a:pt x="1748508" y="0"/>
                      <a:pt x="1759575" y="11067"/>
                      <a:pt x="1759575" y="24719"/>
                    </a:cubicBezTo>
                    <a:lnTo>
                      <a:pt x="1759575" y="1546041"/>
                    </a:lnTo>
                    <a:cubicBezTo>
                      <a:pt x="1759575" y="1552597"/>
                      <a:pt x="1756971" y="1558884"/>
                      <a:pt x="1752335" y="1563520"/>
                    </a:cubicBezTo>
                    <a:cubicBezTo>
                      <a:pt x="1747699" y="1568156"/>
                      <a:pt x="1741412" y="1570760"/>
                      <a:pt x="1734856" y="1570760"/>
                    </a:cubicBezTo>
                    <a:lnTo>
                      <a:pt x="24719" y="1570760"/>
                    </a:lnTo>
                    <a:cubicBezTo>
                      <a:pt x="18163" y="1570760"/>
                      <a:pt x="11876" y="1568156"/>
                      <a:pt x="7240" y="1563520"/>
                    </a:cubicBezTo>
                    <a:cubicBezTo>
                      <a:pt x="2604" y="1558884"/>
                      <a:pt x="0" y="1552597"/>
                      <a:pt x="0" y="1546041"/>
                    </a:cubicBezTo>
                    <a:lnTo>
                      <a:pt x="0" y="24719"/>
                    </a:lnTo>
                    <a:cubicBezTo>
                      <a:pt x="0" y="18163"/>
                      <a:pt x="2604" y="11876"/>
                      <a:pt x="7240" y="7240"/>
                    </a:cubicBezTo>
                    <a:cubicBezTo>
                      <a:pt x="11876" y="2604"/>
                      <a:pt x="18163" y="0"/>
                      <a:pt x="24719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>
                <a:solidFill>
                  <a:srgbClr val="F47C00"/>
                </a:solidFill>
                <a:prstDash val="solid"/>
                <a:miter/>
              </a:ln>
            </p:spPr>
          </p:sp>
          <p:sp>
            <p:nvSpPr>
              <p:cNvPr name="TextBox 15" id="15"/>
              <p:cNvSpPr txBox="true"/>
              <p:nvPr/>
            </p:nvSpPr>
            <p:spPr>
              <a:xfrm>
                <a:off x="0" y="-190500"/>
                <a:ext cx="1759575" cy="176126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l" marL="546889" indent="-273444" lvl="1">
                  <a:lnSpc>
                    <a:spcPts val="4888"/>
                  </a:lnSpc>
                  <a:buFont typeface="Arial"/>
                  <a:buChar char="•"/>
                </a:pPr>
                <a:r>
                  <a:rPr lang="en-US" sz="2533" spc="126" strike="noStrike" u="none">
                    <a:solidFill>
                      <a:srgbClr val="F47C00"/>
                    </a:solidFill>
                    <a:latin typeface="Canva Sans 1 Bold"/>
                  </a:rPr>
                  <a:t>Complex</a:t>
                </a:r>
              </a:p>
              <a:p>
                <a:pPr algn="l" marL="546889" indent="-273444" lvl="1">
                  <a:lnSpc>
                    <a:spcPts val="4888"/>
                  </a:lnSpc>
                  <a:buFont typeface="Arial"/>
                  <a:buChar char="•"/>
                </a:pPr>
                <a:r>
                  <a:rPr lang="en-US" sz="2533" spc="126" strike="noStrike" u="none">
                    <a:solidFill>
                      <a:srgbClr val="F47C00"/>
                    </a:solidFill>
                    <a:latin typeface="Canva Sans 1 Bold"/>
                  </a:rPr>
                  <a:t>architecture-dependent</a:t>
                </a:r>
              </a:p>
              <a:p>
                <a:pPr algn="l" marL="546889" indent="-273444" lvl="1">
                  <a:lnSpc>
                    <a:spcPts val="4888"/>
                  </a:lnSpc>
                  <a:buFont typeface="Arial"/>
                  <a:buChar char="•"/>
                </a:pPr>
                <a:r>
                  <a:rPr lang="en-US" sz="2533" spc="126" strike="noStrike" u="none">
                    <a:solidFill>
                      <a:srgbClr val="F47C00"/>
                    </a:solidFill>
                    <a:latin typeface="Canva Sans 1 Bold"/>
                  </a:rPr>
                  <a:t>more prone to errors</a:t>
                </a:r>
              </a:p>
            </p:txBody>
          </p:sp>
        </p:grpSp>
        <p:grpSp>
          <p:nvGrpSpPr>
            <p:cNvPr name="Group 16" id="16"/>
            <p:cNvGrpSpPr/>
            <p:nvPr/>
          </p:nvGrpSpPr>
          <p:grpSpPr>
            <a:xfrm rot="0">
              <a:off x="2158716" y="0"/>
              <a:ext cx="2376756" cy="697872"/>
              <a:chOff x="0" y="0"/>
              <a:chExt cx="405394" cy="119033"/>
            </a:xfrm>
          </p:grpSpPr>
          <p:sp>
            <p:nvSpPr>
              <p:cNvPr name="Freeform 17" id="17"/>
              <p:cNvSpPr/>
              <p:nvPr/>
            </p:nvSpPr>
            <p:spPr>
              <a:xfrm flipH="false" flipV="false" rot="0">
                <a:off x="0" y="0"/>
                <a:ext cx="405394" cy="119033"/>
              </a:xfrm>
              <a:custGeom>
                <a:avLst/>
                <a:gdLst/>
                <a:ahLst/>
                <a:cxnLst/>
                <a:rect r="r" b="b" t="t" l="l"/>
                <a:pathLst>
                  <a:path h="119033" w="405394">
                    <a:moveTo>
                      <a:pt x="59517" y="0"/>
                    </a:moveTo>
                    <a:lnTo>
                      <a:pt x="345878" y="0"/>
                    </a:lnTo>
                    <a:cubicBezTo>
                      <a:pt x="378748" y="0"/>
                      <a:pt x="405394" y="26647"/>
                      <a:pt x="405394" y="59517"/>
                    </a:cubicBezTo>
                    <a:lnTo>
                      <a:pt x="405394" y="59517"/>
                    </a:lnTo>
                    <a:cubicBezTo>
                      <a:pt x="405394" y="92387"/>
                      <a:pt x="378748" y="119033"/>
                      <a:pt x="345878" y="119033"/>
                    </a:cubicBezTo>
                    <a:lnTo>
                      <a:pt x="59517" y="119033"/>
                    </a:lnTo>
                    <a:cubicBezTo>
                      <a:pt x="26647" y="119033"/>
                      <a:pt x="0" y="92387"/>
                      <a:pt x="0" y="59517"/>
                    </a:cubicBezTo>
                    <a:lnTo>
                      <a:pt x="0" y="59517"/>
                    </a:lnTo>
                    <a:cubicBezTo>
                      <a:pt x="0" y="26647"/>
                      <a:pt x="26647" y="0"/>
                      <a:pt x="59517" y="0"/>
                    </a:cubicBezTo>
                    <a:close/>
                  </a:path>
                </a:pathLst>
              </a:custGeom>
              <a:solidFill>
                <a:srgbClr val="F37221"/>
              </a:solidFill>
            </p:spPr>
          </p:sp>
          <p:sp>
            <p:nvSpPr>
              <p:cNvPr name="TextBox 18" id="18"/>
              <p:cNvSpPr txBox="true"/>
              <p:nvPr/>
            </p:nvSpPr>
            <p:spPr>
              <a:xfrm>
                <a:off x="0" y="-47625"/>
                <a:ext cx="405394" cy="16665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212"/>
                  </a:lnSpc>
                </a:pPr>
                <a:r>
                  <a:rPr lang="en-US" sz="2294" spc="22">
                    <a:solidFill>
                      <a:srgbClr val="FFFFFF"/>
                    </a:solidFill>
                    <a:latin typeface="Canva Sans 2 Bold"/>
                  </a:rPr>
                  <a:t>Limitation</a:t>
                </a:r>
              </a:p>
            </p:txBody>
          </p:sp>
        </p:grpSp>
      </p:grpSp>
      <p:sp>
        <p:nvSpPr>
          <p:cNvPr name="Freeform 19" id="19"/>
          <p:cNvSpPr/>
          <p:nvPr/>
        </p:nvSpPr>
        <p:spPr>
          <a:xfrm flipH="false" flipV="false" rot="0">
            <a:off x="-1392537" y="2979959"/>
            <a:ext cx="6980460" cy="4971493"/>
          </a:xfrm>
          <a:custGeom>
            <a:avLst/>
            <a:gdLst/>
            <a:ahLst/>
            <a:cxnLst/>
            <a:rect r="r" b="b" t="t" l="l"/>
            <a:pathLst>
              <a:path h="4971493" w="6980460">
                <a:moveTo>
                  <a:pt x="0" y="0"/>
                </a:moveTo>
                <a:lnTo>
                  <a:pt x="6980460" y="0"/>
                </a:lnTo>
                <a:lnTo>
                  <a:pt x="6980460" y="4971493"/>
                </a:lnTo>
                <a:lnTo>
                  <a:pt x="0" y="497149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3415" t="0" r="-3415" b="0"/>
            </a:stretch>
          </a:blipFill>
        </p:spPr>
      </p:sp>
      <p:sp>
        <p:nvSpPr>
          <p:cNvPr name="TextBox 20" id="20"/>
          <p:cNvSpPr txBox="true"/>
          <p:nvPr/>
        </p:nvSpPr>
        <p:spPr>
          <a:xfrm rot="0">
            <a:off x="7616535" y="904875"/>
            <a:ext cx="7337695" cy="8515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669"/>
              </a:lnSpc>
              <a:spcBef>
                <a:spcPct val="0"/>
              </a:spcBef>
            </a:pPr>
            <a:r>
              <a:rPr lang="en-US" sz="4833" spc="241">
                <a:solidFill>
                  <a:srgbClr val="F47C00"/>
                </a:solidFill>
                <a:latin typeface="Canva Sans 1 Bold"/>
              </a:rPr>
              <a:t>ASM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E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997498" y="2888958"/>
            <a:ext cx="9742021" cy="5062494"/>
            <a:chOff x="0" y="0"/>
            <a:chExt cx="3040692" cy="158011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040692" cy="1580112"/>
            </a:xfrm>
            <a:custGeom>
              <a:avLst/>
              <a:gdLst/>
              <a:ahLst/>
              <a:cxnLst/>
              <a:rect r="r" b="b" t="t" l="l"/>
              <a:pathLst>
                <a:path h="1580112" w="3040692">
                  <a:moveTo>
                    <a:pt x="14304" y="0"/>
                  </a:moveTo>
                  <a:lnTo>
                    <a:pt x="3026388" y="0"/>
                  </a:lnTo>
                  <a:cubicBezTo>
                    <a:pt x="3034288" y="0"/>
                    <a:pt x="3040692" y="6404"/>
                    <a:pt x="3040692" y="14304"/>
                  </a:cubicBezTo>
                  <a:lnTo>
                    <a:pt x="3040692" y="1565808"/>
                  </a:lnTo>
                  <a:cubicBezTo>
                    <a:pt x="3040692" y="1569602"/>
                    <a:pt x="3039185" y="1573240"/>
                    <a:pt x="3036503" y="1575923"/>
                  </a:cubicBezTo>
                  <a:cubicBezTo>
                    <a:pt x="3033820" y="1578605"/>
                    <a:pt x="3030182" y="1580112"/>
                    <a:pt x="3026388" y="1580112"/>
                  </a:cubicBezTo>
                  <a:lnTo>
                    <a:pt x="14304" y="1580112"/>
                  </a:lnTo>
                  <a:cubicBezTo>
                    <a:pt x="10511" y="1580112"/>
                    <a:pt x="6872" y="1578605"/>
                    <a:pt x="4190" y="1575923"/>
                  </a:cubicBezTo>
                  <a:cubicBezTo>
                    <a:pt x="1507" y="1573240"/>
                    <a:pt x="0" y="1569602"/>
                    <a:pt x="0" y="1565808"/>
                  </a:cubicBezTo>
                  <a:lnTo>
                    <a:pt x="0" y="14304"/>
                  </a:lnTo>
                  <a:cubicBezTo>
                    <a:pt x="0" y="10511"/>
                    <a:pt x="1507" y="6872"/>
                    <a:pt x="4190" y="4190"/>
                  </a:cubicBezTo>
                  <a:cubicBezTo>
                    <a:pt x="6872" y="1507"/>
                    <a:pt x="10511" y="0"/>
                    <a:pt x="14304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47C00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3040692" cy="162773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2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0" y="8242369"/>
            <a:ext cx="18288000" cy="2044631"/>
            <a:chOff x="0" y="0"/>
            <a:chExt cx="4816593" cy="53850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816592" cy="538504"/>
            </a:xfrm>
            <a:custGeom>
              <a:avLst/>
              <a:gdLst/>
              <a:ahLst/>
              <a:cxnLst/>
              <a:rect r="r" b="b" t="t" l="l"/>
              <a:pathLst>
                <a:path h="538504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538504"/>
                  </a:lnTo>
                  <a:lnTo>
                    <a:pt x="0" y="538504"/>
                  </a:lnTo>
                  <a:close/>
                </a:path>
              </a:pathLst>
            </a:custGeom>
            <a:solidFill>
              <a:srgbClr val="F37221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76200"/>
              <a:ext cx="4816593" cy="61470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32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3904469" y="1028700"/>
            <a:ext cx="2534336" cy="1689557"/>
          </a:xfrm>
          <a:custGeom>
            <a:avLst/>
            <a:gdLst/>
            <a:ahLst/>
            <a:cxnLst/>
            <a:rect r="r" b="b" t="t" l="l"/>
            <a:pathLst>
              <a:path h="1689557" w="2534336">
                <a:moveTo>
                  <a:pt x="0" y="0"/>
                </a:moveTo>
                <a:lnTo>
                  <a:pt x="2534335" y="0"/>
                </a:lnTo>
                <a:lnTo>
                  <a:pt x="2534335" y="1689557"/>
                </a:lnTo>
                <a:lnTo>
                  <a:pt x="0" y="168955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251960" y="3180623"/>
            <a:ext cx="3616264" cy="4599381"/>
          </a:xfrm>
          <a:custGeom>
            <a:avLst/>
            <a:gdLst/>
            <a:ahLst/>
            <a:cxnLst/>
            <a:rect r="r" b="b" t="t" l="l"/>
            <a:pathLst>
              <a:path h="4599381" w="3616264">
                <a:moveTo>
                  <a:pt x="0" y="0"/>
                </a:moveTo>
                <a:lnTo>
                  <a:pt x="3616264" y="0"/>
                </a:lnTo>
                <a:lnTo>
                  <a:pt x="3616264" y="4599381"/>
                </a:lnTo>
                <a:lnTo>
                  <a:pt x="0" y="459938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6848311" y="904875"/>
            <a:ext cx="7337695" cy="8515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669"/>
              </a:lnSpc>
              <a:spcBef>
                <a:spcPct val="0"/>
              </a:spcBef>
            </a:pPr>
            <a:r>
              <a:rPr lang="en-US" sz="4833" spc="241">
                <a:solidFill>
                  <a:srgbClr val="F47C00"/>
                </a:solidFill>
                <a:latin typeface="Canva Sans 1 Bold"/>
              </a:rPr>
              <a:t>Our Team’s ASM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6324943" y="1825854"/>
            <a:ext cx="8674959" cy="511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32"/>
              </a:lnSpc>
              <a:spcBef>
                <a:spcPct val="0"/>
              </a:spcBef>
            </a:pPr>
            <a:r>
              <a:rPr lang="en-US" sz="3094" spc="30">
                <a:solidFill>
                  <a:srgbClr val="000000"/>
                </a:solidFill>
                <a:latin typeface="Canva Sans 2 Bold"/>
              </a:rPr>
              <a:t>Calculator - Read input values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0">
            <a:off x="6709997" y="2974682"/>
            <a:ext cx="7904850" cy="4891046"/>
          </a:xfrm>
          <a:custGeom>
            <a:avLst/>
            <a:gdLst/>
            <a:ahLst/>
            <a:cxnLst/>
            <a:rect r="r" b="b" t="t" l="l"/>
            <a:pathLst>
              <a:path h="4891046" w="7904850">
                <a:moveTo>
                  <a:pt x="0" y="0"/>
                </a:moveTo>
                <a:lnTo>
                  <a:pt x="7904851" y="0"/>
                </a:lnTo>
                <a:lnTo>
                  <a:pt x="7904851" y="4891046"/>
                </a:lnTo>
                <a:lnTo>
                  <a:pt x="0" y="489104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E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997498" y="2888958"/>
            <a:ext cx="9742021" cy="5062494"/>
            <a:chOff x="0" y="0"/>
            <a:chExt cx="3040692" cy="158011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040692" cy="1580112"/>
            </a:xfrm>
            <a:custGeom>
              <a:avLst/>
              <a:gdLst/>
              <a:ahLst/>
              <a:cxnLst/>
              <a:rect r="r" b="b" t="t" l="l"/>
              <a:pathLst>
                <a:path h="1580112" w="3040692">
                  <a:moveTo>
                    <a:pt x="14304" y="0"/>
                  </a:moveTo>
                  <a:lnTo>
                    <a:pt x="3026388" y="0"/>
                  </a:lnTo>
                  <a:cubicBezTo>
                    <a:pt x="3034288" y="0"/>
                    <a:pt x="3040692" y="6404"/>
                    <a:pt x="3040692" y="14304"/>
                  </a:cubicBezTo>
                  <a:lnTo>
                    <a:pt x="3040692" y="1565808"/>
                  </a:lnTo>
                  <a:cubicBezTo>
                    <a:pt x="3040692" y="1569602"/>
                    <a:pt x="3039185" y="1573240"/>
                    <a:pt x="3036503" y="1575923"/>
                  </a:cubicBezTo>
                  <a:cubicBezTo>
                    <a:pt x="3033820" y="1578605"/>
                    <a:pt x="3030182" y="1580112"/>
                    <a:pt x="3026388" y="1580112"/>
                  </a:cubicBezTo>
                  <a:lnTo>
                    <a:pt x="14304" y="1580112"/>
                  </a:lnTo>
                  <a:cubicBezTo>
                    <a:pt x="10511" y="1580112"/>
                    <a:pt x="6872" y="1578605"/>
                    <a:pt x="4190" y="1575923"/>
                  </a:cubicBezTo>
                  <a:cubicBezTo>
                    <a:pt x="1507" y="1573240"/>
                    <a:pt x="0" y="1569602"/>
                    <a:pt x="0" y="1565808"/>
                  </a:cubicBezTo>
                  <a:lnTo>
                    <a:pt x="0" y="14304"/>
                  </a:lnTo>
                  <a:cubicBezTo>
                    <a:pt x="0" y="10511"/>
                    <a:pt x="1507" y="6872"/>
                    <a:pt x="4190" y="4190"/>
                  </a:cubicBezTo>
                  <a:cubicBezTo>
                    <a:pt x="6872" y="1507"/>
                    <a:pt x="10511" y="0"/>
                    <a:pt x="14304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47C00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3040692" cy="162773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2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0" y="8242369"/>
            <a:ext cx="18288000" cy="2044631"/>
            <a:chOff x="0" y="0"/>
            <a:chExt cx="4816593" cy="53850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816592" cy="538504"/>
            </a:xfrm>
            <a:custGeom>
              <a:avLst/>
              <a:gdLst/>
              <a:ahLst/>
              <a:cxnLst/>
              <a:rect r="r" b="b" t="t" l="l"/>
              <a:pathLst>
                <a:path h="538504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538504"/>
                  </a:lnTo>
                  <a:lnTo>
                    <a:pt x="0" y="538504"/>
                  </a:lnTo>
                  <a:close/>
                </a:path>
              </a:pathLst>
            </a:custGeom>
            <a:solidFill>
              <a:srgbClr val="F37221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76200"/>
              <a:ext cx="4816593" cy="61470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32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3904469" y="1028700"/>
            <a:ext cx="2534336" cy="1689557"/>
          </a:xfrm>
          <a:custGeom>
            <a:avLst/>
            <a:gdLst/>
            <a:ahLst/>
            <a:cxnLst/>
            <a:rect r="r" b="b" t="t" l="l"/>
            <a:pathLst>
              <a:path h="1689557" w="2534336">
                <a:moveTo>
                  <a:pt x="0" y="0"/>
                </a:moveTo>
                <a:lnTo>
                  <a:pt x="2534335" y="0"/>
                </a:lnTo>
                <a:lnTo>
                  <a:pt x="2534335" y="1689557"/>
                </a:lnTo>
                <a:lnTo>
                  <a:pt x="0" y="168955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9625875" y="2657219"/>
            <a:ext cx="1782567" cy="523404"/>
            <a:chOff x="0" y="0"/>
            <a:chExt cx="405394" cy="119033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405394" cy="119033"/>
            </a:xfrm>
            <a:custGeom>
              <a:avLst/>
              <a:gdLst/>
              <a:ahLst/>
              <a:cxnLst/>
              <a:rect r="r" b="b" t="t" l="l"/>
              <a:pathLst>
                <a:path h="119033" w="405394">
                  <a:moveTo>
                    <a:pt x="59517" y="0"/>
                  </a:moveTo>
                  <a:lnTo>
                    <a:pt x="345878" y="0"/>
                  </a:lnTo>
                  <a:cubicBezTo>
                    <a:pt x="378748" y="0"/>
                    <a:pt x="405394" y="26647"/>
                    <a:pt x="405394" y="59517"/>
                  </a:cubicBezTo>
                  <a:lnTo>
                    <a:pt x="405394" y="59517"/>
                  </a:lnTo>
                  <a:cubicBezTo>
                    <a:pt x="405394" y="92387"/>
                    <a:pt x="378748" y="119033"/>
                    <a:pt x="345878" y="119033"/>
                  </a:cubicBezTo>
                  <a:lnTo>
                    <a:pt x="59517" y="119033"/>
                  </a:lnTo>
                  <a:cubicBezTo>
                    <a:pt x="26647" y="119033"/>
                    <a:pt x="0" y="92387"/>
                    <a:pt x="0" y="59517"/>
                  </a:cubicBezTo>
                  <a:lnTo>
                    <a:pt x="0" y="59517"/>
                  </a:lnTo>
                  <a:cubicBezTo>
                    <a:pt x="0" y="26647"/>
                    <a:pt x="26647" y="0"/>
                    <a:pt x="59517" y="0"/>
                  </a:cubicBezTo>
                  <a:close/>
                </a:path>
              </a:pathLst>
            </a:custGeom>
            <a:solidFill>
              <a:srgbClr val="F37221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47625"/>
              <a:ext cx="405394" cy="1666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2"/>
                </a:lnSpc>
              </a:pPr>
              <a:r>
                <a:rPr lang="en-US" sz="2294" spc="22">
                  <a:solidFill>
                    <a:srgbClr val="FFFFFF"/>
                  </a:solidFill>
                  <a:latin typeface="Canva Sans 2 Bold"/>
                </a:rPr>
                <a:t>Addition</a:t>
              </a: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1251960" y="3180623"/>
            <a:ext cx="3616264" cy="4599381"/>
          </a:xfrm>
          <a:custGeom>
            <a:avLst/>
            <a:gdLst/>
            <a:ahLst/>
            <a:cxnLst/>
            <a:rect r="r" b="b" t="t" l="l"/>
            <a:pathLst>
              <a:path h="4599381" w="3616264">
                <a:moveTo>
                  <a:pt x="0" y="0"/>
                </a:moveTo>
                <a:lnTo>
                  <a:pt x="3616264" y="0"/>
                </a:lnTo>
                <a:lnTo>
                  <a:pt x="3616264" y="4599381"/>
                </a:lnTo>
                <a:lnTo>
                  <a:pt x="0" y="459938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6087943" y="3957993"/>
            <a:ext cx="9561132" cy="2924423"/>
          </a:xfrm>
          <a:custGeom>
            <a:avLst/>
            <a:gdLst/>
            <a:ahLst/>
            <a:cxnLst/>
            <a:rect r="r" b="b" t="t" l="l"/>
            <a:pathLst>
              <a:path h="2924423" w="9561132">
                <a:moveTo>
                  <a:pt x="0" y="0"/>
                </a:moveTo>
                <a:lnTo>
                  <a:pt x="9561131" y="0"/>
                </a:lnTo>
                <a:lnTo>
                  <a:pt x="9561131" y="2924424"/>
                </a:lnTo>
                <a:lnTo>
                  <a:pt x="0" y="292442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-1766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6848311" y="904875"/>
            <a:ext cx="7337695" cy="8515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669"/>
              </a:lnSpc>
              <a:spcBef>
                <a:spcPct val="0"/>
              </a:spcBef>
            </a:pPr>
            <a:r>
              <a:rPr lang="en-US" sz="4833" spc="241">
                <a:solidFill>
                  <a:srgbClr val="F47C00"/>
                </a:solidFill>
                <a:latin typeface="Canva Sans 1 Bold"/>
              </a:rPr>
              <a:t>Our Team’s ASM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6324943" y="1825854"/>
            <a:ext cx="8674959" cy="511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32"/>
              </a:lnSpc>
              <a:spcBef>
                <a:spcPct val="0"/>
              </a:spcBef>
            </a:pPr>
            <a:r>
              <a:rPr lang="en-US" sz="3094" spc="30">
                <a:solidFill>
                  <a:srgbClr val="000000"/>
                </a:solidFill>
                <a:latin typeface="Canva Sans 2 Bold"/>
              </a:rPr>
              <a:t>Calculator - Addtion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E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997498" y="3009175"/>
            <a:ext cx="9707673" cy="4942277"/>
            <a:chOff x="0" y="0"/>
            <a:chExt cx="3029972" cy="154259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029972" cy="1542590"/>
            </a:xfrm>
            <a:custGeom>
              <a:avLst/>
              <a:gdLst/>
              <a:ahLst/>
              <a:cxnLst/>
              <a:rect r="r" b="b" t="t" l="l"/>
              <a:pathLst>
                <a:path h="1542590" w="3029972">
                  <a:moveTo>
                    <a:pt x="14355" y="0"/>
                  </a:moveTo>
                  <a:lnTo>
                    <a:pt x="3015617" y="0"/>
                  </a:lnTo>
                  <a:cubicBezTo>
                    <a:pt x="3019424" y="0"/>
                    <a:pt x="3023075" y="1512"/>
                    <a:pt x="3025767" y="4205"/>
                  </a:cubicBezTo>
                  <a:cubicBezTo>
                    <a:pt x="3028459" y="6897"/>
                    <a:pt x="3029972" y="10548"/>
                    <a:pt x="3029972" y="14355"/>
                  </a:cubicBezTo>
                  <a:lnTo>
                    <a:pt x="3029972" y="1528235"/>
                  </a:lnTo>
                  <a:cubicBezTo>
                    <a:pt x="3029972" y="1536163"/>
                    <a:pt x="3023545" y="1542590"/>
                    <a:pt x="3015617" y="1542590"/>
                  </a:cubicBezTo>
                  <a:lnTo>
                    <a:pt x="14355" y="1542590"/>
                  </a:lnTo>
                  <a:cubicBezTo>
                    <a:pt x="10548" y="1542590"/>
                    <a:pt x="6897" y="1541078"/>
                    <a:pt x="4205" y="1538386"/>
                  </a:cubicBezTo>
                  <a:cubicBezTo>
                    <a:pt x="1512" y="1535694"/>
                    <a:pt x="0" y="1532042"/>
                    <a:pt x="0" y="1528235"/>
                  </a:cubicBezTo>
                  <a:lnTo>
                    <a:pt x="0" y="14355"/>
                  </a:lnTo>
                  <a:cubicBezTo>
                    <a:pt x="0" y="10548"/>
                    <a:pt x="1512" y="6897"/>
                    <a:pt x="4205" y="4205"/>
                  </a:cubicBezTo>
                  <a:cubicBezTo>
                    <a:pt x="6897" y="1512"/>
                    <a:pt x="10548" y="0"/>
                    <a:pt x="1435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47C00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3029972" cy="15902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2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0" y="8242369"/>
            <a:ext cx="18288000" cy="2044631"/>
            <a:chOff x="0" y="0"/>
            <a:chExt cx="4816593" cy="53850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816592" cy="538504"/>
            </a:xfrm>
            <a:custGeom>
              <a:avLst/>
              <a:gdLst/>
              <a:ahLst/>
              <a:cxnLst/>
              <a:rect r="r" b="b" t="t" l="l"/>
              <a:pathLst>
                <a:path h="538504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538504"/>
                  </a:lnTo>
                  <a:lnTo>
                    <a:pt x="0" y="538504"/>
                  </a:lnTo>
                  <a:close/>
                </a:path>
              </a:pathLst>
            </a:custGeom>
            <a:solidFill>
              <a:srgbClr val="F37221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76200"/>
              <a:ext cx="4816593" cy="61470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32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3904469" y="1028700"/>
            <a:ext cx="2534336" cy="1689557"/>
          </a:xfrm>
          <a:custGeom>
            <a:avLst/>
            <a:gdLst/>
            <a:ahLst/>
            <a:cxnLst/>
            <a:rect r="r" b="b" t="t" l="l"/>
            <a:pathLst>
              <a:path h="1689557" w="2534336">
                <a:moveTo>
                  <a:pt x="0" y="0"/>
                </a:moveTo>
                <a:lnTo>
                  <a:pt x="2534335" y="0"/>
                </a:lnTo>
                <a:lnTo>
                  <a:pt x="2534335" y="1689557"/>
                </a:lnTo>
                <a:lnTo>
                  <a:pt x="0" y="168955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9573640" y="2747473"/>
            <a:ext cx="2177565" cy="523404"/>
            <a:chOff x="0" y="0"/>
            <a:chExt cx="495226" cy="119033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495226" cy="119033"/>
            </a:xfrm>
            <a:custGeom>
              <a:avLst/>
              <a:gdLst/>
              <a:ahLst/>
              <a:cxnLst/>
              <a:rect r="r" b="b" t="t" l="l"/>
              <a:pathLst>
                <a:path h="119033" w="495226">
                  <a:moveTo>
                    <a:pt x="49774" y="0"/>
                  </a:moveTo>
                  <a:lnTo>
                    <a:pt x="445451" y="0"/>
                  </a:lnTo>
                  <a:cubicBezTo>
                    <a:pt x="458652" y="0"/>
                    <a:pt x="471313" y="5244"/>
                    <a:pt x="480647" y="14579"/>
                  </a:cubicBezTo>
                  <a:cubicBezTo>
                    <a:pt x="489982" y="23913"/>
                    <a:pt x="495226" y="36573"/>
                    <a:pt x="495226" y="49774"/>
                  </a:cubicBezTo>
                  <a:lnTo>
                    <a:pt x="495226" y="69259"/>
                  </a:lnTo>
                  <a:cubicBezTo>
                    <a:pt x="495226" y="96749"/>
                    <a:pt x="472941" y="119033"/>
                    <a:pt x="445451" y="119033"/>
                  </a:cubicBezTo>
                  <a:lnTo>
                    <a:pt x="49774" y="119033"/>
                  </a:lnTo>
                  <a:cubicBezTo>
                    <a:pt x="22285" y="119033"/>
                    <a:pt x="0" y="96749"/>
                    <a:pt x="0" y="69259"/>
                  </a:cubicBezTo>
                  <a:lnTo>
                    <a:pt x="0" y="49774"/>
                  </a:lnTo>
                  <a:cubicBezTo>
                    <a:pt x="0" y="22285"/>
                    <a:pt x="22285" y="0"/>
                    <a:pt x="49774" y="0"/>
                  </a:cubicBezTo>
                  <a:close/>
                </a:path>
              </a:pathLst>
            </a:custGeom>
            <a:solidFill>
              <a:srgbClr val="F37221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47625"/>
              <a:ext cx="495226" cy="1666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2"/>
                </a:lnSpc>
              </a:pPr>
              <a:r>
                <a:rPr lang="en-US" sz="2294" spc="22">
                  <a:solidFill>
                    <a:srgbClr val="FFFFFF"/>
                  </a:solidFill>
                  <a:latin typeface="Canva Sans 2 Bold"/>
                </a:rPr>
                <a:t>Subtraction</a:t>
              </a: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1251960" y="3180623"/>
            <a:ext cx="3616264" cy="4599381"/>
          </a:xfrm>
          <a:custGeom>
            <a:avLst/>
            <a:gdLst/>
            <a:ahLst/>
            <a:cxnLst/>
            <a:rect r="r" b="b" t="t" l="l"/>
            <a:pathLst>
              <a:path h="4599381" w="3616264">
                <a:moveTo>
                  <a:pt x="0" y="0"/>
                </a:moveTo>
                <a:lnTo>
                  <a:pt x="3616264" y="0"/>
                </a:lnTo>
                <a:lnTo>
                  <a:pt x="3616264" y="4599381"/>
                </a:lnTo>
                <a:lnTo>
                  <a:pt x="0" y="459938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7431677" y="3270876"/>
            <a:ext cx="6170963" cy="4564473"/>
          </a:xfrm>
          <a:custGeom>
            <a:avLst/>
            <a:gdLst/>
            <a:ahLst/>
            <a:cxnLst/>
            <a:rect r="r" b="b" t="t" l="l"/>
            <a:pathLst>
              <a:path h="4564473" w="6170963">
                <a:moveTo>
                  <a:pt x="0" y="0"/>
                </a:moveTo>
                <a:lnTo>
                  <a:pt x="6170963" y="0"/>
                </a:lnTo>
                <a:lnTo>
                  <a:pt x="6170963" y="4564473"/>
                </a:lnTo>
                <a:lnTo>
                  <a:pt x="0" y="456447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6848311" y="904875"/>
            <a:ext cx="7337695" cy="8515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669"/>
              </a:lnSpc>
              <a:spcBef>
                <a:spcPct val="0"/>
              </a:spcBef>
            </a:pPr>
            <a:r>
              <a:rPr lang="en-US" sz="4833" spc="241">
                <a:solidFill>
                  <a:srgbClr val="F47C00"/>
                </a:solidFill>
                <a:latin typeface="Canva Sans 1 Bold"/>
              </a:rPr>
              <a:t>Our Team’s ASM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6324943" y="1825854"/>
            <a:ext cx="8674959" cy="511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32"/>
              </a:lnSpc>
              <a:spcBef>
                <a:spcPct val="0"/>
              </a:spcBef>
            </a:pPr>
            <a:r>
              <a:rPr lang="en-US" sz="3094" spc="30">
                <a:solidFill>
                  <a:srgbClr val="000000"/>
                </a:solidFill>
                <a:latin typeface="Canva Sans 2 Bold"/>
              </a:rPr>
              <a:t>Calculator - Addtion/Subtraction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258345" y="1569227"/>
            <a:ext cx="6029655" cy="12059310"/>
          </a:xfrm>
          <a:custGeom>
            <a:avLst/>
            <a:gdLst/>
            <a:ahLst/>
            <a:cxnLst/>
            <a:rect r="r" b="b" t="t" l="l"/>
            <a:pathLst>
              <a:path h="12059310" w="6029655">
                <a:moveTo>
                  <a:pt x="0" y="0"/>
                </a:moveTo>
                <a:lnTo>
                  <a:pt x="6029655" y="0"/>
                </a:lnTo>
                <a:lnTo>
                  <a:pt x="6029655" y="12059310"/>
                </a:lnTo>
                <a:lnTo>
                  <a:pt x="0" y="120593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3062443" y="7598882"/>
            <a:ext cx="5376236" cy="5376236"/>
          </a:xfrm>
          <a:custGeom>
            <a:avLst/>
            <a:gdLst/>
            <a:ahLst/>
            <a:cxnLst/>
            <a:rect r="r" b="b" t="t" l="l"/>
            <a:pathLst>
              <a:path h="5376236" w="5376236">
                <a:moveTo>
                  <a:pt x="0" y="0"/>
                </a:moveTo>
                <a:lnTo>
                  <a:pt x="5376236" y="0"/>
                </a:lnTo>
                <a:lnTo>
                  <a:pt x="5376236" y="5376236"/>
                </a:lnTo>
                <a:lnTo>
                  <a:pt x="0" y="537623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3612317" y="4844117"/>
            <a:ext cx="8044299" cy="1110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646"/>
              </a:lnSpc>
            </a:pPr>
            <a:r>
              <a:rPr lang="en-US" sz="7281" spc="152">
                <a:solidFill>
                  <a:srgbClr val="000000"/>
                </a:solidFill>
                <a:latin typeface="Codec Pro ExtraBold"/>
              </a:rPr>
              <a:t>THANK YOU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2522825" y="3945770"/>
            <a:ext cx="934283" cy="1815744"/>
          </a:xfrm>
          <a:custGeom>
            <a:avLst/>
            <a:gdLst/>
            <a:ahLst/>
            <a:cxnLst/>
            <a:rect r="r" b="b" t="t" l="l"/>
            <a:pathLst>
              <a:path h="1815744" w="934283">
                <a:moveTo>
                  <a:pt x="0" y="0"/>
                </a:moveTo>
                <a:lnTo>
                  <a:pt x="934283" y="0"/>
                </a:lnTo>
                <a:lnTo>
                  <a:pt x="934283" y="1815744"/>
                </a:lnTo>
                <a:lnTo>
                  <a:pt x="0" y="181574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-3606480" y="7558094"/>
            <a:ext cx="3606480" cy="8440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2"/>
              </a:lnSpc>
            </a:pPr>
            <a:r>
              <a:rPr lang="en-US" sz="2394">
                <a:solidFill>
                  <a:srgbClr val="000000"/>
                </a:solidFill>
                <a:latin typeface="Canva Sans 1"/>
              </a:rPr>
              <a:t>Calle Cualquiera 123, Cualquier Lugar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612317" y="3781645"/>
            <a:ext cx="2703232" cy="11750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065"/>
              </a:lnSpc>
            </a:pPr>
            <a:r>
              <a:rPr lang="en-US" sz="7681" spc="161">
                <a:solidFill>
                  <a:srgbClr val="000000"/>
                </a:solidFill>
                <a:latin typeface="Codec Pro ExtraBold"/>
              </a:rPr>
              <a:t>Q&amp;A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DAF2F4I1zDI</dc:identifier>
  <dcterms:modified xsi:type="dcterms:W3CDTF">2011-08-01T06:04:30Z</dcterms:modified>
  <cp:revision>1</cp:revision>
  <dc:title>Asm</dc:title>
</cp:coreProperties>
</file>