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6C5E47-072E-4EAC-AAC0-11FD7F84E200}" type="datetimeFigureOut">
              <a:rPr lang="en-CA" smtClean="0"/>
              <a:t>2019-01-07</a:t>
            </a:fld>
            <a:endParaRPr lang="en-CA"/>
          </a:p>
        </p:txBody>
      </p:sp>
      <p:sp>
        <p:nvSpPr>
          <p:cNvPr id="5" name="Footer Placeholder 4"/>
          <p:cNvSpPr>
            <a:spLocks noGrp="1"/>
          </p:cNvSpPr>
          <p:nvPr>
            <p:ph type="ftr" sz="quarter" idx="11"/>
          </p:nvPr>
        </p:nvSpPr>
        <p:spPr/>
        <p:txBody>
          <a:bodyPr/>
          <a:lstStyle/>
          <a:p>
            <a:endParaRPr lang="en-CA"/>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D4A1270-0610-4B4B-BF66-BFA6EF146215}" type="slidenum">
              <a:rPr lang="en-CA" smtClean="0"/>
              <a:t>‹#›</a:t>
            </a:fld>
            <a:endParaRPr lang="en-CA"/>
          </a:p>
        </p:txBody>
      </p:sp>
    </p:spTree>
    <p:extLst>
      <p:ext uri="{BB962C8B-B14F-4D97-AF65-F5344CB8AC3E}">
        <p14:creationId xmlns:p14="http://schemas.microsoft.com/office/powerpoint/2010/main" val="160450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6C5E47-072E-4EAC-AAC0-11FD7F84E200}" type="datetimeFigureOut">
              <a:rPr lang="en-CA" smtClean="0"/>
              <a:t>2019-01-07</a:t>
            </a:fld>
            <a:endParaRPr lang="en-CA"/>
          </a:p>
        </p:txBody>
      </p:sp>
      <p:sp>
        <p:nvSpPr>
          <p:cNvPr id="5" name="Footer Placeholder 4"/>
          <p:cNvSpPr>
            <a:spLocks noGrp="1"/>
          </p:cNvSpPr>
          <p:nvPr>
            <p:ph type="ftr" sz="quarter" idx="11"/>
          </p:nvPr>
        </p:nvSpPr>
        <p:spPr/>
        <p:txBody>
          <a:bodyPr/>
          <a:lstStyle/>
          <a:p>
            <a:endParaRPr lang="en-C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D4A1270-0610-4B4B-BF66-BFA6EF146215}" type="slidenum">
              <a:rPr lang="en-CA" smtClean="0"/>
              <a:t>‹#›</a:t>
            </a:fld>
            <a:endParaRPr lang="en-CA"/>
          </a:p>
        </p:txBody>
      </p:sp>
    </p:spTree>
    <p:extLst>
      <p:ext uri="{BB962C8B-B14F-4D97-AF65-F5344CB8AC3E}">
        <p14:creationId xmlns:p14="http://schemas.microsoft.com/office/powerpoint/2010/main" val="893460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6C5E47-072E-4EAC-AAC0-11FD7F84E200}" type="datetimeFigureOut">
              <a:rPr lang="en-CA" smtClean="0"/>
              <a:t>2019-01-07</a:t>
            </a:fld>
            <a:endParaRPr lang="en-CA"/>
          </a:p>
        </p:txBody>
      </p:sp>
      <p:sp>
        <p:nvSpPr>
          <p:cNvPr id="5" name="Footer Placeholder 4"/>
          <p:cNvSpPr>
            <a:spLocks noGrp="1"/>
          </p:cNvSpPr>
          <p:nvPr>
            <p:ph type="ftr" sz="quarter" idx="11"/>
          </p:nvPr>
        </p:nvSpPr>
        <p:spPr/>
        <p:txBody>
          <a:bodyPr/>
          <a:lstStyle/>
          <a:p>
            <a:endParaRPr lang="en-CA"/>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D4A1270-0610-4B4B-BF66-BFA6EF146215}" type="slidenum">
              <a:rPr lang="en-CA" smtClean="0"/>
              <a:t>‹#›</a:t>
            </a:fld>
            <a:endParaRPr lang="en-CA"/>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08446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246C5E47-072E-4EAC-AAC0-11FD7F84E200}" type="datetimeFigureOut">
              <a:rPr lang="en-CA" smtClean="0"/>
              <a:t>2019-01-07</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D4A1270-0610-4B4B-BF66-BFA6EF146215}" type="slidenum">
              <a:rPr lang="en-CA" smtClean="0"/>
              <a:t>‹#›</a:t>
            </a:fld>
            <a:endParaRPr lang="en-CA"/>
          </a:p>
        </p:txBody>
      </p:sp>
    </p:spTree>
    <p:extLst>
      <p:ext uri="{BB962C8B-B14F-4D97-AF65-F5344CB8AC3E}">
        <p14:creationId xmlns:p14="http://schemas.microsoft.com/office/powerpoint/2010/main" val="3700026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246C5E47-072E-4EAC-AAC0-11FD7F84E200}" type="datetimeFigureOut">
              <a:rPr lang="en-CA" smtClean="0"/>
              <a:t>2019-01-07</a:t>
            </a:fld>
            <a:endParaRPr lang="en-CA"/>
          </a:p>
        </p:txBody>
      </p:sp>
      <p:sp>
        <p:nvSpPr>
          <p:cNvPr id="6" name="Footer Placeholder 5"/>
          <p:cNvSpPr>
            <a:spLocks noGrp="1"/>
          </p:cNvSpPr>
          <p:nvPr>
            <p:ph type="ftr" sz="quarter" idx="11"/>
          </p:nvPr>
        </p:nvSpPr>
        <p:spPr/>
        <p:txBody>
          <a:bodyPr/>
          <a:lstStyle/>
          <a:p>
            <a:endParaRPr lang="en-CA"/>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D4A1270-0610-4B4B-BF66-BFA6EF146215}" type="slidenum">
              <a:rPr lang="en-CA" smtClean="0"/>
              <a:t>‹#›</a:t>
            </a:fld>
            <a:endParaRPr lang="en-CA"/>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67034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246C5E47-072E-4EAC-AAC0-11FD7F84E200}" type="datetimeFigureOut">
              <a:rPr lang="en-CA" smtClean="0"/>
              <a:t>2019-01-07</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D4A1270-0610-4B4B-BF66-BFA6EF146215}" type="slidenum">
              <a:rPr lang="en-CA" smtClean="0"/>
              <a:t>‹#›</a:t>
            </a:fld>
            <a:endParaRPr lang="en-CA"/>
          </a:p>
        </p:txBody>
      </p:sp>
    </p:spTree>
    <p:extLst>
      <p:ext uri="{BB962C8B-B14F-4D97-AF65-F5344CB8AC3E}">
        <p14:creationId xmlns:p14="http://schemas.microsoft.com/office/powerpoint/2010/main" val="3167057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C5E47-072E-4EAC-AAC0-11FD7F84E200}" type="datetimeFigureOut">
              <a:rPr lang="en-CA" smtClean="0"/>
              <a:t>2019-01-07</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D4A1270-0610-4B4B-BF66-BFA6EF146215}" type="slidenum">
              <a:rPr lang="en-CA" smtClean="0"/>
              <a:t>‹#›</a:t>
            </a:fld>
            <a:endParaRPr lang="en-CA"/>
          </a:p>
        </p:txBody>
      </p:sp>
    </p:spTree>
    <p:extLst>
      <p:ext uri="{BB962C8B-B14F-4D97-AF65-F5344CB8AC3E}">
        <p14:creationId xmlns:p14="http://schemas.microsoft.com/office/powerpoint/2010/main" val="12292014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C5E47-072E-4EAC-AAC0-11FD7F84E200}" type="datetimeFigureOut">
              <a:rPr lang="en-CA" smtClean="0"/>
              <a:t>2019-01-07</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D4A1270-0610-4B4B-BF66-BFA6EF146215}" type="slidenum">
              <a:rPr lang="en-CA" smtClean="0"/>
              <a:t>‹#›</a:t>
            </a:fld>
            <a:endParaRPr lang="en-CA"/>
          </a:p>
        </p:txBody>
      </p:sp>
    </p:spTree>
    <p:extLst>
      <p:ext uri="{BB962C8B-B14F-4D97-AF65-F5344CB8AC3E}">
        <p14:creationId xmlns:p14="http://schemas.microsoft.com/office/powerpoint/2010/main" val="3432566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C5E47-072E-4EAC-AAC0-11FD7F84E200}" type="datetimeFigureOut">
              <a:rPr lang="en-CA" smtClean="0"/>
              <a:t>2019-01-07</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D4A1270-0610-4B4B-BF66-BFA6EF146215}" type="slidenum">
              <a:rPr lang="en-CA" smtClean="0"/>
              <a:t>‹#›</a:t>
            </a:fld>
            <a:endParaRPr lang="en-CA"/>
          </a:p>
        </p:txBody>
      </p:sp>
    </p:spTree>
    <p:extLst>
      <p:ext uri="{BB962C8B-B14F-4D97-AF65-F5344CB8AC3E}">
        <p14:creationId xmlns:p14="http://schemas.microsoft.com/office/powerpoint/2010/main" val="2505597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6C5E47-072E-4EAC-AAC0-11FD7F84E200}" type="datetimeFigureOut">
              <a:rPr lang="en-CA" smtClean="0"/>
              <a:t>2019-01-07</a:t>
            </a:fld>
            <a:endParaRPr lang="en-CA"/>
          </a:p>
        </p:txBody>
      </p:sp>
      <p:sp>
        <p:nvSpPr>
          <p:cNvPr id="5" name="Footer Placeholder 4"/>
          <p:cNvSpPr>
            <a:spLocks noGrp="1"/>
          </p:cNvSpPr>
          <p:nvPr>
            <p:ph type="ftr" sz="quarter" idx="11"/>
          </p:nvPr>
        </p:nvSpPr>
        <p:spPr/>
        <p:txBody>
          <a:bodyPr/>
          <a:lstStyle/>
          <a:p>
            <a:endParaRPr lang="en-C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D4A1270-0610-4B4B-BF66-BFA6EF146215}" type="slidenum">
              <a:rPr lang="en-CA" smtClean="0"/>
              <a:t>‹#›</a:t>
            </a:fld>
            <a:endParaRPr lang="en-CA"/>
          </a:p>
        </p:txBody>
      </p:sp>
    </p:spTree>
    <p:extLst>
      <p:ext uri="{BB962C8B-B14F-4D97-AF65-F5344CB8AC3E}">
        <p14:creationId xmlns:p14="http://schemas.microsoft.com/office/powerpoint/2010/main" val="1606495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6C5E47-072E-4EAC-AAC0-11FD7F84E200}" type="datetimeFigureOut">
              <a:rPr lang="en-CA" smtClean="0"/>
              <a:t>2019-01-07</a:t>
            </a:fld>
            <a:endParaRPr lang="en-CA"/>
          </a:p>
        </p:txBody>
      </p:sp>
      <p:sp>
        <p:nvSpPr>
          <p:cNvPr id="6" name="Footer Placeholder 5"/>
          <p:cNvSpPr>
            <a:spLocks noGrp="1"/>
          </p:cNvSpPr>
          <p:nvPr>
            <p:ph type="ftr" sz="quarter" idx="11"/>
          </p:nvPr>
        </p:nvSpPr>
        <p:spPr/>
        <p:txBody>
          <a:bodyPr/>
          <a:lstStyle/>
          <a:p>
            <a:endParaRPr lang="en-CA"/>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D4A1270-0610-4B4B-BF66-BFA6EF146215}" type="slidenum">
              <a:rPr lang="en-CA" smtClean="0"/>
              <a:t>‹#›</a:t>
            </a:fld>
            <a:endParaRPr lang="en-CA"/>
          </a:p>
        </p:txBody>
      </p:sp>
    </p:spTree>
    <p:extLst>
      <p:ext uri="{BB962C8B-B14F-4D97-AF65-F5344CB8AC3E}">
        <p14:creationId xmlns:p14="http://schemas.microsoft.com/office/powerpoint/2010/main" val="2830147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6C5E47-072E-4EAC-AAC0-11FD7F84E200}" type="datetimeFigureOut">
              <a:rPr lang="en-CA" smtClean="0"/>
              <a:t>2019-01-07</a:t>
            </a:fld>
            <a:endParaRPr lang="en-CA"/>
          </a:p>
        </p:txBody>
      </p:sp>
      <p:sp>
        <p:nvSpPr>
          <p:cNvPr id="8" name="Footer Placeholder 7"/>
          <p:cNvSpPr>
            <a:spLocks noGrp="1"/>
          </p:cNvSpPr>
          <p:nvPr>
            <p:ph type="ftr" sz="quarter" idx="11"/>
          </p:nvPr>
        </p:nvSpPr>
        <p:spPr/>
        <p:txBody>
          <a:bodyPr/>
          <a:lstStyle/>
          <a:p>
            <a:endParaRPr lang="en-CA"/>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D4A1270-0610-4B4B-BF66-BFA6EF146215}" type="slidenum">
              <a:rPr lang="en-CA" smtClean="0"/>
              <a:t>‹#›</a:t>
            </a:fld>
            <a:endParaRPr lang="en-CA"/>
          </a:p>
        </p:txBody>
      </p:sp>
    </p:spTree>
    <p:extLst>
      <p:ext uri="{BB962C8B-B14F-4D97-AF65-F5344CB8AC3E}">
        <p14:creationId xmlns:p14="http://schemas.microsoft.com/office/powerpoint/2010/main" val="3462705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6C5E47-072E-4EAC-AAC0-11FD7F84E200}" type="datetimeFigureOut">
              <a:rPr lang="en-CA" smtClean="0"/>
              <a:t>2019-01-07</a:t>
            </a:fld>
            <a:endParaRPr lang="en-CA"/>
          </a:p>
        </p:txBody>
      </p:sp>
      <p:sp>
        <p:nvSpPr>
          <p:cNvPr id="4" name="Footer Placeholder 3"/>
          <p:cNvSpPr>
            <a:spLocks noGrp="1"/>
          </p:cNvSpPr>
          <p:nvPr>
            <p:ph type="ftr" sz="quarter" idx="11"/>
          </p:nvPr>
        </p:nvSpPr>
        <p:spPr/>
        <p:txBody>
          <a:bodyPr/>
          <a:lstStyle/>
          <a:p>
            <a:endParaRPr lang="en-CA"/>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D4A1270-0610-4B4B-BF66-BFA6EF146215}" type="slidenum">
              <a:rPr lang="en-CA" smtClean="0"/>
              <a:t>‹#›</a:t>
            </a:fld>
            <a:endParaRPr lang="en-CA"/>
          </a:p>
        </p:txBody>
      </p:sp>
    </p:spTree>
    <p:extLst>
      <p:ext uri="{BB962C8B-B14F-4D97-AF65-F5344CB8AC3E}">
        <p14:creationId xmlns:p14="http://schemas.microsoft.com/office/powerpoint/2010/main" val="744820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6C5E47-072E-4EAC-AAC0-11FD7F84E200}" type="datetimeFigureOut">
              <a:rPr lang="en-CA" smtClean="0"/>
              <a:t>2019-01-07</a:t>
            </a:fld>
            <a:endParaRPr lang="en-CA"/>
          </a:p>
        </p:txBody>
      </p:sp>
      <p:sp>
        <p:nvSpPr>
          <p:cNvPr id="3" name="Footer Placeholder 2"/>
          <p:cNvSpPr>
            <a:spLocks noGrp="1"/>
          </p:cNvSpPr>
          <p:nvPr>
            <p:ph type="ftr" sz="quarter" idx="11"/>
          </p:nvPr>
        </p:nvSpPr>
        <p:spPr/>
        <p:txBody>
          <a:bodyPr/>
          <a:lstStyle/>
          <a:p>
            <a:endParaRPr lang="en-CA"/>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D4A1270-0610-4B4B-BF66-BFA6EF146215}" type="slidenum">
              <a:rPr lang="en-CA" smtClean="0"/>
              <a:t>‹#›</a:t>
            </a:fld>
            <a:endParaRPr lang="en-CA"/>
          </a:p>
        </p:txBody>
      </p:sp>
    </p:spTree>
    <p:extLst>
      <p:ext uri="{BB962C8B-B14F-4D97-AF65-F5344CB8AC3E}">
        <p14:creationId xmlns:p14="http://schemas.microsoft.com/office/powerpoint/2010/main" val="2741853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46C5E47-072E-4EAC-AAC0-11FD7F84E200}" type="datetimeFigureOut">
              <a:rPr lang="en-CA" smtClean="0"/>
              <a:t>2019-01-07</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D4A1270-0610-4B4B-BF66-BFA6EF146215}" type="slidenum">
              <a:rPr lang="en-CA" smtClean="0"/>
              <a:t>‹#›</a:t>
            </a:fld>
            <a:endParaRPr lang="en-CA"/>
          </a:p>
        </p:txBody>
      </p:sp>
    </p:spTree>
    <p:extLst>
      <p:ext uri="{BB962C8B-B14F-4D97-AF65-F5344CB8AC3E}">
        <p14:creationId xmlns:p14="http://schemas.microsoft.com/office/powerpoint/2010/main" val="1085308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46C5E47-072E-4EAC-AAC0-11FD7F84E200}" type="datetimeFigureOut">
              <a:rPr lang="en-CA" smtClean="0"/>
              <a:t>2019-01-07</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D4A1270-0610-4B4B-BF66-BFA6EF146215}" type="slidenum">
              <a:rPr lang="en-CA" smtClean="0"/>
              <a:t>‹#›</a:t>
            </a:fld>
            <a:endParaRPr lang="en-CA"/>
          </a:p>
        </p:txBody>
      </p:sp>
    </p:spTree>
    <p:extLst>
      <p:ext uri="{BB962C8B-B14F-4D97-AF65-F5344CB8AC3E}">
        <p14:creationId xmlns:p14="http://schemas.microsoft.com/office/powerpoint/2010/main" val="2415510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46C5E47-072E-4EAC-AAC0-11FD7F84E200}" type="datetimeFigureOut">
              <a:rPr lang="en-CA" smtClean="0"/>
              <a:t>2019-01-07</a:t>
            </a:fld>
            <a:endParaRPr lang="en-CA"/>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D4A1270-0610-4B4B-BF66-BFA6EF146215}" type="slidenum">
              <a:rPr lang="en-CA" smtClean="0"/>
              <a:t>‹#›</a:t>
            </a:fld>
            <a:endParaRPr lang="en-CA"/>
          </a:p>
        </p:txBody>
      </p:sp>
    </p:spTree>
    <p:extLst>
      <p:ext uri="{BB962C8B-B14F-4D97-AF65-F5344CB8AC3E}">
        <p14:creationId xmlns:p14="http://schemas.microsoft.com/office/powerpoint/2010/main" val="10719761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54C86-1434-4C97-871B-918AF29CACC5}"/>
              </a:ext>
            </a:extLst>
          </p:cNvPr>
          <p:cNvSpPr>
            <a:spLocks noGrp="1"/>
          </p:cNvSpPr>
          <p:nvPr>
            <p:ph type="ctrTitle"/>
          </p:nvPr>
        </p:nvSpPr>
        <p:spPr/>
        <p:txBody>
          <a:bodyPr/>
          <a:lstStyle/>
          <a:p>
            <a:r>
              <a:rPr lang="en-CA" dirty="0"/>
              <a:t>Coffee Lovers</a:t>
            </a:r>
          </a:p>
        </p:txBody>
      </p:sp>
      <p:sp>
        <p:nvSpPr>
          <p:cNvPr id="3" name="Subtitle 2">
            <a:extLst>
              <a:ext uri="{FF2B5EF4-FFF2-40B4-BE49-F238E27FC236}">
                <a16:creationId xmlns:a16="http://schemas.microsoft.com/office/drawing/2014/main" id="{A9BD02F2-6242-4B03-8F80-E70D8B95B7AB}"/>
              </a:ext>
            </a:extLst>
          </p:cNvPr>
          <p:cNvSpPr>
            <a:spLocks noGrp="1"/>
          </p:cNvSpPr>
          <p:nvPr>
            <p:ph type="subTitle" idx="1"/>
          </p:nvPr>
        </p:nvSpPr>
        <p:spPr/>
        <p:txBody>
          <a:bodyPr/>
          <a:lstStyle/>
          <a:p>
            <a:r>
              <a:rPr lang="en-CA" dirty="0"/>
              <a:t>Of Toronto</a:t>
            </a:r>
          </a:p>
        </p:txBody>
      </p:sp>
    </p:spTree>
    <p:extLst>
      <p:ext uri="{BB962C8B-B14F-4D97-AF65-F5344CB8AC3E}">
        <p14:creationId xmlns:p14="http://schemas.microsoft.com/office/powerpoint/2010/main" val="110327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2B2BB5-E8C8-458A-9BE5-21B0DD41B7E2}"/>
              </a:ext>
            </a:extLst>
          </p:cNvPr>
          <p:cNvSpPr>
            <a:spLocks noGrp="1"/>
          </p:cNvSpPr>
          <p:nvPr>
            <p:ph idx="1"/>
          </p:nvPr>
        </p:nvSpPr>
        <p:spPr/>
        <p:txBody>
          <a:bodyPr/>
          <a:lstStyle/>
          <a:p>
            <a:pPr marL="0" indent="0" algn="ctr">
              <a:buNone/>
            </a:pPr>
            <a:r>
              <a:rPr lang="en-CA" sz="2800" dirty="0"/>
              <a:t>According to the Coffee Association of Canada, in a 2017 study, 71% of participants responded that they had consumed coffee the previous day. Obviously, we are a population who loves coffee. This offers a huge market for entrepreneurs who want to satisfy this desire for coffee. </a:t>
            </a:r>
          </a:p>
          <a:p>
            <a:endParaRPr lang="en-CA" dirty="0"/>
          </a:p>
        </p:txBody>
      </p:sp>
    </p:spTree>
    <p:extLst>
      <p:ext uri="{BB962C8B-B14F-4D97-AF65-F5344CB8AC3E}">
        <p14:creationId xmlns:p14="http://schemas.microsoft.com/office/powerpoint/2010/main" val="1853285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E779D3-BF4B-4E89-9D11-081A7E84F5DA}"/>
              </a:ext>
            </a:extLst>
          </p:cNvPr>
          <p:cNvSpPr>
            <a:spLocks noGrp="1"/>
          </p:cNvSpPr>
          <p:nvPr>
            <p:ph idx="1"/>
          </p:nvPr>
        </p:nvSpPr>
        <p:spPr>
          <a:xfrm>
            <a:off x="2589212" y="2133600"/>
            <a:ext cx="8107363" cy="3777622"/>
          </a:xfrm>
        </p:spPr>
        <p:txBody>
          <a:bodyPr>
            <a:normAutofit/>
          </a:bodyPr>
          <a:lstStyle/>
          <a:p>
            <a:pPr marL="0" indent="0" algn="ctr">
              <a:buNone/>
            </a:pPr>
            <a:r>
              <a:rPr lang="en-CA" sz="2400" dirty="0"/>
              <a:t>In order to determine which neighborhood might offer the best opportunity for opening a coffee house in Toronto, we will look at the current coffee distribution per neighborhood and also consider the population of each neighborhood.</a:t>
            </a:r>
          </a:p>
        </p:txBody>
      </p:sp>
    </p:spTree>
    <p:extLst>
      <p:ext uri="{BB962C8B-B14F-4D97-AF65-F5344CB8AC3E}">
        <p14:creationId xmlns:p14="http://schemas.microsoft.com/office/powerpoint/2010/main" val="3036761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9988A-E812-43B5-A8DF-93E48D8A702A}"/>
              </a:ext>
            </a:extLst>
          </p:cNvPr>
          <p:cNvSpPr>
            <a:spLocks noGrp="1"/>
          </p:cNvSpPr>
          <p:nvPr>
            <p:ph type="title"/>
          </p:nvPr>
        </p:nvSpPr>
        <p:spPr/>
        <p:txBody>
          <a:bodyPr>
            <a:normAutofit fontScale="90000"/>
          </a:bodyPr>
          <a:lstStyle/>
          <a:p>
            <a:r>
              <a:rPr lang="en-CA" sz="2200" dirty="0"/>
              <a:t>Based on data from this report, there are 1177 coffee locations in Toronto spread over 140 neighborhoods. </a:t>
            </a:r>
            <a:br>
              <a:rPr lang="en-CA" dirty="0"/>
            </a:br>
            <a:endParaRPr lang="en-CA" dirty="0"/>
          </a:p>
        </p:txBody>
      </p:sp>
      <p:pic>
        <p:nvPicPr>
          <p:cNvPr id="24" name="Content Placeholder 23">
            <a:extLst>
              <a:ext uri="{FF2B5EF4-FFF2-40B4-BE49-F238E27FC236}">
                <a16:creationId xmlns:a16="http://schemas.microsoft.com/office/drawing/2014/main" id="{DE53B452-0C3A-4575-87DD-1DA849228D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8190" y="1688676"/>
            <a:ext cx="6878320" cy="4585546"/>
          </a:xfrm>
        </p:spPr>
      </p:pic>
    </p:spTree>
    <p:extLst>
      <p:ext uri="{BB962C8B-B14F-4D97-AF65-F5344CB8AC3E}">
        <p14:creationId xmlns:p14="http://schemas.microsoft.com/office/powerpoint/2010/main" val="36149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B6718-3D9E-4045-8289-A01B9C4B593D}"/>
              </a:ext>
            </a:extLst>
          </p:cNvPr>
          <p:cNvSpPr>
            <a:spLocks noGrp="1"/>
          </p:cNvSpPr>
          <p:nvPr>
            <p:ph type="title"/>
          </p:nvPr>
        </p:nvSpPr>
        <p:spPr/>
        <p:txBody>
          <a:bodyPr/>
          <a:lstStyle/>
          <a:p>
            <a:pPr algn="ctr"/>
            <a:r>
              <a:rPr lang="en-CA" dirty="0"/>
              <a:t>Neighborhoods with the highest number of coffee locations</a:t>
            </a:r>
          </a:p>
        </p:txBody>
      </p:sp>
      <p:sp>
        <p:nvSpPr>
          <p:cNvPr id="3" name="Content Placeholder 2">
            <a:extLst>
              <a:ext uri="{FF2B5EF4-FFF2-40B4-BE49-F238E27FC236}">
                <a16:creationId xmlns:a16="http://schemas.microsoft.com/office/drawing/2014/main" id="{F64C7FF6-26C0-4ED8-8F1E-C5B65535606B}"/>
              </a:ext>
            </a:extLst>
          </p:cNvPr>
          <p:cNvSpPr>
            <a:spLocks noGrp="1"/>
          </p:cNvSpPr>
          <p:nvPr>
            <p:ph idx="1"/>
          </p:nvPr>
        </p:nvSpPr>
        <p:spPr/>
        <p:txBody>
          <a:bodyPr>
            <a:normAutofit/>
          </a:bodyPr>
          <a:lstStyle/>
          <a:p>
            <a:pPr>
              <a:buFont typeface="+mj-lt"/>
              <a:buAutoNum type="arabicPeriod"/>
            </a:pPr>
            <a:r>
              <a:rPr lang="en-CA" sz="2400" dirty="0"/>
              <a:t>Bay Street Corridor</a:t>
            </a:r>
          </a:p>
          <a:p>
            <a:pPr>
              <a:buFont typeface="+mj-lt"/>
              <a:buAutoNum type="arabicPeriod"/>
            </a:pPr>
            <a:r>
              <a:rPr lang="en-CA" sz="2400" dirty="0"/>
              <a:t>Kensington-Chinatown</a:t>
            </a:r>
          </a:p>
          <a:p>
            <a:pPr>
              <a:buFont typeface="+mj-lt"/>
              <a:buAutoNum type="arabicPeriod"/>
            </a:pPr>
            <a:r>
              <a:rPr lang="en-CA" sz="2400" dirty="0"/>
              <a:t>Church-Yonge Corridor</a:t>
            </a:r>
          </a:p>
          <a:p>
            <a:pPr>
              <a:buFont typeface="+mj-lt"/>
              <a:buAutoNum type="arabicPeriod"/>
            </a:pPr>
            <a:r>
              <a:rPr lang="en-CA" sz="2400" dirty="0"/>
              <a:t>Waterfront Communities-The Island</a:t>
            </a:r>
          </a:p>
          <a:p>
            <a:pPr>
              <a:buFont typeface="+mj-lt"/>
              <a:buAutoNum type="arabicPeriod"/>
            </a:pPr>
            <a:r>
              <a:rPr lang="en-CA" sz="2400" dirty="0"/>
              <a:t>Annex</a:t>
            </a:r>
          </a:p>
        </p:txBody>
      </p:sp>
    </p:spTree>
    <p:extLst>
      <p:ext uri="{BB962C8B-B14F-4D97-AF65-F5344CB8AC3E}">
        <p14:creationId xmlns:p14="http://schemas.microsoft.com/office/powerpoint/2010/main" val="691962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21652-0429-492E-BE39-DDFEB3A9A273}"/>
              </a:ext>
            </a:extLst>
          </p:cNvPr>
          <p:cNvSpPr>
            <a:spLocks noGrp="1"/>
          </p:cNvSpPr>
          <p:nvPr>
            <p:ph type="title"/>
          </p:nvPr>
        </p:nvSpPr>
        <p:spPr/>
        <p:txBody>
          <a:bodyPr/>
          <a:lstStyle/>
          <a:p>
            <a:pPr algn="ctr"/>
            <a:r>
              <a:rPr lang="en-CA" dirty="0"/>
              <a:t>Neighborhoods with the lowest number of coffee locations</a:t>
            </a:r>
          </a:p>
        </p:txBody>
      </p:sp>
      <p:sp>
        <p:nvSpPr>
          <p:cNvPr id="3" name="Content Placeholder 2">
            <a:extLst>
              <a:ext uri="{FF2B5EF4-FFF2-40B4-BE49-F238E27FC236}">
                <a16:creationId xmlns:a16="http://schemas.microsoft.com/office/drawing/2014/main" id="{3539EAA0-58E9-4010-94A5-4AAAE2039692}"/>
              </a:ext>
            </a:extLst>
          </p:cNvPr>
          <p:cNvSpPr>
            <a:spLocks noGrp="1"/>
          </p:cNvSpPr>
          <p:nvPr>
            <p:ph idx="1"/>
          </p:nvPr>
        </p:nvSpPr>
        <p:spPr/>
        <p:txBody>
          <a:bodyPr>
            <a:normAutofit/>
          </a:bodyPr>
          <a:lstStyle/>
          <a:p>
            <a:pPr>
              <a:buFont typeface="+mj-lt"/>
              <a:buAutoNum type="arabicPeriod"/>
            </a:pPr>
            <a:r>
              <a:rPr lang="en-CA" sz="2400" dirty="0"/>
              <a:t>Steeles</a:t>
            </a:r>
          </a:p>
          <a:p>
            <a:pPr>
              <a:buFont typeface="+mj-lt"/>
              <a:buAutoNum type="arabicPeriod"/>
            </a:pPr>
            <a:r>
              <a:rPr lang="en-CA" sz="2400" dirty="0"/>
              <a:t>Lansing-Westgate</a:t>
            </a:r>
          </a:p>
          <a:p>
            <a:pPr>
              <a:buFont typeface="+mj-lt"/>
              <a:buAutoNum type="arabicPeriod"/>
            </a:pPr>
            <a:r>
              <a:rPr lang="en-CA" sz="2400" dirty="0" err="1"/>
              <a:t>Cliffcrest</a:t>
            </a:r>
            <a:endParaRPr lang="en-CA" sz="2400" dirty="0"/>
          </a:p>
          <a:p>
            <a:pPr>
              <a:buFont typeface="+mj-lt"/>
              <a:buAutoNum type="arabicPeriod"/>
            </a:pPr>
            <a:r>
              <a:rPr lang="en-CA" sz="2400" dirty="0"/>
              <a:t>Oakridge</a:t>
            </a:r>
          </a:p>
          <a:p>
            <a:pPr>
              <a:buFont typeface="+mj-lt"/>
              <a:buAutoNum type="arabicPeriod"/>
            </a:pPr>
            <a:r>
              <a:rPr lang="en-CA" sz="2400" dirty="0"/>
              <a:t>Princess-</a:t>
            </a:r>
            <a:r>
              <a:rPr lang="en-CA" sz="2400" dirty="0" err="1"/>
              <a:t>Rosethorn</a:t>
            </a:r>
            <a:endParaRPr lang="en-CA" sz="2400" dirty="0"/>
          </a:p>
        </p:txBody>
      </p:sp>
    </p:spTree>
    <p:extLst>
      <p:ext uri="{BB962C8B-B14F-4D97-AF65-F5344CB8AC3E}">
        <p14:creationId xmlns:p14="http://schemas.microsoft.com/office/powerpoint/2010/main" val="2650237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1F1128-46C4-490E-9FBF-8C646F859EE5}"/>
              </a:ext>
            </a:extLst>
          </p:cNvPr>
          <p:cNvSpPr>
            <a:spLocks noGrp="1"/>
          </p:cNvSpPr>
          <p:nvPr>
            <p:ph idx="1"/>
          </p:nvPr>
        </p:nvSpPr>
        <p:spPr>
          <a:xfrm>
            <a:off x="2589212" y="1485900"/>
            <a:ext cx="8915400" cy="4425322"/>
          </a:xfrm>
        </p:spPr>
        <p:txBody>
          <a:bodyPr>
            <a:normAutofit/>
          </a:bodyPr>
          <a:lstStyle/>
          <a:p>
            <a:pPr marL="0" indent="0">
              <a:buNone/>
            </a:pPr>
            <a:r>
              <a:rPr lang="en-CA" sz="2000" dirty="0"/>
              <a:t>When looking at this data, we might assume that the neighbourhoods with the highest number of coffee houses are likely already saturated, and therefore, would not be the ideal place to open a new location.</a:t>
            </a:r>
          </a:p>
          <a:p>
            <a:pPr marL="0" indent="0">
              <a:buNone/>
            </a:pPr>
            <a:r>
              <a:rPr lang="en-CA" sz="2000" dirty="0"/>
              <a:t> </a:t>
            </a:r>
          </a:p>
          <a:p>
            <a:pPr marL="0" indent="0">
              <a:buNone/>
            </a:pPr>
            <a:r>
              <a:rPr lang="en-CA" sz="2000" dirty="0"/>
              <a:t>A better approach might be to determine the neighborhoods which have the highest population to coffee house ratio. These neighborhoods are not yet saturated and would likely have the most potential in customer base for opening a new location.</a:t>
            </a:r>
          </a:p>
        </p:txBody>
      </p:sp>
    </p:spTree>
    <p:extLst>
      <p:ext uri="{BB962C8B-B14F-4D97-AF65-F5344CB8AC3E}">
        <p14:creationId xmlns:p14="http://schemas.microsoft.com/office/powerpoint/2010/main" val="1024181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94E08-C6E6-4B49-ABE2-B5085BD3BF5B}"/>
              </a:ext>
            </a:extLst>
          </p:cNvPr>
          <p:cNvSpPr>
            <a:spLocks noGrp="1"/>
          </p:cNvSpPr>
          <p:nvPr>
            <p:ph type="title"/>
          </p:nvPr>
        </p:nvSpPr>
        <p:spPr/>
        <p:txBody>
          <a:bodyPr/>
          <a:lstStyle/>
          <a:p>
            <a:pPr algn="ctr"/>
            <a:r>
              <a:rPr lang="en-CA" dirty="0"/>
              <a:t>Neighborhoods with highest population to coffee house ratio</a:t>
            </a:r>
          </a:p>
        </p:txBody>
      </p:sp>
      <p:sp>
        <p:nvSpPr>
          <p:cNvPr id="3" name="Content Placeholder 2">
            <a:extLst>
              <a:ext uri="{FF2B5EF4-FFF2-40B4-BE49-F238E27FC236}">
                <a16:creationId xmlns:a16="http://schemas.microsoft.com/office/drawing/2014/main" id="{A64FB5C0-7148-48E2-8E2A-56E3F790EA47}"/>
              </a:ext>
            </a:extLst>
          </p:cNvPr>
          <p:cNvSpPr>
            <a:spLocks noGrp="1"/>
          </p:cNvSpPr>
          <p:nvPr>
            <p:ph idx="1"/>
          </p:nvPr>
        </p:nvSpPr>
        <p:spPr/>
        <p:txBody>
          <a:bodyPr>
            <a:normAutofit/>
          </a:bodyPr>
          <a:lstStyle/>
          <a:p>
            <a:pPr>
              <a:buFont typeface="+mj-lt"/>
              <a:buAutoNum type="arabicPeriod"/>
            </a:pPr>
            <a:r>
              <a:rPr lang="en-CA" sz="2400" dirty="0"/>
              <a:t>Steeles</a:t>
            </a:r>
          </a:p>
          <a:p>
            <a:pPr>
              <a:buFont typeface="+mj-lt"/>
              <a:buAutoNum type="arabicPeriod"/>
            </a:pPr>
            <a:r>
              <a:rPr lang="en-CA" sz="2400" dirty="0"/>
              <a:t>Lansing-Westgate</a:t>
            </a:r>
          </a:p>
          <a:p>
            <a:pPr>
              <a:buFont typeface="+mj-lt"/>
              <a:buAutoNum type="arabicPeriod"/>
            </a:pPr>
            <a:r>
              <a:rPr lang="en-CA" sz="2400" dirty="0" err="1"/>
              <a:t>Cliffcrest</a:t>
            </a:r>
            <a:endParaRPr lang="en-CA" sz="2400" dirty="0"/>
          </a:p>
          <a:p>
            <a:pPr>
              <a:buFont typeface="+mj-lt"/>
              <a:buAutoNum type="arabicPeriod"/>
            </a:pPr>
            <a:r>
              <a:rPr lang="en-CA" sz="2400" dirty="0"/>
              <a:t>Glenfield-Jane Heights</a:t>
            </a:r>
          </a:p>
          <a:p>
            <a:pPr>
              <a:buFont typeface="+mj-lt"/>
              <a:buAutoNum type="arabicPeriod"/>
            </a:pPr>
            <a:r>
              <a:rPr lang="en-CA" sz="2400" dirty="0"/>
              <a:t>Malvern</a:t>
            </a:r>
          </a:p>
        </p:txBody>
      </p:sp>
    </p:spTree>
    <p:extLst>
      <p:ext uri="{BB962C8B-B14F-4D97-AF65-F5344CB8AC3E}">
        <p14:creationId xmlns:p14="http://schemas.microsoft.com/office/powerpoint/2010/main" val="4061325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D9DE30-6E2F-4D71-B5E1-9B604BBDB61D}"/>
              </a:ext>
            </a:extLst>
          </p:cNvPr>
          <p:cNvSpPr>
            <a:spLocks noGrp="1"/>
          </p:cNvSpPr>
          <p:nvPr>
            <p:ph idx="1"/>
          </p:nvPr>
        </p:nvSpPr>
        <p:spPr>
          <a:xfrm>
            <a:off x="2589212" y="1390650"/>
            <a:ext cx="8915400" cy="4520572"/>
          </a:xfrm>
        </p:spPr>
        <p:txBody>
          <a:bodyPr/>
          <a:lstStyle/>
          <a:p>
            <a:pPr marL="0" indent="0">
              <a:buNone/>
            </a:pPr>
            <a:r>
              <a:rPr lang="en-CA" dirty="0"/>
              <a:t>Further investigation is warranted to determine is there are reasons why these neighborhoods have fewer coffee locations and thus would not be ideal locations for new coffee businesses. </a:t>
            </a:r>
          </a:p>
          <a:p>
            <a:pPr marL="0" indent="0">
              <a:buNone/>
            </a:pPr>
            <a:endParaRPr lang="en-CA" dirty="0"/>
          </a:p>
          <a:p>
            <a:pPr marL="0" indent="0">
              <a:buNone/>
            </a:pPr>
            <a:r>
              <a:rPr lang="en-CA" dirty="0"/>
              <a:t>Also, neighborhoods with the highest number of coffee locations could indicate a population where coffee is particularly popular. A brave entrepreneur might want to try to squeeze into one of these neighborhoods. </a:t>
            </a:r>
          </a:p>
          <a:p>
            <a:pPr marL="0" indent="0">
              <a:buNone/>
            </a:pPr>
            <a:endParaRPr lang="en-CA" dirty="0"/>
          </a:p>
          <a:p>
            <a:pPr marL="0" indent="0">
              <a:buNone/>
            </a:pPr>
            <a:r>
              <a:rPr lang="en-CA" dirty="0"/>
              <a:t>This report provides a solid starting place to provide information about the current coffee house distribution across neighborhoods in Toronto. </a:t>
            </a:r>
          </a:p>
        </p:txBody>
      </p:sp>
    </p:spTree>
    <p:extLst>
      <p:ext uri="{BB962C8B-B14F-4D97-AF65-F5344CB8AC3E}">
        <p14:creationId xmlns:p14="http://schemas.microsoft.com/office/powerpoint/2010/main" val="10715061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48</TotalTime>
  <Words>283</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Wisp</vt:lpstr>
      <vt:lpstr>Coffee Lovers</vt:lpstr>
      <vt:lpstr>PowerPoint Presentation</vt:lpstr>
      <vt:lpstr>PowerPoint Presentation</vt:lpstr>
      <vt:lpstr>Based on data from this report, there are 1177 coffee locations in Toronto spread over 140 neighborhoods.  </vt:lpstr>
      <vt:lpstr>Neighborhoods with the highest number of coffee locations</vt:lpstr>
      <vt:lpstr>Neighborhoods with the lowest number of coffee locations</vt:lpstr>
      <vt:lpstr>PowerPoint Presentation</vt:lpstr>
      <vt:lpstr>Neighborhoods with highest population to coffee house ratio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Coffee Lovers</dc:title>
  <dc:creator>Chris Evans</dc:creator>
  <cp:lastModifiedBy>Chris Evans</cp:lastModifiedBy>
  <cp:revision>7</cp:revision>
  <dcterms:created xsi:type="dcterms:W3CDTF">2019-01-07T21:09:41Z</dcterms:created>
  <dcterms:modified xsi:type="dcterms:W3CDTF">2019-01-07T21:57:59Z</dcterms:modified>
</cp:coreProperties>
</file>