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4"/>
  </p:sldMasterIdLst>
  <p:notesMasterIdLst>
    <p:notesMasterId r:id="rId17"/>
  </p:notesMasterIdLst>
  <p:handoutMasterIdLst>
    <p:handoutMasterId r:id="rId18"/>
  </p:handoutMasterIdLst>
  <p:sldIdLst>
    <p:sldId id="257" r:id="rId5"/>
    <p:sldId id="384" r:id="rId6"/>
    <p:sldId id="317" r:id="rId7"/>
    <p:sldId id="393" r:id="rId8"/>
    <p:sldId id="392" r:id="rId9"/>
    <p:sldId id="396" r:id="rId10"/>
    <p:sldId id="278" r:id="rId11"/>
    <p:sldId id="279" r:id="rId12"/>
    <p:sldId id="394" r:id="rId13"/>
    <p:sldId id="268" r:id="rId14"/>
    <p:sldId id="395" r:id="rId15"/>
    <p:sldId id="32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FFFFFF"/>
    <a:srgbClr val="FFC69F"/>
    <a:srgbClr val="FF6600"/>
    <a:srgbClr val="FF7575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6" autoAdjust="0"/>
    <p:restoredTop sz="93725" autoAdjust="0"/>
  </p:normalViewPr>
  <p:slideViewPr>
    <p:cSldViewPr snapToGrid="0">
      <p:cViewPr varScale="1">
        <p:scale>
          <a:sx n="85" d="100"/>
          <a:sy n="85" d="100"/>
        </p:scale>
        <p:origin x="48" y="88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752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0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938AD48E-7D67-4BE9-97B6-DB64DE5253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6FF8E2-165B-49EB-8120-14190F9491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79DE9FAB-6BBA-4CFE-B67D-77B47F01EC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xmlns="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xmlns="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82184FF4-7029-4ED7-813A-192E606087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AAA7AB09-557C-41AD-9113-FF9F68FA10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EF99ECAA-1F11-4937-BBA6-51935AB44C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xmlns="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xmlns="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xmlns="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xmlns="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xmlns="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xmlns="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xmlns="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smtClean="0"/>
              <a:t>Wednesday March 17,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smtClean="0"/>
              <a:t>https://github.com/jenmusdat/BeerMachineLearning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smtClean="0"/>
              <a:t>Wednesday March 17, 2021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smtClean="0"/>
              <a:t>https://github.com/jenmusdat/BeerMachineLearning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446AF837-10C6-44A5-B8D6-960A57487B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xmlns="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xmlns="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xmlns="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xmlns="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xmlns="" id="{06966E3E-9B30-4375-AC9A-23256CC87D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xmlns="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394664AE-6DC5-428F-9AC4-5A8F67571F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smtClean="0"/>
              <a:t>Wednesday March 17, 2021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smtClean="0"/>
              <a:t>https://github.com/jenmusdat/BeerMachineLearning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83C43C1C-00B3-40E0-B073-B8C56206D0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smtClean="0"/>
              <a:t>Wednesday March 17,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smtClean="0"/>
              <a:t>https://github.com/jenmusdat/BeerMachineLearning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xmlns="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xmlns="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xmlns="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smtClean="0"/>
              <a:t>Wednesday March 17, 2021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smtClean="0"/>
              <a:t>https://github.com/jenmusdat/BeerMachineLearning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smtClean="0"/>
              <a:t>Wednesday March 17, 2021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smtClean="0"/>
              <a:t>https://github.com/jenmusdat/BeerMachineLearning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smtClean="0"/>
              <a:t>Wednesday March 17, 2021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smtClean="0"/>
              <a:t>https://github.com/jenmusdat/BeerMachineLearning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xmlns="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xmlns="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xmlns="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smtClean="0"/>
              <a:t>Wednesday March 17, 2021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smtClean="0"/>
              <a:t>https://github.com/jenmusdat/BeerMachineLearning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92FF63B4-C261-4597-9EE0-811D250B9D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F92CF088-7F97-4A11-8A81-0EF641F6986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xmlns="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xmlns="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xmlns="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xmlns="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smtClean="0"/>
              <a:t>Wednesday March 17, 2021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smtClean="0"/>
              <a:t>https://github.com/jenmusdat/BeerMachineLearning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xmlns="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Wednesday March 17, 2021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https://github.com/jenmusdat/BeerMachineLearning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80517979-166D-4AAA-ABBC-0C3E5C2ECF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xmlns="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xmlns="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xmlns="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xmlns="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smtClean="0"/>
              <a:t>Wednesday March 17, 2021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smtClean="0"/>
              <a:t>https://github.com/jenmusdat/BeerMachineLearning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B17C5C60-EC4D-410B-9997-0B73289605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xmlns="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xmlns="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xmlns="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80A2FA6F-99B7-4984-A80C-570644889F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xmlns="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xmlns="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smtClean="0"/>
              <a:t>Wednesday March 17, 2021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smtClean="0"/>
              <a:t>https://github.com/jenmusdat/BeerMachineLearning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E38C6F9E-A74F-4F54-9409-B6B93DF8CE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xmlns="" id="{6F0F71C5-78A4-4793-9BD4-3DF0EE3E3E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xmlns="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xmlns="" id="{E6093F87-C1F6-4FAB-B891-6F7D7FC207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xmlns="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xmlns="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xmlns="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xmlns="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xmlns="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xmlns="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xmlns="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xmlns="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xmlns="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xmlns="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xmlns="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xmlns="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xmlns="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xmlns="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xmlns="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smtClean="0"/>
              <a:t>Wednesday March 17,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smtClean="0"/>
              <a:t>https://github.com/jenmusdat/BeerMachineLearning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xmlns="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smtClean="0"/>
              <a:t>Wednesday March 17, 2021</a:t>
            </a: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smtClean="0"/>
              <a:t>https://github.com/jenmusdat/BeerMachineLearning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 smtClean="0"/>
              <a:t>Wednesday March 17,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 smtClean="0"/>
              <a:t>https://github.com/jenmusdat/BeerMachineLearning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kaggle.com/ehallmar/beers-breweries-and-beer-review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 anchorCtr="0">
            <a:normAutofit/>
          </a:bodyPr>
          <a:lstStyle/>
          <a:p>
            <a:r>
              <a:rPr lang="en-US" dirty="0"/>
              <a:t>Beer Machine Learning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xmlns="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" b="13"/>
          <a:stretch/>
        </p:blipFill>
        <p:spPr/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Erica Fisher</a:t>
            </a:r>
          </a:p>
          <a:p>
            <a:r>
              <a:rPr lang="en-US" dirty="0"/>
              <a:t>Jay Hastings</a:t>
            </a:r>
          </a:p>
          <a:p>
            <a:r>
              <a:rPr lang="en-US" dirty="0"/>
              <a:t>Jenny Kaylor</a:t>
            </a:r>
          </a:p>
          <a:p>
            <a:r>
              <a:rPr lang="en-US" dirty="0"/>
              <a:t>Joshua Williams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ED2A30C0-1BC4-4764-9C0F-5D811CAB8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223005"/>
            <a:ext cx="11090274" cy="1332000"/>
          </a:xfrm>
        </p:spPr>
        <p:txBody>
          <a:bodyPr/>
          <a:lstStyle/>
          <a:p>
            <a:r>
              <a:rPr lang="en-US" dirty="0"/>
              <a:t>Word Clouds</a:t>
            </a:r>
          </a:p>
        </p:txBody>
      </p:sp>
      <p:pic>
        <p:nvPicPr>
          <p:cNvPr id="12" name="Content Placeholder 11" descr="Text, chat or text message&#10;&#10;Description automatically generated">
            <a:extLst>
              <a:ext uri="{FF2B5EF4-FFF2-40B4-BE49-F238E27FC236}">
                <a16:creationId xmlns:a16="http://schemas.microsoft.com/office/drawing/2014/main" xmlns="" id="{1BB12CD6-84CA-4E0A-812C-4E728F793AE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 rot="1567460">
            <a:off x="3378200" y="2099617"/>
            <a:ext cx="5435600" cy="2834979"/>
          </a:xfr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5F69D6A-822D-4DB9-A2CC-D9106F1F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Wednesday March 17, 2021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375D7F3-165A-439B-8D1D-6553B68C2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https://github.com/jenmusdat/BeerMachineLearning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AF9A883-CC44-4401-AE67-8FCEACB7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24" name="Content Placeholder 11">
            <a:extLst>
              <a:ext uri="{FF2B5EF4-FFF2-40B4-BE49-F238E27FC236}">
                <a16:creationId xmlns:a16="http://schemas.microsoft.com/office/drawing/2014/main" xmlns="" id="{7F08B057-C02B-4AB9-B8E8-9B09CB81AA3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417090" y="1582547"/>
            <a:ext cx="5435600" cy="2831674"/>
          </a:xfrm>
          <a:prstGeom prst="rect">
            <a:avLst/>
          </a:prstGeom>
        </p:spPr>
      </p:pic>
      <p:pic>
        <p:nvPicPr>
          <p:cNvPr id="25" name="Content Placeholder 11">
            <a:extLst>
              <a:ext uri="{FF2B5EF4-FFF2-40B4-BE49-F238E27FC236}">
                <a16:creationId xmlns:a16="http://schemas.microsoft.com/office/drawing/2014/main" xmlns="" id="{E09FDDF5-82DC-4709-B58D-47712B1CC42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 rot="18953680">
            <a:off x="2520004" y="2190898"/>
            <a:ext cx="5397072" cy="2834979"/>
          </a:xfrm>
          <a:prstGeom prst="rect">
            <a:avLst/>
          </a:prstGeom>
        </p:spPr>
      </p:pic>
      <p:pic>
        <p:nvPicPr>
          <p:cNvPr id="26" name="Content Placeholder 11">
            <a:extLst>
              <a:ext uri="{FF2B5EF4-FFF2-40B4-BE49-F238E27FC236}">
                <a16:creationId xmlns:a16="http://schemas.microsoft.com/office/drawing/2014/main" xmlns="" id="{20DAEE25-F2E9-44F7-8F35-795D0CFADFA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 rot="1399048">
            <a:off x="2457545" y="2200553"/>
            <a:ext cx="5435600" cy="2815670"/>
          </a:xfrm>
          <a:prstGeom prst="rect">
            <a:avLst/>
          </a:prstGeom>
        </p:spPr>
      </p:pic>
      <p:pic>
        <p:nvPicPr>
          <p:cNvPr id="27" name="Content Placeholder 11">
            <a:extLst>
              <a:ext uri="{FF2B5EF4-FFF2-40B4-BE49-F238E27FC236}">
                <a16:creationId xmlns:a16="http://schemas.microsoft.com/office/drawing/2014/main" xmlns="" id="{C2012656-8011-4A9D-9141-E2C93B97D760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1230194" y="1184678"/>
            <a:ext cx="9731612" cy="512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87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82184FF4-7029-4ED7-813A-192E606087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AAA7AB09-557C-41AD-9113-FF9F68FA10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EF99ECAA-1F11-4937-BBA6-51935AB44C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79DE9FAB-6BBA-4CFE-B67D-77B47F01EC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79FAC916-D9BB-4794-81B4-7C47C67E850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B5CA2231-7A65-4D16-8400-A210CC41DB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xmlns="" id="{4B089C8C-B82B-4704-88E2-E857A5E215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xmlns="" id="{434B90C8-5B4D-456E-AD99-80EF748FDD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xmlns="" id="{1DB043B4-68C6-45B9-82AC-A5800EADB8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dirty="0"/>
              <a:t>Logistic Regression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xmlns="" id="{DC738669-5750-45EA-9715-A0041D4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mtClean="0">
                <a:solidFill>
                  <a:schemeClr val="tx1">
                    <a:alpha val="80000"/>
                  </a:schemeClr>
                </a:solidFill>
              </a:rPr>
              <a:t>Wednesday March 17, 2021</a:t>
            </a:r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xmlns="" id="{CD05A243-8080-4F6D-8538-65CDDF8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smtClean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https://github.com/jenmusdat/BeerMachineLearning</a:t>
            </a:r>
            <a:endParaRPr lang="en-US" kern="1200">
              <a:solidFill>
                <a:schemeClr val="tx1">
                  <a:alpha val="8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xmlns="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0" name="Explosion: 8 Points 9">
            <a:extLst>
              <a:ext uri="{FF2B5EF4-FFF2-40B4-BE49-F238E27FC236}">
                <a16:creationId xmlns:a16="http://schemas.microsoft.com/office/drawing/2014/main" xmlns="" id="{16543CF2-6223-426C-BA5E-CD1FE5A3FDFD}"/>
              </a:ext>
            </a:extLst>
          </p:cNvPr>
          <p:cNvSpPr/>
          <p:nvPr/>
        </p:nvSpPr>
        <p:spPr>
          <a:xfrm>
            <a:off x="5456135" y="796205"/>
            <a:ext cx="4696938" cy="4491036"/>
          </a:xfrm>
          <a:prstGeom prst="irregularSeal1">
            <a:avLst/>
          </a:prstGeom>
          <a:gradFill flip="none" rotWithShape="1">
            <a:gsLst>
              <a:gs pos="0">
                <a:srgbClr val="FFC69F"/>
              </a:gs>
              <a:gs pos="25000">
                <a:srgbClr val="FF3300"/>
              </a:gs>
              <a:gs pos="50000">
                <a:srgbClr val="FF1A00"/>
              </a:gs>
              <a:gs pos="100000">
                <a:srgbClr val="FF0000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ln>
                  <a:solidFill>
                    <a:schemeClr val="bg1"/>
                  </a:solidFill>
                </a:ln>
              </a:rPr>
              <a:t>84%</a:t>
            </a:r>
          </a:p>
        </p:txBody>
      </p:sp>
    </p:spTree>
    <p:extLst>
      <p:ext uri="{BB962C8B-B14F-4D97-AF65-F5344CB8AC3E}">
        <p14:creationId xmlns:p14="http://schemas.microsoft.com/office/powerpoint/2010/main" val="178502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5">
            <a:extLst>
              <a:ext uri="{FF2B5EF4-FFF2-40B4-BE49-F238E27FC236}">
                <a16:creationId xmlns:a16="http://schemas.microsoft.com/office/drawing/2014/main" xmlns="" id="{82184FF4-7029-4ED7-813A-192E606087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AAA7AB09-557C-41AD-9113-FF9F68FA10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EF99ECAA-1F11-4937-BBA6-51935AB44C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79DE9FAB-6BBA-4CFE-B67D-77B47F01EC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79FAC916-D9BB-4794-81B4-7C47C67E850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B5CA2231-7A65-4D16-8400-A210CC41DB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xmlns="" id="{4B089C8C-B82B-4704-88E2-E857A5E215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xmlns="" id="{434B90C8-5B4D-456E-AD99-80EF748FDD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xmlns="" id="{1DB043B4-68C6-45B9-82AC-A5800EADB8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xmlns="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4957838" cy="2859396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pic>
        <p:nvPicPr>
          <p:cNvPr id="10" name="Picture Placeholder 9" descr="A picture containing clipart&#10;&#10;Description automatically generated">
            <a:extLst>
              <a:ext uri="{FF2B5EF4-FFF2-40B4-BE49-F238E27FC236}">
                <a16:creationId xmlns:a16="http://schemas.microsoft.com/office/drawing/2014/main" xmlns="" id="{6A50DC30-FE07-4588-B19E-3F89009A85F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25000" r="25000"/>
          <a:stretch/>
        </p:blipFill>
        <p:spPr>
          <a:xfrm>
            <a:off x="6706687" y="426565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mtClean="0">
                <a:solidFill>
                  <a:schemeClr val="tx1">
                    <a:alpha val="80000"/>
                  </a:schemeClr>
                </a:solidFill>
              </a:rPr>
              <a:t>Wednesday March 17, 2021</a:t>
            </a:r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smtClean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https://github.com/jenmusdat/BeerMachineLearning</a:t>
            </a:r>
            <a:endParaRPr lang="en-US" kern="1200">
              <a:solidFill>
                <a:schemeClr val="tx1">
                  <a:alpha val="8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23">
            <a:extLst>
              <a:ext uri="{FF2B5EF4-FFF2-40B4-BE49-F238E27FC236}">
                <a16:creationId xmlns:a16="http://schemas.microsoft.com/office/drawing/2014/main" xmlns="" id="{82184FF4-7029-4ED7-813A-192E606087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Oval 25">
            <a:extLst>
              <a:ext uri="{FF2B5EF4-FFF2-40B4-BE49-F238E27FC236}">
                <a16:creationId xmlns:a16="http://schemas.microsoft.com/office/drawing/2014/main" xmlns="" id="{AAA7AB09-557C-41AD-9113-FF9F68FA10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Oval 27">
            <a:extLst>
              <a:ext uri="{FF2B5EF4-FFF2-40B4-BE49-F238E27FC236}">
                <a16:creationId xmlns:a16="http://schemas.microsoft.com/office/drawing/2014/main" xmlns="" id="{EF99ECAA-1F11-4937-BBA6-51935AB44C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9" name="Group 29">
            <a:extLst>
              <a:ext uri="{FF2B5EF4-FFF2-40B4-BE49-F238E27FC236}">
                <a16:creationId xmlns:a16="http://schemas.microsoft.com/office/drawing/2014/main" xmlns="" id="{79DE9FAB-6BBA-4CFE-B67D-77B47F01EC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50" name="Freeform: Shape 30">
              <a:extLst>
                <a:ext uri="{FF2B5EF4-FFF2-40B4-BE49-F238E27FC236}">
                  <a16:creationId xmlns:a16="http://schemas.microsoft.com/office/drawing/2014/main" xmlns="" id="{79FAC916-D9BB-4794-81B4-7C47C67E850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31">
              <a:extLst>
                <a:ext uri="{FF2B5EF4-FFF2-40B4-BE49-F238E27FC236}">
                  <a16:creationId xmlns:a16="http://schemas.microsoft.com/office/drawing/2014/main" xmlns="" id="{B5CA2231-7A65-4D16-8400-A210CC41DB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Oval 32">
              <a:extLst>
                <a:ext uri="{FF2B5EF4-FFF2-40B4-BE49-F238E27FC236}">
                  <a16:creationId xmlns:a16="http://schemas.microsoft.com/office/drawing/2014/main" xmlns="" id="{4B089C8C-B82B-4704-88E2-E857A5E215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Oval 33">
              <a:extLst>
                <a:ext uri="{FF2B5EF4-FFF2-40B4-BE49-F238E27FC236}">
                  <a16:creationId xmlns:a16="http://schemas.microsoft.com/office/drawing/2014/main" xmlns="" id="{434B90C8-5B4D-456E-AD99-80EF748FDD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54" name="Rectangle 35">
            <a:extLst>
              <a:ext uri="{FF2B5EF4-FFF2-40B4-BE49-F238E27FC236}">
                <a16:creationId xmlns:a16="http://schemas.microsoft.com/office/drawing/2014/main" xmlns="" id="{1DB043B4-68C6-45B9-82AC-A5800EADB8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xmlns="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4534092" cy="3384550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pic>
        <p:nvPicPr>
          <p:cNvPr id="16" name="Picture Placeholder 15" descr="A picture containing clipart&#10;&#10;Description automatically generated">
            <a:extLst>
              <a:ext uri="{FF2B5EF4-FFF2-40B4-BE49-F238E27FC236}">
                <a16:creationId xmlns:a16="http://schemas.microsoft.com/office/drawing/2014/main" xmlns="" id="{75B4A019-E5ED-4210-96D8-2C7E70B45AF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25000" r="25000"/>
          <a:stretch/>
        </p:blipFill>
        <p:spPr>
          <a:xfrm>
            <a:off x="6548755" y="687412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mtClean="0">
                <a:solidFill>
                  <a:schemeClr val="tx1">
                    <a:alpha val="80000"/>
                  </a:schemeClr>
                </a:solidFill>
              </a:rPr>
              <a:t>Wednesday March 17, 2021</a:t>
            </a:r>
            <a:endParaRPr lang="en-US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smtClean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https://github.com/jenmusdat/BeerMachineLearning</a:t>
            </a:r>
            <a:endParaRPr lang="en-US" kern="1200">
              <a:solidFill>
                <a:schemeClr val="tx1">
                  <a:alpha val="8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82184FF4-7029-4ED7-813A-192E606087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xmlns="" id="{AAA7AB09-557C-41AD-9113-FF9F68FA10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EF99ECAA-1F11-4937-BBA6-51935AB44C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xmlns="" id="{79DE9FAB-6BBA-4CFE-B67D-77B47F01EC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xmlns="" id="{79FAC916-D9BB-4794-81B4-7C47C67E850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B5CA2231-7A65-4D16-8400-A210CC41DB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xmlns="" id="{4B089C8C-B82B-4704-88E2-E857A5E215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xmlns="" id="{434B90C8-5B4D-456E-AD99-80EF748FDD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xmlns="" id="{1DB043B4-68C6-45B9-82AC-A5800EADB8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xmlns="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Wednesday March 17, 2021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https://github.com/jenmusdat/BeerMachineLearning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</a:t>
            </a:fld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xmlns="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4"/>
            <a:ext cx="5437187" cy="1213623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</a:t>
            </a:r>
            <a:r>
              <a:rPr lang="en-US" sz="6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Plan?</a:t>
            </a:r>
            <a:endParaRPr lang="en-US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xmlns="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2" y="1886415"/>
            <a:ext cx="5437187" cy="3690413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Machine Learning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Beer Reviews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Yeah </a:t>
            </a: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buddy</a:t>
            </a:r>
            <a:r>
              <a:rPr lang="en-US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FFFFFF"/>
                </a:solidFill>
              </a:rPr>
              <a:t>Resources: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hlinkClick r:id="rId4"/>
              </a:rPr>
              <a:t>Kaggle Dataset</a:t>
            </a:r>
            <a:r>
              <a:rPr lang="en-US" sz="1200" dirty="0"/>
              <a:t/>
            </a:r>
            <a:br>
              <a:rPr lang="en-US" sz="1200" dirty="0"/>
            </a:br>
            <a:endParaRPr lang="en-US" sz="12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FFFFFF"/>
                </a:solidFill>
              </a:rPr>
              <a:t>3 </a:t>
            </a:r>
            <a:r>
              <a:rPr lang="en-US" sz="1200" dirty="0">
                <a:solidFill>
                  <a:srgbClr val="FFFFFF"/>
                </a:solidFill>
              </a:rPr>
              <a:t>Files:</a:t>
            </a:r>
            <a:br>
              <a:rPr lang="en-US" sz="1200" dirty="0">
                <a:solidFill>
                  <a:srgbClr val="FFFFFF"/>
                </a:solidFill>
              </a:rPr>
            </a:br>
            <a:r>
              <a:rPr lang="en-US" sz="1200" dirty="0" smtClean="0">
                <a:solidFill>
                  <a:srgbClr val="FFFFFF"/>
                </a:solidFill>
              </a:rPr>
              <a:t>beers.csv</a:t>
            </a:r>
            <a:r>
              <a:rPr lang="en-US" sz="1200" dirty="0">
                <a:solidFill>
                  <a:srgbClr val="FFFFFF"/>
                </a:solidFill>
              </a:rPr>
              <a:t/>
            </a:r>
            <a:br>
              <a:rPr lang="en-US" sz="1200" dirty="0">
                <a:solidFill>
                  <a:srgbClr val="FFFFFF"/>
                </a:solidFill>
              </a:rPr>
            </a:br>
            <a:r>
              <a:rPr lang="en-US" sz="1200" dirty="0" smtClean="0">
                <a:solidFill>
                  <a:srgbClr val="FFFFFF"/>
                </a:solidFill>
              </a:rPr>
              <a:t>breweries.csv</a:t>
            </a:r>
            <a:r>
              <a:rPr lang="en-US" sz="1200" dirty="0">
                <a:solidFill>
                  <a:srgbClr val="FFFFFF"/>
                </a:solidFill>
              </a:rPr>
              <a:t/>
            </a:r>
            <a:br>
              <a:rPr lang="en-US" sz="1200" dirty="0">
                <a:solidFill>
                  <a:srgbClr val="FFFFFF"/>
                </a:solidFill>
              </a:rPr>
            </a:br>
            <a:r>
              <a:rPr lang="en-US" sz="1200" dirty="0" smtClean="0">
                <a:solidFill>
                  <a:srgbClr val="FFFFFF"/>
                </a:solidFill>
              </a:rPr>
              <a:t>reviews.csv </a:t>
            </a:r>
            <a:endParaRPr lang="en-US" sz="1200" dirty="0">
              <a:solidFill>
                <a:srgbClr val="FFFFFF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200" kern="12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xmlns="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Wednesday March 17, 2021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https://github.com/jenmusdat/BeerMachineLearning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</a:t>
            </a:fld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xmlns="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Word2Vec! Yes</a:t>
            </a:r>
          </a:p>
        </p:txBody>
      </p:sp>
    </p:spTree>
    <p:extLst>
      <p:ext uri="{BB962C8B-B14F-4D97-AF65-F5344CB8AC3E}">
        <p14:creationId xmlns:p14="http://schemas.microsoft.com/office/powerpoint/2010/main" val="227815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ACC302-64BC-4CB7-8B67-5D4506B45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see with Word2Vec?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04D1A25-6D49-4272-A945-45449D0DF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544" y="1338565"/>
            <a:ext cx="3563936" cy="535354"/>
          </a:xfrm>
        </p:spPr>
        <p:txBody>
          <a:bodyPr/>
          <a:lstStyle/>
          <a:p>
            <a:r>
              <a:rPr lang="en-US" dirty="0"/>
              <a:t>Dark</a:t>
            </a:r>
          </a:p>
        </p:txBody>
      </p:sp>
      <p:pic>
        <p:nvPicPr>
          <p:cNvPr id="13" name="Content Placeholder 12" descr="Text&#10;&#10;Description automatically generated">
            <a:extLst>
              <a:ext uri="{FF2B5EF4-FFF2-40B4-BE49-F238E27FC236}">
                <a16:creationId xmlns:a16="http://schemas.microsoft.com/office/drawing/2014/main" xmlns="" id="{064AEE2E-5872-4DC9-8FF5-5237CF54DB2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813" b="5190"/>
          <a:stretch/>
        </p:blipFill>
        <p:spPr>
          <a:xfrm>
            <a:off x="560172" y="1881152"/>
            <a:ext cx="3011445" cy="109270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6F36281-8AE2-45D9-ACA1-C1504FFF29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78585" y="1353154"/>
            <a:ext cx="3566160" cy="535354"/>
          </a:xfrm>
        </p:spPr>
        <p:txBody>
          <a:bodyPr/>
          <a:lstStyle/>
          <a:p>
            <a:r>
              <a:rPr lang="en-US" dirty="0"/>
              <a:t>Hazy</a:t>
            </a:r>
          </a:p>
        </p:txBody>
      </p:sp>
      <p:pic>
        <p:nvPicPr>
          <p:cNvPr id="15" name="Content Placeholder 14" descr="Text&#10;&#10;Description automatically generated">
            <a:extLst>
              <a:ext uri="{FF2B5EF4-FFF2-40B4-BE49-F238E27FC236}">
                <a16:creationId xmlns:a16="http://schemas.microsoft.com/office/drawing/2014/main" xmlns="" id="{F6E15A58-7758-496C-9234-26B4413508D8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4245247" y="1877550"/>
            <a:ext cx="3048000" cy="1076325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B3BC27B4-6710-4FFC-9D26-269B0EF9E0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10956" y="1353154"/>
            <a:ext cx="3566160" cy="535354"/>
          </a:xfrm>
        </p:spPr>
        <p:txBody>
          <a:bodyPr/>
          <a:lstStyle/>
          <a:p>
            <a:r>
              <a:rPr lang="en-US" dirty="0" smtClean="0"/>
              <a:t>Irish</a:t>
            </a:r>
            <a:endParaRPr lang="en-US" dirty="0"/>
          </a:p>
        </p:txBody>
      </p:sp>
      <p:pic>
        <p:nvPicPr>
          <p:cNvPr id="17" name="Content Placeholder 16" descr="Text&#10;&#10;Description automatically generated">
            <a:extLst>
              <a:ext uri="{FF2B5EF4-FFF2-40B4-BE49-F238E27FC236}">
                <a16:creationId xmlns:a16="http://schemas.microsoft.com/office/drawing/2014/main" xmlns="" id="{51B27478-D268-4DB3-97B9-17632512DFC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4"/>
          <a:srcRect t="1" r="1820" b="2184"/>
          <a:stretch/>
        </p:blipFill>
        <p:spPr>
          <a:xfrm>
            <a:off x="8110956" y="1900263"/>
            <a:ext cx="3001887" cy="1090072"/>
          </a:xfr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xmlns="" id="{7C780F62-333B-4864-AC80-20E8D311B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Wednesday March 17, 2021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987AD84A-CC97-4CBB-A2DF-60F1E19B4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https://github.com/jenmusdat/BeerMachineLearning</a:t>
            </a:r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B55369B0-57C2-4937-90CC-3DC14DD23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5</a:t>
            </a:fld>
            <a:endParaRPr lang="en-US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xmlns="" id="{F08D7E7D-733C-45C6-B1CC-3A059DF01952}"/>
              </a:ext>
            </a:extLst>
          </p:cNvPr>
          <p:cNvSpPr txBox="1">
            <a:spLocks/>
          </p:cNvSpPr>
          <p:nvPr/>
        </p:nvSpPr>
        <p:spPr>
          <a:xfrm>
            <a:off x="550862" y="3212333"/>
            <a:ext cx="3566160" cy="535354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2000" b="0" kern="1200" cap="all" spc="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thick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xmlns="" id="{66AAD937-9852-4226-A58B-5E9119BA6821}"/>
              </a:ext>
            </a:extLst>
          </p:cNvPr>
          <p:cNvSpPr txBox="1">
            <a:spLocks/>
          </p:cNvSpPr>
          <p:nvPr/>
        </p:nvSpPr>
        <p:spPr>
          <a:xfrm>
            <a:off x="4341573" y="3209580"/>
            <a:ext cx="3566160" cy="535354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2000" b="0" kern="1200" cap="all" spc="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sexy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xmlns="" id="{F0FF638B-5EDB-47D1-B350-E8144EB46C4D}"/>
              </a:ext>
            </a:extLst>
          </p:cNvPr>
          <p:cNvSpPr txBox="1">
            <a:spLocks/>
          </p:cNvSpPr>
          <p:nvPr/>
        </p:nvSpPr>
        <p:spPr>
          <a:xfrm>
            <a:off x="8110956" y="3209580"/>
            <a:ext cx="3566160" cy="535354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2000" b="0" kern="1200" cap="all" spc="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Head</a:t>
            </a:r>
          </a:p>
        </p:txBody>
      </p:sp>
      <p:pic>
        <p:nvPicPr>
          <p:cNvPr id="25" name="Picture 24" descr="Text&#10;&#10;Description automatically generated">
            <a:extLst>
              <a:ext uri="{FF2B5EF4-FFF2-40B4-BE49-F238E27FC236}">
                <a16:creationId xmlns:a16="http://schemas.microsoft.com/office/drawing/2014/main" xmlns="" id="{740B5239-031F-46CF-81B5-A0F4427D68C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660"/>
          <a:stretch/>
        </p:blipFill>
        <p:spPr>
          <a:xfrm>
            <a:off x="550862" y="3744934"/>
            <a:ext cx="3016122" cy="1085850"/>
          </a:xfrm>
          <a:prstGeom prst="rect">
            <a:avLst/>
          </a:prstGeom>
        </p:spPr>
      </p:pic>
      <p:pic>
        <p:nvPicPr>
          <p:cNvPr id="27" name="Picture 26" descr="Text&#10;&#10;Description automatically generated">
            <a:extLst>
              <a:ext uri="{FF2B5EF4-FFF2-40B4-BE49-F238E27FC236}">
                <a16:creationId xmlns:a16="http://schemas.microsoft.com/office/drawing/2014/main" xmlns="" id="{BDF7BEE5-7ECB-4E19-9CFC-F7670C0C16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8584" y="3743987"/>
            <a:ext cx="2981325" cy="1076325"/>
          </a:xfrm>
          <a:prstGeom prst="rect">
            <a:avLst/>
          </a:prstGeom>
        </p:spPr>
      </p:pic>
      <p:pic>
        <p:nvPicPr>
          <p:cNvPr id="29" name="Picture 28" descr="Text&#10;&#10;Description automatically generated">
            <a:extLst>
              <a:ext uri="{FF2B5EF4-FFF2-40B4-BE49-F238E27FC236}">
                <a16:creationId xmlns:a16="http://schemas.microsoft.com/office/drawing/2014/main" xmlns="" id="{0826FE27-D68A-40D8-BCFB-5C183989F9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10956" y="3743987"/>
            <a:ext cx="294322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95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7" grpId="0" build="p"/>
      <p:bldP spid="19" grpId="0"/>
      <p:bldP spid="22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67E737-8E81-4C16-8F59-00C8A5870C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2062" y="2390090"/>
            <a:ext cx="6589713" cy="1296085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90FD507-54C8-466D-B7E5-3B954DD3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Wednesday March 17,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3C3381D-F623-4CD2-899F-C6FA2247D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https://github.com/jenmusdat/BeerMachineLearning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3D16BAB-C257-49C5-93AC-A260775ED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4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xmlns="" id="{914D6EE3-4782-45C1-A75C-003483879C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5688971"/>
              </p:ext>
            </p:extLst>
          </p:nvPr>
        </p:nvGraphicFramePr>
        <p:xfrm>
          <a:off x="2768917" y="1603328"/>
          <a:ext cx="4436110" cy="34534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18055">
                  <a:extLst>
                    <a:ext uri="{9D8B030D-6E8A-4147-A177-3AD203B41FA5}">
                      <a16:colId xmlns:a16="http://schemas.microsoft.com/office/drawing/2014/main" xmlns="" val="562691606"/>
                    </a:ext>
                  </a:extLst>
                </a:gridCol>
                <a:gridCol w="2218055">
                  <a:extLst>
                    <a:ext uri="{9D8B030D-6E8A-4147-A177-3AD203B41FA5}">
                      <a16:colId xmlns:a16="http://schemas.microsoft.com/office/drawing/2014/main" xmlns="" val="3970149589"/>
                    </a:ext>
                  </a:extLst>
                </a:gridCol>
              </a:tblGrid>
              <a:tr h="49334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Results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3002138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Look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0.2834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22611538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Feel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0.3485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80915798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Smell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0.3480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96691047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Taste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0.4012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21269701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Overall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0.3594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42620374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Score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0.4536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54251297"/>
                  </a:ext>
                </a:extLst>
              </a:tr>
            </a:tbl>
          </a:graphicData>
        </a:graphic>
      </p:graphicFrame>
      <p:sp>
        <p:nvSpPr>
          <p:cNvPr id="14" name="Date Placeholder 13">
            <a:extLst>
              <a:ext uri="{FF2B5EF4-FFF2-40B4-BE49-F238E27FC236}">
                <a16:creationId xmlns:a16="http://schemas.microsoft.com/office/drawing/2014/main" xmlns="" id="{DC738669-5750-45EA-9715-A0041D4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Wednesday March 17, 2021</a:t>
            </a:r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xmlns="" id="{CD05A243-8080-4F6D-8538-65CDDF8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https://github.com/jenmusdat/BeerMachineLearning</a:t>
            </a:r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xmlns="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&quot;Not Allowed&quot; Symbol 3">
            <a:extLst>
              <a:ext uri="{FF2B5EF4-FFF2-40B4-BE49-F238E27FC236}">
                <a16:creationId xmlns:a16="http://schemas.microsoft.com/office/drawing/2014/main" xmlns="" id="{AF38A44D-CD2B-4AA2-B099-3FFA92DC5D4E}"/>
              </a:ext>
            </a:extLst>
          </p:cNvPr>
          <p:cNvSpPr/>
          <p:nvPr/>
        </p:nvSpPr>
        <p:spPr>
          <a:xfrm>
            <a:off x="3690255" y="1755545"/>
            <a:ext cx="2593434" cy="2526030"/>
          </a:xfrm>
          <a:prstGeom prst="noSmoking">
            <a:avLst>
              <a:gd name="adj" fmla="val 12209"/>
            </a:avLst>
          </a:prstGeom>
          <a:solidFill>
            <a:srgbClr val="FF0000">
              <a:alpha val="46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 descr="A picture containing clipart&#10;&#10;Description automatically generated">
            <a:extLst>
              <a:ext uri="{FF2B5EF4-FFF2-40B4-BE49-F238E27FC236}">
                <a16:creationId xmlns:a16="http://schemas.microsoft.com/office/drawing/2014/main" xmlns="" id="{01D03D58-9684-4523-A9E8-E78A60D529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29" r="18272"/>
          <a:stretch/>
        </p:blipFill>
        <p:spPr>
          <a:xfrm>
            <a:off x="7205027" y="4618135"/>
            <a:ext cx="2083071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947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xmlns="" id="{82184FF4-7029-4ED7-813A-192E606087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xmlns="" id="{AAA7AB09-557C-41AD-9113-FF9F68FA10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EF99ECAA-1F11-4937-BBA6-51935AB44C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79DE9FAB-6BBA-4CFE-B67D-77B47F01EC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79FAC916-D9BB-4794-81B4-7C47C67E850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B5CA2231-7A65-4D16-8400-A210CC41DB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xmlns="" id="{4B089C8C-B82B-4704-88E2-E857A5E215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xmlns="" id="{434B90C8-5B4D-456E-AD99-80EF748FDD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xmlns="" id="{1DB043B4-68C6-45B9-82AC-A5800EADB8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xmlns="" id="{301557C2-9072-409B-88EC-E8577CEFCA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" r="52"/>
          <a:stretch>
            <a:fillRect/>
          </a:stretch>
        </p:blipFill>
        <p:spPr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xmlns="" id="{386DB667-0553-4FB8-B0E0-776539934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mtClean="0">
                <a:solidFill>
                  <a:schemeClr val="tx1">
                    <a:alpha val="80000"/>
                  </a:schemeClr>
                </a:solidFill>
              </a:rPr>
              <a:t>Wednesday March 17, 2021</a:t>
            </a:r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xmlns="" id="{C77C6228-C5A8-44DC-ABD7-A22A4475D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smtClean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https://github.com/jenmusdat/BeerMachineLearning</a:t>
            </a:r>
            <a:endParaRPr lang="en-US" kern="1200">
              <a:solidFill>
                <a:schemeClr val="tx1">
                  <a:alpha val="8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xmlns="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C15EE852-24F1-4643-8082-AB45CFF2BA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K-Means Clusters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3C64A91D-E535-4C24-A0E3-96A3810E3F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xmlns="" id="{11141A23-3245-413B-A849-2D9D2E484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C252BADD-8097-43DD-9FB7-8BDFCF1A5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59" y="1215275"/>
            <a:ext cx="5437186" cy="535354"/>
          </a:xfrm>
        </p:spPr>
        <p:txBody>
          <a:bodyPr/>
          <a:lstStyle/>
          <a:p>
            <a:r>
              <a:rPr lang="en-US" dirty="0"/>
              <a:t>Two Dimensional</a:t>
            </a:r>
          </a:p>
        </p:txBody>
      </p:sp>
      <p:pic>
        <p:nvPicPr>
          <p:cNvPr id="30" name="Content Placeholder 29" descr="Chart, scatter chart&#10;&#10;Description automatically generated">
            <a:extLst>
              <a:ext uri="{FF2B5EF4-FFF2-40B4-BE49-F238E27FC236}">
                <a16:creationId xmlns:a16="http://schemas.microsoft.com/office/drawing/2014/main" xmlns="" id="{B5AE11C4-2F61-4B1A-AB66-3025FDE7F6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9900" y="2427288"/>
            <a:ext cx="5391176" cy="3516312"/>
          </a:xfr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0859A9BC-4D8F-488D-AF3A-8FF9C6DE91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62489"/>
            <a:ext cx="5436392" cy="404239"/>
          </a:xfrm>
        </p:spPr>
        <p:txBody>
          <a:bodyPr/>
          <a:lstStyle/>
          <a:p>
            <a:r>
              <a:rPr lang="en-US" dirty="0"/>
              <a:t>Cosine distance = 0.2235</a:t>
            </a:r>
          </a:p>
        </p:txBody>
      </p:sp>
      <p:pic>
        <p:nvPicPr>
          <p:cNvPr id="32" name="Content Placeholder 31" descr="Chart, scatter chart&#10;&#10;Description automatically generated">
            <a:extLst>
              <a:ext uri="{FF2B5EF4-FFF2-40B4-BE49-F238E27FC236}">
                <a16:creationId xmlns:a16="http://schemas.microsoft.com/office/drawing/2014/main" xmlns="" id="{45712531-E93C-4F74-B5D7-6D877DC0E15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12024" y="2426695"/>
            <a:ext cx="4997835" cy="3516312"/>
          </a:xfr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C9769B6-7D27-4AAD-B7F1-024D10E1C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Wednesday March 17, 2021</a:t>
            </a: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7026285-04C5-4037-8761-F916E119F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https://github.com/jenmusdat/BeerMachineLearning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CDFEF72-70D2-4584-82FF-A79B4781D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9</a:t>
            </a:fld>
            <a:endParaRPr lang="en-US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xmlns="" id="{8151D13B-337F-464B-87F0-8EA3C048DF27}"/>
              </a:ext>
            </a:extLst>
          </p:cNvPr>
          <p:cNvSpPr txBox="1">
            <a:spLocks/>
          </p:cNvSpPr>
          <p:nvPr/>
        </p:nvSpPr>
        <p:spPr>
          <a:xfrm>
            <a:off x="542791" y="1731375"/>
            <a:ext cx="5437186" cy="535354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b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600" b="1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600" b="1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Cosine distance = 0.1127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xmlns="" id="{3F0D04FF-8AAF-45F8-86BD-F1A55F837EDF}"/>
              </a:ext>
            </a:extLst>
          </p:cNvPr>
          <p:cNvSpPr txBox="1">
            <a:spLocks/>
          </p:cNvSpPr>
          <p:nvPr/>
        </p:nvSpPr>
        <p:spPr>
          <a:xfrm>
            <a:off x="6203956" y="1327729"/>
            <a:ext cx="5436392" cy="535354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1400" b="0" kern="1200" cap="all" spc="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3-d</a:t>
            </a:r>
          </a:p>
        </p:txBody>
      </p:sp>
    </p:spTree>
    <p:extLst>
      <p:ext uri="{BB962C8B-B14F-4D97-AF65-F5344CB8AC3E}">
        <p14:creationId xmlns:p14="http://schemas.microsoft.com/office/powerpoint/2010/main" val="243346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3" grpId="0" build="p"/>
      <p:bldP spid="15" grpId="0"/>
      <p:bldP spid="16" grpId="0"/>
    </p:bldLst>
  </p:timing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0811A92-D464-4AC4-A396-BA73B10CEEAC}">
  <ds:schemaRefs>
    <ds:schemaRef ds:uri="http://purl.org/dc/elements/1.1/"/>
    <ds:schemaRef ds:uri="http://schemas.microsoft.com/sharepoint/v3"/>
    <ds:schemaRef ds:uri="http://purl.org/dc/terms/"/>
    <ds:schemaRef ds:uri="http://schemas.microsoft.com/office/2006/documentManagement/types"/>
    <ds:schemaRef ds:uri="71af3243-3dd4-4a8d-8c0d-dd76da1f02a5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230e9df3-be65-4c73-a93b-d1236ebd677e"/>
    <ds:schemaRef ds:uri="16c05727-aa75-4e4a-9b5f-8a80a1165891"/>
    <ds:schemaRef ds:uri="http://purl.org/dc/dcmitype/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</TotalTime>
  <Words>186</Words>
  <Application>Microsoft Office PowerPoint</Application>
  <PresentationFormat>Widescreen</PresentationFormat>
  <Paragraphs>89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Gill Sans MT</vt:lpstr>
      <vt:lpstr>Walbaum Display</vt:lpstr>
      <vt:lpstr>3DFloatVTI</vt:lpstr>
      <vt:lpstr>Beer Machine Learning</vt:lpstr>
      <vt:lpstr>Introduction</vt:lpstr>
      <vt:lpstr>The Plan?</vt:lpstr>
      <vt:lpstr>Word2Vec! Yes</vt:lpstr>
      <vt:lpstr>What did we see with Word2Vec?</vt:lpstr>
      <vt:lpstr>LIVE DEMO</vt:lpstr>
      <vt:lpstr>Linear Regression</vt:lpstr>
      <vt:lpstr>K-Means Clusters</vt:lpstr>
      <vt:lpstr>Results</vt:lpstr>
      <vt:lpstr>Word Clouds</vt:lpstr>
      <vt:lpstr>Logistic Regression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Jenny Kaylor</dc:creator>
  <cp:lastModifiedBy>Kaylor, Jenny</cp:lastModifiedBy>
  <cp:revision>17</cp:revision>
  <dcterms:created xsi:type="dcterms:W3CDTF">2021-03-14T15:50:32Z</dcterms:created>
  <dcterms:modified xsi:type="dcterms:W3CDTF">2021-03-16T18:12:19Z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