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4" r:id="rId6"/>
    <p:sldId id="317" r:id="rId7"/>
    <p:sldId id="393" r:id="rId8"/>
    <p:sldId id="392" r:id="rId9"/>
    <p:sldId id="396" r:id="rId10"/>
    <p:sldId id="278" r:id="rId11"/>
    <p:sldId id="279" r:id="rId12"/>
    <p:sldId id="394" r:id="rId13"/>
    <p:sldId id="268" r:id="rId14"/>
    <p:sldId id="395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9F"/>
    <a:srgbClr val="FF6600"/>
    <a:srgbClr val="FF7575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72" y="9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Beer Machine Learning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Erica Fisher</a:t>
            </a:r>
          </a:p>
          <a:p>
            <a:r>
              <a:rPr lang="en-US" dirty="0"/>
              <a:t>Jay Hastings</a:t>
            </a:r>
          </a:p>
          <a:p>
            <a:r>
              <a:rPr lang="en-US" dirty="0"/>
              <a:t>Jenny Kaylor</a:t>
            </a:r>
          </a:p>
          <a:p>
            <a:r>
              <a:rPr lang="en-US" dirty="0"/>
              <a:t>Joshua Williams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Content Placeholder 11" descr="Text, chat or text message&#10;&#10;Description automatically generated">
            <a:extLst>
              <a:ext uri="{FF2B5EF4-FFF2-40B4-BE49-F238E27FC236}">
                <a16:creationId xmlns:a16="http://schemas.microsoft.com/office/drawing/2014/main" id="{1BB12CD6-84CA-4E0A-812C-4E728F793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1567460">
            <a:off x="3378200" y="2099617"/>
            <a:ext cx="5435600" cy="2834979"/>
          </a:xfrm>
        </p:spPr>
      </p:pic>
      <p:pic>
        <p:nvPicPr>
          <p:cNvPr id="24" name="Content Placeholder 11">
            <a:extLst>
              <a:ext uri="{FF2B5EF4-FFF2-40B4-BE49-F238E27FC236}">
                <a16:creationId xmlns:a16="http://schemas.microsoft.com/office/drawing/2014/main" id="{7F08B057-C02B-4AB9-B8E8-9B09CB81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17090" y="1582547"/>
            <a:ext cx="5435600" cy="2831674"/>
          </a:xfrm>
          <a:prstGeom prst="rect">
            <a:avLst/>
          </a:prstGeom>
        </p:spPr>
      </p:pic>
      <p:pic>
        <p:nvPicPr>
          <p:cNvPr id="25" name="Content Placeholder 11">
            <a:extLst>
              <a:ext uri="{FF2B5EF4-FFF2-40B4-BE49-F238E27FC236}">
                <a16:creationId xmlns:a16="http://schemas.microsoft.com/office/drawing/2014/main" id="{E09FDDF5-82DC-4709-B58D-47712B1CC4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8953680">
            <a:off x="2642812" y="1995265"/>
            <a:ext cx="5397072" cy="2834979"/>
          </a:xfrm>
          <a:prstGeom prst="rect">
            <a:avLst/>
          </a:prstGeom>
        </p:spPr>
      </p:pic>
      <p:pic>
        <p:nvPicPr>
          <p:cNvPr id="26" name="Content Placeholder 11">
            <a:extLst>
              <a:ext uri="{FF2B5EF4-FFF2-40B4-BE49-F238E27FC236}">
                <a16:creationId xmlns:a16="http://schemas.microsoft.com/office/drawing/2014/main" id="{20DAEE25-F2E9-44F7-8F35-795D0CFADF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399048">
            <a:off x="2457545" y="2200553"/>
            <a:ext cx="5435600" cy="2815670"/>
          </a:xfrm>
          <a:prstGeom prst="rect">
            <a:avLst/>
          </a:prstGeom>
        </p:spPr>
      </p:pic>
      <p:pic>
        <p:nvPicPr>
          <p:cNvPr id="27" name="Content Placeholder 11">
            <a:extLst>
              <a:ext uri="{FF2B5EF4-FFF2-40B4-BE49-F238E27FC236}">
                <a16:creationId xmlns:a16="http://schemas.microsoft.com/office/drawing/2014/main" id="{C2012656-8011-4A9D-9141-E2C93B97D7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30194" y="1184678"/>
            <a:ext cx="9731612" cy="51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Logistic Regression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16543CF2-6223-426C-BA5E-CD1FE5A3FDFD}"/>
              </a:ext>
            </a:extLst>
          </p:cNvPr>
          <p:cNvSpPr/>
          <p:nvPr/>
        </p:nvSpPr>
        <p:spPr>
          <a:xfrm>
            <a:off x="5456135" y="796205"/>
            <a:ext cx="4696938" cy="4491036"/>
          </a:xfrm>
          <a:prstGeom prst="irregularSeal1">
            <a:avLst/>
          </a:prstGeom>
          <a:gradFill flip="none" rotWithShape="1">
            <a:gsLst>
              <a:gs pos="0">
                <a:srgbClr val="FFC69F"/>
              </a:gs>
              <a:gs pos="25000">
                <a:srgbClr val="FF3300"/>
              </a:gs>
              <a:gs pos="50000">
                <a:srgbClr val="FF1A00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n>
                  <a:solidFill>
                    <a:schemeClr val="bg1"/>
                  </a:solidFill>
                </a:ln>
              </a:rPr>
              <a:t>84%</a:t>
            </a:r>
          </a:p>
        </p:txBody>
      </p:sp>
    </p:spTree>
    <p:extLst>
      <p:ext uri="{BB962C8B-B14F-4D97-AF65-F5344CB8AC3E}">
        <p14:creationId xmlns:p14="http://schemas.microsoft.com/office/powerpoint/2010/main" val="178502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10" name="Picture Placeholder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6A50DC30-FE07-4588-B19E-3F89009A85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9702" r="20299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2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2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2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2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0" name="Freeform: Shape 3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3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3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3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16" name="Picture Placeholder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5B4A019-E5ED-4210-96D8-2C7E70B45A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9702" r="20299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5" name="Group 3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3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7" name="Oval 4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Plan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Machine Learning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Beer Reviews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Yeah buddy!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Word2Vec! Yes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547ECB-16B1-4594-B569-B80E41E5C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5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302-64BC-4CB7-8B67-5D4506B4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see with Word2Vec?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1A25-6D49-4272-A945-45449D0D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19933"/>
            <a:ext cx="3563936" cy="535354"/>
          </a:xfrm>
        </p:spPr>
        <p:txBody>
          <a:bodyPr/>
          <a:lstStyle/>
          <a:p>
            <a:r>
              <a:rPr lang="en-US" dirty="0"/>
              <a:t>Dark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064AEE2E-5872-4DC9-8FF5-5237CF54D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4568" y="1881151"/>
            <a:ext cx="3067050" cy="11525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36281-8AE2-45D9-ACA1-C1504FFF2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342196"/>
            <a:ext cx="3566160" cy="535354"/>
          </a:xfrm>
        </p:spPr>
        <p:txBody>
          <a:bodyPr/>
          <a:lstStyle/>
          <a:p>
            <a:r>
              <a:rPr lang="en-US" dirty="0"/>
              <a:t>Hazy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F6E15A58-7758-496C-9234-26B4413508D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245248" y="1937084"/>
            <a:ext cx="3048000" cy="10763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BC27B4-6710-4FFC-9D26-269B0EF9E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10956" y="1360387"/>
            <a:ext cx="3566160" cy="535354"/>
          </a:xfrm>
        </p:spPr>
        <p:txBody>
          <a:bodyPr/>
          <a:lstStyle/>
          <a:p>
            <a:r>
              <a:rPr lang="en-US" dirty="0" err="1"/>
              <a:t>irish</a:t>
            </a:r>
            <a:endParaRPr lang="en-US" dirty="0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1B27478-D268-4DB3-97B9-17632512DF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8110956" y="1938035"/>
            <a:ext cx="3057525" cy="1114425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C780F62-333B-4864-AC80-20E8D31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7AD84A-CC97-4CBB-A2DF-60F1E19B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5369B0-57C2-4937-90CC-3DC14DD2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8D7E7D-733C-45C6-B1CC-3A059DF01952}"/>
              </a:ext>
            </a:extLst>
          </p:cNvPr>
          <p:cNvSpPr txBox="1">
            <a:spLocks/>
          </p:cNvSpPr>
          <p:nvPr/>
        </p:nvSpPr>
        <p:spPr>
          <a:xfrm>
            <a:off x="504568" y="3072256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thick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6AAD937-9852-4226-A58B-5E9119BA6821}"/>
              </a:ext>
            </a:extLst>
          </p:cNvPr>
          <p:cNvSpPr txBox="1">
            <a:spLocks/>
          </p:cNvSpPr>
          <p:nvPr/>
        </p:nvSpPr>
        <p:spPr>
          <a:xfrm>
            <a:off x="4341573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sexy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0FF638B-5EDB-47D1-B350-E8144EB46C4D}"/>
              </a:ext>
            </a:extLst>
          </p:cNvPr>
          <p:cNvSpPr txBox="1">
            <a:spLocks/>
          </p:cNvSpPr>
          <p:nvPr/>
        </p:nvSpPr>
        <p:spPr>
          <a:xfrm>
            <a:off x="8110956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</a:t>
            </a: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740B5239-031F-46CF-81B5-A0F4427D6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68" y="3822627"/>
            <a:ext cx="3067050" cy="1085850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BDF7BEE5-7ECB-4E19-9CFC-F7670C0C1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585" y="3856385"/>
            <a:ext cx="2981325" cy="10763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0826FE27-D68A-40D8-BCFB-5C183989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956" y="3898426"/>
            <a:ext cx="2943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737-8E81-4C16-8F59-00C8A587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2062" y="2390090"/>
            <a:ext cx="6589713" cy="1296085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D507-54C8-466D-B7E5-3B954DD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381D-F623-4CD2-899F-C6FA2247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6BAB-C257-49C5-93AC-A260775E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688971"/>
              </p:ext>
            </p:extLst>
          </p:nvPr>
        </p:nvGraphicFramePr>
        <p:xfrm>
          <a:off x="2768917" y="1603328"/>
          <a:ext cx="4436110" cy="3453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Smell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Overall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0.3594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620374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0.4536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251297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AF38A44D-CD2B-4AA2-B099-3FFA92DC5D4E}"/>
              </a:ext>
            </a:extLst>
          </p:cNvPr>
          <p:cNvSpPr/>
          <p:nvPr/>
        </p:nvSpPr>
        <p:spPr>
          <a:xfrm>
            <a:off x="3690255" y="1755545"/>
            <a:ext cx="2593434" cy="2526030"/>
          </a:xfrm>
          <a:prstGeom prst="noSmoking">
            <a:avLst>
              <a:gd name="adj" fmla="val 12209"/>
            </a:avLst>
          </a:prstGeom>
          <a:solidFill>
            <a:srgbClr val="FF0000">
              <a:alpha val="4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D03D58-9684-4523-A9E8-E78A60D52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9" r="18272"/>
          <a:stretch/>
        </p:blipFill>
        <p:spPr>
          <a:xfrm>
            <a:off x="7205027" y="4618135"/>
            <a:ext cx="208307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1" b="804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Clusters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1141A23-3245-413B-A849-2D9D2E4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52BADD-8097-43DD-9FB7-8BDFCF1A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59" y="1215275"/>
            <a:ext cx="5437186" cy="535354"/>
          </a:xfrm>
        </p:spPr>
        <p:txBody>
          <a:bodyPr/>
          <a:lstStyle/>
          <a:p>
            <a:r>
              <a:rPr lang="en-US" dirty="0"/>
              <a:t>Two Dimensional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59A9BC-4D8F-488D-AF3A-8FF9C6DE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Cosine distance = 0.2235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69B6-7D27-4AAD-B7F1-024D10E1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6285-04C5-4037-8761-F916E11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FEF72-70D2-4584-82FF-A79B478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151D13B-337F-464B-87F0-8EA3C048DF27}"/>
              </a:ext>
            </a:extLst>
          </p:cNvPr>
          <p:cNvSpPr txBox="1">
            <a:spLocks/>
          </p:cNvSpPr>
          <p:nvPr/>
        </p:nvSpPr>
        <p:spPr>
          <a:xfrm>
            <a:off x="542791" y="1731375"/>
            <a:ext cx="5437186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Cosine distance = 0.1127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F0D04FF-8AAF-45F8-86BD-F1A55F837EDF}"/>
              </a:ext>
            </a:extLst>
          </p:cNvPr>
          <p:cNvSpPr txBox="1">
            <a:spLocks/>
          </p:cNvSpPr>
          <p:nvPr/>
        </p:nvSpPr>
        <p:spPr>
          <a:xfrm>
            <a:off x="6203956" y="1327729"/>
            <a:ext cx="5436392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3-d</a:t>
            </a:r>
          </a:p>
        </p:txBody>
      </p:sp>
      <p:pic>
        <p:nvPicPr>
          <p:cNvPr id="32" name="Content Placeholder 31" descr="Chart, scatter chart&#10;&#10;Description automatically generated">
            <a:extLst>
              <a:ext uri="{FF2B5EF4-FFF2-40B4-BE49-F238E27FC236}">
                <a16:creationId xmlns:a16="http://schemas.microsoft.com/office/drawing/2014/main" id="{45712531-E93C-4F74-B5D7-6D877DC0E1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31564" y="2427288"/>
            <a:ext cx="4997835" cy="3516312"/>
          </a:xfrm>
        </p:spPr>
      </p:pic>
      <p:pic>
        <p:nvPicPr>
          <p:cNvPr id="30" name="Content Placeholder 29" descr="Chart, scatter chart&#10;&#10;Description automatically generated">
            <a:extLst>
              <a:ext uri="{FF2B5EF4-FFF2-40B4-BE49-F238E27FC236}">
                <a16:creationId xmlns:a16="http://schemas.microsoft.com/office/drawing/2014/main" id="{B5AE11C4-2F61-4B1A-AB66-3025FDE7F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900" y="2427288"/>
            <a:ext cx="5391176" cy="3516312"/>
          </a:xfrm>
        </p:spPr>
      </p:pic>
    </p:spTree>
    <p:extLst>
      <p:ext uri="{BB962C8B-B14F-4D97-AF65-F5344CB8AC3E}">
        <p14:creationId xmlns:p14="http://schemas.microsoft.com/office/powerpoint/2010/main" val="24334616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79</TotalTime>
  <Words>192</Words>
  <Application>Microsoft Office PowerPoint</Application>
  <PresentationFormat>Widescreen</PresentationFormat>
  <Paragraphs>82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Beer Machine Learning</vt:lpstr>
      <vt:lpstr>Introduction</vt:lpstr>
      <vt:lpstr>The Plan</vt:lpstr>
      <vt:lpstr>Word2Vec! Yes</vt:lpstr>
      <vt:lpstr>What did we see with Word2Vec?</vt:lpstr>
      <vt:lpstr>LIVE DEMO</vt:lpstr>
      <vt:lpstr>Linear Regression</vt:lpstr>
      <vt:lpstr>K-Means Clusters</vt:lpstr>
      <vt:lpstr>Results</vt:lpstr>
      <vt:lpstr>Word Clouds</vt:lpstr>
      <vt:lpstr>Logistic Regression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Jenny Kaylor</dc:creator>
  <cp:lastModifiedBy>Jenny Kaylor</cp:lastModifiedBy>
  <cp:revision>10</cp:revision>
  <dcterms:created xsi:type="dcterms:W3CDTF">2021-03-14T15:50:32Z</dcterms:created>
  <dcterms:modified xsi:type="dcterms:W3CDTF">2021-03-16T04:30:38Z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