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4" r:id="rId6"/>
    <p:sldId id="317" r:id="rId7"/>
    <p:sldId id="393" r:id="rId8"/>
    <p:sldId id="392" r:id="rId9"/>
    <p:sldId id="396" r:id="rId10"/>
    <p:sldId id="278" r:id="rId11"/>
    <p:sldId id="279" r:id="rId12"/>
    <p:sldId id="394" r:id="rId13"/>
    <p:sldId id="268" r:id="rId14"/>
    <p:sldId id="395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65"/>
    <a:srgbClr val="EB0F0F"/>
    <a:srgbClr val="FF6600"/>
    <a:srgbClr val="37335B"/>
    <a:srgbClr val="FFFFFF"/>
    <a:srgbClr val="FFC69F"/>
    <a:srgbClr val="FF7575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88602" autoAdjust="0"/>
  </p:normalViewPr>
  <p:slideViewPr>
    <p:cSldViewPr snapToGrid="0">
      <p:cViewPr varScale="1">
        <p:scale>
          <a:sx n="84" d="100"/>
          <a:sy n="84" d="100"/>
        </p:scale>
        <p:origin x="114" y="3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9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end, while we might not have found the secret sauce to brewing the best beer ---- we have gained enough beer-snobbery and jargon to know how to sound cool at a craft brew festival.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https://github.com/jenmusdat/BeerMachineLearning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hyperlink" Target="https://www.kaggle.com/ehallmar/beers-breweries-and-beer-revie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 anchorCtr="0">
            <a:normAutofit/>
          </a:bodyPr>
          <a:lstStyle/>
          <a:p>
            <a:r>
              <a:rPr lang="en-US" dirty="0"/>
              <a:t>Beer Machine Learning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Erica Fisher</a:t>
            </a:r>
          </a:p>
          <a:p>
            <a:r>
              <a:rPr lang="en-US" dirty="0"/>
              <a:t>Jay Hastings</a:t>
            </a:r>
          </a:p>
          <a:p>
            <a:r>
              <a:rPr lang="en-US" dirty="0"/>
              <a:t>Jenny Kaylor</a:t>
            </a:r>
          </a:p>
          <a:p>
            <a:r>
              <a:rPr lang="en-US" dirty="0"/>
              <a:t>Joshua Williams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23005"/>
            <a:ext cx="11090274" cy="1332000"/>
          </a:xfrm>
        </p:spPr>
        <p:txBody>
          <a:bodyPr/>
          <a:lstStyle/>
          <a:p>
            <a:r>
              <a:rPr lang="en-US" dirty="0"/>
              <a:t>Word Clouds</a:t>
            </a:r>
          </a:p>
        </p:txBody>
      </p:sp>
      <p:pic>
        <p:nvPicPr>
          <p:cNvPr id="12" name="Content Placeholder 11" descr="Text, chat or text message&#10;&#10;Description automatically generated">
            <a:extLst>
              <a:ext uri="{FF2B5EF4-FFF2-40B4-BE49-F238E27FC236}">
                <a16:creationId xmlns:a16="http://schemas.microsoft.com/office/drawing/2014/main" id="{1BB12CD6-84CA-4E0A-812C-4E728F793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1567460">
            <a:off x="3378200" y="2099617"/>
            <a:ext cx="5435600" cy="2834979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4" name="Content Placeholder 11">
            <a:extLst>
              <a:ext uri="{FF2B5EF4-FFF2-40B4-BE49-F238E27FC236}">
                <a16:creationId xmlns:a16="http://schemas.microsoft.com/office/drawing/2014/main" id="{7F08B057-C02B-4AB9-B8E8-9B09CB81A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17090" y="1582547"/>
            <a:ext cx="5435600" cy="2831674"/>
          </a:xfrm>
          <a:prstGeom prst="rect">
            <a:avLst/>
          </a:prstGeom>
        </p:spPr>
      </p:pic>
      <p:pic>
        <p:nvPicPr>
          <p:cNvPr id="25" name="Content Placeholder 11">
            <a:extLst>
              <a:ext uri="{FF2B5EF4-FFF2-40B4-BE49-F238E27FC236}">
                <a16:creationId xmlns:a16="http://schemas.microsoft.com/office/drawing/2014/main" id="{E09FDDF5-82DC-4709-B58D-47712B1CC4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8953680">
            <a:off x="2520004" y="2190898"/>
            <a:ext cx="5397072" cy="2834979"/>
          </a:xfrm>
          <a:prstGeom prst="rect">
            <a:avLst/>
          </a:prstGeom>
        </p:spPr>
      </p:pic>
      <p:pic>
        <p:nvPicPr>
          <p:cNvPr id="26" name="Content Placeholder 11">
            <a:extLst>
              <a:ext uri="{FF2B5EF4-FFF2-40B4-BE49-F238E27FC236}">
                <a16:creationId xmlns:a16="http://schemas.microsoft.com/office/drawing/2014/main" id="{20DAEE25-F2E9-44F7-8F35-795D0CFADF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rot="1399048">
            <a:off x="2457545" y="2200553"/>
            <a:ext cx="5435600" cy="2815670"/>
          </a:xfrm>
          <a:prstGeom prst="rect">
            <a:avLst/>
          </a:prstGeom>
        </p:spPr>
      </p:pic>
      <p:pic>
        <p:nvPicPr>
          <p:cNvPr id="27" name="Content Placeholder 11">
            <a:extLst>
              <a:ext uri="{FF2B5EF4-FFF2-40B4-BE49-F238E27FC236}">
                <a16:creationId xmlns:a16="http://schemas.microsoft.com/office/drawing/2014/main" id="{C2012656-8011-4A9D-9141-E2C93B97D76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30194" y="1184678"/>
            <a:ext cx="9731612" cy="51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497985" cy="1199786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Logistic Regression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66" b="99278" l="5556" r="940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39" y="702797"/>
            <a:ext cx="4777630" cy="55453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05372" y="3434858"/>
            <a:ext cx="2986520" cy="1729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EB0F0F"/>
                </a:solidFill>
              </a:rPr>
              <a:t>84%</a:t>
            </a:r>
          </a:p>
        </p:txBody>
      </p:sp>
      <p:pic>
        <p:nvPicPr>
          <p:cNvPr id="1026" name="Picture 2" descr="Saint Patrick's Day Clipart - Green Beer, Leprechauns and Pot of Gold">
            <a:extLst>
              <a:ext uri="{FF2B5EF4-FFF2-40B4-BE49-F238E27FC236}">
                <a16:creationId xmlns:a16="http://schemas.microsoft.com/office/drawing/2014/main" id="{8494EB55-C29E-4A18-BC0A-D04A07D4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53" b="94245" l="10000" r="90333">
                        <a14:foregroundMark x1="29667" y1="88489" x2="45000" y2="94604"/>
                        <a14:foregroundMark x1="57667" y1="33453" x2="59333" y2="36691"/>
                        <a14:foregroundMark x1="90333" y1="36331" x2="89333" y2="39209"/>
                        <a14:foregroundMark x1="38333" y1="11511" x2="42333" y2="9712"/>
                        <a14:foregroundMark x1="69667" y1="12230" x2="67000" y2="12230"/>
                        <a14:foregroundMark x1="69000" y1="10072" x2="69000" y2="11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71" y="3067096"/>
            <a:ext cx="2857500" cy="324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aint Patrick's Day Clipart - Green Beer, Leprechauns and Pot of Gold">
            <a:extLst>
              <a:ext uri="{FF2B5EF4-FFF2-40B4-BE49-F238E27FC236}">
                <a16:creationId xmlns:a16="http://schemas.microsoft.com/office/drawing/2014/main" id="{FC22FC64-CC58-4BCF-AC96-3EAC6CEA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53" b="94245" l="10000" r="90333">
                        <a14:foregroundMark x1="29667" y1="88489" x2="45000" y2="94604"/>
                        <a14:foregroundMark x1="57667" y1="33453" x2="59333" y2="36691"/>
                        <a14:foregroundMark x1="90333" y1="36331" x2="89333" y2="39209"/>
                        <a14:foregroundMark x1="38333" y1="11511" x2="42333" y2="9712"/>
                        <a14:foregroundMark x1="69667" y1="12230" x2="67000" y2="12230"/>
                        <a14:foregroundMark x1="69000" y1="10072" x2="69000" y2="11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47" y="2987397"/>
            <a:ext cx="2986111" cy="33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aint Patrick's Day Clipart - Green Beer, Leprechauns and Pot of Gold">
            <a:extLst>
              <a:ext uri="{FF2B5EF4-FFF2-40B4-BE49-F238E27FC236}">
                <a16:creationId xmlns:a16="http://schemas.microsoft.com/office/drawing/2014/main" id="{B2A53E36-00C7-474E-A72F-3F6DFBD7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53" b="94245" l="10000" r="90333">
                        <a14:foregroundMark x1="29667" y1="88489" x2="45000" y2="94604"/>
                        <a14:foregroundMark x1="57667" y1="33453" x2="59333" y2="36691"/>
                        <a14:foregroundMark x1="90333" y1="36331" x2="89333" y2="39209"/>
                        <a14:foregroundMark x1="38333" y1="11511" x2="42333" y2="9712"/>
                        <a14:foregroundMark x1="69667" y1="12230" x2="67000" y2="12230"/>
                        <a14:foregroundMark x1="69000" y1="10072" x2="69000" y2="11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589" y="3129333"/>
            <a:ext cx="3105441" cy="324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766305-9295-4933-80C2-0E79BDFCFB65}"/>
              </a:ext>
            </a:extLst>
          </p:cNvPr>
          <p:cNvSpPr txBox="1"/>
          <p:nvPr/>
        </p:nvSpPr>
        <p:spPr>
          <a:xfrm>
            <a:off x="1030534" y="2298336"/>
            <a:ext cx="3838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Predicted: Positive </a:t>
            </a:r>
          </a:p>
          <a:p>
            <a:r>
              <a:rPr lang="en-US" sz="2400" dirty="0">
                <a:latin typeface="Cooper Black" panose="0208090404030B020404" pitchFamily="18" charset="0"/>
              </a:rPr>
              <a:t>Actual: Negative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BAE10-2709-43D9-A118-171A0B1B1E8A}"/>
              </a:ext>
            </a:extLst>
          </p:cNvPr>
          <p:cNvSpPr txBox="1"/>
          <p:nvPr/>
        </p:nvSpPr>
        <p:spPr>
          <a:xfrm>
            <a:off x="2717261" y="4509366"/>
            <a:ext cx="213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2.75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oper Black" panose="0208090404030B020404" pitchFamily="18" charset="0"/>
              </a:rPr>
              <a:t>Too sweet. Just not good 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1D6A2-0C0F-4B6B-9155-AA7471F48973}"/>
              </a:ext>
            </a:extLst>
          </p:cNvPr>
          <p:cNvSpPr txBox="1"/>
          <p:nvPr/>
        </p:nvSpPr>
        <p:spPr>
          <a:xfrm>
            <a:off x="5364399" y="2298336"/>
            <a:ext cx="3216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Predicted: Negative</a:t>
            </a:r>
          </a:p>
          <a:p>
            <a:r>
              <a:rPr lang="en-US" sz="2400" dirty="0">
                <a:latin typeface="Cooper Black" panose="0208090404030B020404" pitchFamily="18" charset="0"/>
              </a:rPr>
              <a:t>Actual: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51E0A-B7F5-4807-ADF1-15A6E6438D3D}"/>
              </a:ext>
            </a:extLst>
          </p:cNvPr>
          <p:cNvSpPr txBox="1"/>
          <p:nvPr/>
        </p:nvSpPr>
        <p:spPr>
          <a:xfrm>
            <a:off x="452101" y="4426092"/>
            <a:ext cx="209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 2.58</a:t>
            </a:r>
          </a:p>
          <a:p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Pretty good for a Red Ale. Not as hoppy as I like but its good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3DFD3-0D74-4723-8835-CAFC26EDE2AE}"/>
              </a:ext>
            </a:extLst>
          </p:cNvPr>
          <p:cNvSpPr txBox="1"/>
          <p:nvPr/>
        </p:nvSpPr>
        <p:spPr>
          <a:xfrm>
            <a:off x="5541661" y="4509605"/>
            <a:ext cx="2646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4.08</a:t>
            </a:r>
          </a:p>
          <a:p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Totally disappointed, very overrated. Tasted very metallic</a:t>
            </a:r>
          </a:p>
        </p:txBody>
      </p:sp>
    </p:spTree>
    <p:extLst>
      <p:ext uri="{BB962C8B-B14F-4D97-AF65-F5344CB8AC3E}">
        <p14:creationId xmlns:p14="http://schemas.microsoft.com/office/powerpoint/2010/main" val="17850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957838" cy="28593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10" name="Picture Placeholder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6A50DC30-FE07-4588-B19E-3F89009A85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5000" r="25000"/>
          <a:stretch/>
        </p:blipFill>
        <p:spPr>
          <a:xfrm>
            <a:off x="6706687" y="426565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2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2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2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2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0" name="Freeform: Shape 3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3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3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3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4" name="Rectangle 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534092" cy="338455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16" name="Picture Placeholder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5B4A019-E5ED-4210-96D8-2C7E70B45A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5000" r="25000"/>
          <a:stretch/>
        </p:blipFill>
        <p:spPr>
          <a:xfrm>
            <a:off x="6548755" y="687412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12136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Plan?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2956374"/>
            <a:ext cx="5437187" cy="3105421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Our Secret Sauce: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Machine Learning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Beer Reviews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Yeah buddy!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</a:rPr>
              <a:t>Resources:		 3 Files: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hlinkClick r:id="rId4"/>
              </a:rPr>
              <a:t>Kaggle Dataset</a:t>
            </a:r>
            <a:r>
              <a:rPr lang="en-US" sz="1400" dirty="0"/>
              <a:t>	</a:t>
            </a:r>
            <a:r>
              <a:rPr lang="en-US" sz="1400" dirty="0">
                <a:solidFill>
                  <a:srgbClr val="FFFFFF"/>
                </a:solidFill>
              </a:rPr>
              <a:t> 	beers.csv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			breweries.csv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			reviews.csv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86F71-EE5A-41F1-B65B-FB4BEE7B6589}"/>
              </a:ext>
            </a:extLst>
          </p:cNvPr>
          <p:cNvSpPr txBox="1"/>
          <p:nvPr/>
        </p:nvSpPr>
        <p:spPr>
          <a:xfrm>
            <a:off x="461169" y="1762897"/>
            <a:ext cx="7473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FA65"/>
                </a:solidFill>
              </a:rPr>
              <a:t>We're going to brew the most amazing beer that everyone loves! </a:t>
            </a:r>
          </a:p>
        </p:txBody>
      </p:sp>
      <p:pic>
        <p:nvPicPr>
          <p:cNvPr id="21" name="Picture 20" descr="Cute Beer Cliparts - St Patrick's Day Clip Art Beer - Png Download (#55517)  - PinClipart">
            <a:extLst>
              <a:ext uri="{FF2B5EF4-FFF2-40B4-BE49-F238E27FC236}">
                <a16:creationId xmlns:a16="http://schemas.microsoft.com/office/drawing/2014/main" id="{47D71615-E37C-446E-8D89-F2CBA4884DA3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600" b="89988" l="10000" r="90000">
                        <a14:foregroundMark x1="18750" y1="54282" x2="26364" y2="36309"/>
                        <a14:foregroundMark x1="26364" y1="36309" x2="20114" y2="26900"/>
                        <a14:foregroundMark x1="19205" y1="24487" x2="30455" y2="10977"/>
                        <a14:foregroundMark x1="30455" y1="10977" x2="49091" y2="10736"/>
                        <a14:foregroundMark x1="49091" y1="10736" x2="50682" y2="28830"/>
                        <a14:foregroundMark x1="50682" y1="28830" x2="54545" y2="37998"/>
                        <a14:foregroundMark x1="21023" y1="49095" x2="18750" y2="39445"/>
                        <a14:foregroundMark x1="20568" y1="24487" x2="30000" y2="9168"/>
                        <a14:foregroundMark x1="30000" y1="9168" x2="34091" y2="7600"/>
                        <a14:foregroundMark x1="85795" y1="65380" x2="89886" y2="81785"/>
                        <a14:backgroundMark x1="11477" y1="50905" x2="22841" y2="64415"/>
                        <a14:backgroundMark x1="22841" y1="64415" x2="12386" y2="69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53" y="0"/>
            <a:ext cx="4200259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Word2Vec! Yes</a:t>
            </a:r>
          </a:p>
        </p:txBody>
      </p:sp>
    </p:spTree>
    <p:extLst>
      <p:ext uri="{BB962C8B-B14F-4D97-AF65-F5344CB8AC3E}">
        <p14:creationId xmlns:p14="http://schemas.microsoft.com/office/powerpoint/2010/main" val="227815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C302-64BC-4CB7-8B67-5D4506B4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see with Word2Vec?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1A25-6D49-4272-A945-45449D0D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544" y="1338565"/>
            <a:ext cx="3563936" cy="535354"/>
          </a:xfrm>
        </p:spPr>
        <p:txBody>
          <a:bodyPr/>
          <a:lstStyle/>
          <a:p>
            <a:r>
              <a:rPr lang="en-US" dirty="0"/>
              <a:t>Dark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064AEE2E-5872-4DC9-8FF5-5237CF54DB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13" b="5190"/>
          <a:stretch/>
        </p:blipFill>
        <p:spPr>
          <a:xfrm>
            <a:off x="560172" y="1881152"/>
            <a:ext cx="3011445" cy="10927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36281-8AE2-45D9-ACA1-C1504FFF2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8585" y="1353154"/>
            <a:ext cx="3566160" cy="535354"/>
          </a:xfrm>
        </p:spPr>
        <p:txBody>
          <a:bodyPr/>
          <a:lstStyle/>
          <a:p>
            <a:r>
              <a:rPr lang="en-US" dirty="0"/>
              <a:t>Hazy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F6E15A58-7758-496C-9234-26B4413508D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245247" y="1877550"/>
            <a:ext cx="3048000" cy="10763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BC27B4-6710-4FFC-9D26-269B0EF9E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10956" y="1353154"/>
            <a:ext cx="3566160" cy="535354"/>
          </a:xfrm>
        </p:spPr>
        <p:txBody>
          <a:bodyPr/>
          <a:lstStyle/>
          <a:p>
            <a:r>
              <a:rPr lang="en-US" dirty="0"/>
              <a:t>Irish</a:t>
            </a:r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1B27478-D268-4DB3-97B9-17632512DF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1" r="1820" b="2184"/>
          <a:stretch/>
        </p:blipFill>
        <p:spPr>
          <a:xfrm>
            <a:off x="8110956" y="1900263"/>
            <a:ext cx="3001887" cy="1090072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C780F62-333B-4864-AC80-20E8D311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87AD84A-CC97-4CBB-A2DF-60F1E19B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5369B0-57C2-4937-90CC-3DC14DD2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08D7E7D-733C-45C6-B1CC-3A059DF01952}"/>
              </a:ext>
            </a:extLst>
          </p:cNvPr>
          <p:cNvSpPr txBox="1">
            <a:spLocks/>
          </p:cNvSpPr>
          <p:nvPr/>
        </p:nvSpPr>
        <p:spPr>
          <a:xfrm>
            <a:off x="550862" y="3212333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thick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6AAD937-9852-4226-A58B-5E9119BA6821}"/>
              </a:ext>
            </a:extLst>
          </p:cNvPr>
          <p:cNvSpPr txBox="1">
            <a:spLocks/>
          </p:cNvSpPr>
          <p:nvPr/>
        </p:nvSpPr>
        <p:spPr>
          <a:xfrm>
            <a:off x="4341573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sexy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0FF638B-5EDB-47D1-B350-E8144EB46C4D}"/>
              </a:ext>
            </a:extLst>
          </p:cNvPr>
          <p:cNvSpPr txBox="1">
            <a:spLocks/>
          </p:cNvSpPr>
          <p:nvPr/>
        </p:nvSpPr>
        <p:spPr>
          <a:xfrm>
            <a:off x="8110956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</a:t>
            </a:r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740B5239-031F-46CF-81B5-A0F4427D68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60"/>
          <a:stretch/>
        </p:blipFill>
        <p:spPr>
          <a:xfrm>
            <a:off x="550862" y="3744934"/>
            <a:ext cx="3016122" cy="1085850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BDF7BEE5-7ECB-4E19-9CFC-F7670C0C1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584" y="3743987"/>
            <a:ext cx="2981325" cy="1076325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0826FE27-D68A-40D8-BCFB-5C183989F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956" y="3743987"/>
            <a:ext cx="2943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19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737-8E81-4C16-8F59-00C8A587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4902" y="2470100"/>
            <a:ext cx="6589713" cy="1296085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D507-54C8-466D-B7E5-3B954DD3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381D-F623-4CD2-899F-C6FA2247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6BAB-C257-49C5-93AC-A260775E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019576"/>
              </p:ext>
            </p:extLst>
          </p:nvPr>
        </p:nvGraphicFramePr>
        <p:xfrm>
          <a:off x="2768917" y="1603328"/>
          <a:ext cx="4436110" cy="34534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0.2834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Smell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Overall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0.3594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620374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0.4536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251297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AF38A44D-CD2B-4AA2-B099-3FFA92DC5D4E}"/>
              </a:ext>
            </a:extLst>
          </p:cNvPr>
          <p:cNvSpPr/>
          <p:nvPr/>
        </p:nvSpPr>
        <p:spPr>
          <a:xfrm>
            <a:off x="3690255" y="1755545"/>
            <a:ext cx="2593434" cy="2526030"/>
          </a:xfrm>
          <a:prstGeom prst="noSmoking">
            <a:avLst>
              <a:gd name="adj" fmla="val 12209"/>
            </a:avLst>
          </a:prstGeom>
          <a:solidFill>
            <a:srgbClr val="FF0000">
              <a:alpha val="4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D03D58-9684-4523-A9E8-E78A60D52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9" r="18272"/>
          <a:stretch/>
        </p:blipFill>
        <p:spPr>
          <a:xfrm>
            <a:off x="7205027" y="4618135"/>
            <a:ext cx="208307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52"/>
          <a:stretch>
            <a:fillRect/>
          </a:stretch>
        </p:blipFill>
        <p:spPr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Clusters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1141A23-3245-413B-A849-2D9D2E4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52BADD-8097-43DD-9FB7-8BDFCF1A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59" y="1215275"/>
            <a:ext cx="5437186" cy="535354"/>
          </a:xfrm>
        </p:spPr>
        <p:txBody>
          <a:bodyPr/>
          <a:lstStyle/>
          <a:p>
            <a:r>
              <a:rPr lang="en-US" dirty="0"/>
              <a:t>Two Dimensional</a:t>
            </a:r>
          </a:p>
        </p:txBody>
      </p:sp>
      <p:pic>
        <p:nvPicPr>
          <p:cNvPr id="30" name="Content Placeholder 29" descr="Chart, scatter chart&#10;&#10;Description automatically generated">
            <a:extLst>
              <a:ext uri="{FF2B5EF4-FFF2-40B4-BE49-F238E27FC236}">
                <a16:creationId xmlns:a16="http://schemas.microsoft.com/office/drawing/2014/main" id="{B5AE11C4-2F61-4B1A-AB66-3025FDE7F6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900" y="2427288"/>
            <a:ext cx="5391176" cy="3516312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59A9BC-4D8F-488D-AF3A-8FF9C6DE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62489"/>
            <a:ext cx="5436392" cy="404239"/>
          </a:xfrm>
        </p:spPr>
        <p:txBody>
          <a:bodyPr/>
          <a:lstStyle/>
          <a:p>
            <a:r>
              <a:rPr lang="en-US" dirty="0"/>
              <a:t>Cosine distance = 0.2235</a:t>
            </a:r>
          </a:p>
        </p:txBody>
      </p:sp>
      <p:pic>
        <p:nvPicPr>
          <p:cNvPr id="32" name="Content Placeholder 31" descr="Chart, scatter chart&#10;&#10;Description automatically generated">
            <a:extLst>
              <a:ext uri="{FF2B5EF4-FFF2-40B4-BE49-F238E27FC236}">
                <a16:creationId xmlns:a16="http://schemas.microsoft.com/office/drawing/2014/main" id="{45712531-E93C-4F74-B5D7-6D877DC0E1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2024" y="2426695"/>
            <a:ext cx="4997835" cy="3516312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69B6-7D27-4AAD-B7F1-024D10E1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6285-04C5-4037-8761-F916E11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FEF72-70D2-4584-82FF-A79B4781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151D13B-337F-464B-87F0-8EA3C048DF27}"/>
              </a:ext>
            </a:extLst>
          </p:cNvPr>
          <p:cNvSpPr txBox="1">
            <a:spLocks/>
          </p:cNvSpPr>
          <p:nvPr/>
        </p:nvSpPr>
        <p:spPr>
          <a:xfrm>
            <a:off x="542791" y="1731375"/>
            <a:ext cx="5437186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Cosine distance = 0.1127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F0D04FF-8AAF-45F8-86BD-F1A55F837EDF}"/>
              </a:ext>
            </a:extLst>
          </p:cNvPr>
          <p:cNvSpPr txBox="1">
            <a:spLocks/>
          </p:cNvSpPr>
          <p:nvPr/>
        </p:nvSpPr>
        <p:spPr>
          <a:xfrm>
            <a:off x="6203956" y="1327729"/>
            <a:ext cx="5436392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3-d</a:t>
            </a:r>
          </a:p>
        </p:txBody>
      </p:sp>
    </p:spTree>
    <p:extLst>
      <p:ext uri="{BB962C8B-B14F-4D97-AF65-F5344CB8AC3E}">
        <p14:creationId xmlns:p14="http://schemas.microsoft.com/office/powerpoint/2010/main" val="24334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/>
      <p:bldP spid="16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purl.org/dc/elements/1.1/"/>
    <ds:schemaRef ds:uri="http://www.w3.org/XML/1998/namespace"/>
    <ds:schemaRef ds:uri="http://schemas.microsoft.com/sharepoint/v3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387</Words>
  <Application>Microsoft Office PowerPoint</Application>
  <PresentationFormat>Widescreen</PresentationFormat>
  <Paragraphs>104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Cooper Black</vt:lpstr>
      <vt:lpstr>Gill Sans MT</vt:lpstr>
      <vt:lpstr>Walbaum Display</vt:lpstr>
      <vt:lpstr>3DFloatVTI</vt:lpstr>
      <vt:lpstr>Beer Machine Learning</vt:lpstr>
      <vt:lpstr>Introduction</vt:lpstr>
      <vt:lpstr>The Plan?</vt:lpstr>
      <vt:lpstr>Word2Vec! Yes</vt:lpstr>
      <vt:lpstr>What did we see with Word2Vec?</vt:lpstr>
      <vt:lpstr>LIVE DEMO</vt:lpstr>
      <vt:lpstr>Linear Regression</vt:lpstr>
      <vt:lpstr>K-Means Clusters</vt:lpstr>
      <vt:lpstr>Results</vt:lpstr>
      <vt:lpstr>Word Clouds</vt:lpstr>
      <vt:lpstr>Logistic Regression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Jenny Kaylor</dc:creator>
  <cp:lastModifiedBy>Jenny Kaylor</cp:lastModifiedBy>
  <cp:revision>42</cp:revision>
  <dcterms:created xsi:type="dcterms:W3CDTF">2021-03-14T15:50:32Z</dcterms:created>
  <dcterms:modified xsi:type="dcterms:W3CDTF">2021-03-17T22:31:16Z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