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edb9731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edb9731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“Once we start considering the psychology of our [participants/users] … our [simplified] model is in trouble”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start with a simple problem (i.e. Lost Immortals)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have a simple problem and no variables we can plan out all of the steps in advance.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as soon as we add variables in the terrain, the individuals, or anything else, the simplified model gets much messier … but also much. more. fun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Those black boxes can truly reveal some </a:t>
            </a:r>
            <a:r>
              <a:rPr i="1" lang="en">
                <a:solidFill>
                  <a:schemeClr val="dk1"/>
                </a:solidFill>
              </a:rPr>
              <a:t>strange</a:t>
            </a:r>
            <a:r>
              <a:rPr lang="en">
                <a:solidFill>
                  <a:schemeClr val="dk1"/>
                </a:solidFill>
              </a:rPr>
              <a:t> choices and help to make programmers aware of assumptions that they didn’t realize they were making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9beded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9beded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e9beded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e9beded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9beded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9beded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e9bededb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e9bededb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db9731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db9731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coding TAP (think-aloud protocol) and including errors (planned or not) so I can talk through the debugging process…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say what comes next - correct me (maybe not for the teaching demo though?)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edb97312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edb9731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the issue for case - it isn’t in that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look for problems?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i="1" lang="en"/>
              <a:t>else</a:t>
            </a:r>
            <a:r>
              <a:rPr lang="en"/>
              <a:t> can we do this selection process?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e9beded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e9beded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 we will be discussing loop structures (while, until, etc.)  including how to escape them (think Sheldon Friendship Algorithm)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e9beded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e9beded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for the </a:t>
            </a:r>
            <a:r>
              <a:rPr i="1" lang="en"/>
              <a:t>too long; didn’t listen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ask for input.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notice what happens.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react.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is a reflection of you - and it’s time to make a choice.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e9beded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e9beded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success look like on this assignment?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know if it was good?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situation need?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dfdbb6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dfdbb6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dfdbb6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dfdbb6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class, as in many other areas, we start simple.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make some assumptions and ignore some possibilities to create a simple model of what we are trying to learn or do.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Narrow focus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Ignore most of environment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Just solve a single part of the problem</a:t>
            </a:r>
            <a:endParaRPr sz="14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Make assumptions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use a simple model with a </a:t>
            </a:r>
            <a:r>
              <a:rPr i="1" lang="en">
                <a:solidFill>
                  <a:schemeClr val="dk1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 answer because it is: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Easier to learn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Easier to solve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Easier to grade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9bede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9bede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this point of the class, your code has been similar to this simplified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up to this point has been similar - artificially simplified so that all instructions could be planned out in </a:t>
            </a:r>
            <a:r>
              <a:rPr lang="en"/>
              <a:t>advance</a:t>
            </a:r>
            <a:r>
              <a:rPr lang="en"/>
              <a:t> by you (a programmer). This is not the best use of either your time/energy/effort or the computer(s) capabilities. But it is where we have to start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has assumed </a:t>
            </a:r>
            <a:r>
              <a:rPr i="1" lang="en"/>
              <a:t>rational user behavior</a:t>
            </a:r>
            <a:r>
              <a:rPr lang="en"/>
              <a:t>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has been a </a:t>
            </a:r>
            <a:r>
              <a:rPr lang="en"/>
              <a:t>cylindrical</a:t>
            </a:r>
            <a:r>
              <a:rPr lang="en"/>
              <a:t> penguin in a vacuum without air resistance.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now … it’s time to notice &amp; account for the environment it is in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 means that the simplified model is in trouble.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dfdbb6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dfdbb6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db9731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db9731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simple model - and focusing on a specific task - requires making assumptions. And </a:t>
            </a:r>
            <a:r>
              <a:rPr lang="en"/>
              <a:t>sometimes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dfdbb6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edfdbb6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dfdbb6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dfdbb6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isn’t to stop making assumptions … it’s to allow the code to handle behavior that doesn’t *fit* the assumptions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ways to check user behavior/input against our assumptions so that the code doesn’t get killed by odd behavior (because there definitely will be odd behavior)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edfdbb6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edfdbb6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Make a Choice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Structures, pt.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Noticing &amp; Reacting: Make a Choice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05800" y="2146275"/>
            <a:ext cx="40662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Evaluation: </a:t>
            </a:r>
            <a:r>
              <a:rPr i="1" lang="en" sz="3100"/>
              <a:t>if</a:t>
            </a:r>
            <a:r>
              <a:rPr lang="en" sz="3100"/>
              <a:t> and </a:t>
            </a:r>
            <a:r>
              <a:rPr i="1" lang="en" sz="3100"/>
              <a:t>else</a:t>
            </a:r>
            <a:endParaRPr i="1" sz="3100"/>
          </a:p>
        </p:txBody>
      </p:sp>
      <p:sp>
        <p:nvSpPr>
          <p:cNvPr id="118" name="Google Shape;118;p23"/>
          <p:cNvSpPr/>
          <p:nvPr/>
        </p:nvSpPr>
        <p:spPr>
          <a:xfrm>
            <a:off x="5382813" y="721775"/>
            <a:ext cx="1622075" cy="7070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input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167925" y="1733850"/>
            <a:ext cx="1927075" cy="1400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Condition?</a:t>
            </a:r>
            <a:endParaRPr/>
          </a:p>
        </p:txBody>
      </p:sp>
      <p:cxnSp>
        <p:nvCxnSpPr>
          <p:cNvPr id="120" name="Google Shape;120;p23"/>
          <p:cNvCxnSpPr>
            <a:stCxn id="118" idx="4"/>
            <a:endCxn id="119" idx="0"/>
          </p:cNvCxnSpPr>
          <p:nvPr/>
        </p:nvCxnSpPr>
        <p:spPr>
          <a:xfrm flipH="1">
            <a:off x="6131450" y="1428825"/>
            <a:ext cx="624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3"/>
          <p:cNvCxnSpPr>
            <a:stCxn id="119" idx="3"/>
          </p:cNvCxnSpPr>
          <p:nvPr/>
        </p:nvCxnSpPr>
        <p:spPr>
          <a:xfrm flipH="1" rot="10800000">
            <a:off x="7095000" y="2427075"/>
            <a:ext cx="665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3"/>
          <p:cNvCxnSpPr>
            <a:stCxn id="119" idx="2"/>
          </p:cNvCxnSpPr>
          <p:nvPr/>
        </p:nvCxnSpPr>
        <p:spPr>
          <a:xfrm>
            <a:off x="6131463" y="3134100"/>
            <a:ext cx="69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3"/>
          <p:cNvSpPr txBox="1"/>
          <p:nvPr/>
        </p:nvSpPr>
        <p:spPr>
          <a:xfrm>
            <a:off x="7143450" y="2073475"/>
            <a:ext cx="568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722150" y="3134100"/>
            <a:ext cx="568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7786900" y="2220525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5689038" y="3702600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505800" y="2146275"/>
            <a:ext cx="40662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Evaluation: </a:t>
            </a:r>
            <a:r>
              <a:rPr i="1" lang="en" sz="3100"/>
              <a:t>elif</a:t>
            </a:r>
            <a:endParaRPr i="1" sz="3100"/>
          </a:p>
        </p:txBody>
      </p:sp>
      <p:sp>
        <p:nvSpPr>
          <p:cNvPr id="132" name="Google Shape;132;p24"/>
          <p:cNvSpPr/>
          <p:nvPr/>
        </p:nvSpPr>
        <p:spPr>
          <a:xfrm>
            <a:off x="5382120" y="112175"/>
            <a:ext cx="1616851" cy="634269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input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5167925" y="1020071"/>
            <a:ext cx="1920869" cy="1256114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Condition?</a:t>
            </a:r>
            <a:endParaRPr/>
          </a:p>
        </p:txBody>
      </p:sp>
      <p:cxnSp>
        <p:nvCxnSpPr>
          <p:cNvPr id="134" name="Google Shape;134;p24"/>
          <p:cNvCxnSpPr>
            <a:stCxn id="132" idx="4"/>
            <a:endCxn id="133" idx="0"/>
          </p:cNvCxnSpPr>
          <p:nvPr/>
        </p:nvCxnSpPr>
        <p:spPr>
          <a:xfrm flipH="1">
            <a:off x="6128446" y="746444"/>
            <a:ext cx="621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>
            <a:stCxn id="133" idx="3"/>
          </p:cNvCxnSpPr>
          <p:nvPr/>
        </p:nvCxnSpPr>
        <p:spPr>
          <a:xfrm flipH="1" rot="10800000">
            <a:off x="7088794" y="1641828"/>
            <a:ext cx="663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4"/>
          <p:cNvCxnSpPr>
            <a:stCxn id="133" idx="2"/>
          </p:cNvCxnSpPr>
          <p:nvPr/>
        </p:nvCxnSpPr>
        <p:spPr>
          <a:xfrm>
            <a:off x="6128360" y="2276185"/>
            <a:ext cx="69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4"/>
          <p:cNvSpPr txBox="1"/>
          <p:nvPr/>
        </p:nvSpPr>
        <p:spPr>
          <a:xfrm>
            <a:off x="7137088" y="1324737"/>
            <a:ext cx="566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720365" y="2276185"/>
            <a:ext cx="566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167925" y="2797335"/>
            <a:ext cx="1920869" cy="1256114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Condition?</a:t>
            </a:r>
            <a:endParaRPr/>
          </a:p>
        </p:txBody>
      </p:sp>
      <p:cxnSp>
        <p:nvCxnSpPr>
          <p:cNvPr id="140" name="Google Shape;140;p24"/>
          <p:cNvCxnSpPr>
            <a:stCxn id="139" idx="3"/>
          </p:cNvCxnSpPr>
          <p:nvPr/>
        </p:nvCxnSpPr>
        <p:spPr>
          <a:xfrm flipH="1" rot="10800000">
            <a:off x="7088794" y="3419092"/>
            <a:ext cx="663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>
            <a:stCxn id="139" idx="2"/>
          </p:cNvCxnSpPr>
          <p:nvPr/>
        </p:nvCxnSpPr>
        <p:spPr>
          <a:xfrm>
            <a:off x="6128360" y="4053449"/>
            <a:ext cx="69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7137088" y="3102000"/>
            <a:ext cx="566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720365" y="4053449"/>
            <a:ext cx="566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7752051" y="1431420"/>
            <a:ext cx="1006399" cy="427227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752051" y="3211778"/>
            <a:ext cx="1006399" cy="427227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5656247" y="4574598"/>
            <a:ext cx="1006399" cy="427227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5800" y="2146275"/>
            <a:ext cx="40662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Evaluation: more </a:t>
            </a:r>
            <a:r>
              <a:rPr i="1" lang="en" sz="3100"/>
              <a:t>elif</a:t>
            </a:r>
            <a:endParaRPr i="1" sz="3100"/>
          </a:p>
        </p:txBody>
      </p:sp>
      <p:sp>
        <p:nvSpPr>
          <p:cNvPr id="152" name="Google Shape;152;p25"/>
          <p:cNvSpPr/>
          <p:nvPr/>
        </p:nvSpPr>
        <p:spPr>
          <a:xfrm>
            <a:off x="5348691" y="112175"/>
            <a:ext cx="1364511" cy="391917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input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5167925" y="673167"/>
            <a:ext cx="1621082" cy="77615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154" name="Google Shape;154;p25"/>
          <p:cNvCxnSpPr>
            <a:stCxn id="152" idx="4"/>
            <a:endCxn id="153" idx="0"/>
          </p:cNvCxnSpPr>
          <p:nvPr/>
        </p:nvCxnSpPr>
        <p:spPr>
          <a:xfrm flipH="1">
            <a:off x="5978447" y="504092"/>
            <a:ext cx="525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53" idx="3"/>
          </p:cNvCxnSpPr>
          <p:nvPr/>
        </p:nvCxnSpPr>
        <p:spPr>
          <a:xfrm flipH="1" rot="10800000">
            <a:off x="6789007" y="1057346"/>
            <a:ext cx="559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>
            <a:stCxn id="153" idx="2"/>
          </p:cNvCxnSpPr>
          <p:nvPr/>
        </p:nvCxnSpPr>
        <p:spPr>
          <a:xfrm>
            <a:off x="5978466" y="1449324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 txBox="1"/>
          <p:nvPr/>
        </p:nvSpPr>
        <p:spPr>
          <a:xfrm>
            <a:off x="6829763" y="673296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634147" y="1449324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5167925" y="1771344"/>
            <a:ext cx="1621082" cy="77615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160" name="Google Shape;160;p25"/>
          <p:cNvCxnSpPr>
            <a:stCxn id="159" idx="3"/>
          </p:cNvCxnSpPr>
          <p:nvPr/>
        </p:nvCxnSpPr>
        <p:spPr>
          <a:xfrm flipH="1" rot="10800000">
            <a:off x="6789007" y="2155523"/>
            <a:ext cx="559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59" idx="2"/>
          </p:cNvCxnSpPr>
          <p:nvPr/>
        </p:nvCxnSpPr>
        <p:spPr>
          <a:xfrm>
            <a:off x="5978466" y="2547502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6829763" y="1789336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634147" y="2547502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167925" y="2869522"/>
            <a:ext cx="1621082" cy="77615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165" name="Google Shape;165;p25"/>
          <p:cNvCxnSpPr>
            <a:stCxn id="164" idx="3"/>
          </p:cNvCxnSpPr>
          <p:nvPr/>
        </p:nvCxnSpPr>
        <p:spPr>
          <a:xfrm flipH="1" rot="10800000">
            <a:off x="6789007" y="3253700"/>
            <a:ext cx="559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>
            <a:stCxn id="164" idx="2"/>
          </p:cNvCxnSpPr>
          <p:nvPr/>
        </p:nvCxnSpPr>
        <p:spPr>
          <a:xfrm>
            <a:off x="5978466" y="3645679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6829763" y="2905375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634147" y="3645679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67925" y="3967699"/>
            <a:ext cx="1621082" cy="77615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170" name="Google Shape;170;p25"/>
          <p:cNvCxnSpPr>
            <a:stCxn id="169" idx="3"/>
          </p:cNvCxnSpPr>
          <p:nvPr/>
        </p:nvCxnSpPr>
        <p:spPr>
          <a:xfrm flipH="1" rot="10800000">
            <a:off x="6789007" y="4351877"/>
            <a:ext cx="559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9" idx="2"/>
          </p:cNvCxnSpPr>
          <p:nvPr/>
        </p:nvCxnSpPr>
        <p:spPr>
          <a:xfrm>
            <a:off x="5978466" y="4743856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6829763" y="4003553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634147" y="4743856"/>
            <a:ext cx="47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348800" y="823125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7384925" y="1921300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348750" y="3017525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348750" y="4113750"/>
            <a:ext cx="1009650" cy="4762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05800" y="2146275"/>
            <a:ext cx="40662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Evaluation: </a:t>
            </a:r>
            <a:r>
              <a:rPr i="1" lang="en" sz="3100"/>
              <a:t>case</a:t>
            </a:r>
            <a:endParaRPr i="1" sz="3100"/>
          </a:p>
        </p:txBody>
      </p:sp>
      <p:sp>
        <p:nvSpPr>
          <p:cNvPr id="183" name="Google Shape;183;p26"/>
          <p:cNvSpPr/>
          <p:nvPr/>
        </p:nvSpPr>
        <p:spPr>
          <a:xfrm>
            <a:off x="5420913" y="1227850"/>
            <a:ext cx="1622075" cy="7070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input</a:t>
            </a:r>
            <a:endParaRPr/>
          </a:p>
        </p:txBody>
      </p:sp>
      <p:cxnSp>
        <p:nvCxnSpPr>
          <p:cNvPr id="184" name="Google Shape;184;p26"/>
          <p:cNvCxnSpPr>
            <a:stCxn id="183" idx="4"/>
            <a:endCxn id="185" idx="0"/>
          </p:cNvCxnSpPr>
          <p:nvPr/>
        </p:nvCxnSpPr>
        <p:spPr>
          <a:xfrm flipH="1">
            <a:off x="5606750" y="1934900"/>
            <a:ext cx="6252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6"/>
          <p:cNvSpPr/>
          <p:nvPr/>
        </p:nvSpPr>
        <p:spPr>
          <a:xfrm>
            <a:off x="5043700" y="2478950"/>
            <a:ext cx="1125850" cy="305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CASE: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5043700" y="2784050"/>
            <a:ext cx="1125850" cy="305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5043700" y="3045125"/>
            <a:ext cx="1125850" cy="305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043700" y="3328100"/>
            <a:ext cx="1125850" cy="305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567700" y="2784050"/>
            <a:ext cx="1125850" cy="3051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6567700" y="3045125"/>
            <a:ext cx="1125850" cy="3051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6567700" y="3328100"/>
            <a:ext cx="1125850" cy="3051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6"/>
          <p:cNvCxnSpPr>
            <a:stCxn id="186" idx="3"/>
            <a:endCxn id="189" idx="1"/>
          </p:cNvCxnSpPr>
          <p:nvPr/>
        </p:nvCxnSpPr>
        <p:spPr>
          <a:xfrm>
            <a:off x="6169550" y="2936600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6169550" y="3197675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/>
          <p:nvPr/>
        </p:nvCxnSpPr>
        <p:spPr>
          <a:xfrm>
            <a:off x="6169550" y="3480650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Live Coding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Coming next…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tl;dl</a:t>
            </a:r>
            <a:endParaRPr sz="7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before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minutes: brainstorm groups of 3-5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this assignment need to include/do/change in order to be successful?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minutes: making a list/board as a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this situation need?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big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 uses assumptions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Code Process</a:t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570000" y="2389800"/>
            <a:ext cx="1362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1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253588" y="2389800"/>
            <a:ext cx="1362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2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937188" y="2389800"/>
            <a:ext cx="1362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3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620800" y="2389800"/>
            <a:ext cx="1362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4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304400" y="2389800"/>
            <a:ext cx="1362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5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978650" y="2533650"/>
            <a:ext cx="2283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662250" y="2533650"/>
            <a:ext cx="2283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345850" y="2533650"/>
            <a:ext cx="2283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029450" y="2533650"/>
            <a:ext cx="2283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can break your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getting interesting …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frictionless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zero air </a:t>
            </a:r>
            <a:r>
              <a:rPr lang="en"/>
              <a:t>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(personal favorite) Assume that a penguin is a circular cylinder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370" y="287300"/>
            <a:ext cx="4591254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Assumptions* can break your code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59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* without handling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Code needs to </a:t>
            </a:r>
            <a:r>
              <a:rPr i="1" lang="en" sz="3740"/>
              <a:t>notice</a:t>
            </a:r>
            <a:r>
              <a:rPr lang="en" sz="3740"/>
              <a:t> and </a:t>
            </a:r>
            <a:r>
              <a:rPr i="1" lang="en" sz="3740"/>
              <a:t>react to</a:t>
            </a:r>
            <a:r>
              <a:rPr lang="en" sz="3740"/>
              <a:t> users &amp; environment</a:t>
            </a:r>
            <a:endParaRPr sz="37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