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82"/>
  </p:normalViewPr>
  <p:slideViewPr>
    <p:cSldViewPr snapToGrid="0" snapToObjects="1">
      <p:cViewPr varScale="1">
        <p:scale>
          <a:sx n="90" d="100"/>
          <a:sy n="90" d="100"/>
        </p:scale>
        <p:origin x="232"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9DF52-CD84-B04B-B17A-DFFCC4D4A7E8}" type="datetimeFigureOut">
              <a:rPr lang="en-US" smtClean="0"/>
              <a:t>4/9/17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C74B3-C5DF-D04E-968C-9C3FD6ACEBAD}" type="slidenum">
              <a:rPr lang="en-US" smtClean="0"/>
              <a:t>‹#›</a:t>
            </a:fld>
            <a:endParaRPr lang="en-US"/>
          </a:p>
        </p:txBody>
      </p:sp>
    </p:spTree>
    <p:extLst>
      <p:ext uri="{BB962C8B-B14F-4D97-AF65-F5344CB8AC3E}">
        <p14:creationId xmlns:p14="http://schemas.microsoft.com/office/powerpoint/2010/main" val="887817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Reason for admission</a:t>
            </a:r>
            <a:r>
              <a:rPr lang="en-US" baseline="0" dirty="0" smtClean="0"/>
              <a:t> could depend on the hospital because certain areas that have poor air quality could show more admissions due to </a:t>
            </a:r>
            <a:r>
              <a:rPr lang="en-US" baseline="0" dirty="0" err="1" smtClean="0"/>
              <a:t>athsma</a:t>
            </a:r>
            <a:r>
              <a:rPr lang="en-US" baseline="0" dirty="0" smtClean="0"/>
              <a:t>/pulmonary disease, maybe certain areas of the US have more psychoses admissions, maybe some areas have more drug abuse admissions, </a:t>
            </a:r>
            <a:r>
              <a:rPr lang="en-US" baseline="0" dirty="0" err="1" smtClean="0"/>
              <a:t>etc</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DAC74B3-C5DF-D04E-968C-9C3FD6ACEBAD}" type="slidenum">
              <a:rPr lang="en-US" smtClean="0"/>
              <a:t>2</a:t>
            </a:fld>
            <a:endParaRPr lang="en-US"/>
          </a:p>
        </p:txBody>
      </p:sp>
    </p:spTree>
    <p:extLst>
      <p:ext uri="{BB962C8B-B14F-4D97-AF65-F5344CB8AC3E}">
        <p14:creationId xmlns:p14="http://schemas.microsoft.com/office/powerpoint/2010/main" val="82540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D441C4-363B-5042-B535-9BFFFB76C61C}" type="datetimeFigureOut">
              <a:rPr lang="en-US" smtClean="0"/>
              <a:t>4/9/17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122372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D441C4-363B-5042-B535-9BFFFB76C61C}" type="datetimeFigureOut">
              <a:rPr lang="en-US" smtClean="0"/>
              <a:t>4/9/17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145812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D441C4-363B-5042-B535-9BFFFB76C61C}" type="datetimeFigureOut">
              <a:rPr lang="en-US" smtClean="0"/>
              <a:t>4/9/17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183827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D441C4-363B-5042-B535-9BFFFB76C61C}" type="datetimeFigureOut">
              <a:rPr lang="en-US" smtClean="0"/>
              <a:t>4/9/17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70554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D441C4-363B-5042-B535-9BFFFB76C61C}" type="datetimeFigureOut">
              <a:rPr lang="en-US" smtClean="0"/>
              <a:t>4/9/17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1766892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D441C4-363B-5042-B535-9BFFFB76C61C}" type="datetimeFigureOut">
              <a:rPr lang="en-US" smtClean="0"/>
              <a:t>4/9/17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76449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D441C4-363B-5042-B535-9BFFFB76C61C}" type="datetimeFigureOut">
              <a:rPr lang="en-US" smtClean="0"/>
              <a:t>4/9/17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46493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D441C4-363B-5042-B535-9BFFFB76C61C}" type="datetimeFigureOut">
              <a:rPr lang="en-US" smtClean="0"/>
              <a:t>4/9/17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168969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441C4-363B-5042-B535-9BFFFB76C61C}" type="datetimeFigureOut">
              <a:rPr lang="en-US" smtClean="0"/>
              <a:t>4/9/17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36120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441C4-363B-5042-B535-9BFFFB76C61C}" type="datetimeFigureOut">
              <a:rPr lang="en-US" smtClean="0"/>
              <a:t>4/9/17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205418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441C4-363B-5042-B535-9BFFFB76C61C}" type="datetimeFigureOut">
              <a:rPr lang="en-US" smtClean="0"/>
              <a:t>4/9/17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F546B-D004-5C46-A2E2-D69EC2A618AC}" type="slidenum">
              <a:rPr lang="en-US" smtClean="0"/>
              <a:t>‹#›</a:t>
            </a:fld>
            <a:endParaRPr lang="en-US"/>
          </a:p>
        </p:txBody>
      </p:sp>
    </p:spTree>
    <p:extLst>
      <p:ext uri="{BB962C8B-B14F-4D97-AF65-F5344CB8AC3E}">
        <p14:creationId xmlns:p14="http://schemas.microsoft.com/office/powerpoint/2010/main" val="1783161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441C4-363B-5042-B535-9BFFFB76C61C}" type="datetimeFigureOut">
              <a:rPr lang="en-US" smtClean="0"/>
              <a:t>4/9/17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F546B-D004-5C46-A2E2-D69EC2A618AC}" type="slidenum">
              <a:rPr lang="en-US" smtClean="0"/>
              <a:t>‹#›</a:t>
            </a:fld>
            <a:endParaRPr lang="en-US"/>
          </a:p>
        </p:txBody>
      </p:sp>
    </p:spTree>
    <p:extLst>
      <p:ext uri="{BB962C8B-B14F-4D97-AF65-F5344CB8AC3E}">
        <p14:creationId xmlns:p14="http://schemas.microsoft.com/office/powerpoint/2010/main" val="1306681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547" y="1257690"/>
            <a:ext cx="11037177" cy="1569660"/>
          </a:xfrm>
          <a:prstGeom prst="rect">
            <a:avLst/>
          </a:prstGeom>
          <a:noFill/>
          <a:ln w="28575">
            <a:solidFill>
              <a:schemeClr val="accent5">
                <a:lumMod val="75000"/>
              </a:schemeClr>
            </a:solidFill>
          </a:ln>
        </p:spPr>
        <p:txBody>
          <a:bodyPr wrap="square" rtlCol="0">
            <a:spAutoFit/>
          </a:bodyPr>
          <a:lstStyle/>
          <a:p>
            <a:pPr algn="ctr"/>
            <a:r>
              <a:rPr lang="en-US" sz="2400" b="1" dirty="0" smtClean="0"/>
              <a:t>Problem: </a:t>
            </a:r>
            <a:r>
              <a:rPr lang="en-US" dirty="0" smtClean="0"/>
              <a:t>Funding for National Parks partly goes towards animal conservation, yet it may be hard to determine what portion of funding is appropriate and parks in different geographical locations have different priorities. </a:t>
            </a:r>
          </a:p>
          <a:p>
            <a:pPr algn="ctr"/>
            <a:endParaRPr lang="en-US" dirty="0"/>
          </a:p>
          <a:p>
            <a:pPr algn="ctr"/>
            <a:r>
              <a:rPr lang="en-US" i="1" dirty="0" smtClean="0"/>
              <a:t>Question: Do certain areas of the country have more animals that become species of concern in national parks?</a:t>
            </a:r>
            <a:r>
              <a:rPr lang="en-US" i="1" dirty="0" smtClean="0"/>
              <a:t> What may be causing the greater number of species of concern in those areas?</a:t>
            </a:r>
            <a:endParaRPr lang="en-US" i="1" dirty="0"/>
          </a:p>
        </p:txBody>
      </p:sp>
      <p:sp>
        <p:nvSpPr>
          <p:cNvPr id="5" name="TextBox 4"/>
          <p:cNvSpPr txBox="1"/>
          <p:nvPr/>
        </p:nvSpPr>
        <p:spPr>
          <a:xfrm>
            <a:off x="1088370" y="3355753"/>
            <a:ext cx="9817530" cy="738664"/>
          </a:xfrm>
          <a:prstGeom prst="rect">
            <a:avLst/>
          </a:prstGeom>
          <a:noFill/>
          <a:ln w="28575">
            <a:solidFill>
              <a:schemeClr val="accent5">
                <a:lumMod val="75000"/>
              </a:schemeClr>
            </a:solidFill>
          </a:ln>
        </p:spPr>
        <p:txBody>
          <a:bodyPr wrap="square" rtlCol="0">
            <a:spAutoFit/>
          </a:bodyPr>
          <a:lstStyle/>
          <a:p>
            <a:pPr algn="ctr"/>
            <a:r>
              <a:rPr lang="en-US" sz="2400" b="1" dirty="0" smtClean="0"/>
              <a:t>Hypothesis: </a:t>
            </a:r>
            <a:r>
              <a:rPr lang="en-US" dirty="0" smtClean="0"/>
              <a:t>Certain national parks have more species of concern than others, and this depends on their location in the country </a:t>
            </a:r>
            <a:endParaRPr lang="en-US" dirty="0"/>
          </a:p>
        </p:txBody>
      </p:sp>
      <p:sp>
        <p:nvSpPr>
          <p:cNvPr id="6" name="TextBox 5"/>
          <p:cNvSpPr txBox="1"/>
          <p:nvPr/>
        </p:nvSpPr>
        <p:spPr>
          <a:xfrm>
            <a:off x="478547" y="4541470"/>
            <a:ext cx="11037177" cy="1569660"/>
          </a:xfrm>
          <a:prstGeom prst="rect">
            <a:avLst/>
          </a:prstGeom>
          <a:noFill/>
          <a:ln w="28575">
            <a:solidFill>
              <a:schemeClr val="accent5">
                <a:lumMod val="75000"/>
              </a:schemeClr>
            </a:solidFill>
          </a:ln>
        </p:spPr>
        <p:txBody>
          <a:bodyPr wrap="square" rtlCol="0">
            <a:spAutoFit/>
          </a:bodyPr>
          <a:lstStyle/>
          <a:p>
            <a:pPr algn="ctr"/>
            <a:r>
              <a:rPr lang="en-US" sz="2400" b="1" dirty="0" smtClean="0"/>
              <a:t>Data set: </a:t>
            </a:r>
            <a:r>
              <a:rPr lang="en-US" dirty="0" smtClean="0"/>
              <a:t>Collected by The National Park Service, last updated 3 months ago </a:t>
            </a:r>
          </a:p>
          <a:p>
            <a:pPr algn="ctr"/>
            <a:endParaRPr lang="en-US" dirty="0"/>
          </a:p>
          <a:p>
            <a:pPr algn="ctr"/>
            <a:r>
              <a:rPr lang="en-US" i="1" dirty="0" smtClean="0"/>
              <a:t>Outcome:</a:t>
            </a:r>
            <a:r>
              <a:rPr lang="en-US" dirty="0" smtClean="0"/>
              <a:t> species of concern, abundance</a:t>
            </a:r>
          </a:p>
          <a:p>
            <a:pPr algn="ctr"/>
            <a:endParaRPr lang="en-US" dirty="0"/>
          </a:p>
          <a:p>
            <a:pPr algn="ctr"/>
            <a:r>
              <a:rPr lang="en-US" i="1" dirty="0" smtClean="0"/>
              <a:t>Predictors:</a:t>
            </a:r>
            <a:r>
              <a:rPr lang="en-US" dirty="0" smtClean="0"/>
              <a:t> category of animal, seasonality, </a:t>
            </a:r>
            <a:r>
              <a:rPr lang="en-US" dirty="0" err="1" smtClean="0"/>
              <a:t>nativeness</a:t>
            </a:r>
            <a:r>
              <a:rPr lang="en-US" dirty="0" smtClean="0"/>
              <a:t>, animal order, national park </a:t>
            </a:r>
            <a:endParaRPr lang="en-US" dirty="0"/>
          </a:p>
        </p:txBody>
      </p:sp>
      <p:sp>
        <p:nvSpPr>
          <p:cNvPr id="7" name="TextBox 6"/>
          <p:cNvSpPr txBox="1"/>
          <p:nvPr/>
        </p:nvSpPr>
        <p:spPr>
          <a:xfrm>
            <a:off x="478547" y="498454"/>
            <a:ext cx="9820124" cy="461665"/>
          </a:xfrm>
          <a:prstGeom prst="rect">
            <a:avLst/>
          </a:prstGeom>
          <a:noFill/>
        </p:spPr>
        <p:txBody>
          <a:bodyPr wrap="none" rtlCol="0">
            <a:spAutoFit/>
          </a:bodyPr>
          <a:lstStyle/>
          <a:p>
            <a:r>
              <a:rPr lang="en-US" sz="2400" b="1" u="sng" dirty="0" smtClean="0"/>
              <a:t>Idea 1: Model and predict “species of concern” in America’s National Parks  </a:t>
            </a:r>
            <a:endParaRPr lang="en-US" sz="2400" b="1" u="sng" dirty="0"/>
          </a:p>
        </p:txBody>
      </p:sp>
    </p:spTree>
    <p:extLst>
      <p:ext uri="{BB962C8B-B14F-4D97-AF65-F5344CB8AC3E}">
        <p14:creationId xmlns:p14="http://schemas.microsoft.com/office/powerpoint/2010/main" val="156375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5444" y="1238010"/>
            <a:ext cx="10951369" cy="1846659"/>
          </a:xfrm>
          <a:prstGeom prst="rect">
            <a:avLst/>
          </a:prstGeom>
          <a:noFill/>
          <a:ln w="28575">
            <a:solidFill>
              <a:schemeClr val="accent5">
                <a:lumMod val="75000"/>
              </a:schemeClr>
            </a:solidFill>
          </a:ln>
        </p:spPr>
        <p:txBody>
          <a:bodyPr wrap="square" rtlCol="0">
            <a:spAutoFit/>
          </a:bodyPr>
          <a:lstStyle/>
          <a:p>
            <a:pPr algn="ctr"/>
            <a:r>
              <a:rPr lang="en-US" sz="2400" b="1" dirty="0" smtClean="0"/>
              <a:t>Problem set: </a:t>
            </a:r>
            <a:r>
              <a:rPr lang="en-US" dirty="0" smtClean="0"/>
              <a:t>It is difficult to know which hospitals will be most cost effective for a specific diagnosis. The cost often differs based on location rather than how successful the treatment is.  </a:t>
            </a:r>
          </a:p>
          <a:p>
            <a:pPr algn="ctr"/>
            <a:endParaRPr lang="en-US" dirty="0"/>
          </a:p>
          <a:p>
            <a:pPr algn="ctr"/>
            <a:r>
              <a:rPr lang="en-US" i="1" dirty="0" smtClean="0"/>
              <a:t>Questions:</a:t>
            </a:r>
            <a:r>
              <a:rPr lang="en-US" dirty="0" smtClean="0"/>
              <a:t> Which states have the highest inpatient costs for a specific reason for admission? </a:t>
            </a:r>
          </a:p>
          <a:p>
            <a:pPr algn="ctr"/>
            <a:r>
              <a:rPr lang="en-US" dirty="0" smtClean="0"/>
              <a:t>Are their lower cost options in each geographical location for the same diagnosis?</a:t>
            </a:r>
          </a:p>
          <a:p>
            <a:pPr algn="ctr"/>
            <a:r>
              <a:rPr lang="en-US" dirty="0" smtClean="0"/>
              <a:t>How much does the cost for each diagnosis in each geographical region vary?</a:t>
            </a:r>
            <a:endParaRPr lang="en-US" dirty="0"/>
          </a:p>
        </p:txBody>
      </p:sp>
      <p:sp>
        <p:nvSpPr>
          <p:cNvPr id="5" name="TextBox 4"/>
          <p:cNvSpPr txBox="1"/>
          <p:nvPr/>
        </p:nvSpPr>
        <p:spPr>
          <a:xfrm>
            <a:off x="853676" y="3524250"/>
            <a:ext cx="10387013" cy="738664"/>
          </a:xfrm>
          <a:prstGeom prst="rect">
            <a:avLst/>
          </a:prstGeom>
          <a:noFill/>
          <a:ln w="28575">
            <a:solidFill>
              <a:schemeClr val="accent5">
                <a:lumMod val="75000"/>
              </a:schemeClr>
            </a:solidFill>
          </a:ln>
        </p:spPr>
        <p:txBody>
          <a:bodyPr wrap="square" rtlCol="0">
            <a:spAutoFit/>
          </a:bodyPr>
          <a:lstStyle/>
          <a:p>
            <a:pPr algn="ctr"/>
            <a:r>
              <a:rPr lang="en-US" sz="2400" b="1" dirty="0" smtClean="0"/>
              <a:t>Hypothesis:  </a:t>
            </a:r>
            <a:r>
              <a:rPr lang="en-US" dirty="0" smtClean="0"/>
              <a:t>The average total payments per inpatient at each hospital depends on the location of the hospital/reason for their admission. </a:t>
            </a:r>
            <a:endParaRPr lang="en-US" dirty="0"/>
          </a:p>
        </p:txBody>
      </p:sp>
      <p:sp>
        <p:nvSpPr>
          <p:cNvPr id="6" name="TextBox 5"/>
          <p:cNvSpPr txBox="1"/>
          <p:nvPr/>
        </p:nvSpPr>
        <p:spPr>
          <a:xfrm>
            <a:off x="311847" y="4805364"/>
            <a:ext cx="11358564" cy="1569660"/>
          </a:xfrm>
          <a:prstGeom prst="rect">
            <a:avLst/>
          </a:prstGeom>
          <a:noFill/>
          <a:ln w="28575">
            <a:solidFill>
              <a:schemeClr val="accent5">
                <a:lumMod val="75000"/>
              </a:schemeClr>
            </a:solidFill>
          </a:ln>
        </p:spPr>
        <p:txBody>
          <a:bodyPr wrap="square" rtlCol="0">
            <a:spAutoFit/>
          </a:bodyPr>
          <a:lstStyle/>
          <a:p>
            <a:pPr algn="ctr"/>
            <a:r>
              <a:rPr lang="en-US" sz="2400" b="1" dirty="0" smtClean="0"/>
              <a:t>Data set: </a:t>
            </a:r>
            <a:r>
              <a:rPr lang="en-US" dirty="0" smtClean="0"/>
              <a:t>Owned by the US government, last updated 7 months ago, looks at top 100 diagnoses</a:t>
            </a:r>
          </a:p>
          <a:p>
            <a:pPr algn="ctr"/>
            <a:r>
              <a:rPr lang="en-US" dirty="0" smtClean="0"/>
              <a:t> </a:t>
            </a:r>
            <a:endParaRPr lang="en-US" dirty="0"/>
          </a:p>
          <a:p>
            <a:pPr algn="ctr"/>
            <a:r>
              <a:rPr lang="en-US" i="1" dirty="0" smtClean="0"/>
              <a:t>Predictors: </a:t>
            </a:r>
            <a:r>
              <a:rPr lang="en-US" dirty="0" smtClean="0"/>
              <a:t>State, city, reason for admission </a:t>
            </a:r>
          </a:p>
          <a:p>
            <a:pPr algn="ctr"/>
            <a:endParaRPr lang="en-US" dirty="0"/>
          </a:p>
          <a:p>
            <a:pPr algn="ctr"/>
            <a:r>
              <a:rPr lang="en-US" i="1" dirty="0" smtClean="0"/>
              <a:t>Outcomes: </a:t>
            </a:r>
            <a:r>
              <a:rPr lang="en-US" dirty="0" smtClean="0"/>
              <a:t>average total payments per inpatient at each hospital, average </a:t>
            </a:r>
            <a:r>
              <a:rPr lang="en-US" dirty="0" err="1" smtClean="0"/>
              <a:t>medicare</a:t>
            </a:r>
            <a:r>
              <a:rPr lang="en-US" dirty="0" smtClean="0"/>
              <a:t> payments, average covered charges  </a:t>
            </a:r>
            <a:endParaRPr lang="en-US" dirty="0"/>
          </a:p>
        </p:txBody>
      </p:sp>
      <p:sp>
        <p:nvSpPr>
          <p:cNvPr id="7" name="TextBox 6"/>
          <p:cNvSpPr txBox="1"/>
          <p:nvPr/>
        </p:nvSpPr>
        <p:spPr>
          <a:xfrm>
            <a:off x="311847" y="464727"/>
            <a:ext cx="11063478" cy="461665"/>
          </a:xfrm>
          <a:prstGeom prst="rect">
            <a:avLst/>
          </a:prstGeom>
          <a:noFill/>
        </p:spPr>
        <p:txBody>
          <a:bodyPr wrap="none" rtlCol="0">
            <a:spAutoFit/>
          </a:bodyPr>
          <a:lstStyle/>
          <a:p>
            <a:r>
              <a:rPr lang="en-US" sz="2400" b="1" u="sng" dirty="0" smtClean="0"/>
              <a:t>Idea 2: How inpatient hospital charges can differ among different hospitals in the US  </a:t>
            </a:r>
            <a:endParaRPr lang="en-US" sz="2400" b="1" u="sng" dirty="0"/>
          </a:p>
        </p:txBody>
      </p:sp>
    </p:spTree>
    <p:extLst>
      <p:ext uri="{BB962C8B-B14F-4D97-AF65-F5344CB8AC3E}">
        <p14:creationId xmlns:p14="http://schemas.microsoft.com/office/powerpoint/2010/main" val="46965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332" y="1342130"/>
            <a:ext cx="11229974" cy="1569660"/>
          </a:xfrm>
          <a:prstGeom prst="rect">
            <a:avLst/>
          </a:prstGeom>
          <a:noFill/>
          <a:ln w="28575">
            <a:solidFill>
              <a:schemeClr val="accent5">
                <a:lumMod val="75000"/>
              </a:schemeClr>
            </a:solidFill>
          </a:ln>
        </p:spPr>
        <p:txBody>
          <a:bodyPr wrap="square" rtlCol="0">
            <a:spAutoFit/>
          </a:bodyPr>
          <a:lstStyle/>
          <a:p>
            <a:pPr algn="ctr"/>
            <a:r>
              <a:rPr lang="en-US" sz="2400" b="1" dirty="0" smtClean="0"/>
              <a:t>Problem: </a:t>
            </a:r>
            <a:r>
              <a:rPr lang="en-US" dirty="0" smtClean="0"/>
              <a:t>While NASA has made substantial progress to find asteroids that pose a big threat to Earth, a lot of research still needs to be done. Analyzing past data will help conduct more effective research. For example, if the location that meteors strike the earth has differed over time, we can increase our research efforts in those locations. </a:t>
            </a:r>
          </a:p>
          <a:p>
            <a:pPr algn="ctr"/>
            <a:endParaRPr lang="en-US" dirty="0" smtClean="0"/>
          </a:p>
          <a:p>
            <a:pPr algn="ctr"/>
            <a:r>
              <a:rPr lang="en-US" i="1" dirty="0" smtClean="0"/>
              <a:t>Question: Has location of meteors striking Earth differed over time? </a:t>
            </a:r>
          </a:p>
        </p:txBody>
      </p:sp>
      <p:sp>
        <p:nvSpPr>
          <p:cNvPr id="5" name="TextBox 4"/>
          <p:cNvSpPr txBox="1"/>
          <p:nvPr/>
        </p:nvSpPr>
        <p:spPr>
          <a:xfrm>
            <a:off x="364332" y="604536"/>
            <a:ext cx="5324663" cy="461665"/>
          </a:xfrm>
          <a:prstGeom prst="rect">
            <a:avLst/>
          </a:prstGeom>
          <a:noFill/>
        </p:spPr>
        <p:txBody>
          <a:bodyPr wrap="none" rtlCol="0">
            <a:spAutoFit/>
          </a:bodyPr>
          <a:lstStyle/>
          <a:p>
            <a:r>
              <a:rPr lang="en-US" sz="2400" b="1" u="sng" dirty="0" smtClean="0"/>
              <a:t>Idea 3: Meteors striking Earth over time </a:t>
            </a:r>
            <a:endParaRPr lang="en-US" sz="2400" b="1" u="sng" dirty="0"/>
          </a:p>
        </p:txBody>
      </p:sp>
      <p:sp>
        <p:nvSpPr>
          <p:cNvPr id="7" name="TextBox 6"/>
          <p:cNvSpPr txBox="1"/>
          <p:nvPr/>
        </p:nvSpPr>
        <p:spPr>
          <a:xfrm>
            <a:off x="1671634" y="3463647"/>
            <a:ext cx="8815386" cy="461665"/>
          </a:xfrm>
          <a:prstGeom prst="rect">
            <a:avLst/>
          </a:prstGeom>
          <a:noFill/>
          <a:ln w="28575">
            <a:solidFill>
              <a:schemeClr val="accent5">
                <a:lumMod val="75000"/>
              </a:schemeClr>
            </a:solidFill>
          </a:ln>
        </p:spPr>
        <p:txBody>
          <a:bodyPr wrap="square" rtlCol="0">
            <a:spAutoFit/>
          </a:bodyPr>
          <a:lstStyle/>
          <a:p>
            <a:r>
              <a:rPr lang="en-US" sz="2400" b="1" dirty="0" smtClean="0"/>
              <a:t>Hypothesis: </a:t>
            </a:r>
            <a:r>
              <a:rPr lang="en-US" dirty="0" smtClean="0"/>
              <a:t>The latitude and longitude of meteors striking earth over time has differed. </a:t>
            </a:r>
          </a:p>
        </p:txBody>
      </p:sp>
      <p:sp>
        <p:nvSpPr>
          <p:cNvPr id="8" name="TextBox 7"/>
          <p:cNvSpPr txBox="1"/>
          <p:nvPr/>
        </p:nvSpPr>
        <p:spPr>
          <a:xfrm>
            <a:off x="364333" y="4563068"/>
            <a:ext cx="11229974" cy="1846659"/>
          </a:xfrm>
          <a:prstGeom prst="rect">
            <a:avLst/>
          </a:prstGeom>
          <a:noFill/>
          <a:ln w="28575">
            <a:solidFill>
              <a:schemeClr val="accent5">
                <a:lumMod val="75000"/>
              </a:schemeClr>
            </a:solidFill>
          </a:ln>
        </p:spPr>
        <p:txBody>
          <a:bodyPr wrap="square" rtlCol="0">
            <a:spAutoFit/>
          </a:bodyPr>
          <a:lstStyle/>
          <a:p>
            <a:pPr algn="ctr"/>
            <a:r>
              <a:rPr lang="en-US" sz="2400" b="1" dirty="0" smtClean="0"/>
              <a:t>Data set: </a:t>
            </a:r>
            <a:r>
              <a:rPr lang="en-US" dirty="0" smtClean="0"/>
              <a:t>45,000 meteors that have fallen to Earth, gathered by NASA; last updated 5 months ago </a:t>
            </a:r>
          </a:p>
          <a:p>
            <a:pPr algn="ctr"/>
            <a:r>
              <a:rPr lang="en-US" dirty="0" smtClean="0"/>
              <a:t>	</a:t>
            </a:r>
          </a:p>
          <a:p>
            <a:pPr algn="ctr"/>
            <a:r>
              <a:rPr lang="en-US" i="1" dirty="0" smtClean="0"/>
              <a:t>	Predictors: </a:t>
            </a:r>
            <a:r>
              <a:rPr lang="en-US" dirty="0" smtClean="0"/>
              <a:t>Class (physical and chemical classification), year, mass, whether the fall was observed or found after impact</a:t>
            </a:r>
          </a:p>
          <a:p>
            <a:pPr algn="ctr"/>
            <a:endParaRPr lang="en-US" i="1" dirty="0"/>
          </a:p>
          <a:p>
            <a:pPr algn="ctr"/>
            <a:r>
              <a:rPr lang="en-US" i="1" dirty="0" smtClean="0"/>
              <a:t>Outcomes</a:t>
            </a:r>
            <a:r>
              <a:rPr lang="en-US" dirty="0" smtClean="0"/>
              <a:t>: latitude, longitude</a:t>
            </a:r>
          </a:p>
        </p:txBody>
      </p:sp>
    </p:spTree>
    <p:extLst>
      <p:ext uri="{BB962C8B-B14F-4D97-AF65-F5344CB8AC3E}">
        <p14:creationId xmlns:p14="http://schemas.microsoft.com/office/powerpoint/2010/main" val="7807123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1080</TotalTime>
  <Words>475</Words>
  <Application>Microsoft Macintosh PowerPoint</Application>
  <PresentationFormat>Widescreen</PresentationFormat>
  <Paragraphs>34</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Calibri Light</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Short</dc:creator>
  <cp:lastModifiedBy>Jennifer Short</cp:lastModifiedBy>
  <cp:revision>17</cp:revision>
  <dcterms:created xsi:type="dcterms:W3CDTF">2017-04-09T20:45:05Z</dcterms:created>
  <dcterms:modified xsi:type="dcterms:W3CDTF">2017-04-10T14:45:45Z</dcterms:modified>
</cp:coreProperties>
</file>