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60" r:id="rId2"/>
    <p:sldId id="257"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82"/>
  </p:normalViewPr>
  <p:slideViewPr>
    <p:cSldViewPr snapToGrid="0" snapToObjects="1">
      <p:cViewPr varScale="1">
        <p:scale>
          <a:sx n="115" d="100"/>
          <a:sy n="115" d="100"/>
        </p:scale>
        <p:origin x="232"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A9DF52-CD84-B04B-B17A-DFFCC4D4A7E8}" type="datetimeFigureOut">
              <a:rPr lang="en-US" smtClean="0"/>
              <a:t>4/10/17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AC74B3-C5DF-D04E-968C-9C3FD6ACEBAD}" type="slidenum">
              <a:rPr lang="en-US" smtClean="0"/>
              <a:t>‹#›</a:t>
            </a:fld>
            <a:endParaRPr lang="en-US"/>
          </a:p>
        </p:txBody>
      </p:sp>
    </p:spTree>
    <p:extLst>
      <p:ext uri="{BB962C8B-B14F-4D97-AF65-F5344CB8AC3E}">
        <p14:creationId xmlns:p14="http://schemas.microsoft.com/office/powerpoint/2010/main" val="887817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Reason for admission</a:t>
            </a:r>
            <a:r>
              <a:rPr lang="en-US" baseline="0" dirty="0" smtClean="0"/>
              <a:t> could depend on the hospital because certain areas that have poor air quality could show more admissions due to </a:t>
            </a:r>
            <a:r>
              <a:rPr lang="en-US" baseline="0" dirty="0" err="1" smtClean="0"/>
              <a:t>athsma</a:t>
            </a:r>
            <a:r>
              <a:rPr lang="en-US" baseline="0" dirty="0" smtClean="0"/>
              <a:t>/pulmonary disease, maybe certain areas of the US have more psychoses admissions, maybe some areas have more drug abuse admissions, </a:t>
            </a:r>
            <a:r>
              <a:rPr lang="en-US" baseline="0" dirty="0" err="1" smtClean="0"/>
              <a:t>etc</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7DAC74B3-C5DF-D04E-968C-9C3FD6ACEBAD}" type="slidenum">
              <a:rPr lang="en-US" smtClean="0"/>
              <a:t>2</a:t>
            </a:fld>
            <a:endParaRPr lang="en-US"/>
          </a:p>
        </p:txBody>
      </p:sp>
    </p:spTree>
    <p:extLst>
      <p:ext uri="{BB962C8B-B14F-4D97-AF65-F5344CB8AC3E}">
        <p14:creationId xmlns:p14="http://schemas.microsoft.com/office/powerpoint/2010/main" val="825401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BD441C4-363B-5042-B535-9BFFFB76C61C}" type="datetimeFigureOut">
              <a:rPr lang="en-US" smtClean="0"/>
              <a:t>4/10/17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F546B-D004-5C46-A2E2-D69EC2A618AC}" type="slidenum">
              <a:rPr lang="en-US" smtClean="0"/>
              <a:t>‹#›</a:t>
            </a:fld>
            <a:endParaRPr lang="en-US"/>
          </a:p>
        </p:txBody>
      </p:sp>
    </p:spTree>
    <p:extLst>
      <p:ext uri="{BB962C8B-B14F-4D97-AF65-F5344CB8AC3E}">
        <p14:creationId xmlns:p14="http://schemas.microsoft.com/office/powerpoint/2010/main" val="122372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D441C4-363B-5042-B535-9BFFFB76C61C}" type="datetimeFigureOut">
              <a:rPr lang="en-US" smtClean="0"/>
              <a:t>4/10/17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F546B-D004-5C46-A2E2-D69EC2A618AC}" type="slidenum">
              <a:rPr lang="en-US" smtClean="0"/>
              <a:t>‹#›</a:t>
            </a:fld>
            <a:endParaRPr lang="en-US"/>
          </a:p>
        </p:txBody>
      </p:sp>
    </p:spTree>
    <p:extLst>
      <p:ext uri="{BB962C8B-B14F-4D97-AF65-F5344CB8AC3E}">
        <p14:creationId xmlns:p14="http://schemas.microsoft.com/office/powerpoint/2010/main" val="1458129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D441C4-363B-5042-B535-9BFFFB76C61C}" type="datetimeFigureOut">
              <a:rPr lang="en-US" smtClean="0"/>
              <a:t>4/10/17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F546B-D004-5C46-A2E2-D69EC2A618AC}" type="slidenum">
              <a:rPr lang="en-US" smtClean="0"/>
              <a:t>‹#›</a:t>
            </a:fld>
            <a:endParaRPr lang="en-US"/>
          </a:p>
        </p:txBody>
      </p:sp>
    </p:spTree>
    <p:extLst>
      <p:ext uri="{BB962C8B-B14F-4D97-AF65-F5344CB8AC3E}">
        <p14:creationId xmlns:p14="http://schemas.microsoft.com/office/powerpoint/2010/main" val="1838274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D441C4-363B-5042-B535-9BFFFB76C61C}" type="datetimeFigureOut">
              <a:rPr lang="en-US" smtClean="0"/>
              <a:t>4/10/17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F546B-D004-5C46-A2E2-D69EC2A618AC}" type="slidenum">
              <a:rPr lang="en-US" smtClean="0"/>
              <a:t>‹#›</a:t>
            </a:fld>
            <a:endParaRPr lang="en-US"/>
          </a:p>
        </p:txBody>
      </p:sp>
    </p:spTree>
    <p:extLst>
      <p:ext uri="{BB962C8B-B14F-4D97-AF65-F5344CB8AC3E}">
        <p14:creationId xmlns:p14="http://schemas.microsoft.com/office/powerpoint/2010/main" val="705540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D441C4-363B-5042-B535-9BFFFB76C61C}" type="datetimeFigureOut">
              <a:rPr lang="en-US" smtClean="0"/>
              <a:t>4/10/17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F546B-D004-5C46-A2E2-D69EC2A618AC}" type="slidenum">
              <a:rPr lang="en-US" smtClean="0"/>
              <a:t>‹#›</a:t>
            </a:fld>
            <a:endParaRPr lang="en-US"/>
          </a:p>
        </p:txBody>
      </p:sp>
    </p:spTree>
    <p:extLst>
      <p:ext uri="{BB962C8B-B14F-4D97-AF65-F5344CB8AC3E}">
        <p14:creationId xmlns:p14="http://schemas.microsoft.com/office/powerpoint/2010/main" val="1766892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D441C4-363B-5042-B535-9BFFFB76C61C}" type="datetimeFigureOut">
              <a:rPr lang="en-US" smtClean="0"/>
              <a:t>4/10/17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AF546B-D004-5C46-A2E2-D69EC2A618AC}" type="slidenum">
              <a:rPr lang="en-US" smtClean="0"/>
              <a:t>‹#›</a:t>
            </a:fld>
            <a:endParaRPr lang="en-US"/>
          </a:p>
        </p:txBody>
      </p:sp>
    </p:spTree>
    <p:extLst>
      <p:ext uri="{BB962C8B-B14F-4D97-AF65-F5344CB8AC3E}">
        <p14:creationId xmlns:p14="http://schemas.microsoft.com/office/powerpoint/2010/main" val="764494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D441C4-363B-5042-B535-9BFFFB76C61C}" type="datetimeFigureOut">
              <a:rPr lang="en-US" smtClean="0"/>
              <a:t>4/10/17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AF546B-D004-5C46-A2E2-D69EC2A618AC}" type="slidenum">
              <a:rPr lang="en-US" smtClean="0"/>
              <a:t>‹#›</a:t>
            </a:fld>
            <a:endParaRPr lang="en-US"/>
          </a:p>
        </p:txBody>
      </p:sp>
    </p:spTree>
    <p:extLst>
      <p:ext uri="{BB962C8B-B14F-4D97-AF65-F5344CB8AC3E}">
        <p14:creationId xmlns:p14="http://schemas.microsoft.com/office/powerpoint/2010/main" val="464939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D441C4-363B-5042-B535-9BFFFB76C61C}" type="datetimeFigureOut">
              <a:rPr lang="en-US" smtClean="0"/>
              <a:t>4/10/17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AF546B-D004-5C46-A2E2-D69EC2A618AC}" type="slidenum">
              <a:rPr lang="en-US" smtClean="0"/>
              <a:t>‹#›</a:t>
            </a:fld>
            <a:endParaRPr lang="en-US"/>
          </a:p>
        </p:txBody>
      </p:sp>
    </p:spTree>
    <p:extLst>
      <p:ext uri="{BB962C8B-B14F-4D97-AF65-F5344CB8AC3E}">
        <p14:creationId xmlns:p14="http://schemas.microsoft.com/office/powerpoint/2010/main" val="1689693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D441C4-363B-5042-B535-9BFFFB76C61C}" type="datetimeFigureOut">
              <a:rPr lang="en-US" smtClean="0"/>
              <a:t>4/10/17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AF546B-D004-5C46-A2E2-D69EC2A618AC}" type="slidenum">
              <a:rPr lang="en-US" smtClean="0"/>
              <a:t>‹#›</a:t>
            </a:fld>
            <a:endParaRPr lang="en-US"/>
          </a:p>
        </p:txBody>
      </p:sp>
    </p:spTree>
    <p:extLst>
      <p:ext uri="{BB962C8B-B14F-4D97-AF65-F5344CB8AC3E}">
        <p14:creationId xmlns:p14="http://schemas.microsoft.com/office/powerpoint/2010/main" val="36120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D441C4-363B-5042-B535-9BFFFB76C61C}" type="datetimeFigureOut">
              <a:rPr lang="en-US" smtClean="0"/>
              <a:t>4/10/17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AF546B-D004-5C46-A2E2-D69EC2A618AC}" type="slidenum">
              <a:rPr lang="en-US" smtClean="0"/>
              <a:t>‹#›</a:t>
            </a:fld>
            <a:endParaRPr lang="en-US"/>
          </a:p>
        </p:txBody>
      </p:sp>
    </p:spTree>
    <p:extLst>
      <p:ext uri="{BB962C8B-B14F-4D97-AF65-F5344CB8AC3E}">
        <p14:creationId xmlns:p14="http://schemas.microsoft.com/office/powerpoint/2010/main" val="2054187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D441C4-363B-5042-B535-9BFFFB76C61C}" type="datetimeFigureOut">
              <a:rPr lang="en-US" smtClean="0"/>
              <a:t>4/10/17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AF546B-D004-5C46-A2E2-D69EC2A618AC}" type="slidenum">
              <a:rPr lang="en-US" smtClean="0"/>
              <a:t>‹#›</a:t>
            </a:fld>
            <a:endParaRPr lang="en-US"/>
          </a:p>
        </p:txBody>
      </p:sp>
    </p:spTree>
    <p:extLst>
      <p:ext uri="{BB962C8B-B14F-4D97-AF65-F5344CB8AC3E}">
        <p14:creationId xmlns:p14="http://schemas.microsoft.com/office/powerpoint/2010/main" val="17831613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D441C4-363B-5042-B535-9BFFFB76C61C}" type="datetimeFigureOut">
              <a:rPr lang="en-US" smtClean="0"/>
              <a:t>4/10/17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AF546B-D004-5C46-A2E2-D69EC2A618AC}" type="slidenum">
              <a:rPr lang="en-US" smtClean="0"/>
              <a:t>‹#›</a:t>
            </a:fld>
            <a:endParaRPr lang="en-US"/>
          </a:p>
        </p:txBody>
      </p:sp>
    </p:spTree>
    <p:extLst>
      <p:ext uri="{BB962C8B-B14F-4D97-AF65-F5344CB8AC3E}">
        <p14:creationId xmlns:p14="http://schemas.microsoft.com/office/powerpoint/2010/main" val="13066812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8546" y="862763"/>
            <a:ext cx="11037177" cy="2954655"/>
          </a:xfrm>
          <a:prstGeom prst="rect">
            <a:avLst/>
          </a:prstGeom>
          <a:noFill/>
          <a:ln w="28575">
            <a:solidFill>
              <a:schemeClr val="accent5">
                <a:lumMod val="75000"/>
              </a:schemeClr>
            </a:solidFill>
          </a:ln>
        </p:spPr>
        <p:txBody>
          <a:bodyPr wrap="square" rtlCol="0">
            <a:spAutoFit/>
          </a:bodyPr>
          <a:lstStyle/>
          <a:p>
            <a:pPr algn="ctr"/>
            <a:r>
              <a:rPr lang="en-US" sz="2400" b="1" dirty="0" smtClean="0"/>
              <a:t>Problem: </a:t>
            </a:r>
            <a:r>
              <a:rPr lang="en-US" dirty="0" smtClean="0"/>
              <a:t>Articles written with certain narrative metrics may be cited more frequently, and this will allow them to have a bigger influence on the direction of research. </a:t>
            </a:r>
          </a:p>
          <a:p>
            <a:pPr algn="ctr"/>
            <a:endParaRPr lang="en-US" dirty="0" smtClean="0"/>
          </a:p>
          <a:p>
            <a:pPr algn="ctr"/>
            <a:r>
              <a:rPr lang="en-US" i="1" dirty="0" smtClean="0"/>
              <a:t>Narrative metrics: </a:t>
            </a:r>
          </a:p>
          <a:p>
            <a:pPr algn="ctr"/>
            <a:r>
              <a:rPr lang="en-US" b="1" dirty="0"/>
              <a:t>S</a:t>
            </a:r>
            <a:r>
              <a:rPr lang="en-US" b="1" dirty="0" smtClean="0"/>
              <a:t>etting</a:t>
            </a:r>
            <a:r>
              <a:rPr lang="en-US" dirty="0" smtClean="0"/>
              <a:t> (establishment of place and time in the abstract), </a:t>
            </a:r>
          </a:p>
          <a:p>
            <a:pPr algn="ctr"/>
            <a:r>
              <a:rPr lang="en-US" b="1" dirty="0"/>
              <a:t>N</a:t>
            </a:r>
            <a:r>
              <a:rPr lang="en-US" b="1" dirty="0" smtClean="0"/>
              <a:t>arrator</a:t>
            </a:r>
            <a:r>
              <a:rPr lang="en-US" dirty="0" smtClean="0"/>
              <a:t> (first-person, third-person, no narrator), </a:t>
            </a:r>
          </a:p>
          <a:p>
            <a:pPr algn="ctr"/>
            <a:r>
              <a:rPr lang="en-US" b="1" dirty="0"/>
              <a:t>S</a:t>
            </a:r>
            <a:r>
              <a:rPr lang="en-US" b="1" dirty="0" smtClean="0"/>
              <a:t>ensory language </a:t>
            </a:r>
            <a:r>
              <a:rPr lang="en-US" dirty="0" smtClean="0"/>
              <a:t>(language expressing emotions/attitudes), </a:t>
            </a:r>
          </a:p>
          <a:p>
            <a:pPr algn="ctr"/>
            <a:r>
              <a:rPr lang="en-US" b="1" dirty="0"/>
              <a:t>A</a:t>
            </a:r>
            <a:r>
              <a:rPr lang="en-US" b="1" dirty="0" smtClean="0"/>
              <a:t>ppeal</a:t>
            </a:r>
            <a:r>
              <a:rPr lang="en-US" dirty="0" smtClean="0"/>
              <a:t> (appeal to reader or recommendation for action). </a:t>
            </a:r>
            <a:r>
              <a:rPr lang="en-US" dirty="0"/>
              <a:t> </a:t>
            </a:r>
            <a:endParaRPr lang="en-US" dirty="0" smtClean="0"/>
          </a:p>
          <a:p>
            <a:pPr algn="ctr"/>
            <a:endParaRPr lang="en-US" dirty="0"/>
          </a:p>
          <a:p>
            <a:pPr algn="ctr"/>
            <a:r>
              <a:rPr lang="en-US" i="1" dirty="0" smtClean="0"/>
              <a:t>Question: </a:t>
            </a:r>
            <a:r>
              <a:rPr lang="en-US" i="1" dirty="0" smtClean="0"/>
              <a:t>Do articles containing certain metrics of </a:t>
            </a:r>
            <a:r>
              <a:rPr lang="en-US" i="1" dirty="0" err="1" smtClean="0"/>
              <a:t>narrativity</a:t>
            </a:r>
            <a:r>
              <a:rPr lang="en-US" i="1" dirty="0" smtClean="0"/>
              <a:t> get cited more frequently?</a:t>
            </a:r>
            <a:endParaRPr lang="en-US" i="1" dirty="0"/>
          </a:p>
        </p:txBody>
      </p:sp>
      <p:sp>
        <p:nvSpPr>
          <p:cNvPr id="5" name="TextBox 4"/>
          <p:cNvSpPr txBox="1"/>
          <p:nvPr/>
        </p:nvSpPr>
        <p:spPr>
          <a:xfrm>
            <a:off x="1088369" y="4127031"/>
            <a:ext cx="9817530" cy="461665"/>
          </a:xfrm>
          <a:prstGeom prst="rect">
            <a:avLst/>
          </a:prstGeom>
          <a:noFill/>
          <a:ln w="28575">
            <a:solidFill>
              <a:schemeClr val="accent5">
                <a:lumMod val="75000"/>
              </a:schemeClr>
            </a:solidFill>
          </a:ln>
        </p:spPr>
        <p:txBody>
          <a:bodyPr wrap="square" rtlCol="0">
            <a:spAutoFit/>
          </a:bodyPr>
          <a:lstStyle/>
          <a:p>
            <a:pPr algn="ctr"/>
            <a:r>
              <a:rPr lang="en-US" sz="2400" b="1" dirty="0" smtClean="0"/>
              <a:t>Hypothesis: </a:t>
            </a:r>
            <a:r>
              <a:rPr lang="en-US" dirty="0" smtClean="0"/>
              <a:t>Narrative writing causes articles to be cited more frequentl</a:t>
            </a:r>
            <a:r>
              <a:rPr lang="en-US" dirty="0" smtClean="0"/>
              <a:t>y.</a:t>
            </a:r>
            <a:endParaRPr lang="en-US" dirty="0"/>
          </a:p>
        </p:txBody>
      </p:sp>
      <p:sp>
        <p:nvSpPr>
          <p:cNvPr id="6" name="TextBox 5"/>
          <p:cNvSpPr txBox="1"/>
          <p:nvPr/>
        </p:nvSpPr>
        <p:spPr>
          <a:xfrm>
            <a:off x="478546" y="4898309"/>
            <a:ext cx="11037177" cy="1569660"/>
          </a:xfrm>
          <a:prstGeom prst="rect">
            <a:avLst/>
          </a:prstGeom>
          <a:noFill/>
          <a:ln w="28575">
            <a:solidFill>
              <a:schemeClr val="accent5">
                <a:lumMod val="75000"/>
              </a:schemeClr>
            </a:solidFill>
          </a:ln>
        </p:spPr>
        <p:txBody>
          <a:bodyPr wrap="square" rtlCol="0">
            <a:spAutoFit/>
          </a:bodyPr>
          <a:lstStyle/>
          <a:p>
            <a:pPr algn="ctr"/>
            <a:r>
              <a:rPr lang="en-US" sz="2400" b="1" dirty="0" smtClean="0"/>
              <a:t>Data set: </a:t>
            </a:r>
            <a:r>
              <a:rPr lang="en-US" dirty="0" smtClean="0"/>
              <a:t>Found on </a:t>
            </a:r>
            <a:r>
              <a:rPr lang="en-US" dirty="0" err="1" smtClean="0"/>
              <a:t>Crowdflower</a:t>
            </a:r>
            <a:r>
              <a:rPr lang="en-US" dirty="0" smtClean="0"/>
              <a:t>, 7 article raters, 732 abstracts</a:t>
            </a:r>
          </a:p>
          <a:p>
            <a:pPr algn="ctr"/>
            <a:endParaRPr lang="en-US" dirty="0"/>
          </a:p>
          <a:p>
            <a:pPr algn="ctr"/>
            <a:r>
              <a:rPr lang="en-US" i="1" dirty="0" smtClean="0"/>
              <a:t>Outcome:</a:t>
            </a:r>
            <a:r>
              <a:rPr lang="en-US" dirty="0" smtClean="0"/>
              <a:t> </a:t>
            </a:r>
            <a:r>
              <a:rPr lang="en-US" dirty="0" smtClean="0"/>
              <a:t>frequency of citations</a:t>
            </a:r>
            <a:endParaRPr lang="en-US" dirty="0" smtClean="0"/>
          </a:p>
          <a:p>
            <a:pPr algn="ctr"/>
            <a:endParaRPr lang="en-US" dirty="0"/>
          </a:p>
          <a:p>
            <a:pPr algn="ctr"/>
            <a:r>
              <a:rPr lang="en-US" i="1" dirty="0" smtClean="0"/>
              <a:t>Predictors:</a:t>
            </a:r>
            <a:r>
              <a:rPr lang="en-US" dirty="0" smtClean="0"/>
              <a:t> </a:t>
            </a:r>
            <a:r>
              <a:rPr lang="en-US" dirty="0" smtClean="0"/>
              <a:t>setting, narrator, sensory language, appeal, number of authors, institution where primary author is from </a:t>
            </a:r>
            <a:endParaRPr lang="en-US" dirty="0"/>
          </a:p>
        </p:txBody>
      </p:sp>
      <p:sp>
        <p:nvSpPr>
          <p:cNvPr id="7" name="TextBox 6"/>
          <p:cNvSpPr txBox="1"/>
          <p:nvPr/>
        </p:nvSpPr>
        <p:spPr>
          <a:xfrm>
            <a:off x="478547" y="320038"/>
            <a:ext cx="9685472" cy="461665"/>
          </a:xfrm>
          <a:prstGeom prst="rect">
            <a:avLst/>
          </a:prstGeom>
          <a:noFill/>
        </p:spPr>
        <p:txBody>
          <a:bodyPr wrap="none" rtlCol="0">
            <a:spAutoFit/>
          </a:bodyPr>
          <a:lstStyle/>
          <a:p>
            <a:r>
              <a:rPr lang="en-US" sz="2400" b="1" u="sng" dirty="0" smtClean="0"/>
              <a:t>Idea 1: </a:t>
            </a:r>
            <a:r>
              <a:rPr lang="en-US" sz="2400" b="1" u="sng" dirty="0" smtClean="0"/>
              <a:t>Citation Frequency of Scientific Articles focusing on Climate Change</a:t>
            </a:r>
            <a:endParaRPr lang="en-US" sz="2400" b="1" u="sng" dirty="0"/>
          </a:p>
        </p:txBody>
      </p:sp>
    </p:spTree>
    <p:extLst>
      <p:ext uri="{BB962C8B-B14F-4D97-AF65-F5344CB8AC3E}">
        <p14:creationId xmlns:p14="http://schemas.microsoft.com/office/powerpoint/2010/main" val="2036265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5444" y="1238010"/>
            <a:ext cx="10951369" cy="1846659"/>
          </a:xfrm>
          <a:prstGeom prst="rect">
            <a:avLst/>
          </a:prstGeom>
          <a:noFill/>
          <a:ln w="28575">
            <a:solidFill>
              <a:schemeClr val="accent5">
                <a:lumMod val="75000"/>
              </a:schemeClr>
            </a:solidFill>
          </a:ln>
        </p:spPr>
        <p:txBody>
          <a:bodyPr wrap="square" rtlCol="0">
            <a:spAutoFit/>
          </a:bodyPr>
          <a:lstStyle/>
          <a:p>
            <a:pPr algn="ctr"/>
            <a:r>
              <a:rPr lang="en-US" sz="2400" b="1" dirty="0" smtClean="0"/>
              <a:t>Problem set: </a:t>
            </a:r>
            <a:r>
              <a:rPr lang="en-US" dirty="0" smtClean="0"/>
              <a:t>It is difficult to know which hospitals will be most cost effective for a specific diagnosis. The cost often differs based on location rather than how successful the treatment is.  </a:t>
            </a:r>
          </a:p>
          <a:p>
            <a:pPr algn="ctr"/>
            <a:endParaRPr lang="en-US" dirty="0"/>
          </a:p>
          <a:p>
            <a:pPr algn="ctr"/>
            <a:r>
              <a:rPr lang="en-US" i="1" dirty="0" smtClean="0"/>
              <a:t>Questions:</a:t>
            </a:r>
            <a:r>
              <a:rPr lang="en-US" dirty="0" smtClean="0"/>
              <a:t> Which states have the highest inpatient costs for a specific reason for admission? </a:t>
            </a:r>
          </a:p>
          <a:p>
            <a:pPr algn="ctr"/>
            <a:r>
              <a:rPr lang="en-US" dirty="0" smtClean="0"/>
              <a:t>Are their lower cost options in each geographical location for the same diagnosis?</a:t>
            </a:r>
          </a:p>
          <a:p>
            <a:pPr algn="ctr"/>
            <a:r>
              <a:rPr lang="en-US" dirty="0" smtClean="0"/>
              <a:t>How much does the cost for each diagnosis in each geographical region vary?</a:t>
            </a:r>
            <a:endParaRPr lang="en-US" dirty="0"/>
          </a:p>
        </p:txBody>
      </p:sp>
      <p:sp>
        <p:nvSpPr>
          <p:cNvPr id="5" name="TextBox 4"/>
          <p:cNvSpPr txBox="1"/>
          <p:nvPr/>
        </p:nvSpPr>
        <p:spPr>
          <a:xfrm>
            <a:off x="853676" y="3524250"/>
            <a:ext cx="10387013" cy="738664"/>
          </a:xfrm>
          <a:prstGeom prst="rect">
            <a:avLst/>
          </a:prstGeom>
          <a:noFill/>
          <a:ln w="28575">
            <a:solidFill>
              <a:schemeClr val="accent5">
                <a:lumMod val="75000"/>
              </a:schemeClr>
            </a:solidFill>
          </a:ln>
        </p:spPr>
        <p:txBody>
          <a:bodyPr wrap="square" rtlCol="0">
            <a:spAutoFit/>
          </a:bodyPr>
          <a:lstStyle/>
          <a:p>
            <a:pPr algn="ctr"/>
            <a:r>
              <a:rPr lang="en-US" sz="2400" b="1" dirty="0" smtClean="0"/>
              <a:t>Hypothesis:  </a:t>
            </a:r>
            <a:r>
              <a:rPr lang="en-US" dirty="0" smtClean="0"/>
              <a:t>The average total payments per inpatient at each hospital depends on the location of the hospital/reason for their admission. </a:t>
            </a:r>
            <a:endParaRPr lang="en-US" dirty="0"/>
          </a:p>
        </p:txBody>
      </p:sp>
      <p:sp>
        <p:nvSpPr>
          <p:cNvPr id="6" name="TextBox 5"/>
          <p:cNvSpPr txBox="1"/>
          <p:nvPr/>
        </p:nvSpPr>
        <p:spPr>
          <a:xfrm>
            <a:off x="311847" y="4805364"/>
            <a:ext cx="11358564" cy="1569660"/>
          </a:xfrm>
          <a:prstGeom prst="rect">
            <a:avLst/>
          </a:prstGeom>
          <a:noFill/>
          <a:ln w="28575">
            <a:solidFill>
              <a:schemeClr val="accent5">
                <a:lumMod val="75000"/>
              </a:schemeClr>
            </a:solidFill>
          </a:ln>
        </p:spPr>
        <p:txBody>
          <a:bodyPr wrap="square" rtlCol="0">
            <a:spAutoFit/>
          </a:bodyPr>
          <a:lstStyle/>
          <a:p>
            <a:pPr algn="ctr"/>
            <a:r>
              <a:rPr lang="en-US" sz="2400" b="1" dirty="0" smtClean="0"/>
              <a:t>Data set: </a:t>
            </a:r>
            <a:r>
              <a:rPr lang="en-US" dirty="0" smtClean="0"/>
              <a:t>Owned by the US government, last updated 7 months ago, looks at top 100 diagnoses</a:t>
            </a:r>
          </a:p>
          <a:p>
            <a:pPr algn="ctr"/>
            <a:r>
              <a:rPr lang="en-US" dirty="0" smtClean="0"/>
              <a:t> </a:t>
            </a:r>
            <a:endParaRPr lang="en-US" dirty="0"/>
          </a:p>
          <a:p>
            <a:pPr algn="ctr"/>
            <a:r>
              <a:rPr lang="en-US" i="1" dirty="0" smtClean="0"/>
              <a:t>Predictors: </a:t>
            </a:r>
            <a:r>
              <a:rPr lang="en-US" dirty="0" smtClean="0"/>
              <a:t>State, city, reason for admission </a:t>
            </a:r>
          </a:p>
          <a:p>
            <a:pPr algn="ctr"/>
            <a:endParaRPr lang="en-US" dirty="0"/>
          </a:p>
          <a:p>
            <a:pPr algn="ctr"/>
            <a:r>
              <a:rPr lang="en-US" i="1" dirty="0" smtClean="0"/>
              <a:t>Outcomes: </a:t>
            </a:r>
            <a:r>
              <a:rPr lang="en-US" dirty="0" smtClean="0"/>
              <a:t>average total payments per inpatient at each hospital, average </a:t>
            </a:r>
            <a:r>
              <a:rPr lang="en-US" dirty="0" err="1" smtClean="0"/>
              <a:t>medicare</a:t>
            </a:r>
            <a:r>
              <a:rPr lang="en-US" dirty="0" smtClean="0"/>
              <a:t> payments, average covered charges  </a:t>
            </a:r>
            <a:endParaRPr lang="en-US" dirty="0"/>
          </a:p>
        </p:txBody>
      </p:sp>
      <p:sp>
        <p:nvSpPr>
          <p:cNvPr id="7" name="TextBox 6"/>
          <p:cNvSpPr txBox="1"/>
          <p:nvPr/>
        </p:nvSpPr>
        <p:spPr>
          <a:xfrm>
            <a:off x="311847" y="464727"/>
            <a:ext cx="11063478" cy="461665"/>
          </a:xfrm>
          <a:prstGeom prst="rect">
            <a:avLst/>
          </a:prstGeom>
          <a:noFill/>
        </p:spPr>
        <p:txBody>
          <a:bodyPr wrap="none" rtlCol="0">
            <a:spAutoFit/>
          </a:bodyPr>
          <a:lstStyle/>
          <a:p>
            <a:r>
              <a:rPr lang="en-US" sz="2400" b="1" u="sng" dirty="0" smtClean="0"/>
              <a:t>Idea 2: How inpatient hospital charges can differ among different hospitals in the US  </a:t>
            </a:r>
            <a:endParaRPr lang="en-US" sz="2400" b="1" u="sng" dirty="0"/>
          </a:p>
        </p:txBody>
      </p:sp>
    </p:spTree>
    <p:extLst>
      <p:ext uri="{BB962C8B-B14F-4D97-AF65-F5344CB8AC3E}">
        <p14:creationId xmlns:p14="http://schemas.microsoft.com/office/powerpoint/2010/main" val="469659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4332" y="1085653"/>
            <a:ext cx="11229974" cy="1569660"/>
          </a:xfrm>
          <a:prstGeom prst="rect">
            <a:avLst/>
          </a:prstGeom>
          <a:noFill/>
          <a:ln w="28575">
            <a:solidFill>
              <a:schemeClr val="accent5">
                <a:lumMod val="75000"/>
              </a:schemeClr>
            </a:solidFill>
          </a:ln>
        </p:spPr>
        <p:txBody>
          <a:bodyPr wrap="square" rtlCol="0">
            <a:spAutoFit/>
          </a:bodyPr>
          <a:lstStyle/>
          <a:p>
            <a:pPr algn="ctr"/>
            <a:r>
              <a:rPr lang="en-US" sz="2400" b="1" dirty="0" smtClean="0"/>
              <a:t>Problem: </a:t>
            </a:r>
            <a:r>
              <a:rPr lang="en-US" dirty="0" smtClean="0"/>
              <a:t>One sixth of the world’s population does not have access to clean water. Unsafe drinking water is dangerous because disease risk, and it is estimate that half of the world’s hospital beds are filled with people suffering from a water related disease.  </a:t>
            </a:r>
            <a:endParaRPr lang="en-US" dirty="0" smtClean="0"/>
          </a:p>
          <a:p>
            <a:pPr algn="ctr"/>
            <a:endParaRPr lang="en-US" dirty="0" smtClean="0"/>
          </a:p>
          <a:p>
            <a:pPr algn="ctr"/>
            <a:r>
              <a:rPr lang="en-US" i="1" dirty="0" smtClean="0"/>
              <a:t>Question: </a:t>
            </a:r>
            <a:r>
              <a:rPr lang="en-US" i="1" dirty="0" smtClean="0"/>
              <a:t>What factors affect access to clean water? </a:t>
            </a:r>
            <a:endParaRPr lang="en-US" i="1" dirty="0" smtClean="0"/>
          </a:p>
        </p:txBody>
      </p:sp>
      <p:sp>
        <p:nvSpPr>
          <p:cNvPr id="5" name="TextBox 4"/>
          <p:cNvSpPr txBox="1"/>
          <p:nvPr/>
        </p:nvSpPr>
        <p:spPr>
          <a:xfrm>
            <a:off x="364332" y="448422"/>
            <a:ext cx="6760953" cy="461665"/>
          </a:xfrm>
          <a:prstGeom prst="rect">
            <a:avLst/>
          </a:prstGeom>
          <a:noFill/>
        </p:spPr>
        <p:txBody>
          <a:bodyPr wrap="none" rtlCol="0">
            <a:spAutoFit/>
          </a:bodyPr>
          <a:lstStyle/>
          <a:p>
            <a:r>
              <a:rPr lang="en-US" sz="2400" b="1" u="sng" dirty="0" smtClean="0"/>
              <a:t>Idea 3: </a:t>
            </a:r>
            <a:r>
              <a:rPr lang="en-US" sz="2400" b="1" u="sng" dirty="0" smtClean="0"/>
              <a:t>Access to clean water throughout the world </a:t>
            </a:r>
            <a:endParaRPr lang="en-US" sz="2400" b="1" u="sng" dirty="0"/>
          </a:p>
        </p:txBody>
      </p:sp>
      <p:sp>
        <p:nvSpPr>
          <p:cNvPr id="6" name="TextBox 5"/>
          <p:cNvSpPr txBox="1"/>
          <p:nvPr/>
        </p:nvSpPr>
        <p:spPr>
          <a:xfrm>
            <a:off x="1660483" y="3000107"/>
            <a:ext cx="8815386" cy="738664"/>
          </a:xfrm>
          <a:prstGeom prst="rect">
            <a:avLst/>
          </a:prstGeom>
          <a:noFill/>
          <a:ln w="28575">
            <a:solidFill>
              <a:schemeClr val="accent5">
                <a:lumMod val="75000"/>
              </a:schemeClr>
            </a:solidFill>
          </a:ln>
        </p:spPr>
        <p:txBody>
          <a:bodyPr wrap="square" rtlCol="0">
            <a:spAutoFit/>
          </a:bodyPr>
          <a:lstStyle/>
          <a:p>
            <a:r>
              <a:rPr lang="en-US" sz="2400" b="1" dirty="0" smtClean="0"/>
              <a:t>Hypothesis: </a:t>
            </a:r>
            <a:r>
              <a:rPr lang="en-US" dirty="0" smtClean="0"/>
              <a:t>Access to water is affected by population, access to sanitation, percentage of people with certain vaccinations, and the gross national income per capita. </a:t>
            </a:r>
            <a:endParaRPr lang="en-US" dirty="0" smtClean="0"/>
          </a:p>
        </p:txBody>
      </p:sp>
      <p:sp>
        <p:nvSpPr>
          <p:cNvPr id="7" name="TextBox 6"/>
          <p:cNvSpPr txBox="1"/>
          <p:nvPr/>
        </p:nvSpPr>
        <p:spPr>
          <a:xfrm>
            <a:off x="364332" y="4083565"/>
            <a:ext cx="11229974" cy="2400657"/>
          </a:xfrm>
          <a:prstGeom prst="rect">
            <a:avLst/>
          </a:prstGeom>
          <a:noFill/>
          <a:ln w="28575">
            <a:solidFill>
              <a:schemeClr val="accent5">
                <a:lumMod val="75000"/>
              </a:schemeClr>
            </a:solidFill>
          </a:ln>
        </p:spPr>
        <p:txBody>
          <a:bodyPr wrap="square" rtlCol="0">
            <a:spAutoFit/>
          </a:bodyPr>
          <a:lstStyle/>
          <a:p>
            <a:pPr algn="ctr"/>
            <a:r>
              <a:rPr lang="en-US" sz="2400" b="1" dirty="0" smtClean="0"/>
              <a:t>Data set: </a:t>
            </a:r>
            <a:r>
              <a:rPr lang="en-US" dirty="0" smtClean="0"/>
              <a:t>Health, Nutrition and Population Statistics by World Bank. Data was gathered from 1960-2016 and locations include Arab World, Caribbean Small States, Central Europe, East Asia and Pacific, Europe and Central Asia, Latin America, Middle East, Africa, North America. </a:t>
            </a:r>
            <a:endParaRPr lang="en-US" dirty="0" smtClean="0"/>
          </a:p>
          <a:p>
            <a:pPr algn="ctr"/>
            <a:r>
              <a:rPr lang="en-US" dirty="0" smtClean="0"/>
              <a:t>	</a:t>
            </a:r>
          </a:p>
          <a:p>
            <a:pPr algn="ctr"/>
            <a:r>
              <a:rPr lang="en-US" i="1" dirty="0" smtClean="0"/>
              <a:t>	Predictors: </a:t>
            </a:r>
            <a:r>
              <a:rPr lang="en-US" dirty="0" smtClean="0"/>
              <a:t>access to sanitation, population in rural areas, population in urban areas, percentage of people with vaccinations, GNI per capita</a:t>
            </a:r>
            <a:endParaRPr lang="en-US" dirty="0" smtClean="0"/>
          </a:p>
          <a:p>
            <a:pPr algn="ctr"/>
            <a:endParaRPr lang="en-US" i="1" dirty="0"/>
          </a:p>
          <a:p>
            <a:pPr algn="ctr"/>
            <a:r>
              <a:rPr lang="en-US" i="1" dirty="0" smtClean="0"/>
              <a:t>Outcomes</a:t>
            </a:r>
            <a:r>
              <a:rPr lang="en-US" dirty="0" smtClean="0"/>
              <a:t>: </a:t>
            </a:r>
            <a:r>
              <a:rPr lang="en-US" dirty="0" smtClean="0"/>
              <a:t>people with access to water</a:t>
            </a:r>
            <a:endParaRPr lang="en-US" dirty="0" smtClean="0"/>
          </a:p>
        </p:txBody>
      </p:sp>
    </p:spTree>
    <p:extLst>
      <p:ext uri="{BB962C8B-B14F-4D97-AF65-F5344CB8AC3E}">
        <p14:creationId xmlns:p14="http://schemas.microsoft.com/office/powerpoint/2010/main" val="3454004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2077</TotalTime>
  <Words>492</Words>
  <Application>Microsoft Macintosh PowerPoint</Application>
  <PresentationFormat>Widescreen</PresentationFormat>
  <Paragraphs>40</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Calibri</vt:lpstr>
      <vt:lpstr>Calibri Light</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Short</dc:creator>
  <cp:lastModifiedBy>Jennifer Short</cp:lastModifiedBy>
  <cp:revision>23</cp:revision>
  <dcterms:created xsi:type="dcterms:W3CDTF">2017-04-09T20:45:05Z</dcterms:created>
  <dcterms:modified xsi:type="dcterms:W3CDTF">2017-04-11T16:11:51Z</dcterms:modified>
</cp:coreProperties>
</file>