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1" r:id="rId3"/>
    <p:sldId id="291" r:id="rId4"/>
    <p:sldId id="262" r:id="rId5"/>
    <p:sldId id="288" r:id="rId6"/>
    <p:sldId id="28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나눔스퀘어라운드 Bold" panose="020B0600000101010101" pitchFamily="50" charset="-127"/>
      <p:bold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여기어때 잘난체" panose="020B0600000101010101" pitchFamily="50" charset="-127"/>
      <p:bold r:id="rId38"/>
    </p:embeddedFont>
    <p:embeddedFont>
      <p:font typeface="티웨이_날다" panose="02000300000000000000" pitchFamily="2" charset="-127"/>
      <p:regular r:id="rId39"/>
    </p:embeddedFont>
    <p:embeddedFont>
      <p:font typeface="가나초콜릿" panose="020B0600000101010101" pitchFamily="50" charset="-127"/>
      <p:regular r:id="rId4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90DC"/>
    <a:srgbClr val="787BC4"/>
    <a:srgbClr val="F6F0FA"/>
    <a:srgbClr val="DAC2EC"/>
    <a:srgbClr val="FF00FF"/>
    <a:srgbClr val="00FF00"/>
    <a:srgbClr val="FFFF00"/>
    <a:srgbClr val="BCABE7"/>
    <a:srgbClr val="AE6EAB"/>
    <a:srgbClr val="3E3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75CC01-36E4-7757-1AF1-B4A97E040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3F096C-A6D0-CF36-A123-C23679A814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7A71-3772-4EFB-A491-5A9E534B9036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02371F-F777-C0FA-4E46-9170B9E6AD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45C357-3693-2A4A-3F68-91C3CDAE19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AB745-89E3-48E9-B0C3-DCF4B366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42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39183-1A96-4AAF-B6A1-6192BB43240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F93A6-70D6-4003-B126-6CE21AD84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1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9714-AB92-4A24-B5BF-16C3DF60BC02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C32-7AC3-4EFF-BE08-D0D044855490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7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8DB4-DD98-43DF-BFE1-9C94520DDB56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3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43E5-EB0C-4921-A68F-3693FC6FF20F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5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5801-A72E-495B-AB74-9E3AC011B9B9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7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1014-5B72-4E73-8D43-8D3859C415A7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4131-DE2F-46C0-AA11-CF74EB45460E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1E95-7760-4961-86A5-D190CC0F01DC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5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FA61-A708-43F3-B801-41FE7155C6F7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6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4EDB-13BA-4494-B2B8-618090CAE9D7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6609-540B-40FD-9CF3-F6B9E0D8D4E6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F36D-5D4B-4C9E-A163-F81751EFC99C}" type="datetime1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7D92-9C42-4A6E-A06B-09BB5131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6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4886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10279" y="658665"/>
            <a:ext cx="6509171" cy="2465272"/>
          </a:xfrm>
          <a:prstGeom prst="rect">
            <a:avLst/>
          </a:prstGeom>
          <a:solidFill>
            <a:srgbClr val="F6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669" y="829472"/>
            <a:ext cx="65823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err="1">
                <a:solidFill>
                  <a:srgbClr val="AE6E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리액트</a:t>
            </a:r>
            <a:r>
              <a:rPr lang="ko-KR" altLang="en-US" sz="4800">
                <a:solidFill>
                  <a:srgbClr val="AE6E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기반 </a:t>
            </a:r>
            <a:endParaRPr lang="en-US" altLang="ko-KR" sz="4800">
              <a:solidFill>
                <a:srgbClr val="AE6EA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err="1">
                <a:solidFill>
                  <a:srgbClr val="AE6E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프론트엔드</a:t>
            </a:r>
            <a:r>
              <a:rPr lang="ko-KR" altLang="en-US" sz="4000">
                <a:solidFill>
                  <a:srgbClr val="AE6E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개발과정</a:t>
            </a:r>
            <a:endParaRPr lang="en-US" altLang="ko-KR" sz="4000">
              <a:solidFill>
                <a:srgbClr val="AE6EA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50189" y="5295900"/>
            <a:ext cx="2663268" cy="1033712"/>
          </a:xfrm>
          <a:prstGeom prst="rect">
            <a:avLst/>
          </a:prstGeom>
          <a:solidFill>
            <a:srgbClr val="F6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728149" y="4779625"/>
            <a:ext cx="2413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err="1">
                <a:solidFill>
                  <a:srgbClr val="787BC4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유지정</a:t>
            </a:r>
            <a:endParaRPr lang="en-US" altLang="ko-KR" sz="2400" b="1">
              <a:solidFill>
                <a:srgbClr val="787BC4"/>
              </a:solidFill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r"/>
            <a:endParaRPr lang="en-US" altLang="ko-KR" sz="2000">
              <a:solidFill>
                <a:srgbClr val="787BC4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  <a:p>
            <a:pPr algn="r"/>
            <a:r>
              <a:rPr lang="en-US" altLang="ko-KR" sz="2000">
                <a:solidFill>
                  <a:srgbClr val="787BC4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2022. 12. 02  </a:t>
            </a:r>
          </a:p>
          <a:p>
            <a:pPr algn="r"/>
            <a:r>
              <a:rPr lang="en-US" altLang="ko-KR" sz="2000">
                <a:solidFill>
                  <a:srgbClr val="787BC4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</a:t>
            </a:r>
            <a:r>
              <a:rPr lang="ko-KR" altLang="en-US" sz="2000">
                <a:solidFill>
                  <a:srgbClr val="787BC4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일차 수업내용</a:t>
            </a:r>
            <a:r>
              <a:rPr lang="ko-KR" altLang="en-US" sz="2000">
                <a:solidFill>
                  <a:srgbClr val="3E3933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2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12CAF54-5061-92D5-803B-F4682F7C1380}"/>
              </a:ext>
            </a:extLst>
          </p:cNvPr>
          <p:cNvSpPr txBox="1"/>
          <p:nvPr/>
        </p:nvSpPr>
        <p:spPr>
          <a:xfrm>
            <a:off x="6138367" y="2075102"/>
            <a:ext cx="630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레이아웃 구성시에 사용</a:t>
            </a:r>
            <a:endParaRPr lang="ko-KR" altLang="en-US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483990" y="1101967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span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264754" y="1921369"/>
            <a:ext cx="994318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아무런 기능이 없는 블록태그이자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공간태그</a:t>
            </a:r>
            <a:endParaRPr lang="ko-KR" altLang="en-US" sz="2000" kern="10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문장의 특정 구역에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CSS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스타일을 지정할 때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사용한다</a:t>
            </a:r>
            <a:endParaRPr lang="ko-KR" altLang="en-US" sz="2000" kern="10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웹 브라우저 일부 영역만 분할 인라인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inline</a:t>
            </a:r>
            <a:r>
              <a:rPr lang="en-US" altLang="ko-KR" sz="2000" kern="100" smtClean="0">
                <a:solidFill>
                  <a:srgbClr val="C00000"/>
                </a:solidFill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*</a:t>
            </a:r>
            <a:r>
              <a:rPr lang="en-US" altLang="ko-KR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)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형식으로 분할</a:t>
            </a:r>
            <a:endParaRPr lang="en-US" altLang="ko-KR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038799" y="2216292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span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25359" y="1242885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035612" y="2764785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035612" y="3339575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4255B-480A-8713-D412-008FECB6D988}"/>
              </a:ext>
            </a:extLst>
          </p:cNvPr>
          <p:cNvSpPr txBox="1"/>
          <p:nvPr/>
        </p:nvSpPr>
        <p:spPr>
          <a:xfrm>
            <a:off x="948769" y="4113465"/>
            <a:ext cx="114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😊예시😊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1559" y="4177443"/>
            <a:ext cx="8005415" cy="95410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h3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공간 분할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h3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"background-color: #FFFF00</a:t>
            </a:r>
            <a:r>
              <a:rPr lang="en-US" altLang="ko-KR" sz="1400" smtClean="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;"</a:t>
            </a:r>
            <a:r>
              <a:rPr lang="en-US" altLang="ko-KR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 smtClean="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첫 번째 영역입니다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"background-color: #00FF00</a:t>
            </a:r>
            <a:r>
              <a:rPr lang="en-US" altLang="ko-KR" sz="1400" smtClean="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;"</a:t>
            </a:r>
            <a:r>
              <a:rPr lang="en-US" altLang="ko-KR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 smtClean="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두 번째 영역입니다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"background-color: #FF00FF</a:t>
            </a:r>
            <a:r>
              <a:rPr lang="en-US" altLang="ko-KR" sz="1400" smtClean="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;"</a:t>
            </a:r>
            <a:r>
              <a:rPr lang="en-US" altLang="ko-KR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 smtClean="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세 번째 영역입니다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endParaRPr lang="en-US" altLang="ko-KR" sz="1400" b="0" i="0" u="none" strike="noStrike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56501" y="5606116"/>
            <a:ext cx="260306" cy="256305"/>
            <a:chOff x="3796581" y="5755481"/>
            <a:chExt cx="260306" cy="256305"/>
          </a:xfrm>
        </p:grpSpPr>
        <p:sp>
          <p:nvSpPr>
            <p:cNvPr id="41" name="화살표: 오른쪽 4">
              <a:extLst>
                <a:ext uri="{FF2B5EF4-FFF2-40B4-BE49-F238E27FC236}">
                  <a16:creationId xmlns:a16="http://schemas.microsoft.com/office/drawing/2014/main" id="{C77D298D-0760-A6C4-D396-D3E4DB97030B}"/>
                </a:ext>
              </a:extLst>
            </p:cNvPr>
            <p:cNvSpPr/>
            <p:nvPr/>
          </p:nvSpPr>
          <p:spPr>
            <a:xfrm>
              <a:off x="3876887" y="5838365"/>
              <a:ext cx="180000" cy="173421"/>
            </a:xfrm>
            <a:prstGeom prst="rightArrow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6581" y="5755481"/>
              <a:ext cx="86400" cy="215380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화살표: 오른쪽 4">
            <a:extLst>
              <a:ext uri="{FF2B5EF4-FFF2-40B4-BE49-F238E27FC236}">
                <a16:creationId xmlns:a16="http://schemas.microsoft.com/office/drawing/2014/main" id="{C77D298D-0760-A6C4-D396-D3E4DB97030B}"/>
              </a:ext>
            </a:extLst>
          </p:cNvPr>
          <p:cNvSpPr/>
          <p:nvPr/>
        </p:nvSpPr>
        <p:spPr>
          <a:xfrm>
            <a:off x="5945788" y="2169835"/>
            <a:ext cx="180000" cy="173421"/>
          </a:xfrm>
          <a:prstGeom prst="rightArrow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화살표: 오른쪽 4">
            <a:extLst>
              <a:ext uri="{FF2B5EF4-FFF2-40B4-BE49-F238E27FC236}">
                <a16:creationId xmlns:a16="http://schemas.microsoft.com/office/drawing/2014/main" id="{C77D298D-0760-A6C4-D396-D3E4DB97030B}"/>
              </a:ext>
            </a:extLst>
          </p:cNvPr>
          <p:cNvSpPr/>
          <p:nvPr/>
        </p:nvSpPr>
        <p:spPr>
          <a:xfrm>
            <a:off x="6990673" y="2705309"/>
            <a:ext cx="180000" cy="173421"/>
          </a:xfrm>
          <a:prstGeom prst="rightArrow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2CAF54-5061-92D5-803B-F4682F7C1380}"/>
              </a:ext>
            </a:extLst>
          </p:cNvPr>
          <p:cNvSpPr txBox="1"/>
          <p:nvPr/>
        </p:nvSpPr>
        <p:spPr>
          <a:xfrm>
            <a:off x="7142098" y="2624714"/>
            <a:ext cx="630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나중에 백엔드 등에서 태그에 별도의 기능을 넣을 때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</a:t>
            </a:r>
            <a:endParaRPr lang="ko-KR" altLang="en-US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99732" y="3116221"/>
            <a:ext cx="26677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kern="10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* </a:t>
            </a:r>
            <a:r>
              <a:rPr lang="en-US" altLang="ko-KR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inline: </a:t>
            </a:r>
            <a:r>
              <a:rPr lang="ko-KR" altLang="en-US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줄바꿈 없이 일렬로 출력</a:t>
            </a:r>
            <a:endParaRPr lang="en-US" altLang="ko-KR" sz="16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39573" y="5381341"/>
            <a:ext cx="5239481" cy="962159"/>
            <a:chOff x="3639573" y="5381341"/>
            <a:chExt cx="5239481" cy="96215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573" y="5381341"/>
              <a:ext cx="5239481" cy="962159"/>
            </a:xfrm>
            <a:prstGeom prst="rect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3721100" y="5895975"/>
              <a:ext cx="228600" cy="1619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391150" y="5895974"/>
              <a:ext cx="228600" cy="16192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61200" y="5891933"/>
              <a:ext cx="228600" cy="161925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5888377" y="1255587"/>
            <a:ext cx="28028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kern="10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(Inline Text Container)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05487" y="6607804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9</a:t>
            </a:r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693634" y="52660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div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태그와 </a:t>
            </a:r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span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41493"/>
              </p:ext>
            </p:extLst>
          </p:nvPr>
        </p:nvGraphicFramePr>
        <p:xfrm>
          <a:off x="841829" y="1454232"/>
          <a:ext cx="10450284" cy="457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730">
                  <a:extLst>
                    <a:ext uri="{9D8B030D-6E8A-4147-A177-3AD203B41FA5}">
                      <a16:colId xmlns:a16="http://schemas.microsoft.com/office/drawing/2014/main" val="2857252041"/>
                    </a:ext>
                  </a:extLst>
                </a:gridCol>
                <a:gridCol w="4431525">
                  <a:extLst>
                    <a:ext uri="{9D8B030D-6E8A-4147-A177-3AD203B41FA5}">
                      <a16:colId xmlns:a16="http://schemas.microsoft.com/office/drawing/2014/main" val="2432246872"/>
                    </a:ext>
                  </a:extLst>
                </a:gridCol>
                <a:gridCol w="4601029">
                  <a:extLst>
                    <a:ext uri="{9D8B030D-6E8A-4147-A177-3AD203B41FA5}">
                      <a16:colId xmlns:a16="http://schemas.microsoft.com/office/drawing/2014/main" val="774892669"/>
                    </a:ext>
                  </a:extLst>
                </a:gridCol>
              </a:tblGrid>
              <a:tr h="6542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78133"/>
                  </a:ext>
                </a:extLst>
              </a:tr>
              <a:tr h="65428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차이점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웹브라우저 전체 공간을 박스단위로 분할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문장 단위로 공간을 분할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80340"/>
                  </a:ext>
                </a:extLst>
              </a:tr>
              <a:tr h="654282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블록형식 분할 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줄바꿈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인라인형식 분할 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일렬로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35825"/>
                  </a:ext>
                </a:extLst>
              </a:tr>
              <a:tr h="65428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공통점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아무런 의미 없는 공태그로 레이아웃 구성시 사용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0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52842"/>
                  </a:ext>
                </a:extLst>
              </a:tr>
              <a:tr h="654282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rgbClr val="F6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특별한 의미는 없지만 공간을 차지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F0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8126"/>
                  </a:ext>
                </a:extLst>
              </a:tr>
              <a:tr h="654282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rgbClr val="F6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smtClean="0"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여러 요소를 하나로 감싸서 특정 영역으로 레이아웃을 분리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F0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25873"/>
                  </a:ext>
                </a:extLst>
              </a:tr>
              <a:tr h="654282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rgbClr val="F6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태그 내부에 별도의 스타일 지정 가능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F0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743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8477955" y="1434688"/>
            <a:ext cx="174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&lt;span&gt;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019323" y="1451952"/>
            <a:ext cx="320285" cy="493486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978982" y="1434213"/>
            <a:ext cx="1744182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&lt;div&gt;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20350" y="1451477"/>
            <a:ext cx="320285" cy="493486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39" name="직사각형 3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805487" y="6607804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10/26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5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693634" y="52660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div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태그와 </a:t>
            </a:r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span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207383" y="1041490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div, span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 내</a:t>
            </a:r>
            <a:r>
              <a:rPr lang="en-US" altLang="ko-KR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스타일 지정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3234918" y="1936334"/>
            <a:ext cx="698314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style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태그보다 세밀하게 스타일 지정이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가능하지만</a:t>
            </a:r>
            <a:endParaRPr lang="en-US" altLang="ko-KR" sz="2000" kern="10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모든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태그의 스타일을 이런식으로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지정하면 관리가 불가하다</a:t>
            </a:r>
            <a:endParaRPr lang="en-US" altLang="ko-KR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2995766" y="2224364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748752" y="1182408"/>
            <a:ext cx="320285" cy="493486"/>
            <a:chOff x="247650" y="0"/>
            <a:chExt cx="714375" cy="1184275"/>
          </a:xfrm>
        </p:grpSpPr>
        <p:sp>
          <p:nvSpPr>
            <p:cNvPr id="26" name="직사각형 25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23436" y="3629283"/>
            <a:ext cx="5945127" cy="13849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"background-color:skyblue; padding:20px;"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ko-KR" altLang="en-US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내가 사람의 방언과 천사의 말을 할지라도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"color:red"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ko-KR" altLang="en-US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사랑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ko-KR" altLang="en-US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이 없으면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ko-KR" altLang="en-US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소리 나는 구리와 울리는 꽹과리가 되고</a:t>
            </a:r>
            <a:r>
              <a:rPr lang="en-US" altLang="ko-KR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"color:red"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ko-KR" altLang="en-US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사랑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span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ko-KR" altLang="en-US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이 없으면 아무것도 아니라</a:t>
            </a:r>
            <a:r>
              <a:rPr lang="en-US" altLang="ko-KR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endParaRPr lang="ko-KR" altLang="en-US" sz="1400" b="0" i="0" u="none" strike="noStrike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436" y="5112251"/>
            <a:ext cx="5943600" cy="12417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34255B-480A-8713-D412-008FECB6D988}"/>
              </a:ext>
            </a:extLst>
          </p:cNvPr>
          <p:cNvSpPr txBox="1"/>
          <p:nvPr/>
        </p:nvSpPr>
        <p:spPr>
          <a:xfrm>
            <a:off x="1674483" y="3426084"/>
            <a:ext cx="114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😊예시😊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749974" y="5580970"/>
            <a:ext cx="260306" cy="256305"/>
            <a:chOff x="3796581" y="5755481"/>
            <a:chExt cx="260306" cy="256305"/>
          </a:xfrm>
        </p:grpSpPr>
        <p:sp>
          <p:nvSpPr>
            <p:cNvPr id="33" name="화살표: 오른쪽 4">
              <a:extLst>
                <a:ext uri="{FF2B5EF4-FFF2-40B4-BE49-F238E27FC236}">
                  <a16:creationId xmlns:a16="http://schemas.microsoft.com/office/drawing/2014/main" id="{C77D298D-0760-A6C4-D396-D3E4DB97030B}"/>
                </a:ext>
              </a:extLst>
            </p:cNvPr>
            <p:cNvSpPr/>
            <p:nvPr/>
          </p:nvSpPr>
          <p:spPr>
            <a:xfrm>
              <a:off x="3876887" y="5838365"/>
              <a:ext cx="180000" cy="173421"/>
            </a:xfrm>
            <a:prstGeom prst="rightArrow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96581" y="5755481"/>
              <a:ext cx="86400" cy="215380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805487" y="6615963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11/26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922352" y="1185219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표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제작 관련</a:t>
            </a:r>
            <a:r>
              <a:rPr lang="ko-KR" altLang="en-US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표 관련</a:t>
            </a:r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463721" y="1297109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40340"/>
              </p:ext>
            </p:extLst>
          </p:nvPr>
        </p:nvGraphicFramePr>
        <p:xfrm>
          <a:off x="1654624" y="2204210"/>
          <a:ext cx="8781146" cy="371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8062">
                  <a:extLst>
                    <a:ext uri="{9D8B030D-6E8A-4147-A177-3AD203B41FA5}">
                      <a16:colId xmlns:a16="http://schemas.microsoft.com/office/drawing/2014/main" val="4132558565"/>
                    </a:ext>
                  </a:extLst>
                </a:gridCol>
                <a:gridCol w="6183084">
                  <a:extLst>
                    <a:ext uri="{9D8B030D-6E8A-4147-A177-3AD203B41FA5}">
                      <a16:colId xmlns:a16="http://schemas.microsoft.com/office/drawing/2014/main" val="202571858"/>
                    </a:ext>
                  </a:extLst>
                </a:gridCol>
              </a:tblGrid>
              <a:tr h="742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Times New Roman" panose="02020603050405020304" pitchFamily="18" charset="0"/>
                        </a:rPr>
                        <a:t>&lt;caption&gt;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표의 제목을 표시하는 태그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9933"/>
                  </a:ext>
                </a:extLst>
              </a:tr>
              <a:tr h="742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Times New Roman" panose="02020603050405020304" pitchFamily="18" charset="0"/>
                        </a:rPr>
                        <a:t>&lt;table&gt;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표를 작성하는 태그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35058"/>
                  </a:ext>
                </a:extLst>
              </a:tr>
              <a:tr h="742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Times New Roman" panose="02020603050405020304" pitchFamily="18" charset="0"/>
                        </a:rPr>
                        <a:t>&lt;tbody&gt;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+mn-cs"/>
                        </a:rPr>
                        <a:t>표 안의 내용을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+mn-cs"/>
                        </a:rPr>
                        <a:t>작성하는 태그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62970"/>
                  </a:ext>
                </a:extLst>
              </a:tr>
              <a:tr h="742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Times New Roman" panose="02020603050405020304" pitchFamily="18" charset="0"/>
                        </a:rPr>
                        <a:t>&lt;tr&gt;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표의 행</a:t>
                      </a:r>
                      <a:endParaRPr lang="en-US" altLang="ko-KR" sz="1800" kern="100" smtClean="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67445"/>
                  </a:ext>
                </a:extLst>
              </a:tr>
              <a:tr h="742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Times New Roman" panose="02020603050405020304" pitchFamily="18" charset="0"/>
                        </a:rPr>
                        <a:t>&lt;td&gt;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표의 열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8704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805487" y="6615963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12/26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643647" y="1162356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figure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태그란</a:t>
            </a:r>
            <a:r>
              <a:rPr lang="en-US" altLang="ko-KR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2334859" y="2134945"/>
            <a:ext cx="9943187" cy="469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본문에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사진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그래프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등의 주요 흐름과는 다른 </a:t>
            </a:r>
            <a:r>
              <a:rPr lang="ko-KR" altLang="en-US" b="1" smtClean="0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독립적인 콘텐츠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를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삽입하기 위한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태그</a:t>
            </a: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주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문서 플로우가 참조하지만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다른 부분이나 </a:t>
            </a:r>
            <a:r>
              <a:rPr lang="ko-KR" altLang="en-US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부록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으로 이동해도 문제 없는 </a:t>
            </a: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b="1" smtClean="0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이미지</a:t>
            </a:r>
            <a:r>
              <a:rPr lang="en-US" altLang="ko-KR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r>
              <a:rPr lang="ko-KR" altLang="en-US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삽화</a:t>
            </a:r>
            <a:r>
              <a:rPr lang="en-US" altLang="ko-KR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r>
              <a:rPr lang="ko-KR" altLang="en-US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도표</a:t>
            </a:r>
            <a:r>
              <a:rPr lang="en-US" altLang="ko-KR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r>
              <a:rPr lang="ko-KR" altLang="en-US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코드 조각</a:t>
            </a:r>
            <a:r>
              <a:rPr lang="ko-KR" altLang="en-US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등을 삽입할 때 사용한다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구획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루트이므로  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&lt;figure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&gt;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의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콘텐츠는 </a:t>
            </a:r>
            <a:r>
              <a:rPr lang="ko-KR" altLang="en-US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문서의 주 개요에서 </a:t>
            </a:r>
            <a:r>
              <a:rPr lang="ko-KR" altLang="en-US" b="1" smtClean="0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제외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된다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&lt;figcaption&gt;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을 활용해 부가적인 설명을 넣을 수 있다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.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ko-KR" altLang="en-US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2108904" y="240084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6. figure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185016" y="1303274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2105717" y="4995846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2105717" y="3408007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2112974" y="5990074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05487" y="6615963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13/26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7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324334" y="886587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iframe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태그란</a:t>
            </a:r>
            <a:r>
              <a:rPr lang="en-US" altLang="ko-KR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841373" y="1655982"/>
            <a:ext cx="9943187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iframe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태그를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활용해 </a:t>
            </a: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하나의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웹 페이지를 </a:t>
            </a:r>
            <a:r>
              <a:rPr lang="ko-KR" altLang="en-US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여러 프레임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으로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나누어 </a:t>
            </a:r>
            <a:r>
              <a:rPr lang="ko-KR" altLang="en-US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각각 다른 문서를 표현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하거나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웹페이지 안에 </a:t>
            </a:r>
            <a:r>
              <a:rPr lang="ko-KR" altLang="en-US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다른 웹페이지</a:t>
            </a:r>
            <a:r>
              <a:rPr lang="ko-KR" altLang="en-US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를 표시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할 수 있다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. </a:t>
            </a: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사각의 프레임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(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틀을 가진 공간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)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을 만들고 링크에 있는 데이터를 출력할 수 있기 때문에 </a:t>
            </a: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주로 </a:t>
            </a:r>
            <a:r>
              <a:rPr lang="ko-KR" altLang="en-US" b="1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광고페이지</a:t>
            </a:r>
            <a:r>
              <a:rPr lang="ko-KR" altLang="en-US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 </a:t>
            </a:r>
            <a:r>
              <a:rPr lang="ko-KR" altLang="en-US" smtClean="0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삽입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시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에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유용하다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.</a:t>
            </a:r>
            <a:endParaRPr lang="ko-KR" altLang="en-US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615418" y="1892847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7. iframe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65703" y="1027505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612231" y="3965338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6622623" y="1057747"/>
            <a:ext cx="22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kern="10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(inline frame tag)</a:t>
            </a:r>
            <a:endParaRPr lang="en-US" altLang="ko-KR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1946" y="5049006"/>
            <a:ext cx="7277598" cy="13849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iframe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src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"1202_iframe1.html"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width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"200"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height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"150"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iframe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iframe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src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"1202_iframe2.html"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width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"200"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height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"100"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iframe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iframe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src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"http://wikidocs.net/"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title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내용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width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"50%"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   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height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"300px"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"border:2px dashed red"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iframe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endParaRPr lang="en-US" altLang="ko-KR" sz="1400" b="0" i="0" u="none" strike="noStrike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4255B-480A-8713-D412-008FECB6D988}"/>
              </a:ext>
            </a:extLst>
          </p:cNvPr>
          <p:cNvSpPr txBox="1"/>
          <p:nvPr/>
        </p:nvSpPr>
        <p:spPr>
          <a:xfrm>
            <a:off x="987506" y="5078032"/>
            <a:ext cx="164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😊예시😊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05487" y="6615963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14/26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7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071602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8. ol, ul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34548"/>
              </p:ext>
            </p:extLst>
          </p:nvPr>
        </p:nvGraphicFramePr>
        <p:xfrm>
          <a:off x="304799" y="927771"/>
          <a:ext cx="11604444" cy="555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71">
                  <a:extLst>
                    <a:ext uri="{9D8B030D-6E8A-4147-A177-3AD203B41FA5}">
                      <a16:colId xmlns:a16="http://schemas.microsoft.com/office/drawing/2014/main" val="2857252041"/>
                    </a:ext>
                  </a:extLst>
                </a:gridCol>
                <a:gridCol w="5305093">
                  <a:extLst>
                    <a:ext uri="{9D8B030D-6E8A-4147-A177-3AD203B41FA5}">
                      <a16:colId xmlns:a16="http://schemas.microsoft.com/office/drawing/2014/main" val="2432246872"/>
                    </a:ext>
                  </a:extLst>
                </a:gridCol>
                <a:gridCol w="5109180">
                  <a:extLst>
                    <a:ext uri="{9D8B030D-6E8A-4147-A177-3AD203B41FA5}">
                      <a16:colId xmlns:a16="http://schemas.microsoft.com/office/drawing/2014/main" val="774892669"/>
                    </a:ext>
                  </a:extLst>
                </a:gridCol>
              </a:tblGrid>
              <a:tr h="6218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78133"/>
                  </a:ext>
                </a:extLst>
              </a:tr>
              <a:tr h="906530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특징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1, 2, 3, …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처럼 차례대로 증가하는 번호가 붙는 목록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순서가 존재하지 않는 목록 </a:t>
                      </a:r>
                      <a:endParaRPr lang="en-US" altLang="ko-KR" sz="1800" kern="100" smtClean="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80340"/>
                  </a:ext>
                </a:extLst>
              </a:tr>
              <a:tr h="90653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태그의 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에 따라 </a:t>
                      </a:r>
                      <a:endParaRPr lang="en-US" altLang="ko-KR" sz="1800" kern="100" smtClean="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하위 목록들의 순서 마커가 정해지고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, start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에 따라 </a:t>
                      </a:r>
                      <a:endParaRPr lang="en-US" altLang="ko-KR" sz="1800" kern="100" smtClean="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마커의 시작 값이 정해진다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에 마커의 순서가 아닌 모양을 표시하는 도형</a:t>
                      </a:r>
                      <a:endParaRPr lang="en-US" altLang="ko-KR" sz="1800" kern="100" smtClean="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점이나 사각형 등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이 목록 앞에 붙는다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35825"/>
                  </a:ext>
                </a:extLst>
              </a:tr>
              <a:tr h="621823">
                <a:tc vMerge="1">
                  <a:txBody>
                    <a:bodyPr/>
                    <a:lstStyle/>
                    <a:p>
                      <a:pPr algn="ctr"/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마커 기본 값은 숫자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(1, 2, 3…)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이다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순서가 없기 때문에 시작 값 지정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(start) 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속성이 없다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52842"/>
                  </a:ext>
                </a:extLst>
              </a:tr>
              <a:tr h="621823">
                <a:tc vMerge="1">
                  <a:txBody>
                    <a:bodyPr/>
                    <a:lstStyle/>
                    <a:p>
                      <a:pPr algn="ctr"/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시작하는 번호를 지정하려면 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속성을 추가</a:t>
                      </a:r>
                      <a:endParaRPr lang="en-US" altLang="ko-KR" sz="1800" kern="100" smtClean="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목록에 붙는 도형의 기본값은 점이다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8126"/>
                  </a:ext>
                </a:extLst>
              </a:tr>
              <a:tr h="621823">
                <a:tc vMerge="1">
                  <a:txBody>
                    <a:bodyPr/>
                    <a:lstStyle/>
                    <a:p>
                      <a:pPr algn="ctr"/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특정 목록의 번호를 지정하려면 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value 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속성을 추가</a:t>
                      </a:r>
                      <a:endParaRPr lang="en-US" altLang="ko-KR" sz="1800" kern="100" smtClean="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25873"/>
                  </a:ext>
                </a:extLst>
              </a:tr>
              <a:tr h="621823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공통점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목록의 내용은 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로 만든다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74366"/>
                  </a:ext>
                </a:extLst>
              </a:tr>
              <a:tr h="621823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type, start(ol</a:t>
                      </a:r>
                      <a:r>
                        <a:rPr lang="ko-KR" altLang="en-US" sz="1800" kern="100" baseline="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에서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나 도형을 다른 모양으로 바꾸는 것은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 CSS3 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스타일 사용할 것을 권장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0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720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2237660" y="914159"/>
            <a:ext cx="225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ol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7354490" y="914159"/>
            <a:ext cx="162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ul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3656024" y="1147974"/>
            <a:ext cx="38652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(ordered list 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순서가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있는 목록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8677951" y="1114247"/>
            <a:ext cx="386522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(unordered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 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순서가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없는 목록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617512" y="0"/>
            <a:ext cx="47852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ko-KR" altLang="en-US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참고</a:t>
            </a:r>
            <a:r>
              <a:rPr lang="en-US" altLang="ko-KR" sz="14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*   </a:t>
            </a:r>
            <a:r>
              <a:rPr lang="en-US" altLang="ko-KR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sz="1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dl&gt;: definition list (</a:t>
            </a:r>
            <a:r>
              <a:rPr lang="ko-KR" altLang="en-US" sz="1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정의 </a:t>
            </a:r>
            <a:r>
              <a:rPr lang="ko-KR" altLang="en-US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목록</a:t>
            </a:r>
            <a:r>
              <a:rPr lang="en-US" altLang="ko-KR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fontAlgn="base"/>
            <a:r>
              <a:rPr lang="en-US" altLang="ko-KR" sz="16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            -&gt; </a:t>
            </a:r>
            <a:r>
              <a:rPr lang="ko-KR" altLang="en-US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용어와 </a:t>
            </a:r>
            <a:r>
              <a:rPr lang="ko-KR" altLang="en-US" sz="1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그 뜻을 나열할 때 사용</a:t>
            </a:r>
            <a:endParaRPr lang="en-US" altLang="ko-KR" sz="1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fontAlgn="base"/>
            <a:r>
              <a:rPr lang="en-US" altLang="ko-KR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dt(description </a:t>
            </a:r>
            <a:r>
              <a:rPr lang="en-US" altLang="ko-KR" sz="1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term, </a:t>
            </a:r>
            <a:r>
              <a:rPr lang="ko-KR" altLang="en-US" sz="1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단어</a:t>
            </a:r>
            <a:r>
              <a:rPr lang="en-US" altLang="ko-KR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), dd(description </a:t>
            </a:r>
            <a:r>
              <a:rPr lang="en-US" altLang="ko-KR" sz="1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detail, </a:t>
            </a:r>
            <a:r>
              <a:rPr lang="ko-KR" altLang="en-US" sz="1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설명</a:t>
            </a:r>
            <a:r>
              <a:rPr lang="en-US" altLang="ko-KR" sz="1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5487" y="6599337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15/26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409933" y="1177645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simantic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태그란</a:t>
            </a:r>
            <a:r>
              <a:rPr lang="en-US" altLang="ko-KR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9045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926976" y="2578942"/>
            <a:ext cx="1109085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HTML5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에서는 웹 페이지의 </a:t>
            </a:r>
            <a:r>
              <a:rPr lang="ko-KR" altLang="en-US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레이아웃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만을 위해 제공한 별도의 태그들</a:t>
            </a:r>
          </a:p>
          <a:p>
            <a:pPr algn="just">
              <a:spcAft>
                <a:spcPts val="800"/>
              </a:spcAft>
            </a:pP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spcAft>
                <a:spcPts val="800"/>
              </a:spcAft>
            </a:pP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semantic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태그를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통해 </a:t>
            </a:r>
            <a:r>
              <a:rPr lang="ko-KR" altLang="en-US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웹브라우저나 개발자에게 명확한 의미를 전달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한다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.</a:t>
            </a:r>
          </a:p>
          <a:p>
            <a:pPr algn="just">
              <a:spcAft>
                <a:spcPts val="800"/>
              </a:spcAft>
            </a:pPr>
            <a:endParaRPr lang="en-US" altLang="ko-KR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spcAft>
                <a:spcPts val="800"/>
              </a:spcAft>
            </a:pP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사용자들의 입장에서는 큰 의미가 없지만 웹상에서는 큰 차이를 가지게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된다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spcAft>
                <a:spcPts val="800"/>
              </a:spcAft>
            </a:pP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spcAft>
                <a:spcPts val="800"/>
              </a:spcAft>
            </a:pP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semantic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태그를 이용하면 불필요한 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div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태그를 줄일 수 있고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, header/nav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등 </a:t>
            </a:r>
            <a:r>
              <a:rPr lang="ko-KR" altLang="en-US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</a:rPr>
              <a:t>기존의 소스를 알아보기도 수월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하다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.</a:t>
            </a:r>
            <a:endParaRPr lang="ko-KR" altLang="en-US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701021" y="2728725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</a:t>
            </a:r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simantic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951302" y="1318563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697834" y="4235159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697834" y="353269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705091" y="5040704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4916" y="5876332"/>
            <a:ext cx="8877539" cy="30777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1)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&lt;h1&gt;Hello&lt;/h1&gt;</a:t>
            </a:r>
            <a:r>
              <a:rPr lang="ko-KR" altLang="en-US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이라는 태그를 통해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Hello</a:t>
            </a:r>
            <a:r>
              <a:rPr lang="ko-KR" altLang="en-US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라는 단어에 제목이라는 의미를 부여하게 </a:t>
            </a:r>
            <a:r>
              <a:rPr lang="ko-KR" altLang="en-US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된다</a:t>
            </a:r>
            <a:endParaRPr lang="ko-KR" altLang="en-US" sz="1400">
              <a:solidFill>
                <a:srgbClr val="80808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4255B-480A-8713-D412-008FECB6D988}"/>
              </a:ext>
            </a:extLst>
          </p:cNvPr>
          <p:cNvSpPr txBox="1"/>
          <p:nvPr/>
        </p:nvSpPr>
        <p:spPr>
          <a:xfrm>
            <a:off x="566591" y="5863818"/>
            <a:ext cx="164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😊예시😊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5487" y="6599337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16/26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1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9. simantic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6858" y="1170855"/>
            <a:ext cx="8877539" cy="52322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2)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&lt;header&gt; tag</a:t>
            </a:r>
            <a:r>
              <a:rPr lang="ko-KR" altLang="en-US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를 </a:t>
            </a:r>
            <a:r>
              <a:rPr lang="ko-KR" altLang="en-US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사용하면 </a:t>
            </a:r>
            <a:r>
              <a:rPr lang="ko-KR" altLang="en-US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의미적으로 헤더를 정의하고 </a:t>
            </a:r>
          </a:p>
          <a:p>
            <a:pPr fontAlgn="base"/>
            <a:r>
              <a:rPr lang="ko-KR" altLang="en-US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  웹브라우저와 </a:t>
            </a:r>
            <a:r>
              <a:rPr lang="ko-KR" altLang="en-US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개발자에게 </a:t>
            </a:r>
            <a:r>
              <a:rPr lang="ko-KR" altLang="en-US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해당 부분을 헤더영역이라고 </a:t>
            </a:r>
            <a:r>
              <a:rPr lang="ko-KR" altLang="en-US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명시하는 역할을 한다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endParaRPr lang="en-US" altLang="ko-KR" sz="1400" b="0" i="0" u="none" strike="noStrike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4255B-480A-8713-D412-008FECB6D988}"/>
              </a:ext>
            </a:extLst>
          </p:cNvPr>
          <p:cNvSpPr txBox="1"/>
          <p:nvPr/>
        </p:nvSpPr>
        <p:spPr>
          <a:xfrm>
            <a:off x="508533" y="1085771"/>
            <a:ext cx="164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😊예시😊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264754" y="1921369"/>
            <a:ext cx="994318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하지만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&lt;header&gt; tag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를 쓴다고 하여 </a:t>
            </a:r>
          </a:p>
          <a:p>
            <a:pPr algn="just">
              <a:spcAft>
                <a:spcPts val="800"/>
              </a:spcAft>
            </a:pP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아래의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그림처럼 레이아웃이 출력되지는 않는다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.(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단지 의미를 부여할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뿐임</a:t>
            </a:r>
            <a:r>
              <a:rPr lang="en-US" altLang="ko-KR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)</a:t>
            </a:r>
            <a:endParaRPr lang="en-US" altLang="ko-KR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038799" y="2216292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화살표: 오른쪽 4">
            <a:extLst>
              <a:ext uri="{FF2B5EF4-FFF2-40B4-BE49-F238E27FC236}">
                <a16:creationId xmlns:a16="http://schemas.microsoft.com/office/drawing/2014/main" id="{C77D298D-0760-A6C4-D396-D3E4DB97030B}"/>
              </a:ext>
            </a:extLst>
          </p:cNvPr>
          <p:cNvSpPr/>
          <p:nvPr/>
        </p:nvSpPr>
        <p:spPr>
          <a:xfrm rot="18673253">
            <a:off x="8341617" y="2155658"/>
            <a:ext cx="180000" cy="173421"/>
          </a:xfrm>
          <a:prstGeom prst="rightArrow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CAF54-5061-92D5-803B-F4682F7C1380}"/>
              </a:ext>
            </a:extLst>
          </p:cNvPr>
          <p:cNvSpPr txBox="1"/>
          <p:nvPr/>
        </p:nvSpPr>
        <p:spPr>
          <a:xfrm>
            <a:off x="8523839" y="1984064"/>
            <a:ext cx="630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레이아웃은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CSS3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작업하도록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한다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01" y="2865316"/>
            <a:ext cx="6638925" cy="33337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05487" y="6599337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17/26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353362" y="1144162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공간 배치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9045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755238" y="2123133"/>
            <a:ext cx="11090855" cy="3808392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header&gt; 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: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웹사이트의 로고 등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nav&gt; 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: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헤더 안에 여러 가지 메뉴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footer&gt; 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: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부가적인 정보나 링크가 있을 때</a:t>
            </a:r>
          </a:p>
          <a:p>
            <a:pPr algn="just">
              <a:spcAft>
                <a:spcPts val="800"/>
              </a:spcAft>
            </a:pPr>
            <a:r>
              <a:rPr lang="en-US" altLang="ko-KR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article&gt; 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: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하나 그 자체를 묶어 줄때 사용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spcAft>
                <a:spcPts val="800"/>
              </a:spcAft>
            </a:pP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 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                  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즉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자체만으로도 독립적으로 다른 페이지에 보여줬을 때 문제가 없을 경우에 사용하며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spcAft>
                <a:spcPts val="800"/>
              </a:spcAft>
            </a:pP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 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                  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메인의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다른 영역들과 전혀 상관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없는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독립적인 정보를 나타낼 때 사용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section&gt; 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: article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안의 연관된 내용들을 묶어 줄 때 사용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aside&gt; 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: main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콘텐츠와 상관없는 부가적인 정보가 표시되는 영역에 사용</a:t>
            </a:r>
            <a:endParaRPr lang="ko-KR" altLang="en-US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9. simantic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94731" y="1285080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805487" y="6608862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18/26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0229" y="0"/>
            <a:ext cx="993774" cy="1524000"/>
            <a:chOff x="247650" y="0"/>
            <a:chExt cx="714375" cy="1184275"/>
          </a:xfrm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35016" y="1814113"/>
            <a:ext cx="51857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Img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(1~6p)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script</a:t>
            </a:r>
            <a:r>
              <a:rPr lang="en-US" altLang="ko-KR" sz="24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link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en-US" altLang="ko-KR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div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(8, 10~11p)</a:t>
            </a:r>
            <a:endParaRPr lang="ko-KR" altLang="en-US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span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(9~11p)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표 관련 태그 </a:t>
            </a:r>
            <a:r>
              <a:rPr lang="en-US" altLang="ko-KR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(12p)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figure</a:t>
            </a:r>
            <a:r>
              <a:rPr lang="ko-KR" altLang="en-US" sz="24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(13p)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iframe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(14p)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4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flipH="1" flipV="1">
            <a:off x="4075467" y="1274243"/>
            <a:ext cx="3602589" cy="66135"/>
          </a:xfrm>
          <a:prstGeom prst="rect">
            <a:avLst/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22147" y="492047"/>
            <a:ext cx="34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AE6EAB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2022</a:t>
            </a:r>
            <a:r>
              <a:rPr lang="en-US" altLang="ko-KR" sz="3600" smtClean="0">
                <a:solidFill>
                  <a:srgbClr val="AE6EAB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. 12. 02</a:t>
            </a:r>
            <a:endParaRPr lang="ko-KR" altLang="en-US" sz="3600">
              <a:solidFill>
                <a:srgbClr val="AE6EAB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6848" y="1814113"/>
            <a:ext cx="5185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8. ol, ul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(15p)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9.  simantic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(16~20p)</a:t>
            </a:r>
          </a:p>
          <a:p>
            <a:pPr marL="457200" indent="-457200">
              <a:lnSpc>
                <a:spcPct val="150000"/>
              </a:lnSpc>
              <a:buAutoNum type="arabicPeriod" startAt="10"/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inline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(21p)</a:t>
            </a:r>
          </a:p>
          <a:p>
            <a:pPr marL="457200" indent="-457200">
              <a:lnSpc>
                <a:spcPct val="150000"/>
              </a:lnSpc>
              <a:buAutoNum type="arabicPeriod" startAt="10"/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float/clear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(22p)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12.  form, input</a:t>
            </a:r>
            <a:r>
              <a:rPr lang="ko-KR" altLang="en-US" sz="24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(23p)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13.  style</a:t>
            </a:r>
            <a:r>
              <a:rPr lang="ko-KR" altLang="en-US" sz="24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 </a:t>
            </a:r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(24p)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14.  </a:t>
            </a:r>
            <a:r>
              <a:rPr lang="ko-KR" altLang="en-US" sz="2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오늘 경험한 오류 </a:t>
            </a:r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(25~26p)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4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5487" y="6615963"/>
            <a:ext cx="58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8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9045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9. simantic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81681" y="1085771"/>
            <a:ext cx="10920984" cy="5259101"/>
            <a:chOff x="710226" y="1573323"/>
            <a:chExt cx="10920984" cy="525910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19D677C-B4D6-EAA8-3A88-E1972069D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26" y="1573323"/>
              <a:ext cx="10692384" cy="525910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C1BD00-8C72-35A9-E2E7-C473C6FF5E46}"/>
                </a:ext>
              </a:extLst>
            </p:cNvPr>
            <p:cNvSpPr txBox="1"/>
            <p:nvPr/>
          </p:nvSpPr>
          <p:spPr>
            <a:xfrm>
              <a:off x="949836" y="1838606"/>
              <a:ext cx="9794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&lt;</a:t>
              </a:r>
              <a:r>
                <a:rPr lang="en-US" altLang="ko-KR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header&gt;</a:t>
              </a:r>
              <a:r>
                <a:rPr lang="en-US" altLang="ko-KR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 </a:t>
              </a:r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페이지나 섹션의 머리말 표현</a:t>
              </a:r>
              <a:r>
                <a:rPr lang="en-US" altLang="ko-KR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, </a:t>
              </a:r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페이지 제목</a:t>
              </a:r>
              <a:r>
                <a:rPr lang="en-US" altLang="ko-KR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, </a:t>
              </a:r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페이지를 소개하는 간단한 설명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9E6CA2-AD10-4765-805B-07E8D7777C15}"/>
                </a:ext>
              </a:extLst>
            </p:cNvPr>
            <p:cNvSpPr txBox="1"/>
            <p:nvPr/>
          </p:nvSpPr>
          <p:spPr>
            <a:xfrm>
              <a:off x="835152" y="2826372"/>
              <a:ext cx="1584918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&lt;nav&gt;</a:t>
              </a:r>
            </a:p>
            <a:p>
              <a:endParaRPr lang="en-US" altLang="ko-KR" sz="1600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  <a:p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하이퍼링크들을 모아 놓은</a:t>
              </a:r>
              <a:endParaRPr lang="en-US" altLang="ko-KR" sz="1600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  <a:p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특별한 세션</a:t>
              </a:r>
              <a:r>
                <a:rPr lang="en-US" altLang="ko-KR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.</a:t>
              </a:r>
            </a:p>
            <a:p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페이지 내 목차를 만드는 용도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E184B3-6E23-D2A8-D873-B208EF83B8DE}"/>
                </a:ext>
              </a:extLst>
            </p:cNvPr>
            <p:cNvSpPr txBox="1"/>
            <p:nvPr/>
          </p:nvSpPr>
          <p:spPr>
            <a:xfrm>
              <a:off x="9808548" y="2929241"/>
              <a:ext cx="1822662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&lt;aside&gt;</a:t>
              </a:r>
            </a:p>
            <a:p>
              <a:endParaRPr lang="en-US" altLang="ko-KR" sz="1600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  <a:p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신문</a:t>
              </a:r>
              <a:r>
                <a:rPr lang="en-US" altLang="ko-KR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, </a:t>
              </a:r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잡지에서 </a:t>
              </a:r>
              <a:endParaRPr lang="en-US" altLang="ko-KR" sz="1600" smtClean="0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  <a:p>
              <a:r>
                <a:rPr lang="ko-KR" altLang="en-US" sz="1600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주요 </a:t>
              </a:r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기사 </a:t>
              </a:r>
              <a:r>
                <a:rPr lang="ko-KR" altLang="en-US" sz="1600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옆의</a:t>
              </a:r>
              <a:endParaRPr lang="en-US" altLang="ko-KR" sz="1600" smtClean="0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  <a:p>
              <a:r>
                <a:rPr lang="ko-KR" altLang="en-US" sz="1600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관련 </a:t>
              </a:r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기사</a:t>
              </a:r>
              <a:r>
                <a:rPr lang="en-US" altLang="ko-KR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, </a:t>
              </a:r>
              <a:endParaRPr lang="en-US" altLang="ko-KR" sz="1600" smtClean="0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  <a:p>
              <a:r>
                <a:rPr lang="ko-KR" altLang="en-US" sz="1600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삽입구로 </a:t>
              </a:r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표시된 </a:t>
              </a:r>
              <a:endParaRPr lang="en-US" altLang="ko-KR" sz="1600" smtClean="0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  <a:p>
              <a:r>
                <a:rPr lang="ko-KR" altLang="en-US" sz="1600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논평 </a:t>
              </a:r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등</a:t>
              </a:r>
              <a:endParaRPr lang="en-US" altLang="ko-KR" sz="1600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  <a:p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페이지의 </a:t>
              </a:r>
              <a:r>
                <a:rPr lang="ko-KR" altLang="en-US" sz="1600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오른쪽</a:t>
              </a:r>
              <a:r>
                <a:rPr lang="en-US" altLang="ko-KR" sz="1600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/</a:t>
              </a:r>
              <a:r>
                <a:rPr lang="ko-KR" altLang="en-US" sz="1600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 </a:t>
              </a:r>
              <a:r>
                <a:rPr lang="ko-KR" altLang="en-US" sz="160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왼쪽에 주로 </a:t>
              </a:r>
              <a:r>
                <a:rPr lang="ko-KR" altLang="en-US" sz="1600" smtClean="0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배치</a:t>
              </a:r>
              <a:endParaRPr lang="ko-KR" altLang="en-US" sz="1600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CEFFB8-E8D3-B690-5F9E-7EBF457FCF56}"/>
                </a:ext>
              </a:extLst>
            </p:cNvPr>
            <p:cNvSpPr txBox="1"/>
            <p:nvPr/>
          </p:nvSpPr>
          <p:spPr>
            <a:xfrm>
              <a:off x="992364" y="6255897"/>
              <a:ext cx="9794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&lt;footer&gt; </a:t>
              </a:r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꼬리말 영역</a:t>
              </a:r>
              <a:r>
                <a:rPr lang="en-US" altLang="ko-KR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. </a:t>
              </a:r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주로 저자나 저작권 정보를 기입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D6C98F-BD63-2371-A96E-92A806EBE405}"/>
                </a:ext>
              </a:extLst>
            </p:cNvPr>
            <p:cNvSpPr txBox="1"/>
            <p:nvPr/>
          </p:nvSpPr>
          <p:spPr>
            <a:xfrm>
              <a:off x="3130296" y="2837228"/>
              <a:ext cx="70774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&lt;section&gt;</a:t>
              </a:r>
            </a:p>
            <a:p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문서의 창 혹은 절을 구성하는 역할</a:t>
              </a:r>
              <a:r>
                <a:rPr lang="en-US" altLang="ko-KR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. </a:t>
              </a:r>
            </a:p>
            <a:p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일반 문서에 여러 장이 있듯이 웹페이지에 여러 </a:t>
              </a:r>
              <a:r>
                <a:rPr lang="en-US" altLang="ko-KR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&lt;section&gt; </a:t>
              </a:r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가능</a:t>
              </a:r>
              <a:endPara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endParaRPr>
            </a:p>
            <a:p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헤딩태그</a:t>
              </a:r>
              <a:r>
                <a:rPr lang="en-US" altLang="ko-KR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(&lt;h1~h6)&gt;</a:t>
              </a:r>
              <a:r>
                <a:rPr lang="ko-KR" altLang="en-US">
                  <a:latin typeface="티웨이_날다" panose="02000300000000000000" pitchFamily="2" charset="-127"/>
                  <a:ea typeface="티웨이_날다" panose="02000300000000000000" pitchFamily="2" charset="-127"/>
                </a:rPr>
                <a:t>를 사용하여 절 혹은 섹션의 주제 기입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05487" y="6608862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19/26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0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517004" y="1381291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simantic </a:t>
            </a:r>
            <a:r>
              <a:rPr lang="ko-KR" altLang="en-US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태그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를 잘 사용해야 하는 이유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9045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716671" y="2385793"/>
            <a:ext cx="11786550" cy="2695266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pPr algn="just">
              <a:lnSpc>
                <a:spcPct val="250000"/>
              </a:lnSpc>
              <a:spcAft>
                <a:spcPts val="800"/>
              </a:spcAft>
            </a:pP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1. SEO(Search Engine Optimization): </a:t>
            </a:r>
            <a:r>
              <a:rPr lang="ko-KR" altLang="en-US" sz="2000" b="1">
                <a:latin typeface="티웨이_날다" panose="02000300000000000000" pitchFamily="2" charset="-127"/>
                <a:ea typeface="티웨이_날다" panose="02000300000000000000" pitchFamily="2" charset="-127"/>
              </a:rPr>
              <a:t>검색엔진 최적화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를 위함</a:t>
            </a:r>
          </a:p>
          <a:p>
            <a:pPr algn="just">
              <a:lnSpc>
                <a:spcPct val="250000"/>
              </a:lnSpc>
              <a:spcAft>
                <a:spcPts val="800"/>
              </a:spcAft>
            </a:pP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2. Accessibility(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접근성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): 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시각 이외의 다른 방식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(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키보드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스크린리더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음성 등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)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을 통한 </a:t>
            </a:r>
            <a:r>
              <a:rPr lang="ko-KR" altLang="en-US" sz="2000" b="1">
                <a:latin typeface="티웨이_날다" panose="02000300000000000000" pitchFamily="2" charset="-127"/>
                <a:ea typeface="티웨이_날다" panose="02000300000000000000" pitchFamily="2" charset="-127"/>
              </a:rPr>
              <a:t>접근성 개선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에 도움</a:t>
            </a:r>
          </a:p>
          <a:p>
            <a:pPr algn="just">
              <a:lnSpc>
                <a:spcPct val="250000"/>
              </a:lnSpc>
              <a:spcAft>
                <a:spcPts val="800"/>
              </a:spcAft>
            </a:pP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3. Maintainability(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유지보수성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): 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개발자 스스로의 이해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(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한눈에 구조를 파악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)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와 </a:t>
            </a:r>
            <a:r>
              <a:rPr lang="ko-KR" altLang="en-US" sz="2000" b="1">
                <a:latin typeface="티웨이_날다" panose="02000300000000000000" pitchFamily="2" charset="-127"/>
                <a:ea typeface="티웨이_날다" panose="02000300000000000000" pitchFamily="2" charset="-127"/>
              </a:rPr>
              <a:t>유지</a:t>
            </a:r>
            <a:r>
              <a:rPr lang="en-US" altLang="ko-KR" sz="2000" b="1">
                <a:latin typeface="티웨이_날다" panose="02000300000000000000" pitchFamily="2" charset="-127"/>
                <a:ea typeface="티웨이_날다" panose="02000300000000000000" pitchFamily="2" charset="-127"/>
              </a:rPr>
              <a:t>/</a:t>
            </a:r>
            <a:r>
              <a:rPr lang="ko-KR" altLang="en-US" sz="2000" b="1">
                <a:latin typeface="티웨이_날다" panose="02000300000000000000" pitchFamily="2" charset="-127"/>
                <a:ea typeface="티웨이_날다" panose="02000300000000000000" pitchFamily="2" charset="-127"/>
              </a:rPr>
              <a:t>보수의 용이성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을 위함</a:t>
            </a:r>
            <a:endParaRPr lang="ko-KR" altLang="en-US" sz="24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</a:t>
            </a:r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simantic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58373" y="1522209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805487" y="6608862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20/26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0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2163928" y="960317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inline </a:t>
            </a:r>
            <a:r>
              <a:rPr lang="ko-KR" altLang="en-US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태그란</a:t>
            </a: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?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9045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094041" y="1584150"/>
            <a:ext cx="11786550" cy="2519577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옆으로 쭉 이어지는 형태의 태그</a:t>
            </a:r>
            <a:endParaRPr lang="en-US" altLang="ko-KR" sz="2000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기본적으로 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inline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인 태그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: span, a, em, strong, abbr, acronym input, label, select, textarea </a:t>
            </a:r>
            <a:r>
              <a:rPr lang="ko-KR" altLang="en-US" sz="2000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등</a:t>
            </a:r>
            <a:endParaRPr lang="en-US" altLang="ko-KR" sz="2000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(&lt;-&gt;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블록 요소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: div, h1, p, ul, ol, li, dl, dt, blockquote, form, fieldset </a:t>
            </a:r>
            <a:r>
              <a:rPr lang="ko-KR" altLang="en-US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등</a:t>
            </a:r>
            <a:r>
              <a:rPr lang="en-US" altLang="ko-KR" sz="2000">
                <a:latin typeface="티웨이_날다" panose="02000300000000000000" pitchFamily="2" charset="-127"/>
                <a:ea typeface="티웨이_날다" panose="02000300000000000000" pitchFamily="2" charset="-127"/>
              </a:rPr>
              <a:t>)</a:t>
            </a:r>
            <a:endParaRPr lang="ko-KR" altLang="en-US" sz="200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250000"/>
              </a:lnSpc>
              <a:spcAft>
                <a:spcPts val="800"/>
              </a:spcAft>
            </a:pPr>
            <a:endParaRPr lang="en-US" altLang="ko-KR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436459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10. inline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05297" y="1101235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962278" y="1912569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959091" y="3041628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959091" y="2469789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3204" y="3557769"/>
            <a:ext cx="5880226" cy="116955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p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ko-KR" altLang="en-US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내일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mark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HTML5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시험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mark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br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시간은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time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09:00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time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br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난이도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meter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value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"0.5"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50%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meter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br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자료 업로딩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(20%)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progress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value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"20"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max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"100"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progress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왜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br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endParaRPr lang="en-US" altLang="ko-KR" sz="1400" b="0" i="0" u="none" strike="noStrike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4255B-480A-8713-D412-008FECB6D988}"/>
              </a:ext>
            </a:extLst>
          </p:cNvPr>
          <p:cNvSpPr txBox="1"/>
          <p:nvPr/>
        </p:nvSpPr>
        <p:spPr>
          <a:xfrm>
            <a:off x="523049" y="3517687"/>
            <a:ext cx="164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😊예시😊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pic>
        <p:nvPicPr>
          <p:cNvPr id="26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C7683E-8463-12FD-4C1A-4C6313CF3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9" t="37769" r="399" b="10172"/>
          <a:stretch/>
        </p:blipFill>
        <p:spPr>
          <a:xfrm>
            <a:off x="7753641" y="3645463"/>
            <a:ext cx="3639620" cy="99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01473"/>
              </p:ext>
            </p:extLst>
          </p:nvPr>
        </p:nvGraphicFramePr>
        <p:xfrm>
          <a:off x="1392441" y="5020041"/>
          <a:ext cx="9426112" cy="1470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980">
                  <a:extLst>
                    <a:ext uri="{9D8B030D-6E8A-4147-A177-3AD203B41FA5}">
                      <a16:colId xmlns:a16="http://schemas.microsoft.com/office/drawing/2014/main" val="2919893039"/>
                    </a:ext>
                  </a:extLst>
                </a:gridCol>
                <a:gridCol w="7443132">
                  <a:extLst>
                    <a:ext uri="{9D8B030D-6E8A-4147-A177-3AD203B41FA5}">
                      <a16:colId xmlns:a16="http://schemas.microsoft.com/office/drawing/2014/main" val="414515482"/>
                    </a:ext>
                  </a:extLst>
                </a:gridCol>
              </a:tblGrid>
              <a:tr h="73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&lt;meter&gt;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지정된 범위 또는 소수값 내에서 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의 값을 게이지로 나타내줌</a:t>
                      </a:r>
                    </a:p>
                    <a:p>
                      <a:pPr algn="ctr" latinLnBrk="1"/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(meter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는 현재 상태의 값을 출력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5759"/>
                  </a:ext>
                </a:extLst>
              </a:tr>
              <a:tr h="73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&lt;progress&gt;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meter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태그와 유사하지만 데이터 값이 증감하는 그래프를 표시할 때 사용</a:t>
                      </a:r>
                    </a:p>
                    <a:p>
                      <a:pPr algn="ctr" latinLnBrk="1"/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progress 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태그의 속성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: max, value(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현재값</a:t>
                      </a:r>
                      <a:r>
                        <a:rPr lang="en-US" altLang="ko-KR" sz="1800" kern="100" smtClean="0">
                          <a:solidFill>
                            <a:schemeClr val="dk1"/>
                          </a:solidFill>
                          <a:latin typeface="티웨이_날다" panose="02000300000000000000" pitchFamily="2" charset="-127"/>
                          <a:ea typeface="티웨이_날다" panose="02000300000000000000" pitchFamily="2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800" kern="100">
                        <a:solidFill>
                          <a:schemeClr val="dk1"/>
                        </a:solidFill>
                        <a:latin typeface="티웨이_날다" panose="02000300000000000000" pitchFamily="2" charset="-127"/>
                        <a:ea typeface="티웨이_날다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6128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805487" y="6608862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21/26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1969760" y="1022465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float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속성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958257" y="1936742"/>
            <a:ext cx="9943187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레이아웃을 설계하는 실무에서 많이 사용되는 속성이다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복잡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한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형태의 레이아웃을 구성하는 데에 필요한 핵심 속성으로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특정 요소를 떠있도록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흐르도록 만드는 속성이다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729115" y="2249386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594116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11. float, clear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속성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511129" y="1163383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1969760" y="4393853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clear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속성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958257" y="5238648"/>
            <a:ext cx="9943187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float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속성을 사용하면 주변으로 컨텐츠가 흐르듯이 배치되는데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, </a:t>
            </a:r>
            <a:endParaRPr lang="en-US" altLang="ko-KR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이를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해제하기 위해 사용하는 속성이다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clear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속성이 지정된 영역 이후로는 더 이상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float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 작동하지 않는다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729115" y="5374617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11129" y="4515166"/>
            <a:ext cx="320285" cy="493486"/>
            <a:chOff x="247650" y="0"/>
            <a:chExt cx="714375" cy="1184275"/>
          </a:xfrm>
        </p:grpSpPr>
        <p:sp>
          <p:nvSpPr>
            <p:cNvPr id="29" name="직사각형 2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729115" y="2780158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729115" y="6355351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6786566" y="3197974"/>
            <a:ext cx="59935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kern="10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 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div(float:left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요소를 왼쪽 방향으로</a:t>
            </a:r>
          </a:p>
          <a:p>
            <a:pPr fontAlgn="base"/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div(float:right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요소를 오른쪽 방향으로</a:t>
            </a:r>
          </a:p>
          <a:p>
            <a:pPr fontAlgn="base"/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div(float:none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기본값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(default),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요소를 띄우지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않는다</a:t>
            </a:r>
            <a:endParaRPr lang="en-US" altLang="ko-KR" sz="16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endParaRPr lang="ko-KR" altLang="en-US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보통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글을 읽는 방향이 왼쪽에서 오른쪽이기 때문에 </a:t>
            </a:r>
            <a:endParaRPr lang="en-US" altLang="ko-KR" sz="16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float:left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사용 빈도가 더 높다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화살표: 오른쪽 4">
            <a:extLst>
              <a:ext uri="{FF2B5EF4-FFF2-40B4-BE49-F238E27FC236}">
                <a16:creationId xmlns:a16="http://schemas.microsoft.com/office/drawing/2014/main" id="{C77D298D-0760-A6C4-D396-D3E4DB97030B}"/>
              </a:ext>
            </a:extLst>
          </p:cNvPr>
          <p:cNvSpPr/>
          <p:nvPr/>
        </p:nvSpPr>
        <p:spPr>
          <a:xfrm>
            <a:off x="6845675" y="4288923"/>
            <a:ext cx="180000" cy="173421"/>
          </a:xfrm>
          <a:prstGeom prst="rightArrow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05487" y="6599337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22/26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5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2172957" y="964409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form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57908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161454" y="1820630"/>
            <a:ext cx="110886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정보를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입력받고 전송하는 태그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form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태그 안에서 입력받은 데이터는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action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과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method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를 통해 정해진 영역으로 이동해 처리된다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932312" y="2133274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594116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12. form, input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14326" y="1105327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2172957" y="3276254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input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161454" y="4121049"/>
            <a:ext cx="9943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input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태그를 활용해 데이터 작성 칸을 만들 수 있다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type="text"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일 경우 일반 문자를 작성할 수 있고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type="password"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일 경우 작성하더라도 그 문자는 가려진다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value=""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 안에 값을 쓰면 페이지가 열렸을 때 미리 값이 입력된 상태가 된다</a:t>
            </a: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932312" y="443119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14326" y="3397567"/>
            <a:ext cx="320285" cy="493486"/>
            <a:chOff x="247650" y="0"/>
            <a:chExt cx="714375" cy="1184275"/>
          </a:xfrm>
        </p:grpSpPr>
        <p:sp>
          <p:nvSpPr>
            <p:cNvPr id="29" name="직사각형 2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932312" y="2664046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932312" y="497650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3670289" y="3434986"/>
            <a:ext cx="599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kern="10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앞으로 많이 사용할 예정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en-US" altLang="ko-KR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925055" y="5527019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925055" y="6072329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56651" y="2938885"/>
            <a:ext cx="5387197" cy="116955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&lt;form name="fo" method="get"&gt;</a:t>
            </a:r>
          </a:p>
          <a:p>
            <a:pPr fontAlgn="base"/>
            <a:endParaRPr lang="en-US" altLang="ko-KR" sz="1400" smtClean="0">
              <a:solidFill>
                <a:srgbClr val="D4D4D4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fontAlgn="base"/>
            <a:r>
              <a:rPr lang="ko-KR" altLang="en-US" sz="1400" smtClean="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사용자 </a:t>
            </a:r>
            <a:r>
              <a:rPr lang="en-US" altLang="ko-KR" sz="1400">
                <a:solidFill>
                  <a:srgbClr val="D4D4D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ID :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input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type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"text"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size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"15"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value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br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ko-KR" altLang="en-US" sz="1400" smtClean="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비밀번호 </a:t>
            </a:r>
            <a:r>
              <a:rPr lang="en-US" altLang="ko-KR" sz="1400" smtClean="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: </a:t>
            </a:r>
            <a:r>
              <a:rPr lang="en-US" altLang="ko-KR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input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type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"password"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size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"15"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value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  </a:t>
            </a:r>
            <a:r>
              <a:rPr lang="en-US" altLang="ko-KR" sz="1400" smtClean="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input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type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"submit"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value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완료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endParaRPr lang="ko-KR" altLang="en-US" sz="1400" b="0" i="0" u="none" strike="noStrike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974" y="4199314"/>
            <a:ext cx="2809962" cy="1304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39"/>
          <p:cNvSpPr txBox="1"/>
          <p:nvPr/>
        </p:nvSpPr>
        <p:spPr>
          <a:xfrm>
            <a:off x="5805487" y="6618387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23/26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5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57908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594116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13. style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511815" y="994554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style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태그란</a:t>
            </a:r>
            <a:r>
              <a:rPr lang="en-US" altLang="ko-KR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2048463" y="1746611"/>
            <a:ext cx="8430852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HTML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에서 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CSS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를 작성할 수 있게 하는 태그</a:t>
            </a: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문서의 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&lt;head&gt;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안에 위치해야 한다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.</a:t>
            </a:r>
            <a:endParaRPr lang="en-US" altLang="ko-KR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spcAft>
                <a:spcPts val="800"/>
              </a:spcAft>
            </a:pP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미디어 쿼리를 값으로 가지는  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media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특성을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포함할 수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있고</a:t>
            </a:r>
            <a:r>
              <a:rPr lang="en-US" altLang="ko-KR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, </a:t>
            </a:r>
          </a:p>
          <a:p>
            <a:pPr algn="just">
              <a:spcAft>
                <a:spcPts val="800"/>
              </a:spcAft>
            </a:pP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이를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통해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뷰포트 너비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등 매체 기능에 따라 선택적으로 스타일 시트를 적용할 수 </a:t>
            </a:r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있다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.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smtClean="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822507" y="198348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053184" y="1135472"/>
            <a:ext cx="320285" cy="493486"/>
            <a:chOff x="247650" y="0"/>
            <a:chExt cx="714375" cy="1184275"/>
          </a:xfrm>
        </p:grpSpPr>
        <p:sp>
          <p:nvSpPr>
            <p:cNvPr id="55" name="직사각형 54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819320" y="296740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819320" y="2526186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65039" y="3658036"/>
            <a:ext cx="9711998" cy="2893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&lt;title&gt;HTML5 </a:t>
            </a:r>
            <a:r>
              <a:rPr lang="ko-KR" altLang="en-US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문서 구조 시맨틱 태그 사용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&lt;/title</a:t>
            </a:r>
            <a:r>
              <a:rPr lang="en-US" altLang="ko-KR" sz="1400" smtClean="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&lt;style&gt;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html, body{ margin: 0; padding: 0; height: 100%;}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.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header {width: 100%; height: 15%; background: yellow; }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nav {width : 15%; height: 70%; float: left; background: orange;}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 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section { width: 70%; height: 70%; float: left; background: olivedrab;}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aside {width : 15%; height: 70%; float: left; background: orange;}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footer { width : 100%; height: 15%; clear :both; background: plum</a:t>
            </a:r>
            <a:r>
              <a:rPr lang="en-US" altLang="ko-KR" sz="1400" smtClean="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;} 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&lt;/style&gt;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&lt;/head</a:t>
            </a:r>
            <a:r>
              <a:rPr lang="en-US" altLang="ko-KR" sz="1400" smtClean="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&gt;&lt;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body&gt;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&lt;header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class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="header"&gt;</a:t>
            </a:r>
            <a:r>
              <a:rPr lang="ko-KR" altLang="en-US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헤더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&lt;/header&gt;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&lt;nav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class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="nav"&gt;nav&lt;/nav&gt;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&lt;section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class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="section"&gt; section &lt;/section&gt;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&lt;aside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class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="aside"&gt;asid&lt;/aside&gt;</a:t>
            </a:r>
          </a:p>
          <a:p>
            <a:pPr fontAlgn="base"/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&lt;footer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class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="footer"&gt;footer&lt;/footer</a:t>
            </a:r>
            <a:r>
              <a:rPr lang="en-US" altLang="ko-KR" sz="1400" smtClean="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   &lt;/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body</a:t>
            </a:r>
            <a:r>
              <a:rPr lang="en-US" altLang="ko-KR" sz="1400" smtClean="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&gt;&lt;/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html&gt;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34255B-480A-8713-D412-008FECB6D988}"/>
              </a:ext>
            </a:extLst>
          </p:cNvPr>
          <p:cNvSpPr txBox="1"/>
          <p:nvPr/>
        </p:nvSpPr>
        <p:spPr>
          <a:xfrm>
            <a:off x="517685" y="3658036"/>
            <a:ext cx="164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😊예시😊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3066" y="4714513"/>
            <a:ext cx="1051891" cy="8002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* </a:t>
            </a:r>
            <a:r>
              <a:rPr lang="en-US" altLang="ko-KR" sz="16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. = class</a:t>
            </a:r>
          </a:p>
          <a:p>
            <a:pPr fontAlgn="base"/>
            <a:r>
              <a:rPr lang="en-US" altLang="ko-KR" sz="14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400" kern="10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# = ID</a:t>
            </a:r>
          </a:p>
          <a:p>
            <a:pPr fontAlgn="base"/>
            <a:endParaRPr lang="en-US" altLang="ko-KR" sz="1600" kern="10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5487" y="6618387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24/26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052747" y="1353593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src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속성에서 이미지 경로 지정할 때 주의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57908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2594116" y="2539710"/>
            <a:ext cx="1108860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경로를 설정할 때에 이미지의 확장자까지 적어야 한다</a:t>
            </a:r>
            <a:r>
              <a:rPr lang="en-US" altLang="ko-KR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ko-KR" altLang="en-US" sz="20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처음에 확장자를 누락해서 이미지 출력 실패함</a:t>
            </a:r>
            <a:r>
              <a:rPr lang="en-US" altLang="ko-KR" sz="20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 확장자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: [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파일 우클릭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속성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일반 탭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파일 형식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]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에서 확인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가능하다</a:t>
            </a:r>
            <a:r>
              <a:rPr lang="en-US" altLang="ko-KR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594116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14.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오늘 경험한 오류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594116" y="1494511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2594116" y="4840129"/>
            <a:ext cx="994318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경로를 설정할 때에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이미지의 폴더 주소 확인하는 법</a:t>
            </a:r>
            <a:endParaRPr lang="en-US" altLang="ko-KR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-&gt; [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마우스 우클릭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속성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일반 탭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위치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]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에서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확인 가능하다</a:t>
            </a:r>
            <a:r>
              <a:rPr lang="en-US" altLang="ko-KR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1602" y="2490404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787BC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</a:t>
            </a:r>
            <a:endParaRPr lang="ko-KR" altLang="en-US" sz="2400">
              <a:solidFill>
                <a:srgbClr val="787BC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1602" y="4790160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787BC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en-US" altLang="ko-KR" sz="2400" smtClean="0">
                <a:solidFill>
                  <a:srgbClr val="787BC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2400">
              <a:solidFill>
                <a:srgbClr val="787BC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05487" y="6618387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25/26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4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052747" y="1353593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style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 작성할 때 주의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57908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374916" y="2336838"/>
            <a:ext cx="1108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style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태그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body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안에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margin, padding, height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다음의 수치 오른쪽에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[;]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기호를 반드시 써야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함</a:t>
            </a:r>
            <a:endParaRPr lang="ko-KR" altLang="en-US" sz="2000" kern="10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594116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14.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오늘 경험한 오류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594116" y="1494511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374916" y="3098745"/>
            <a:ext cx="994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style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태그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body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안에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margin, padding, height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를 서술할 때에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[,](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쉼표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)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쓰면 안됨</a:t>
            </a:r>
            <a:endParaRPr lang="en-US" altLang="ko-KR" sz="2000" kern="10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402" y="2287532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787BC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</a:t>
            </a:r>
            <a:endParaRPr lang="ko-KR" altLang="en-US" sz="2400">
              <a:solidFill>
                <a:srgbClr val="787BC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2402" y="3048776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787BC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</a:t>
            </a:r>
            <a:endParaRPr lang="ko-KR" altLang="en-US" sz="2400">
              <a:solidFill>
                <a:srgbClr val="787BC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060006" y="4437880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꼭 기억하기</a:t>
            </a: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!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382175" y="5421125"/>
            <a:ext cx="1108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[.] </a:t>
            </a:r>
            <a:r>
              <a:rPr lang="ko-KR" altLang="en-US" sz="20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20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class</a:t>
            </a:r>
            <a:r>
              <a:rPr lang="ko-KR" altLang="en-US" sz="20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와 관련이 있고</a:t>
            </a:r>
            <a:r>
              <a:rPr lang="en-US" altLang="ko-KR" sz="20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,  </a:t>
            </a:r>
            <a:r>
              <a:rPr lang="en-US" altLang="ko-KR" sz="2000" kern="10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[#]</a:t>
            </a:r>
            <a:r>
              <a:rPr lang="ko-KR" altLang="en-US" sz="2000" kern="10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2000" kern="10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ID</a:t>
            </a:r>
            <a:r>
              <a:rPr lang="ko-KR" altLang="en-US" sz="2000" kern="10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와 관련이 있다</a:t>
            </a:r>
            <a:r>
              <a:rPr lang="en-US" altLang="ko-KR" sz="2000" kern="10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!</a:t>
            </a:r>
            <a:endParaRPr lang="en-US" altLang="ko-KR" sz="2000" kern="100">
              <a:solidFill>
                <a:srgbClr val="00B0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601375" y="4578798"/>
            <a:ext cx="320285" cy="493486"/>
            <a:chOff x="247650" y="0"/>
            <a:chExt cx="714375" cy="1184275"/>
          </a:xfrm>
        </p:grpSpPr>
        <p:sp>
          <p:nvSpPr>
            <p:cNvPr id="26" name="직사각형 25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9661" y="5371819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787BC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en-US" altLang="ko-KR" sz="2400" smtClean="0">
                <a:solidFill>
                  <a:srgbClr val="787BC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2400">
              <a:solidFill>
                <a:srgbClr val="787BC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05487" y="6618387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26/26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4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88228" y="2222852"/>
            <a:ext cx="73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문서에 </a:t>
            </a:r>
            <a:r>
              <a:rPr lang="ko-KR" altLang="ko-KR" sz="1800" b="1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이미지를 삽입</a:t>
            </a:r>
            <a:r>
              <a:rPr lang="ko-KR" altLang="ko-KR" sz="18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하거나 웹 페이지에서 </a:t>
            </a:r>
            <a:r>
              <a:rPr lang="ko-KR" altLang="ko-KR" sz="1800" b="1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이미지를 출력</a:t>
            </a:r>
            <a:r>
              <a:rPr lang="ko-KR" altLang="ko-KR" sz="18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하는 태그</a:t>
            </a:r>
            <a:endParaRPr lang="ko-KR" altLang="en-US" sz="240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2697774" y="2572361"/>
            <a:ext cx="7071000" cy="90000"/>
          </a:xfrm>
          <a:prstGeom prst="rect">
            <a:avLst/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674662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C9C1F9-52C4-B53F-7736-ABA28A4CF0DF}"/>
              </a:ext>
            </a:extLst>
          </p:cNvPr>
          <p:cNvSpPr txBox="1"/>
          <p:nvPr/>
        </p:nvSpPr>
        <p:spPr>
          <a:xfrm>
            <a:off x="2988228" y="3245886"/>
            <a:ext cx="7352523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종료태그</a:t>
            </a:r>
            <a:r>
              <a:rPr lang="en-US" altLang="ko-KR" sz="18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닫는태그</a:t>
            </a:r>
            <a:r>
              <a:rPr lang="en-US" altLang="ko-KR" sz="18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없이 단독으로 사용</a:t>
            </a:r>
            <a:r>
              <a:rPr lang="en-US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</a:t>
            </a:r>
            <a:endParaRPr lang="ko-KR" altLang="ko-KR" sz="18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809BC-D4E3-E53D-ED40-09639A1C9455}"/>
              </a:ext>
            </a:extLst>
          </p:cNvPr>
          <p:cNvSpPr/>
          <p:nvPr/>
        </p:nvSpPr>
        <p:spPr>
          <a:xfrm flipV="1">
            <a:off x="2697774" y="3595395"/>
            <a:ext cx="7071000" cy="90000"/>
          </a:xfrm>
          <a:prstGeom prst="rect">
            <a:avLst/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99F7C-E3C7-3EB7-463D-3BAD94BFC347}"/>
              </a:ext>
            </a:extLst>
          </p:cNvPr>
          <p:cNvSpPr txBox="1"/>
          <p:nvPr/>
        </p:nvSpPr>
        <p:spPr>
          <a:xfrm>
            <a:off x="2988228" y="4268920"/>
            <a:ext cx="7352523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태그 하나당 </a:t>
            </a:r>
            <a:r>
              <a:rPr lang="en-US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개의 이미지를 </a:t>
            </a:r>
            <a:r>
              <a:rPr lang="ko-KR" altLang="ko-KR" sz="18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삽입</a:t>
            </a:r>
            <a:r>
              <a:rPr lang="en-US" altLang="ko-KR" sz="18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가능</a:t>
            </a:r>
            <a:endParaRPr lang="ko-KR" altLang="ko-KR" sz="18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ED401-EDF2-09E9-0C76-FA9D255FC7E4}"/>
              </a:ext>
            </a:extLst>
          </p:cNvPr>
          <p:cNvSpPr/>
          <p:nvPr/>
        </p:nvSpPr>
        <p:spPr>
          <a:xfrm flipV="1">
            <a:off x="2697774" y="4618429"/>
            <a:ext cx="7071000" cy="90000"/>
          </a:xfrm>
          <a:prstGeom prst="rect">
            <a:avLst/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8AB096-498D-4435-7421-F149B5E18297}"/>
              </a:ext>
            </a:extLst>
          </p:cNvPr>
          <p:cNvSpPr txBox="1"/>
          <p:nvPr/>
        </p:nvSpPr>
        <p:spPr>
          <a:xfrm>
            <a:off x="2988228" y="5291954"/>
            <a:ext cx="7352523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</a:t>
            </a:r>
            <a:r>
              <a:rPr lang="en-US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삽</a:t>
            </a:r>
            <a:r>
              <a:rPr lang="ko-KR" altLang="en-US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입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방법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D59216-3C7C-C61E-2189-3569861E763C}"/>
              </a:ext>
            </a:extLst>
          </p:cNvPr>
          <p:cNvSpPr/>
          <p:nvPr/>
        </p:nvSpPr>
        <p:spPr>
          <a:xfrm flipV="1">
            <a:off x="2697774" y="5706848"/>
            <a:ext cx="7071000" cy="90104"/>
          </a:xfrm>
          <a:prstGeom prst="rect">
            <a:avLst/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E7C692-5832-C09F-499E-9FF96E75C717}"/>
              </a:ext>
            </a:extLst>
          </p:cNvPr>
          <p:cNvGrpSpPr/>
          <p:nvPr/>
        </p:nvGrpSpPr>
        <p:grpSpPr>
          <a:xfrm>
            <a:off x="4956713" y="5467583"/>
            <a:ext cx="175318" cy="568634"/>
            <a:chOff x="1891190" y="4185977"/>
            <a:chExt cx="175318" cy="5686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FB3F906-DBD7-15D4-6D2A-BA607DCF2577}"/>
                </a:ext>
              </a:extLst>
            </p:cNvPr>
            <p:cNvSpPr/>
            <p:nvPr/>
          </p:nvSpPr>
          <p:spPr>
            <a:xfrm>
              <a:off x="1891190" y="4185977"/>
              <a:ext cx="45719" cy="567719"/>
            </a:xfrm>
            <a:prstGeom prst="rect">
              <a:avLst/>
            </a:prstGeom>
            <a:solidFill>
              <a:srgbClr val="787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75A60F1-492C-BF9E-AD38-D50C818F0633}"/>
                </a:ext>
              </a:extLst>
            </p:cNvPr>
            <p:cNvSpPr/>
            <p:nvPr/>
          </p:nvSpPr>
          <p:spPr>
            <a:xfrm>
              <a:off x="1910764" y="4187376"/>
              <a:ext cx="155744" cy="45719"/>
            </a:xfrm>
            <a:prstGeom prst="rect">
              <a:avLst/>
            </a:prstGeom>
            <a:solidFill>
              <a:srgbClr val="787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23C09F-555F-917C-CA22-A04E33BEEF69}"/>
                </a:ext>
              </a:extLst>
            </p:cNvPr>
            <p:cNvSpPr/>
            <p:nvPr/>
          </p:nvSpPr>
          <p:spPr>
            <a:xfrm>
              <a:off x="1910764" y="4708892"/>
              <a:ext cx="155744" cy="45719"/>
            </a:xfrm>
            <a:prstGeom prst="rect">
              <a:avLst/>
            </a:prstGeom>
            <a:solidFill>
              <a:srgbClr val="787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214745" y="45489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en-US" altLang="ko-KR" sz="320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Img</a:t>
            </a:r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1422" y="5319927"/>
            <a:ext cx="68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이미지를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다운로드한 뒤 파일 경로를 </a:t>
            </a:r>
            <a:r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삽입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7464" y="5842180"/>
            <a:ext cx="68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웹페이지의 이미지 주소를 복사헤서 </a:t>
            </a:r>
            <a:r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삽입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2982535" y="1198927"/>
            <a:ext cx="735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img </a:t>
            </a:r>
            <a:r>
              <a:rPr lang="ko-KR" altLang="en-US" sz="240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태그란</a:t>
            </a:r>
            <a:r>
              <a:rPr lang="en-US" altLang="ko-KR" sz="240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?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601058" y="1224772"/>
            <a:ext cx="320285" cy="493486"/>
            <a:chOff x="247650" y="0"/>
            <a:chExt cx="714375" cy="1184275"/>
          </a:xfrm>
        </p:grpSpPr>
        <p:sp>
          <p:nvSpPr>
            <p:cNvPr id="30" name="직사각형 29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805487" y="6615963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2/26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2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0270" y="2915985"/>
            <a:ext cx="9713801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800" kern="100" err="1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src</a:t>
            </a: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이미지의 경로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b="1" kern="10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alt </a:t>
            </a: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이미지를 설명해주는 텍스</a:t>
            </a:r>
            <a:r>
              <a:rPr lang="ko-KR" altLang="en-US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트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이자 대체</a:t>
            </a:r>
            <a:r>
              <a:rPr lang="en-US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텍스트</a:t>
            </a:r>
            <a:r>
              <a:rPr lang="en-US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 표시 불가시</a:t>
            </a:r>
            <a:r>
              <a:rPr lang="en-US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) 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800" b="1" kern="10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width</a:t>
            </a: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이미지의 가로 크기</a:t>
            </a:r>
            <a:r>
              <a:rPr lang="en-US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(width="100%"</a:t>
            </a:r>
            <a:r>
              <a:rPr lang="ko-KR" altLang="en-US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로 하면 화면에 꽉 차게 이미지 생성</a:t>
            </a: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sz="1800" b="1" kern="10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height</a:t>
            </a: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이미지의 세로 크기 </a:t>
            </a:r>
            <a:endParaRPr lang="en-US" altLang="ko-KR" sz="18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5. </a:t>
            </a:r>
            <a:r>
              <a:rPr lang="en-US" altLang="ko-KR" sz="1800" b="1" kern="10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loading</a:t>
            </a: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 로딩 방식</a:t>
            </a:r>
          </a:p>
          <a:p>
            <a:pPr>
              <a:lnSpc>
                <a:spcPct val="150000"/>
              </a:lnSpc>
            </a:pP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7283" y="1088199"/>
            <a:ext cx="73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문서에 </a:t>
            </a:r>
            <a:r>
              <a:rPr lang="ko-KR" altLang="ko-KR" sz="1800" b="1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이미지를 삽입</a:t>
            </a:r>
            <a:r>
              <a:rPr lang="ko-KR" altLang="ko-KR" sz="18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하거나 웹 페이지에서 </a:t>
            </a:r>
            <a:r>
              <a:rPr lang="ko-KR" altLang="ko-KR" sz="1800" b="1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이미지를 출력</a:t>
            </a:r>
            <a:r>
              <a:rPr lang="ko-KR" altLang="ko-KR" sz="18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하는 태그</a:t>
            </a:r>
            <a:endParaRPr lang="ko-KR" altLang="en-US" sz="2400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69025" y="3185374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2526758" y="1525285"/>
            <a:ext cx="6762384" cy="45720"/>
          </a:xfrm>
          <a:prstGeom prst="rect">
            <a:avLst/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8FB77-4910-2732-0687-72D2B2B47453}"/>
              </a:ext>
            </a:extLst>
          </p:cNvPr>
          <p:cNvSpPr txBox="1"/>
          <p:nvPr/>
        </p:nvSpPr>
        <p:spPr>
          <a:xfrm>
            <a:off x="1946296" y="5866592"/>
            <a:ext cx="8103510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width, height </a:t>
            </a:r>
            <a:r>
              <a:rPr lang="ko-KR" altLang="ko-KR" sz="18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속성을 정하지 않으면 이미지 원본 크기 그대로 </a:t>
            </a:r>
            <a:r>
              <a:rPr lang="ko-KR" altLang="ko-KR" sz="1800" kern="100" smtClean="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출력</a:t>
            </a:r>
            <a:r>
              <a:rPr lang="en-US" altLang="ko-KR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715702" y="2168539"/>
            <a:ext cx="735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주요 속성 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30C1052-9DCC-D376-1800-763FFD7D9BC1}"/>
              </a:ext>
            </a:extLst>
          </p:cNvPr>
          <p:cNvSpPr/>
          <p:nvPr/>
        </p:nvSpPr>
        <p:spPr>
          <a:xfrm>
            <a:off x="2169025" y="3698501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62F28FF-6CF8-597C-BC10-9D4A2A381B7A}"/>
              </a:ext>
            </a:extLst>
          </p:cNvPr>
          <p:cNvSpPr/>
          <p:nvPr/>
        </p:nvSpPr>
        <p:spPr>
          <a:xfrm>
            <a:off x="2169025" y="419485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7126360-2328-54A4-A8A1-14B490F7B347}"/>
              </a:ext>
            </a:extLst>
          </p:cNvPr>
          <p:cNvSpPr/>
          <p:nvPr/>
        </p:nvSpPr>
        <p:spPr>
          <a:xfrm>
            <a:off x="2169025" y="4707977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AB873D-79AF-93F0-71E9-10627D58E540}"/>
              </a:ext>
            </a:extLst>
          </p:cNvPr>
          <p:cNvSpPr/>
          <p:nvPr/>
        </p:nvSpPr>
        <p:spPr>
          <a:xfrm>
            <a:off x="2169025" y="5229493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74662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214745" y="45489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en-US" altLang="ko-KR" sz="320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Img</a:t>
            </a:r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</a:p>
        </p:txBody>
      </p:sp>
      <p:sp>
        <p:nvSpPr>
          <p:cNvPr id="31" name="화살표: 오른쪽으로 구부러짐 30">
            <a:extLst>
              <a:ext uri="{FF2B5EF4-FFF2-40B4-BE49-F238E27FC236}">
                <a16:creationId xmlns:a16="http://schemas.microsoft.com/office/drawing/2014/main" id="{04C0F842-53D3-40FC-5E6C-1D5DE3466CCC}"/>
              </a:ext>
            </a:extLst>
          </p:cNvPr>
          <p:cNvSpPr/>
          <p:nvPr/>
        </p:nvSpPr>
        <p:spPr>
          <a:xfrm rot="21447349">
            <a:off x="1284088" y="4530634"/>
            <a:ext cx="615491" cy="1660911"/>
          </a:xfrm>
          <a:prstGeom prst="curvedRightArrow">
            <a:avLst>
              <a:gd name="adj1" fmla="val 0"/>
              <a:gd name="adj2" fmla="val 32207"/>
              <a:gd name="adj3" fmla="val 18185"/>
            </a:avLst>
          </a:prstGeom>
          <a:solidFill>
            <a:srgbClr val="BCABE7"/>
          </a:solidFill>
          <a:ln>
            <a:solidFill>
              <a:srgbClr val="787B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CCED646-9141-59D7-20C3-89ED4343373D}"/>
              </a:ext>
            </a:extLst>
          </p:cNvPr>
          <p:cNvGrpSpPr/>
          <p:nvPr/>
        </p:nvGrpSpPr>
        <p:grpSpPr>
          <a:xfrm>
            <a:off x="1899579" y="4194366"/>
            <a:ext cx="175318" cy="568634"/>
            <a:chOff x="1891190" y="4185977"/>
            <a:chExt cx="175318" cy="56863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47228C4-942F-B0B9-963C-729730279323}"/>
                </a:ext>
              </a:extLst>
            </p:cNvPr>
            <p:cNvSpPr/>
            <p:nvPr/>
          </p:nvSpPr>
          <p:spPr>
            <a:xfrm>
              <a:off x="1891190" y="4185977"/>
              <a:ext cx="45719" cy="567719"/>
            </a:xfrm>
            <a:prstGeom prst="rect">
              <a:avLst/>
            </a:prstGeom>
            <a:solidFill>
              <a:srgbClr val="787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D6174C-A5C5-8313-1E52-0CC31F65A9F6}"/>
                </a:ext>
              </a:extLst>
            </p:cNvPr>
            <p:cNvSpPr/>
            <p:nvPr/>
          </p:nvSpPr>
          <p:spPr>
            <a:xfrm>
              <a:off x="1910764" y="4187376"/>
              <a:ext cx="155744" cy="45719"/>
            </a:xfrm>
            <a:prstGeom prst="rect">
              <a:avLst/>
            </a:prstGeom>
            <a:solidFill>
              <a:srgbClr val="787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97BD009-669C-AC6A-C196-4F4B89050FFA}"/>
                </a:ext>
              </a:extLst>
            </p:cNvPr>
            <p:cNvSpPr/>
            <p:nvPr/>
          </p:nvSpPr>
          <p:spPr>
            <a:xfrm>
              <a:off x="1910764" y="4708892"/>
              <a:ext cx="155744" cy="45719"/>
            </a:xfrm>
            <a:prstGeom prst="rect">
              <a:avLst/>
            </a:prstGeom>
            <a:solidFill>
              <a:srgbClr val="787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34225" y="2194384"/>
            <a:ext cx="320285" cy="493486"/>
            <a:chOff x="247650" y="0"/>
            <a:chExt cx="714375" cy="1184275"/>
          </a:xfrm>
        </p:grpSpPr>
        <p:sp>
          <p:nvSpPr>
            <p:cNvPr id="29" name="직사각형 2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805487" y="6615963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3/26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2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674662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796D4B-0ED2-093B-B90A-1B5818D2D876}"/>
              </a:ext>
            </a:extLst>
          </p:cNvPr>
          <p:cNvSpPr txBox="1"/>
          <p:nvPr/>
        </p:nvSpPr>
        <p:spPr>
          <a:xfrm>
            <a:off x="2183422" y="2306296"/>
            <a:ext cx="9713801" cy="341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src</a:t>
            </a:r>
            <a:r>
              <a:rPr lang="ko-KR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속성은 필수이며</a:t>
            </a: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포함하고자 하는 이미지로의 경로를 지정함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* </a:t>
            </a:r>
            <a:r>
              <a:rPr lang="ko-KR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주의</a:t>
            </a:r>
            <a:r>
              <a:rPr lang="en-US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경로가 잘못되면 이미지가 뜨지 않음</a:t>
            </a:r>
            <a:r>
              <a:rPr lang="en-US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이미지의 확장자까지 적어야 함</a:t>
            </a:r>
            <a:r>
              <a:rPr lang="en-US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          -&gt;</a:t>
            </a:r>
            <a:r>
              <a:rPr lang="ko-KR" altLang="en-US" sz="2000" kern="1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확장자</a:t>
            </a:r>
            <a:r>
              <a:rPr lang="en-US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: [</a:t>
            </a:r>
            <a:r>
              <a:rPr lang="ko-KR" altLang="ko-KR" sz="2000" kern="1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파일 우클릭</a:t>
            </a:r>
            <a:r>
              <a:rPr lang="en-US" altLang="ko-KR" sz="2000" kern="1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2000" kern="1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속성</a:t>
            </a:r>
            <a:r>
              <a:rPr lang="en-US" altLang="ko-KR" sz="2000" kern="1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2000" kern="1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일반 탭</a:t>
            </a:r>
            <a:r>
              <a:rPr lang="en-US" altLang="ko-KR" sz="2000" kern="1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2000" kern="1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파일 형식</a:t>
            </a:r>
            <a:r>
              <a:rPr lang="en-US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]</a:t>
            </a:r>
            <a:r>
              <a:rPr lang="ko-KR" altLang="ko-KR" sz="2000" kern="10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에서 확인 가능</a:t>
            </a:r>
            <a:endParaRPr lang="en-US" altLang="ko-KR" sz="20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&lt;img src="</a:t>
            </a:r>
            <a:r>
              <a:rPr lang="ko-KR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 파일 경로</a:t>
            </a: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"&gt;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</a:t>
            </a:r>
            <a:r>
              <a:rPr lang="ko-KR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같은 폴더안에 있을 때</a:t>
            </a: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-&gt; </a:t>
            </a:r>
            <a:r>
              <a:rPr lang="ko-KR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파일명만 입력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</a:t>
            </a:r>
            <a:r>
              <a:rPr lang="ko-KR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하위 폴더안에 있을 때</a:t>
            </a: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-&gt; </a:t>
            </a:r>
            <a:r>
              <a:rPr lang="ko-KR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폴더명</a:t>
            </a: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/</a:t>
            </a:r>
            <a:r>
              <a:rPr lang="ko-KR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파일명 입력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99C14C-8A44-094C-244F-B5EA48DF80CC}"/>
              </a:ext>
            </a:extLst>
          </p:cNvPr>
          <p:cNvSpPr/>
          <p:nvPr/>
        </p:nvSpPr>
        <p:spPr>
          <a:xfrm>
            <a:off x="1984689" y="2519795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20BFE5-BC6B-8C3C-DA51-151067D3820F}"/>
              </a:ext>
            </a:extLst>
          </p:cNvPr>
          <p:cNvSpPr/>
          <p:nvPr/>
        </p:nvSpPr>
        <p:spPr>
          <a:xfrm flipV="1">
            <a:off x="5754338" y="1618688"/>
            <a:ext cx="2664000" cy="45720"/>
          </a:xfrm>
          <a:prstGeom prst="rect">
            <a:avLst/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9DD3D1D-0523-540B-C446-4A09FD871967}"/>
              </a:ext>
            </a:extLst>
          </p:cNvPr>
          <p:cNvSpPr/>
          <p:nvPr/>
        </p:nvSpPr>
        <p:spPr>
          <a:xfrm>
            <a:off x="1984689" y="421099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214745" y="45489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en-US" altLang="ko-KR" sz="320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Img</a:t>
            </a:r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174704" y="1025359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주요 속성 </a:t>
            </a:r>
            <a:r>
              <a:rPr lang="en-US" altLang="ko-KR" sz="24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1</a:t>
            </a:r>
            <a:r>
              <a:rPr lang="en-US" altLang="ko-KR" sz="2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400" b="1" kern="10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src</a:t>
            </a:r>
            <a:r>
              <a:rPr lang="en-US" altLang="ko-KR" sz="2400" kern="10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ko-KR" sz="24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이미지의 경로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745101" y="1179540"/>
            <a:ext cx="320285" cy="493486"/>
            <a:chOff x="247650" y="0"/>
            <a:chExt cx="714375" cy="1184275"/>
          </a:xfrm>
        </p:grpSpPr>
        <p:sp>
          <p:nvSpPr>
            <p:cNvPr id="17" name="직사각형 16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805487" y="6615963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4</a:t>
            </a:r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674662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77D298D-0760-A6C4-D396-D3E4DB97030B}"/>
              </a:ext>
            </a:extLst>
          </p:cNvPr>
          <p:cNvSpPr/>
          <p:nvPr/>
        </p:nvSpPr>
        <p:spPr>
          <a:xfrm rot="5400000">
            <a:off x="8003114" y="3645154"/>
            <a:ext cx="1057930" cy="124869"/>
          </a:xfrm>
          <a:prstGeom prst="rightArrow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05B16-CF2C-8ED1-6E7F-4039CD3D5237}"/>
              </a:ext>
            </a:extLst>
          </p:cNvPr>
          <p:cNvSpPr txBox="1"/>
          <p:nvPr/>
        </p:nvSpPr>
        <p:spPr>
          <a:xfrm>
            <a:off x="1506188" y="2919035"/>
            <a:ext cx="9713801" cy="84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>
                <a:solidFill>
                  <a:srgbClr val="D4D4D4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800" kern="0">
                <a:solidFill>
                  <a:srgbClr val="80808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800" kern="0">
                <a:solidFill>
                  <a:srgbClr val="569CD6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td</a:t>
            </a:r>
            <a:r>
              <a:rPr lang="en-US" altLang="ko-KR" sz="1800" kern="0">
                <a:solidFill>
                  <a:srgbClr val="80808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&gt;&lt;</a:t>
            </a:r>
            <a:r>
              <a:rPr lang="en-US" altLang="ko-KR" sz="1800" kern="0">
                <a:solidFill>
                  <a:srgbClr val="569CD6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img</a:t>
            </a:r>
            <a:r>
              <a:rPr lang="en-US" altLang="ko-KR" sz="1800" kern="0">
                <a:solidFill>
                  <a:srgbClr val="D4D4D4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>
                <a:solidFill>
                  <a:srgbClr val="9CDCF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src</a:t>
            </a:r>
            <a:r>
              <a:rPr lang="en-US" altLang="ko-KR" sz="1800" kern="0">
                <a:solidFill>
                  <a:srgbClr val="D4D4D4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>
                <a:solidFill>
                  <a:srgbClr val="CE9178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"C:\Users\EZEN-17\Desktop\1202\apple.jfif"</a:t>
            </a:r>
            <a:r>
              <a:rPr lang="en-US" altLang="ko-KR" sz="1800" kern="0">
                <a:solidFill>
                  <a:srgbClr val="F44747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&lt;/td</a:t>
            </a:r>
            <a:r>
              <a:rPr lang="en-US" altLang="ko-KR" sz="1800" kern="0">
                <a:solidFill>
                  <a:srgbClr val="80808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8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>
                <a:solidFill>
                  <a:srgbClr val="D4D4D4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            </a:t>
            </a:r>
            <a:r>
              <a:rPr lang="en-US" altLang="ko-KR" sz="1800" kern="0">
                <a:solidFill>
                  <a:srgbClr val="80808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800" kern="0">
                <a:solidFill>
                  <a:srgbClr val="569CD6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td</a:t>
            </a:r>
            <a:r>
              <a:rPr lang="en-US" altLang="ko-KR" sz="1800" kern="0">
                <a:solidFill>
                  <a:srgbClr val="80808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&gt;&lt;</a:t>
            </a:r>
            <a:r>
              <a:rPr lang="en-US" altLang="ko-KR" sz="1800" kern="0">
                <a:solidFill>
                  <a:srgbClr val="569CD6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img</a:t>
            </a:r>
            <a:r>
              <a:rPr lang="en-US" altLang="ko-KR" sz="1800" kern="0">
                <a:solidFill>
                  <a:srgbClr val="D4D4D4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>
                <a:solidFill>
                  <a:srgbClr val="9CDCF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src</a:t>
            </a:r>
            <a:r>
              <a:rPr lang="en-US" altLang="ko-KR" sz="1800" kern="0">
                <a:solidFill>
                  <a:srgbClr val="D4D4D4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>
                <a:solidFill>
                  <a:srgbClr val="CE9178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"C:\Users\EZEN-17\Desktop\1202\banana.jfif"</a:t>
            </a:r>
            <a:r>
              <a:rPr lang="en-US" altLang="ko-KR" sz="1800" kern="0">
                <a:solidFill>
                  <a:srgbClr val="F44747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&lt;/td</a:t>
            </a:r>
            <a:r>
              <a:rPr lang="en-US" altLang="ko-KR" sz="1800" kern="0">
                <a:solidFill>
                  <a:srgbClr val="80808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8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0">
                <a:solidFill>
                  <a:srgbClr val="D4D4D4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            </a:t>
            </a:r>
            <a:r>
              <a:rPr lang="en-US" altLang="ko-KR" sz="1800" kern="0">
                <a:solidFill>
                  <a:srgbClr val="80808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800" kern="0">
                <a:solidFill>
                  <a:srgbClr val="569CD6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td</a:t>
            </a:r>
            <a:r>
              <a:rPr lang="en-US" altLang="ko-KR" sz="1800" kern="0">
                <a:solidFill>
                  <a:srgbClr val="80808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&gt;&lt;</a:t>
            </a:r>
            <a:r>
              <a:rPr lang="en-US" altLang="ko-KR" sz="1800" kern="0">
                <a:solidFill>
                  <a:srgbClr val="569CD6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img</a:t>
            </a:r>
            <a:r>
              <a:rPr lang="en-US" altLang="ko-KR" sz="1800" kern="0">
                <a:solidFill>
                  <a:srgbClr val="D4D4D4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kern="0">
                <a:solidFill>
                  <a:srgbClr val="9CDCFE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src</a:t>
            </a:r>
            <a:r>
              <a:rPr lang="en-US" altLang="ko-KR" sz="1800" kern="0">
                <a:solidFill>
                  <a:srgbClr val="D4D4D4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800" kern="0">
                <a:solidFill>
                  <a:srgbClr val="CE9178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"C:\Users\EZEN-17\Desktop\1202\mango.jfif"</a:t>
            </a:r>
            <a:r>
              <a:rPr lang="en-US" altLang="ko-KR" sz="1800" kern="0">
                <a:solidFill>
                  <a:srgbClr val="F44747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&lt;/td</a:t>
            </a:r>
            <a:r>
              <a:rPr lang="en-US" altLang="ko-KR" sz="1800" kern="0">
                <a:solidFill>
                  <a:srgbClr val="80808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8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4255B-480A-8713-D412-008FECB6D988}"/>
              </a:ext>
            </a:extLst>
          </p:cNvPr>
          <p:cNvSpPr txBox="1"/>
          <p:nvPr/>
        </p:nvSpPr>
        <p:spPr>
          <a:xfrm>
            <a:off x="2327565" y="2044654"/>
            <a:ext cx="98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😊예시😊     </a:t>
            </a:r>
            <a:r>
              <a:rPr lang="en-US" altLang="ko-KR">
                <a:latin typeface="티웨이_날다" panose="02000300000000000000" pitchFamily="2" charset="-127"/>
                <a:ea typeface="티웨이_날다" panose="02000300000000000000" pitchFamily="2" charset="-127"/>
              </a:rPr>
              <a:t>Q) </a:t>
            </a:r>
            <a:r>
              <a:rPr lang="ko-KR" altLang="en-US">
                <a:latin typeface="티웨이_날다" panose="02000300000000000000" pitchFamily="2" charset="-127"/>
                <a:ea typeface="티웨이_날다" panose="02000300000000000000" pitchFamily="2" charset="-127"/>
              </a:rPr>
              <a:t>바탕화면의 폴더 안에 있는 이미지 파일에 대한 경로를 설정하기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7642A-F409-244F-BF07-03B56E31C1A1}"/>
              </a:ext>
            </a:extLst>
          </p:cNvPr>
          <p:cNvSpPr txBox="1"/>
          <p:nvPr/>
        </p:nvSpPr>
        <p:spPr>
          <a:xfrm>
            <a:off x="6019656" y="5624101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폴더의 주소는 </a:t>
            </a:r>
            <a:endParaRPr lang="en-US" altLang="ko-KR" sz="1800">
              <a:solidFill>
                <a:srgbClr val="C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마우스 우클릭</a:t>
            </a:r>
            <a:r>
              <a:rPr lang="en-US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속성</a:t>
            </a:r>
            <a:r>
              <a:rPr lang="en-US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일반 탭</a:t>
            </a:r>
            <a:r>
              <a:rPr lang="en-US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b="1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]</a:t>
            </a:r>
            <a:r>
              <a:rPr lang="ko-KR" altLang="ko-KR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en-US" sz="1800">
                <a:solidFill>
                  <a:srgbClr val="C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확인 가능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EEF800A-1BB0-4B5F-14D3-05EC9991C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39"/>
          <a:stretch/>
        </p:blipFill>
        <p:spPr>
          <a:xfrm>
            <a:off x="1751138" y="4296699"/>
            <a:ext cx="3982006" cy="1853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3040E074-9FE4-104D-753F-D30B05519BD5}"/>
              </a:ext>
            </a:extLst>
          </p:cNvPr>
          <p:cNvSpPr/>
          <p:nvPr/>
        </p:nvSpPr>
        <p:spPr>
          <a:xfrm>
            <a:off x="2654664" y="5793522"/>
            <a:ext cx="1801368" cy="310422"/>
          </a:xfrm>
          <a:prstGeom prst="fra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3574B15-7464-B4C4-3B7B-448AEE346812}"/>
              </a:ext>
            </a:extLst>
          </p:cNvPr>
          <p:cNvSpPr/>
          <p:nvPr/>
        </p:nvSpPr>
        <p:spPr>
          <a:xfrm>
            <a:off x="4517644" y="5860517"/>
            <a:ext cx="1435608" cy="150426"/>
          </a:xfrm>
          <a:prstGeom prst="rightArrow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72401FDC-52BB-0D51-5CCA-7CFB089035AE}"/>
              </a:ext>
            </a:extLst>
          </p:cNvPr>
          <p:cNvSpPr/>
          <p:nvPr/>
        </p:nvSpPr>
        <p:spPr>
          <a:xfrm>
            <a:off x="3250475" y="2842373"/>
            <a:ext cx="5605590" cy="380335"/>
          </a:xfrm>
          <a:prstGeom prst="frame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0695E4C2-A099-1766-6DC6-FF0939671144}"/>
              </a:ext>
            </a:extLst>
          </p:cNvPr>
          <p:cNvSpPr/>
          <p:nvPr/>
        </p:nvSpPr>
        <p:spPr>
          <a:xfrm>
            <a:off x="8208095" y="2788519"/>
            <a:ext cx="647970" cy="453487"/>
          </a:xfrm>
          <a:prstGeom prst="donut">
            <a:avLst>
              <a:gd name="adj" fmla="val 9615"/>
            </a:avLst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CAF54-5061-92D5-803B-F4682F7C1380}"/>
              </a:ext>
            </a:extLst>
          </p:cNvPr>
          <p:cNvSpPr txBox="1"/>
          <p:nvPr/>
        </p:nvSpPr>
        <p:spPr>
          <a:xfrm>
            <a:off x="6511714" y="4255224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파일의 확장자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(jpg, jfif, png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214745" y="45489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en-US" altLang="ko-KR" sz="320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Img</a:t>
            </a:r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0BFE5-BC6B-8C3C-DA51-151067D3820F}"/>
              </a:ext>
            </a:extLst>
          </p:cNvPr>
          <p:cNvSpPr/>
          <p:nvPr/>
        </p:nvSpPr>
        <p:spPr>
          <a:xfrm flipV="1">
            <a:off x="5754338" y="1618688"/>
            <a:ext cx="2664000" cy="45720"/>
          </a:xfrm>
          <a:prstGeom prst="rect">
            <a:avLst/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174704" y="1025359"/>
            <a:ext cx="7352523" cy="581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주요 속성 </a:t>
            </a:r>
            <a:r>
              <a:rPr lang="en-US" altLang="ko-KR" sz="24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1. </a:t>
            </a:r>
            <a:r>
              <a:rPr lang="en-US" altLang="ko-KR" sz="2400" b="1" kern="10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src</a:t>
            </a:r>
            <a:r>
              <a:rPr lang="en-US" altLang="ko-KR" sz="2400" kern="10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ko-KR" sz="24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이미지의 경로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745101" y="1179540"/>
            <a:ext cx="320285" cy="493486"/>
            <a:chOff x="247650" y="0"/>
            <a:chExt cx="714375" cy="1184275"/>
          </a:xfrm>
        </p:grpSpPr>
        <p:sp>
          <p:nvSpPr>
            <p:cNvPr id="25" name="직사각형 24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05487" y="6607496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5/26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661521" y="1501222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주요 속성 </a:t>
            </a:r>
            <a:r>
              <a:rPr lang="en-US" altLang="ko-KR" sz="24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2</a:t>
            </a:r>
            <a:r>
              <a:rPr lang="en-US" altLang="ko-KR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alt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24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</a:t>
            </a:r>
            <a:r>
              <a:rPr lang="en-US" altLang="ko-KR" sz="24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 </a:t>
            </a:r>
            <a:r>
              <a:rPr lang="ko-KR" altLang="en-US" sz="24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설명</a:t>
            </a:r>
            <a:r>
              <a:rPr lang="en-US" altLang="ko-KR" sz="24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24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대체</a:t>
            </a:r>
            <a:endParaRPr lang="ko-KR" altLang="ko-KR" sz="2400" kern="10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674662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584040" y="2991145"/>
            <a:ext cx="9943187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spcAft>
                <a:spcPts val="800"/>
              </a:spcAft>
            </a:pPr>
            <a:r>
              <a:rPr lang="ko-KR" altLang="en-US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스크린 리더가 </a:t>
            </a: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alt</a:t>
            </a:r>
            <a:r>
              <a:rPr lang="ko-KR" altLang="en-US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의 값을 읽어 사용자에게 이미지를 </a:t>
            </a:r>
            <a:r>
              <a:rPr lang="ko-KR" altLang="en-US" sz="20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설명하므로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접근성 </a:t>
            </a:r>
            <a:r>
              <a:rPr lang="ko-KR" altLang="en-US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차원에서 매우 </a:t>
            </a:r>
            <a:r>
              <a:rPr lang="ko-KR" altLang="en-US" sz="20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유용</a:t>
            </a: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ko-KR" altLang="en-US" sz="2000" u="sng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이미지를 </a:t>
            </a:r>
            <a:r>
              <a:rPr lang="ko-KR" altLang="en-US" sz="2000" u="sng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표시할 수 없는 </a:t>
            </a:r>
            <a:r>
              <a:rPr lang="ko-KR" altLang="en-US" sz="2000" u="sng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경우</a:t>
            </a:r>
            <a:r>
              <a:rPr lang="ko-KR" altLang="en-US" sz="20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에 </a:t>
            </a:r>
            <a:r>
              <a:rPr lang="en-US" altLang="ko-KR" sz="20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alt</a:t>
            </a:r>
            <a:r>
              <a:rPr lang="ko-KR" altLang="en-US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속성의 값을 대신 보여준다</a:t>
            </a:r>
            <a:r>
              <a:rPr lang="en-US" altLang="ko-KR" sz="20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en-US" altLang="ko-KR" sz="20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네트워크 오류</a:t>
            </a:r>
            <a:r>
              <a:rPr lang="en-US" altLang="ko-KR" sz="20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콘텐츠 차단</a:t>
            </a:r>
            <a:r>
              <a:rPr lang="en-US" altLang="ko-KR" sz="20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죽은 링크 등</a:t>
            </a:r>
            <a:r>
              <a:rPr lang="en-US" altLang="ko-KR" sz="2000" kern="1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en-US" altLang="ko-KR" sz="20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2000" kern="100" smtClean="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2000" kern="100" smtClean="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Alt </a:t>
            </a:r>
            <a:r>
              <a:rPr lang="en-US" altLang="ko-KR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= 100% </a:t>
            </a:r>
            <a:r>
              <a:rPr lang="ko-KR" altLang="en-US" sz="2000" kern="100">
                <a:effectLst/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화면 꽉 차게 생성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354898" y="3130363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488C22-DDE4-7F98-D7CB-A39BE8773C83}"/>
              </a:ext>
            </a:extLst>
          </p:cNvPr>
          <p:cNvSpPr/>
          <p:nvPr/>
        </p:nvSpPr>
        <p:spPr>
          <a:xfrm>
            <a:off x="1342394" y="3976151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17DA834-44C3-BA11-2615-BA55A75ECAC2}"/>
              </a:ext>
            </a:extLst>
          </p:cNvPr>
          <p:cNvSpPr/>
          <p:nvPr/>
        </p:nvSpPr>
        <p:spPr>
          <a:xfrm>
            <a:off x="1354898" y="5192948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214745" y="45489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en-US" altLang="ko-KR" sz="320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Img</a:t>
            </a:r>
            <a:r>
              <a:rPr lang="en-US" altLang="ko-KR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32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0BFE5-BC6B-8C3C-DA51-151067D3820F}"/>
              </a:ext>
            </a:extLst>
          </p:cNvPr>
          <p:cNvSpPr/>
          <p:nvPr/>
        </p:nvSpPr>
        <p:spPr>
          <a:xfrm flipV="1">
            <a:off x="5215755" y="2094551"/>
            <a:ext cx="3240000" cy="45720"/>
          </a:xfrm>
          <a:prstGeom prst="rect">
            <a:avLst/>
          </a:prstGeom>
          <a:solidFill>
            <a:srgbClr val="787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31918" y="1655403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805487" y="6607496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6/26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9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210405" y="1142192"/>
            <a:ext cx="7352523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script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2198902" y="2056469"/>
            <a:ext cx="994318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실행 가능한 코드를 웹페이지에 포함시키거나 참조하기 위해서 사용한다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보통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Javascript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코드를 넣을 때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사용한다</a:t>
            </a:r>
            <a:r>
              <a:rPr lang="en-US" altLang="ko-KR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969760" y="2369113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594116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script, link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751774" y="1283110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3210405" y="3846708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link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2198902" y="4691503"/>
            <a:ext cx="994318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외부 파일을 연결할 때 사용</a:t>
            </a:r>
            <a:endParaRPr lang="en-US" altLang="ko-KR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&lt;link href="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외부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css 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파일 경로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" </a:t>
            </a:r>
            <a:r>
              <a:rPr lang="en-US" altLang="ko-KR" sz="2000" kern="100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rel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="stylesheet" type="text/css"&gt;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>
                <a:solidFill>
                  <a:srgbClr val="BB90DC"/>
                </a:solidFill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rel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= "stylesheet"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는 연결할 파일이 </a:t>
            </a:r>
            <a:r>
              <a:rPr lang="en-US" altLang="ko-KR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stylesheet</a:t>
            </a: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라는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의미이다</a:t>
            </a:r>
            <a:r>
              <a:rPr lang="en-US" altLang="ko-KR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000" kern="100">
              <a:effectLst/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969760" y="4972612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751774" y="3968021"/>
            <a:ext cx="320285" cy="493486"/>
            <a:chOff x="247650" y="0"/>
            <a:chExt cx="714375" cy="1184275"/>
          </a:xfrm>
        </p:grpSpPr>
        <p:sp>
          <p:nvSpPr>
            <p:cNvPr id="29" name="직사각형 2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969760" y="2899885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969760" y="551916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969760" y="611300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6438222" y="3354371"/>
            <a:ext cx="599353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kern="10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사용할 때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&lt;link&gt;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&lt;style&gt;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차이점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 </a:t>
            </a:r>
            <a:endParaRPr lang="en-US" altLang="ko-KR" sz="16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endParaRPr lang="en-US" altLang="ko-KR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&lt;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link&gt;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외부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파일을 연결할 때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endParaRPr lang="en-US" altLang="ko-KR" sz="16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&lt;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style&gt;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설정을 같은 웹페이지 안에서 정의할 때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en-US" altLang="ko-KR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(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이때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위치는 </a:t>
            </a: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&lt;head&gt;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사이에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정의한다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05487" y="6607496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7</a:t>
            </a:r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3D2332C-7CF7-D85A-4C8B-92B9BA51F787}"/>
              </a:ext>
            </a:extLst>
          </p:cNvPr>
          <p:cNvSpPr txBox="1"/>
          <p:nvPr/>
        </p:nvSpPr>
        <p:spPr>
          <a:xfrm>
            <a:off x="4221897" y="925377"/>
            <a:ext cx="73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div</a:t>
            </a:r>
            <a:r>
              <a:rPr lang="en-US" altLang="ko-KR" sz="2400" kern="10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태그</a:t>
            </a:r>
            <a:endParaRPr lang="ko-KR" altLang="ko-KR" sz="2400" kern="1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643396"/>
            <a:ext cx="12192000" cy="214604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586B7E-0997-968F-F084-7E8EACF64326}"/>
              </a:ext>
            </a:extLst>
          </p:cNvPr>
          <p:cNvSpPr/>
          <p:nvPr/>
        </p:nvSpPr>
        <p:spPr>
          <a:xfrm>
            <a:off x="0" y="-2328"/>
            <a:ext cx="12192000" cy="752136"/>
          </a:xfrm>
          <a:prstGeom prst="rect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17004" y="-20616"/>
            <a:ext cx="508355" cy="663652"/>
            <a:chOff x="247650" y="0"/>
            <a:chExt cx="714375" cy="1184275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1536746" y="1587994"/>
            <a:ext cx="994318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아무런 의미는 없지만 컨텐츠들을 어떤 목적에 따라 묶어야할 때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사용한다</a:t>
            </a:r>
            <a:endParaRPr lang="en-US" altLang="ko-KR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여러 요소를 하나로 감싸서 특정 영역으로 레이아웃을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분리한다</a:t>
            </a:r>
            <a:endParaRPr lang="en-US" altLang="ko-KR" sz="2000" kern="100" smtClean="0">
              <a:latin typeface="티웨이_날다" panose="02000300000000000000" pitchFamily="2" charset="-127"/>
              <a:ea typeface="티웨이_날다" panose="02000300000000000000" pitchFamily="2" charset="-127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특별한 기능은 없지만 공간을 </a:t>
            </a:r>
            <a:r>
              <a:rPr lang="ko-KR" altLang="en-US" sz="2000" kern="100" smtClean="0">
                <a:latin typeface="티웨이_날다" panose="02000300000000000000" pitchFamily="2" charset="-127"/>
                <a:ea typeface="티웨이_날다" panose="02000300000000000000" pitchFamily="2" charset="-127"/>
                <a:cs typeface="Times New Roman" panose="02020603050405020304" pitchFamily="18" charset="0"/>
              </a:rPr>
              <a:t>차지한다 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block</a:t>
            </a:r>
            <a:r>
              <a:rPr lang="en-US" altLang="ko-KR" sz="16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요소이므로 한줄을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차지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297595" y="1876024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A4E1-B2C4-3E5E-CD84-94CD8F2A5FC9}"/>
              </a:ext>
            </a:extLst>
          </p:cNvPr>
          <p:cNvSpPr txBox="1"/>
          <p:nvPr/>
        </p:nvSpPr>
        <p:spPr>
          <a:xfrm>
            <a:off x="2594116" y="43747"/>
            <a:ext cx="726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div </a:t>
            </a:r>
            <a:r>
              <a:rPr lang="ko-KR" altLang="en-US" sz="32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태그</a:t>
            </a:r>
            <a:endParaRPr lang="ko-KR" altLang="en-US" sz="32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763266" y="1066295"/>
            <a:ext cx="320285" cy="493486"/>
            <a:chOff x="247650" y="0"/>
            <a:chExt cx="714375" cy="1184275"/>
          </a:xfrm>
        </p:grpSpPr>
        <p:sp>
          <p:nvSpPr>
            <p:cNvPr id="19" name="직사각형 18"/>
            <p:cNvSpPr/>
            <p:nvPr/>
          </p:nvSpPr>
          <p:spPr>
            <a:xfrm>
              <a:off x="247650" y="0"/>
              <a:ext cx="714375" cy="714375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92137" y="714375"/>
              <a:ext cx="369887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 flipH="1">
              <a:off x="247650" y="714375"/>
              <a:ext cx="344485" cy="469900"/>
            </a:xfrm>
            <a:prstGeom prst="triangle">
              <a:avLst>
                <a:gd name="adj" fmla="val 0"/>
              </a:avLst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307604" y="243141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5403421" y="1122296"/>
            <a:ext cx="2291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kern="10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(division)</a:t>
            </a:r>
            <a:endParaRPr lang="en-US" altLang="ko-KR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화살표: 오른쪽 4">
            <a:extLst>
              <a:ext uri="{FF2B5EF4-FFF2-40B4-BE49-F238E27FC236}">
                <a16:creationId xmlns:a16="http://schemas.microsoft.com/office/drawing/2014/main" id="{C77D298D-0760-A6C4-D396-D3E4DB97030B}"/>
              </a:ext>
            </a:extLst>
          </p:cNvPr>
          <p:cNvSpPr/>
          <p:nvPr/>
        </p:nvSpPr>
        <p:spPr>
          <a:xfrm>
            <a:off x="5959388" y="3240945"/>
            <a:ext cx="180000" cy="173421"/>
          </a:xfrm>
          <a:prstGeom prst="rightArrow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2CAF54-5061-92D5-803B-F4682F7C1380}"/>
              </a:ext>
            </a:extLst>
          </p:cNvPr>
          <p:cNvSpPr txBox="1"/>
          <p:nvPr/>
        </p:nvSpPr>
        <p:spPr>
          <a:xfrm>
            <a:off x="6110813" y="3144584"/>
            <a:ext cx="630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태그로 종료된 후 다음 글자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엔터 친 다음 출력되는 셈</a:t>
            </a:r>
            <a:r>
              <a:rPr lang="en-US" altLang="ko-KR" sz="16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6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B8D7D94-7380-E717-7174-09B4EE0D37F3}"/>
              </a:ext>
            </a:extLst>
          </p:cNvPr>
          <p:cNvSpPr/>
          <p:nvPr/>
        </p:nvSpPr>
        <p:spPr>
          <a:xfrm>
            <a:off x="1307604" y="3025250"/>
            <a:ext cx="45719" cy="45719"/>
          </a:xfrm>
          <a:prstGeom prst="ellipse">
            <a:avLst/>
          </a:prstGeom>
          <a:solidFill>
            <a:srgbClr val="BB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CBC249-1131-B322-4BB4-BC9E921AA40B}"/>
              </a:ext>
            </a:extLst>
          </p:cNvPr>
          <p:cNvSpPr txBox="1"/>
          <p:nvPr/>
        </p:nvSpPr>
        <p:spPr>
          <a:xfrm>
            <a:off x="8818315" y="2719711"/>
            <a:ext cx="2291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kern="100" smtClean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* </a:t>
            </a:r>
            <a:r>
              <a:rPr lang="en-US" altLang="ko-KR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block: </a:t>
            </a:r>
            <a:r>
              <a:rPr lang="ko-KR" altLang="en-US" sz="1400" kern="1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줄바꿈</a:t>
            </a:r>
            <a:endParaRPr lang="en-US" altLang="ko-KR" sz="1600" kern="10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4255B-480A-8713-D412-008FECB6D988}"/>
              </a:ext>
            </a:extLst>
          </p:cNvPr>
          <p:cNvSpPr txBox="1"/>
          <p:nvPr/>
        </p:nvSpPr>
        <p:spPr>
          <a:xfrm>
            <a:off x="948769" y="3989640"/>
            <a:ext cx="114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티웨이_날다" panose="02000300000000000000" pitchFamily="2" charset="-127"/>
                <a:ea typeface="티웨이_날다" panose="02000300000000000000" pitchFamily="2" charset="-127"/>
              </a:rPr>
              <a:t>😊예시😊</a:t>
            </a:r>
            <a:endParaRPr lang="ko-KR" altLang="en-US">
              <a:latin typeface="티웨이_날다" panose="02000300000000000000" pitchFamily="2" charset="-127"/>
              <a:ea typeface="티웨이_날다" panose="02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1560" y="4053618"/>
            <a:ext cx="7705900" cy="116955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h3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공간 분할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h3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"background-color: #FFFF00;"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첫 번째 영역입니다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"background-color: #00FF00;"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두 번째 영역입니다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fontAlgn="base"/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       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style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=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"background-color: #FF00FF;"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 </a:t>
            </a:r>
            <a:r>
              <a:rPr lang="ko-KR" altLang="en-US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세 번째 영역입니다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&lt;/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div</a:t>
            </a:r>
            <a:r>
              <a:rPr lang="en-US" altLang="ko-KR" sz="1400">
                <a:solidFill>
                  <a:srgbClr val="80808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47" y="5383999"/>
            <a:ext cx="5191125" cy="1190625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156501" y="5606116"/>
            <a:ext cx="260306" cy="256305"/>
            <a:chOff x="3796581" y="5755481"/>
            <a:chExt cx="260306" cy="256305"/>
          </a:xfrm>
        </p:grpSpPr>
        <p:sp>
          <p:nvSpPr>
            <p:cNvPr id="41" name="화살표: 오른쪽 4">
              <a:extLst>
                <a:ext uri="{FF2B5EF4-FFF2-40B4-BE49-F238E27FC236}">
                  <a16:creationId xmlns:a16="http://schemas.microsoft.com/office/drawing/2014/main" id="{C77D298D-0760-A6C4-D396-D3E4DB97030B}"/>
                </a:ext>
              </a:extLst>
            </p:cNvPr>
            <p:cNvSpPr/>
            <p:nvPr/>
          </p:nvSpPr>
          <p:spPr>
            <a:xfrm>
              <a:off x="3876887" y="5838365"/>
              <a:ext cx="180000" cy="173421"/>
            </a:xfrm>
            <a:prstGeom prst="rightArrow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6581" y="5755481"/>
              <a:ext cx="86400" cy="215380"/>
            </a:xfrm>
            <a:prstGeom prst="rect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05487" y="6607496"/>
            <a:ext cx="890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8</a:t>
            </a:r>
            <a:r>
              <a:rPr lang="en-US" altLang="ko-KR" sz="140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/26</a:t>
            </a:r>
            <a:endParaRPr lang="ko-KR" altLang="en-US" sz="140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1979</Words>
  <Application>Microsoft Office PowerPoint</Application>
  <PresentationFormat>와이드스크린</PresentationFormat>
  <Paragraphs>358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굴림</vt:lpstr>
      <vt:lpstr>굴림</vt:lpstr>
      <vt:lpstr>Times New Roman</vt:lpstr>
      <vt:lpstr>맑은 고딕</vt:lpstr>
      <vt:lpstr>나눔스퀘어라운드 Bold</vt:lpstr>
      <vt:lpstr>Consolas</vt:lpstr>
      <vt:lpstr>여기어때 잘난체</vt:lpstr>
      <vt:lpstr>티웨이_날다</vt:lpstr>
      <vt:lpstr>Arial</vt:lpstr>
      <vt:lpstr>가나초콜릿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</dc:creator>
  <cp:lastModifiedBy>Hyun</cp:lastModifiedBy>
  <cp:revision>60</cp:revision>
  <dcterms:created xsi:type="dcterms:W3CDTF">2022-12-01T11:09:01Z</dcterms:created>
  <dcterms:modified xsi:type="dcterms:W3CDTF">2022-12-03T10:17:20Z</dcterms:modified>
</cp:coreProperties>
</file>