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48" r:id="rId6"/>
    <p:sldId id="342" r:id="rId7"/>
    <p:sldId id="353" r:id="rId8"/>
    <p:sldId id="324" r:id="rId9"/>
    <p:sldId id="350" r:id="rId10"/>
    <p:sldId id="351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82D94-8906-4E6C-A4E4-47AD47E43CE4}" v="1158" dt="2025-04-16T21:12:45.334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>
        <p:scale>
          <a:sx n="69" d="100"/>
          <a:sy n="69" d="100"/>
        </p:scale>
        <p:origin x="568" y="1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4DF2F-6E57-4F26-A11D-0B864DC5475C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CDC69FF-8190-411D-92C7-A74731601C71}">
      <dgm:prSet phldrT="[Text]" custT="1"/>
      <dgm:spPr/>
      <dgm:t>
        <a:bodyPr/>
        <a:lstStyle/>
        <a:p>
          <a:r>
            <a:rPr lang="en-US" sz="2400" dirty="0"/>
            <a:t>Bigger iron core, smaller silicate mantle</a:t>
          </a:r>
        </a:p>
      </dgm:t>
    </dgm:pt>
    <dgm:pt modelId="{F8A752D3-51E0-4ADC-B874-18FF1398DB95}" type="sibTrans" cxnId="{25D7E842-6B73-45A0-8E4A-57F0C9574D58}">
      <dgm:prSet/>
      <dgm:spPr/>
      <dgm:t>
        <a:bodyPr/>
        <a:lstStyle/>
        <a:p>
          <a:endParaRPr lang="en-US"/>
        </a:p>
      </dgm:t>
    </dgm:pt>
    <dgm:pt modelId="{F2B26D70-A724-4443-BF85-2F84FAF8090D}" type="parTrans" cxnId="{25D7E842-6B73-45A0-8E4A-57F0C9574D58}">
      <dgm:prSet/>
      <dgm:spPr/>
      <dgm:t>
        <a:bodyPr/>
        <a:lstStyle/>
        <a:p>
          <a:endParaRPr lang="en-US"/>
        </a:p>
      </dgm:t>
    </dgm:pt>
    <dgm:pt modelId="{19F4DC42-49E3-48C8-88F5-E9F82AAE1AAE}">
      <dgm:prSet phldrT="[Text]" custT="1"/>
      <dgm:spPr/>
      <dgm:t>
        <a:bodyPr/>
        <a:lstStyle/>
        <a:p>
          <a:r>
            <a:rPr lang="en-US" sz="3200" dirty="0"/>
            <a:t>High</a:t>
          </a:r>
          <a:r>
            <a:rPr lang="en-US" sz="3200" baseline="0" dirty="0"/>
            <a:t> Fe/Mg ratio</a:t>
          </a:r>
          <a:endParaRPr lang="en-US" sz="3200" dirty="0"/>
        </a:p>
      </dgm:t>
    </dgm:pt>
    <dgm:pt modelId="{7411CDD2-539E-4313-93D4-EC49DDE5C153}" type="sibTrans" cxnId="{538EF5E3-57F8-404F-A5BD-BCAACDF800B4}">
      <dgm:prSet/>
      <dgm:spPr/>
      <dgm:t>
        <a:bodyPr/>
        <a:lstStyle/>
        <a:p>
          <a:endParaRPr lang="en-US"/>
        </a:p>
      </dgm:t>
    </dgm:pt>
    <dgm:pt modelId="{440A4AD1-EE0D-4CF8-815C-322902DC36FA}" type="parTrans" cxnId="{538EF5E3-57F8-404F-A5BD-BCAACDF800B4}">
      <dgm:prSet/>
      <dgm:spPr/>
      <dgm:t>
        <a:bodyPr/>
        <a:lstStyle/>
        <a:p>
          <a:endParaRPr lang="en-US"/>
        </a:p>
      </dgm:t>
    </dgm:pt>
    <dgm:pt modelId="{8EFE97FE-21DD-472D-88D7-162FF7CC7E86}" type="pres">
      <dgm:prSet presAssocID="{DC24DF2F-6E57-4F26-A11D-0B864DC5475C}" presName="Name0" presStyleCnt="0">
        <dgm:presLayoutVars>
          <dgm:dir/>
          <dgm:resizeHandles val="exact"/>
        </dgm:presLayoutVars>
      </dgm:prSet>
      <dgm:spPr/>
    </dgm:pt>
    <dgm:pt modelId="{288E6B75-3C50-4411-8048-B3B14881C9A1}" type="pres">
      <dgm:prSet presAssocID="{19F4DC42-49E3-48C8-88F5-E9F82AAE1AAE}" presName="node" presStyleLbl="node1" presStyleIdx="0" presStyleCnt="2">
        <dgm:presLayoutVars>
          <dgm:bulletEnabled val="1"/>
        </dgm:presLayoutVars>
      </dgm:prSet>
      <dgm:spPr/>
    </dgm:pt>
    <dgm:pt modelId="{079AF12D-74EB-4B89-B107-5E435E7B2D9F}" type="pres">
      <dgm:prSet presAssocID="{7411CDD2-539E-4313-93D4-EC49DDE5C153}" presName="sibTrans" presStyleLbl="sibTrans2D1" presStyleIdx="0" presStyleCnt="1"/>
      <dgm:spPr/>
    </dgm:pt>
    <dgm:pt modelId="{5A828B9E-7B30-4190-91B7-5DB255EF2541}" type="pres">
      <dgm:prSet presAssocID="{7411CDD2-539E-4313-93D4-EC49DDE5C153}" presName="connectorText" presStyleLbl="sibTrans2D1" presStyleIdx="0" presStyleCnt="1"/>
      <dgm:spPr/>
    </dgm:pt>
    <dgm:pt modelId="{CF470BCA-839F-43EE-BB65-E9AE954DEE35}" type="pres">
      <dgm:prSet presAssocID="{9CDC69FF-8190-411D-92C7-A74731601C71}" presName="node" presStyleLbl="node1" presStyleIdx="1" presStyleCnt="2">
        <dgm:presLayoutVars>
          <dgm:bulletEnabled val="1"/>
        </dgm:presLayoutVars>
      </dgm:prSet>
      <dgm:spPr/>
    </dgm:pt>
  </dgm:ptLst>
  <dgm:cxnLst>
    <dgm:cxn modelId="{0D57A407-66FF-41A2-A8B8-728680E9B596}" type="presOf" srcId="{DC24DF2F-6E57-4F26-A11D-0B864DC5475C}" destId="{8EFE97FE-21DD-472D-88D7-162FF7CC7E86}" srcOrd="0" destOrd="0" presId="urn:microsoft.com/office/officeart/2005/8/layout/process1"/>
    <dgm:cxn modelId="{AF74B13C-655C-4DD9-9C56-9D5BC9229AB6}" type="presOf" srcId="{9CDC69FF-8190-411D-92C7-A74731601C71}" destId="{CF470BCA-839F-43EE-BB65-E9AE954DEE35}" srcOrd="0" destOrd="0" presId="urn:microsoft.com/office/officeart/2005/8/layout/process1"/>
    <dgm:cxn modelId="{25D7E842-6B73-45A0-8E4A-57F0C9574D58}" srcId="{DC24DF2F-6E57-4F26-A11D-0B864DC5475C}" destId="{9CDC69FF-8190-411D-92C7-A74731601C71}" srcOrd="1" destOrd="0" parTransId="{F2B26D70-A724-4443-BF85-2F84FAF8090D}" sibTransId="{F8A752D3-51E0-4ADC-B874-18FF1398DB95}"/>
    <dgm:cxn modelId="{0BD6924D-9087-4E8E-A8FA-C51FBC75E84C}" type="presOf" srcId="{7411CDD2-539E-4313-93D4-EC49DDE5C153}" destId="{079AF12D-74EB-4B89-B107-5E435E7B2D9F}" srcOrd="0" destOrd="0" presId="urn:microsoft.com/office/officeart/2005/8/layout/process1"/>
    <dgm:cxn modelId="{04926C6E-92A0-4BC1-8253-076B707EA95A}" type="presOf" srcId="{19F4DC42-49E3-48C8-88F5-E9F82AAE1AAE}" destId="{288E6B75-3C50-4411-8048-B3B14881C9A1}" srcOrd="0" destOrd="0" presId="urn:microsoft.com/office/officeart/2005/8/layout/process1"/>
    <dgm:cxn modelId="{2F74CE99-AA3A-4FF3-ADA6-F3114920F217}" type="presOf" srcId="{7411CDD2-539E-4313-93D4-EC49DDE5C153}" destId="{5A828B9E-7B30-4190-91B7-5DB255EF2541}" srcOrd="1" destOrd="0" presId="urn:microsoft.com/office/officeart/2005/8/layout/process1"/>
    <dgm:cxn modelId="{538EF5E3-57F8-404F-A5BD-BCAACDF800B4}" srcId="{DC24DF2F-6E57-4F26-A11D-0B864DC5475C}" destId="{19F4DC42-49E3-48C8-88F5-E9F82AAE1AAE}" srcOrd="0" destOrd="0" parTransId="{440A4AD1-EE0D-4CF8-815C-322902DC36FA}" sibTransId="{7411CDD2-539E-4313-93D4-EC49DDE5C153}"/>
    <dgm:cxn modelId="{FDB9BB1F-778B-4E79-B1B5-AB6696A8E275}" type="presParOf" srcId="{8EFE97FE-21DD-472D-88D7-162FF7CC7E86}" destId="{288E6B75-3C50-4411-8048-B3B14881C9A1}" srcOrd="0" destOrd="0" presId="urn:microsoft.com/office/officeart/2005/8/layout/process1"/>
    <dgm:cxn modelId="{ADE9A4BC-15F5-4B38-806D-541444B1FDB4}" type="presParOf" srcId="{8EFE97FE-21DD-472D-88D7-162FF7CC7E86}" destId="{079AF12D-74EB-4B89-B107-5E435E7B2D9F}" srcOrd="1" destOrd="0" presId="urn:microsoft.com/office/officeart/2005/8/layout/process1"/>
    <dgm:cxn modelId="{42DC698F-8209-4741-8453-2833957C2729}" type="presParOf" srcId="{079AF12D-74EB-4B89-B107-5E435E7B2D9F}" destId="{5A828B9E-7B30-4190-91B7-5DB255EF2541}" srcOrd="0" destOrd="0" presId="urn:microsoft.com/office/officeart/2005/8/layout/process1"/>
    <dgm:cxn modelId="{13EF3286-06CE-4ED4-B670-0E74B76F413E}" type="presParOf" srcId="{8EFE97FE-21DD-472D-88D7-162FF7CC7E86}" destId="{CF470BCA-839F-43EE-BB65-E9AE954DEE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4DF2F-6E57-4F26-A11D-0B864DC5475C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CDC69FF-8190-411D-92C7-A74731601C71}">
      <dgm:prSet phldrT="[Text]" custT="1"/>
      <dgm:spPr/>
      <dgm:t>
        <a:bodyPr/>
        <a:lstStyle/>
        <a:p>
          <a:r>
            <a:rPr lang="en-US" sz="2400" dirty="0"/>
            <a:t>Mg-silicate-rich planet, smaller core, lower density</a:t>
          </a:r>
        </a:p>
      </dgm:t>
    </dgm:pt>
    <dgm:pt modelId="{F8A752D3-51E0-4ADC-B874-18FF1398DB95}" type="sibTrans" cxnId="{25D7E842-6B73-45A0-8E4A-57F0C9574D58}">
      <dgm:prSet/>
      <dgm:spPr/>
      <dgm:t>
        <a:bodyPr/>
        <a:lstStyle/>
        <a:p>
          <a:endParaRPr lang="en-US"/>
        </a:p>
      </dgm:t>
    </dgm:pt>
    <dgm:pt modelId="{F2B26D70-A724-4443-BF85-2F84FAF8090D}" type="parTrans" cxnId="{25D7E842-6B73-45A0-8E4A-57F0C9574D58}">
      <dgm:prSet/>
      <dgm:spPr/>
      <dgm:t>
        <a:bodyPr/>
        <a:lstStyle/>
        <a:p>
          <a:endParaRPr lang="en-US"/>
        </a:p>
      </dgm:t>
    </dgm:pt>
    <dgm:pt modelId="{19F4DC42-49E3-48C8-88F5-E9F82AAE1AAE}">
      <dgm:prSet phldrT="[Text]" custT="1"/>
      <dgm:spPr/>
      <dgm:t>
        <a:bodyPr/>
        <a:lstStyle/>
        <a:p>
          <a:r>
            <a:rPr lang="en-US" sz="3200" dirty="0"/>
            <a:t>Low Fe/Mg ratio</a:t>
          </a:r>
        </a:p>
      </dgm:t>
    </dgm:pt>
    <dgm:pt modelId="{7411CDD2-539E-4313-93D4-EC49DDE5C153}" type="sibTrans" cxnId="{538EF5E3-57F8-404F-A5BD-BCAACDF800B4}">
      <dgm:prSet/>
      <dgm:spPr/>
      <dgm:t>
        <a:bodyPr/>
        <a:lstStyle/>
        <a:p>
          <a:endParaRPr lang="en-US"/>
        </a:p>
      </dgm:t>
    </dgm:pt>
    <dgm:pt modelId="{440A4AD1-EE0D-4CF8-815C-322902DC36FA}" type="parTrans" cxnId="{538EF5E3-57F8-404F-A5BD-BCAACDF800B4}">
      <dgm:prSet/>
      <dgm:spPr/>
      <dgm:t>
        <a:bodyPr/>
        <a:lstStyle/>
        <a:p>
          <a:endParaRPr lang="en-US"/>
        </a:p>
      </dgm:t>
    </dgm:pt>
    <dgm:pt modelId="{8EFE97FE-21DD-472D-88D7-162FF7CC7E86}" type="pres">
      <dgm:prSet presAssocID="{DC24DF2F-6E57-4F26-A11D-0B864DC5475C}" presName="Name0" presStyleCnt="0">
        <dgm:presLayoutVars>
          <dgm:dir/>
          <dgm:resizeHandles val="exact"/>
        </dgm:presLayoutVars>
      </dgm:prSet>
      <dgm:spPr/>
    </dgm:pt>
    <dgm:pt modelId="{288E6B75-3C50-4411-8048-B3B14881C9A1}" type="pres">
      <dgm:prSet presAssocID="{19F4DC42-49E3-48C8-88F5-E9F82AAE1AAE}" presName="node" presStyleLbl="node1" presStyleIdx="0" presStyleCnt="2">
        <dgm:presLayoutVars>
          <dgm:bulletEnabled val="1"/>
        </dgm:presLayoutVars>
      </dgm:prSet>
      <dgm:spPr/>
    </dgm:pt>
    <dgm:pt modelId="{079AF12D-74EB-4B89-B107-5E435E7B2D9F}" type="pres">
      <dgm:prSet presAssocID="{7411CDD2-539E-4313-93D4-EC49DDE5C153}" presName="sibTrans" presStyleLbl="sibTrans2D1" presStyleIdx="0" presStyleCnt="1"/>
      <dgm:spPr/>
    </dgm:pt>
    <dgm:pt modelId="{5A828B9E-7B30-4190-91B7-5DB255EF2541}" type="pres">
      <dgm:prSet presAssocID="{7411CDD2-539E-4313-93D4-EC49DDE5C153}" presName="connectorText" presStyleLbl="sibTrans2D1" presStyleIdx="0" presStyleCnt="1"/>
      <dgm:spPr/>
    </dgm:pt>
    <dgm:pt modelId="{CF470BCA-839F-43EE-BB65-E9AE954DEE35}" type="pres">
      <dgm:prSet presAssocID="{9CDC69FF-8190-411D-92C7-A74731601C71}" presName="node" presStyleLbl="node1" presStyleIdx="1" presStyleCnt="2">
        <dgm:presLayoutVars>
          <dgm:bulletEnabled val="1"/>
        </dgm:presLayoutVars>
      </dgm:prSet>
      <dgm:spPr/>
    </dgm:pt>
  </dgm:ptLst>
  <dgm:cxnLst>
    <dgm:cxn modelId="{0D57A407-66FF-41A2-A8B8-728680E9B596}" type="presOf" srcId="{DC24DF2F-6E57-4F26-A11D-0B864DC5475C}" destId="{8EFE97FE-21DD-472D-88D7-162FF7CC7E86}" srcOrd="0" destOrd="0" presId="urn:microsoft.com/office/officeart/2005/8/layout/process1"/>
    <dgm:cxn modelId="{AF74B13C-655C-4DD9-9C56-9D5BC9229AB6}" type="presOf" srcId="{9CDC69FF-8190-411D-92C7-A74731601C71}" destId="{CF470BCA-839F-43EE-BB65-E9AE954DEE35}" srcOrd="0" destOrd="0" presId="urn:microsoft.com/office/officeart/2005/8/layout/process1"/>
    <dgm:cxn modelId="{25D7E842-6B73-45A0-8E4A-57F0C9574D58}" srcId="{DC24DF2F-6E57-4F26-A11D-0B864DC5475C}" destId="{9CDC69FF-8190-411D-92C7-A74731601C71}" srcOrd="1" destOrd="0" parTransId="{F2B26D70-A724-4443-BF85-2F84FAF8090D}" sibTransId="{F8A752D3-51E0-4ADC-B874-18FF1398DB95}"/>
    <dgm:cxn modelId="{0BD6924D-9087-4E8E-A8FA-C51FBC75E84C}" type="presOf" srcId="{7411CDD2-539E-4313-93D4-EC49DDE5C153}" destId="{079AF12D-74EB-4B89-B107-5E435E7B2D9F}" srcOrd="0" destOrd="0" presId="urn:microsoft.com/office/officeart/2005/8/layout/process1"/>
    <dgm:cxn modelId="{04926C6E-92A0-4BC1-8253-076B707EA95A}" type="presOf" srcId="{19F4DC42-49E3-48C8-88F5-E9F82AAE1AAE}" destId="{288E6B75-3C50-4411-8048-B3B14881C9A1}" srcOrd="0" destOrd="0" presId="urn:microsoft.com/office/officeart/2005/8/layout/process1"/>
    <dgm:cxn modelId="{2F74CE99-AA3A-4FF3-ADA6-F3114920F217}" type="presOf" srcId="{7411CDD2-539E-4313-93D4-EC49DDE5C153}" destId="{5A828B9E-7B30-4190-91B7-5DB255EF2541}" srcOrd="1" destOrd="0" presId="urn:microsoft.com/office/officeart/2005/8/layout/process1"/>
    <dgm:cxn modelId="{538EF5E3-57F8-404F-A5BD-BCAACDF800B4}" srcId="{DC24DF2F-6E57-4F26-A11D-0B864DC5475C}" destId="{19F4DC42-49E3-48C8-88F5-E9F82AAE1AAE}" srcOrd="0" destOrd="0" parTransId="{440A4AD1-EE0D-4CF8-815C-322902DC36FA}" sibTransId="{7411CDD2-539E-4313-93D4-EC49DDE5C153}"/>
    <dgm:cxn modelId="{FDB9BB1F-778B-4E79-B1B5-AB6696A8E275}" type="presParOf" srcId="{8EFE97FE-21DD-472D-88D7-162FF7CC7E86}" destId="{288E6B75-3C50-4411-8048-B3B14881C9A1}" srcOrd="0" destOrd="0" presId="urn:microsoft.com/office/officeart/2005/8/layout/process1"/>
    <dgm:cxn modelId="{ADE9A4BC-15F5-4B38-806D-541444B1FDB4}" type="presParOf" srcId="{8EFE97FE-21DD-472D-88D7-162FF7CC7E86}" destId="{079AF12D-74EB-4B89-B107-5E435E7B2D9F}" srcOrd="1" destOrd="0" presId="urn:microsoft.com/office/officeart/2005/8/layout/process1"/>
    <dgm:cxn modelId="{42DC698F-8209-4741-8453-2833957C2729}" type="presParOf" srcId="{079AF12D-74EB-4B89-B107-5E435E7B2D9F}" destId="{5A828B9E-7B30-4190-91B7-5DB255EF2541}" srcOrd="0" destOrd="0" presId="urn:microsoft.com/office/officeart/2005/8/layout/process1"/>
    <dgm:cxn modelId="{13EF3286-06CE-4ED4-B670-0E74B76F413E}" type="presParOf" srcId="{8EFE97FE-21DD-472D-88D7-162FF7CC7E86}" destId="{CF470BCA-839F-43EE-BB65-E9AE954DEE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4DF2F-6E57-4F26-A11D-0B864DC5475C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CDC69FF-8190-411D-92C7-A74731601C71}">
      <dgm:prSet phldrT="[Text]" custT="1"/>
      <dgm:spPr/>
      <dgm:t>
        <a:bodyPr/>
        <a:lstStyle/>
        <a:p>
          <a:r>
            <a:rPr lang="en-US" sz="2400" dirty="0"/>
            <a:t>Smaller core, Fe-rich mantle</a:t>
          </a:r>
        </a:p>
      </dgm:t>
    </dgm:pt>
    <dgm:pt modelId="{F8A752D3-51E0-4ADC-B874-18FF1398DB95}" type="sibTrans" cxnId="{25D7E842-6B73-45A0-8E4A-57F0C9574D58}">
      <dgm:prSet/>
      <dgm:spPr/>
      <dgm:t>
        <a:bodyPr/>
        <a:lstStyle/>
        <a:p>
          <a:endParaRPr lang="en-US"/>
        </a:p>
      </dgm:t>
    </dgm:pt>
    <dgm:pt modelId="{F2B26D70-A724-4443-BF85-2F84FAF8090D}" type="parTrans" cxnId="{25D7E842-6B73-45A0-8E4A-57F0C9574D58}">
      <dgm:prSet/>
      <dgm:spPr/>
      <dgm:t>
        <a:bodyPr/>
        <a:lstStyle/>
        <a:p>
          <a:endParaRPr lang="en-US"/>
        </a:p>
      </dgm:t>
    </dgm:pt>
    <dgm:pt modelId="{19F4DC42-49E3-48C8-88F5-E9F82AAE1AAE}">
      <dgm:prSet phldrT="[Text]" custT="1"/>
      <dgm:spPr/>
      <dgm:t>
        <a:bodyPr/>
        <a:lstStyle/>
        <a:p>
          <a:r>
            <a:rPr lang="en-US" sz="2800" dirty="0"/>
            <a:t>Higher </a:t>
          </a:r>
          <a:r>
            <a:rPr lang="en-US" sz="2800" dirty="0" err="1"/>
            <a:t>FeO</a:t>
          </a:r>
          <a:r>
            <a:rPr lang="en-US" sz="2800" dirty="0"/>
            <a:t> fraction in mantle vs. metallic Fe</a:t>
          </a:r>
        </a:p>
      </dgm:t>
    </dgm:pt>
    <dgm:pt modelId="{7411CDD2-539E-4313-93D4-EC49DDE5C153}" type="sibTrans" cxnId="{538EF5E3-57F8-404F-A5BD-BCAACDF800B4}">
      <dgm:prSet/>
      <dgm:spPr/>
      <dgm:t>
        <a:bodyPr/>
        <a:lstStyle/>
        <a:p>
          <a:endParaRPr lang="en-US"/>
        </a:p>
      </dgm:t>
    </dgm:pt>
    <dgm:pt modelId="{440A4AD1-EE0D-4CF8-815C-322902DC36FA}" type="parTrans" cxnId="{538EF5E3-57F8-404F-A5BD-BCAACDF800B4}">
      <dgm:prSet/>
      <dgm:spPr/>
      <dgm:t>
        <a:bodyPr/>
        <a:lstStyle/>
        <a:p>
          <a:endParaRPr lang="en-US"/>
        </a:p>
      </dgm:t>
    </dgm:pt>
    <dgm:pt modelId="{8EFE97FE-21DD-472D-88D7-162FF7CC7E86}" type="pres">
      <dgm:prSet presAssocID="{DC24DF2F-6E57-4F26-A11D-0B864DC5475C}" presName="Name0" presStyleCnt="0">
        <dgm:presLayoutVars>
          <dgm:dir/>
          <dgm:resizeHandles val="exact"/>
        </dgm:presLayoutVars>
      </dgm:prSet>
      <dgm:spPr/>
    </dgm:pt>
    <dgm:pt modelId="{288E6B75-3C50-4411-8048-B3B14881C9A1}" type="pres">
      <dgm:prSet presAssocID="{19F4DC42-49E3-48C8-88F5-E9F82AAE1AAE}" presName="node" presStyleLbl="node1" presStyleIdx="0" presStyleCnt="2">
        <dgm:presLayoutVars>
          <dgm:bulletEnabled val="1"/>
        </dgm:presLayoutVars>
      </dgm:prSet>
      <dgm:spPr/>
    </dgm:pt>
    <dgm:pt modelId="{079AF12D-74EB-4B89-B107-5E435E7B2D9F}" type="pres">
      <dgm:prSet presAssocID="{7411CDD2-539E-4313-93D4-EC49DDE5C153}" presName="sibTrans" presStyleLbl="sibTrans2D1" presStyleIdx="0" presStyleCnt="1"/>
      <dgm:spPr/>
    </dgm:pt>
    <dgm:pt modelId="{5A828B9E-7B30-4190-91B7-5DB255EF2541}" type="pres">
      <dgm:prSet presAssocID="{7411CDD2-539E-4313-93D4-EC49DDE5C153}" presName="connectorText" presStyleLbl="sibTrans2D1" presStyleIdx="0" presStyleCnt="1"/>
      <dgm:spPr/>
    </dgm:pt>
    <dgm:pt modelId="{CF470BCA-839F-43EE-BB65-E9AE954DEE35}" type="pres">
      <dgm:prSet presAssocID="{9CDC69FF-8190-411D-92C7-A74731601C71}" presName="node" presStyleLbl="node1" presStyleIdx="1" presStyleCnt="2">
        <dgm:presLayoutVars>
          <dgm:bulletEnabled val="1"/>
        </dgm:presLayoutVars>
      </dgm:prSet>
      <dgm:spPr/>
    </dgm:pt>
  </dgm:ptLst>
  <dgm:cxnLst>
    <dgm:cxn modelId="{0D57A407-66FF-41A2-A8B8-728680E9B596}" type="presOf" srcId="{DC24DF2F-6E57-4F26-A11D-0B864DC5475C}" destId="{8EFE97FE-21DD-472D-88D7-162FF7CC7E86}" srcOrd="0" destOrd="0" presId="urn:microsoft.com/office/officeart/2005/8/layout/process1"/>
    <dgm:cxn modelId="{AF74B13C-655C-4DD9-9C56-9D5BC9229AB6}" type="presOf" srcId="{9CDC69FF-8190-411D-92C7-A74731601C71}" destId="{CF470BCA-839F-43EE-BB65-E9AE954DEE35}" srcOrd="0" destOrd="0" presId="urn:microsoft.com/office/officeart/2005/8/layout/process1"/>
    <dgm:cxn modelId="{25D7E842-6B73-45A0-8E4A-57F0C9574D58}" srcId="{DC24DF2F-6E57-4F26-A11D-0B864DC5475C}" destId="{9CDC69FF-8190-411D-92C7-A74731601C71}" srcOrd="1" destOrd="0" parTransId="{F2B26D70-A724-4443-BF85-2F84FAF8090D}" sibTransId="{F8A752D3-51E0-4ADC-B874-18FF1398DB95}"/>
    <dgm:cxn modelId="{0BD6924D-9087-4E8E-A8FA-C51FBC75E84C}" type="presOf" srcId="{7411CDD2-539E-4313-93D4-EC49DDE5C153}" destId="{079AF12D-74EB-4B89-B107-5E435E7B2D9F}" srcOrd="0" destOrd="0" presId="urn:microsoft.com/office/officeart/2005/8/layout/process1"/>
    <dgm:cxn modelId="{04926C6E-92A0-4BC1-8253-076B707EA95A}" type="presOf" srcId="{19F4DC42-49E3-48C8-88F5-E9F82AAE1AAE}" destId="{288E6B75-3C50-4411-8048-B3B14881C9A1}" srcOrd="0" destOrd="0" presId="urn:microsoft.com/office/officeart/2005/8/layout/process1"/>
    <dgm:cxn modelId="{2F74CE99-AA3A-4FF3-ADA6-F3114920F217}" type="presOf" srcId="{7411CDD2-539E-4313-93D4-EC49DDE5C153}" destId="{5A828B9E-7B30-4190-91B7-5DB255EF2541}" srcOrd="1" destOrd="0" presId="urn:microsoft.com/office/officeart/2005/8/layout/process1"/>
    <dgm:cxn modelId="{538EF5E3-57F8-404F-A5BD-BCAACDF800B4}" srcId="{DC24DF2F-6E57-4F26-A11D-0B864DC5475C}" destId="{19F4DC42-49E3-48C8-88F5-E9F82AAE1AAE}" srcOrd="0" destOrd="0" parTransId="{440A4AD1-EE0D-4CF8-815C-322902DC36FA}" sibTransId="{7411CDD2-539E-4313-93D4-EC49DDE5C153}"/>
    <dgm:cxn modelId="{FDB9BB1F-778B-4E79-B1B5-AB6696A8E275}" type="presParOf" srcId="{8EFE97FE-21DD-472D-88D7-162FF7CC7E86}" destId="{288E6B75-3C50-4411-8048-B3B14881C9A1}" srcOrd="0" destOrd="0" presId="urn:microsoft.com/office/officeart/2005/8/layout/process1"/>
    <dgm:cxn modelId="{ADE9A4BC-15F5-4B38-806D-541444B1FDB4}" type="presParOf" srcId="{8EFE97FE-21DD-472D-88D7-162FF7CC7E86}" destId="{079AF12D-74EB-4B89-B107-5E435E7B2D9F}" srcOrd="1" destOrd="0" presId="urn:microsoft.com/office/officeart/2005/8/layout/process1"/>
    <dgm:cxn modelId="{42DC698F-8209-4741-8453-2833957C2729}" type="presParOf" srcId="{079AF12D-74EB-4B89-B107-5E435E7B2D9F}" destId="{5A828B9E-7B30-4190-91B7-5DB255EF2541}" srcOrd="0" destOrd="0" presId="urn:microsoft.com/office/officeart/2005/8/layout/process1"/>
    <dgm:cxn modelId="{13EF3286-06CE-4ED4-B670-0E74B76F413E}" type="presParOf" srcId="{8EFE97FE-21DD-472D-88D7-162FF7CC7E86}" destId="{CF470BCA-839F-43EE-BB65-E9AE954DEE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24DF2F-6E57-4F26-A11D-0B864DC5475C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CDC69FF-8190-411D-92C7-A74731601C71}">
      <dgm:prSet phldrT="[Text]"/>
      <dgm:spPr/>
      <dgm:t>
        <a:bodyPr/>
        <a:lstStyle/>
        <a:p>
          <a:r>
            <a:rPr lang="en-US" dirty="0"/>
            <a:t>Promotes</a:t>
          </a:r>
          <a:r>
            <a:rPr lang="en-US" baseline="0" dirty="0"/>
            <a:t> silica-rich materials, reduces Mg-rich material, denser mantle</a:t>
          </a:r>
          <a:endParaRPr lang="en-US" dirty="0"/>
        </a:p>
      </dgm:t>
    </dgm:pt>
    <dgm:pt modelId="{F8A752D3-51E0-4ADC-B874-18FF1398DB95}" type="sibTrans" cxnId="{25D7E842-6B73-45A0-8E4A-57F0C9574D58}">
      <dgm:prSet/>
      <dgm:spPr/>
      <dgm:t>
        <a:bodyPr/>
        <a:lstStyle/>
        <a:p>
          <a:endParaRPr lang="en-US"/>
        </a:p>
      </dgm:t>
    </dgm:pt>
    <dgm:pt modelId="{F2B26D70-A724-4443-BF85-2F84FAF8090D}" type="parTrans" cxnId="{25D7E842-6B73-45A0-8E4A-57F0C9574D58}">
      <dgm:prSet/>
      <dgm:spPr/>
      <dgm:t>
        <a:bodyPr/>
        <a:lstStyle/>
        <a:p>
          <a:endParaRPr lang="en-US"/>
        </a:p>
      </dgm:t>
    </dgm:pt>
    <dgm:pt modelId="{19F4DC42-49E3-48C8-88F5-E9F82AAE1AAE}">
      <dgm:prSet phldrT="[Text]" custT="1"/>
      <dgm:spPr/>
      <dgm:t>
        <a:bodyPr/>
        <a:lstStyle/>
        <a:p>
          <a:r>
            <a:rPr lang="en-US" sz="3200" dirty="0"/>
            <a:t>High Si/Mg ratio</a:t>
          </a:r>
        </a:p>
      </dgm:t>
    </dgm:pt>
    <dgm:pt modelId="{7411CDD2-539E-4313-93D4-EC49DDE5C153}" type="sibTrans" cxnId="{538EF5E3-57F8-404F-A5BD-BCAACDF800B4}">
      <dgm:prSet/>
      <dgm:spPr/>
      <dgm:t>
        <a:bodyPr/>
        <a:lstStyle/>
        <a:p>
          <a:endParaRPr lang="en-US"/>
        </a:p>
      </dgm:t>
    </dgm:pt>
    <dgm:pt modelId="{440A4AD1-EE0D-4CF8-815C-322902DC36FA}" type="parTrans" cxnId="{538EF5E3-57F8-404F-A5BD-BCAACDF800B4}">
      <dgm:prSet/>
      <dgm:spPr/>
      <dgm:t>
        <a:bodyPr/>
        <a:lstStyle/>
        <a:p>
          <a:endParaRPr lang="en-US"/>
        </a:p>
      </dgm:t>
    </dgm:pt>
    <dgm:pt modelId="{8EFE97FE-21DD-472D-88D7-162FF7CC7E86}" type="pres">
      <dgm:prSet presAssocID="{DC24DF2F-6E57-4F26-A11D-0B864DC5475C}" presName="Name0" presStyleCnt="0">
        <dgm:presLayoutVars>
          <dgm:dir/>
          <dgm:resizeHandles val="exact"/>
        </dgm:presLayoutVars>
      </dgm:prSet>
      <dgm:spPr/>
    </dgm:pt>
    <dgm:pt modelId="{288E6B75-3C50-4411-8048-B3B14881C9A1}" type="pres">
      <dgm:prSet presAssocID="{19F4DC42-49E3-48C8-88F5-E9F82AAE1AAE}" presName="node" presStyleLbl="node1" presStyleIdx="0" presStyleCnt="2">
        <dgm:presLayoutVars>
          <dgm:bulletEnabled val="1"/>
        </dgm:presLayoutVars>
      </dgm:prSet>
      <dgm:spPr/>
    </dgm:pt>
    <dgm:pt modelId="{079AF12D-74EB-4B89-B107-5E435E7B2D9F}" type="pres">
      <dgm:prSet presAssocID="{7411CDD2-539E-4313-93D4-EC49DDE5C153}" presName="sibTrans" presStyleLbl="sibTrans2D1" presStyleIdx="0" presStyleCnt="1"/>
      <dgm:spPr/>
    </dgm:pt>
    <dgm:pt modelId="{5A828B9E-7B30-4190-91B7-5DB255EF2541}" type="pres">
      <dgm:prSet presAssocID="{7411CDD2-539E-4313-93D4-EC49DDE5C153}" presName="connectorText" presStyleLbl="sibTrans2D1" presStyleIdx="0" presStyleCnt="1"/>
      <dgm:spPr/>
    </dgm:pt>
    <dgm:pt modelId="{CF470BCA-839F-43EE-BB65-E9AE954DEE35}" type="pres">
      <dgm:prSet presAssocID="{9CDC69FF-8190-411D-92C7-A74731601C71}" presName="node" presStyleLbl="node1" presStyleIdx="1" presStyleCnt="2">
        <dgm:presLayoutVars>
          <dgm:bulletEnabled val="1"/>
        </dgm:presLayoutVars>
      </dgm:prSet>
      <dgm:spPr/>
    </dgm:pt>
  </dgm:ptLst>
  <dgm:cxnLst>
    <dgm:cxn modelId="{0D57A407-66FF-41A2-A8B8-728680E9B596}" type="presOf" srcId="{DC24DF2F-6E57-4F26-A11D-0B864DC5475C}" destId="{8EFE97FE-21DD-472D-88D7-162FF7CC7E86}" srcOrd="0" destOrd="0" presId="urn:microsoft.com/office/officeart/2005/8/layout/process1"/>
    <dgm:cxn modelId="{AF74B13C-655C-4DD9-9C56-9D5BC9229AB6}" type="presOf" srcId="{9CDC69FF-8190-411D-92C7-A74731601C71}" destId="{CF470BCA-839F-43EE-BB65-E9AE954DEE35}" srcOrd="0" destOrd="0" presId="urn:microsoft.com/office/officeart/2005/8/layout/process1"/>
    <dgm:cxn modelId="{25D7E842-6B73-45A0-8E4A-57F0C9574D58}" srcId="{DC24DF2F-6E57-4F26-A11D-0B864DC5475C}" destId="{9CDC69FF-8190-411D-92C7-A74731601C71}" srcOrd="1" destOrd="0" parTransId="{F2B26D70-A724-4443-BF85-2F84FAF8090D}" sibTransId="{F8A752D3-51E0-4ADC-B874-18FF1398DB95}"/>
    <dgm:cxn modelId="{0BD6924D-9087-4E8E-A8FA-C51FBC75E84C}" type="presOf" srcId="{7411CDD2-539E-4313-93D4-EC49DDE5C153}" destId="{079AF12D-74EB-4B89-B107-5E435E7B2D9F}" srcOrd="0" destOrd="0" presId="urn:microsoft.com/office/officeart/2005/8/layout/process1"/>
    <dgm:cxn modelId="{04926C6E-92A0-4BC1-8253-076B707EA95A}" type="presOf" srcId="{19F4DC42-49E3-48C8-88F5-E9F82AAE1AAE}" destId="{288E6B75-3C50-4411-8048-B3B14881C9A1}" srcOrd="0" destOrd="0" presId="urn:microsoft.com/office/officeart/2005/8/layout/process1"/>
    <dgm:cxn modelId="{2F74CE99-AA3A-4FF3-ADA6-F3114920F217}" type="presOf" srcId="{7411CDD2-539E-4313-93D4-EC49DDE5C153}" destId="{5A828B9E-7B30-4190-91B7-5DB255EF2541}" srcOrd="1" destOrd="0" presId="urn:microsoft.com/office/officeart/2005/8/layout/process1"/>
    <dgm:cxn modelId="{538EF5E3-57F8-404F-A5BD-BCAACDF800B4}" srcId="{DC24DF2F-6E57-4F26-A11D-0B864DC5475C}" destId="{19F4DC42-49E3-48C8-88F5-E9F82AAE1AAE}" srcOrd="0" destOrd="0" parTransId="{440A4AD1-EE0D-4CF8-815C-322902DC36FA}" sibTransId="{7411CDD2-539E-4313-93D4-EC49DDE5C153}"/>
    <dgm:cxn modelId="{FDB9BB1F-778B-4E79-B1B5-AB6696A8E275}" type="presParOf" srcId="{8EFE97FE-21DD-472D-88D7-162FF7CC7E86}" destId="{288E6B75-3C50-4411-8048-B3B14881C9A1}" srcOrd="0" destOrd="0" presId="urn:microsoft.com/office/officeart/2005/8/layout/process1"/>
    <dgm:cxn modelId="{ADE9A4BC-15F5-4B38-806D-541444B1FDB4}" type="presParOf" srcId="{8EFE97FE-21DD-472D-88D7-162FF7CC7E86}" destId="{079AF12D-74EB-4B89-B107-5E435E7B2D9F}" srcOrd="1" destOrd="0" presId="urn:microsoft.com/office/officeart/2005/8/layout/process1"/>
    <dgm:cxn modelId="{42DC698F-8209-4741-8453-2833957C2729}" type="presParOf" srcId="{079AF12D-74EB-4B89-B107-5E435E7B2D9F}" destId="{5A828B9E-7B30-4190-91B7-5DB255EF2541}" srcOrd="0" destOrd="0" presId="urn:microsoft.com/office/officeart/2005/8/layout/process1"/>
    <dgm:cxn modelId="{13EF3286-06CE-4ED4-B670-0E74B76F413E}" type="presParOf" srcId="{8EFE97FE-21DD-472D-88D7-162FF7CC7E86}" destId="{CF470BCA-839F-43EE-BB65-E9AE954DEE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6B75-3C50-4411-8048-B3B14881C9A1}">
      <dsp:nvSpPr>
        <dsp:cNvPr id="0" name=""/>
        <dsp:cNvSpPr/>
      </dsp:nvSpPr>
      <dsp:spPr>
        <a:xfrm>
          <a:off x="2161" y="0"/>
          <a:ext cx="4609851" cy="1191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High</a:t>
          </a:r>
          <a:r>
            <a:rPr lang="en-US" sz="3200" kern="1200" baseline="0" dirty="0"/>
            <a:t> Fe/Mg ratio</a:t>
          </a:r>
          <a:endParaRPr lang="en-US" sz="3200" kern="1200" dirty="0"/>
        </a:p>
      </dsp:txBody>
      <dsp:txXfrm>
        <a:off x="37061" y="34900"/>
        <a:ext cx="4540051" cy="1121776"/>
      </dsp:txXfrm>
    </dsp:sp>
    <dsp:sp modelId="{079AF12D-74EB-4B89-B107-5E435E7B2D9F}">
      <dsp:nvSpPr>
        <dsp:cNvPr id="0" name=""/>
        <dsp:cNvSpPr/>
      </dsp:nvSpPr>
      <dsp:spPr>
        <a:xfrm>
          <a:off x="5072998" y="24166"/>
          <a:ext cx="977288" cy="1143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5072998" y="252815"/>
        <a:ext cx="684102" cy="685945"/>
      </dsp:txXfrm>
    </dsp:sp>
    <dsp:sp modelId="{CF470BCA-839F-43EE-BB65-E9AE954DEE35}">
      <dsp:nvSpPr>
        <dsp:cNvPr id="0" name=""/>
        <dsp:cNvSpPr/>
      </dsp:nvSpPr>
      <dsp:spPr>
        <a:xfrm>
          <a:off x="6455954" y="0"/>
          <a:ext cx="4609851" cy="1191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Bigger iron core, smaller silicate mantle</a:t>
          </a:r>
        </a:p>
      </dsp:txBody>
      <dsp:txXfrm>
        <a:off x="6490854" y="34900"/>
        <a:ext cx="4540051" cy="1121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6B75-3C50-4411-8048-B3B14881C9A1}">
      <dsp:nvSpPr>
        <dsp:cNvPr id="0" name=""/>
        <dsp:cNvSpPr/>
      </dsp:nvSpPr>
      <dsp:spPr>
        <a:xfrm>
          <a:off x="2161" y="0"/>
          <a:ext cx="4609852" cy="12262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Low Fe/Mg ratio</a:t>
          </a:r>
        </a:p>
      </dsp:txBody>
      <dsp:txXfrm>
        <a:off x="38076" y="35915"/>
        <a:ext cx="4538022" cy="1154393"/>
      </dsp:txXfrm>
    </dsp:sp>
    <dsp:sp modelId="{079AF12D-74EB-4B89-B107-5E435E7B2D9F}">
      <dsp:nvSpPr>
        <dsp:cNvPr id="0" name=""/>
        <dsp:cNvSpPr/>
      </dsp:nvSpPr>
      <dsp:spPr>
        <a:xfrm>
          <a:off x="5072999" y="41489"/>
          <a:ext cx="977288" cy="1143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5072999" y="270138"/>
        <a:ext cx="684102" cy="685945"/>
      </dsp:txXfrm>
    </dsp:sp>
    <dsp:sp modelId="{CF470BCA-839F-43EE-BB65-E9AE954DEE35}">
      <dsp:nvSpPr>
        <dsp:cNvPr id="0" name=""/>
        <dsp:cNvSpPr/>
      </dsp:nvSpPr>
      <dsp:spPr>
        <a:xfrm>
          <a:off x="6455955" y="0"/>
          <a:ext cx="4609852" cy="12262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Mg-silicate-rich planet, smaller core, lower density</a:t>
          </a:r>
        </a:p>
      </dsp:txBody>
      <dsp:txXfrm>
        <a:off x="6491870" y="35915"/>
        <a:ext cx="4538022" cy="1154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6B75-3C50-4411-8048-B3B14881C9A1}">
      <dsp:nvSpPr>
        <dsp:cNvPr id="0" name=""/>
        <dsp:cNvSpPr/>
      </dsp:nvSpPr>
      <dsp:spPr>
        <a:xfrm>
          <a:off x="2161" y="0"/>
          <a:ext cx="4609851" cy="134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Higher </a:t>
          </a:r>
          <a:r>
            <a:rPr lang="en-US" sz="2800" kern="1200" dirty="0" err="1"/>
            <a:t>FeO</a:t>
          </a:r>
          <a:r>
            <a:rPr lang="en-US" sz="2800" kern="1200" dirty="0"/>
            <a:t> fraction in mantle vs. metallic Fe</a:t>
          </a:r>
        </a:p>
      </dsp:txBody>
      <dsp:txXfrm>
        <a:off x="41522" y="39361"/>
        <a:ext cx="4531129" cy="1265168"/>
      </dsp:txXfrm>
    </dsp:sp>
    <dsp:sp modelId="{079AF12D-74EB-4B89-B107-5E435E7B2D9F}">
      <dsp:nvSpPr>
        <dsp:cNvPr id="0" name=""/>
        <dsp:cNvSpPr/>
      </dsp:nvSpPr>
      <dsp:spPr>
        <a:xfrm>
          <a:off x="5072998" y="100323"/>
          <a:ext cx="977288" cy="1143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5072998" y="328972"/>
        <a:ext cx="684102" cy="685945"/>
      </dsp:txXfrm>
    </dsp:sp>
    <dsp:sp modelId="{CF470BCA-839F-43EE-BB65-E9AE954DEE35}">
      <dsp:nvSpPr>
        <dsp:cNvPr id="0" name=""/>
        <dsp:cNvSpPr/>
      </dsp:nvSpPr>
      <dsp:spPr>
        <a:xfrm>
          <a:off x="6455954" y="0"/>
          <a:ext cx="4609851" cy="1343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Smaller core, Fe-rich mantle</a:t>
          </a:r>
        </a:p>
      </dsp:txBody>
      <dsp:txXfrm>
        <a:off x="6495315" y="39361"/>
        <a:ext cx="4531129" cy="1265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E6B75-3C50-4411-8048-B3B14881C9A1}">
      <dsp:nvSpPr>
        <dsp:cNvPr id="0" name=""/>
        <dsp:cNvSpPr/>
      </dsp:nvSpPr>
      <dsp:spPr>
        <a:xfrm>
          <a:off x="2161" y="0"/>
          <a:ext cx="4609852" cy="12217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High Si/Mg ratio</a:t>
          </a:r>
        </a:p>
      </dsp:txBody>
      <dsp:txXfrm>
        <a:off x="37946" y="35785"/>
        <a:ext cx="4538282" cy="1150209"/>
      </dsp:txXfrm>
    </dsp:sp>
    <dsp:sp modelId="{079AF12D-74EB-4B89-B107-5E435E7B2D9F}">
      <dsp:nvSpPr>
        <dsp:cNvPr id="0" name=""/>
        <dsp:cNvSpPr/>
      </dsp:nvSpPr>
      <dsp:spPr>
        <a:xfrm>
          <a:off x="5072999" y="39267"/>
          <a:ext cx="977288" cy="1143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72999" y="267916"/>
        <a:ext cx="684102" cy="685945"/>
      </dsp:txXfrm>
    </dsp:sp>
    <dsp:sp modelId="{CF470BCA-839F-43EE-BB65-E9AE954DEE35}">
      <dsp:nvSpPr>
        <dsp:cNvPr id="0" name=""/>
        <dsp:cNvSpPr/>
      </dsp:nvSpPr>
      <dsp:spPr>
        <a:xfrm>
          <a:off x="6455954" y="0"/>
          <a:ext cx="4609852" cy="12217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Promotes</a:t>
          </a:r>
          <a:r>
            <a:rPr lang="en-US" sz="2200" kern="1200" baseline="0" dirty="0"/>
            <a:t> silica-rich materials, reduces Mg-rich material, denser mantle</a:t>
          </a:r>
          <a:endParaRPr lang="en-US" sz="2200" kern="1200" dirty="0"/>
        </a:p>
      </dsp:txBody>
      <dsp:txXfrm>
        <a:off x="6491739" y="35785"/>
        <a:ext cx="4538282" cy="1150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E1DB5-9D2B-79AF-EE12-F85D34AD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FAE219-FB0E-AD4B-668F-FE10907CF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E2B132-11D2-FEAE-75CF-61B51571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D1488-43EF-591D-7E53-B4E1060A0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2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0EC6-C3B3-7FB4-9079-F5D0C1216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4FB30E-4444-C549-6675-F91E08415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DC807-82F1-8FDD-4058-3E5FCFD63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29FB-74E4-E181-98D3-A3EAD2A97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3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C2CCD-9138-6643-FF8C-CD18E00D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12765-E6DB-2931-370B-7ED6AEC57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1564EB-42F5-1DF7-5955-D7FA707A8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92B4A-4492-733B-A069-88D40EC3E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6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F10EA-AEEF-5D83-528B-3D817D47D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9C5FF-4E3D-4961-9781-4CD49A1E3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AEC9F-B00C-14F6-3067-6CAC4EBFA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3E81C-954E-BB57-5A12-EDB5FA0D2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2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4292" y="151002"/>
            <a:ext cx="7125609" cy="1231839"/>
          </a:xfrm>
        </p:spPr>
        <p:txBody>
          <a:bodyPr/>
          <a:lstStyle/>
          <a:p>
            <a:r>
              <a:rPr lang="en-US" sz="6300" dirty="0"/>
              <a:t>BUILD-A-PLANET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C0D23-EF5F-7729-4457-8C0362CCF917}"/>
              </a:ext>
            </a:extLst>
          </p:cNvPr>
          <p:cNvSpPr txBox="1"/>
          <p:nvPr/>
        </p:nvSpPr>
        <p:spPr>
          <a:xfrm>
            <a:off x="6724613" y="1382841"/>
            <a:ext cx="513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nivers (Body)"/>
              </a:rPr>
              <a:t>Jenna Bittner, Hannah Egg, Nathan </a:t>
            </a:r>
            <a:r>
              <a:rPr lang="en-US" dirty="0" err="1">
                <a:solidFill>
                  <a:schemeClr val="bg1"/>
                </a:solidFill>
                <a:latin typeface="Univers (Body)"/>
              </a:rPr>
              <a:t>Holty</a:t>
            </a:r>
            <a:endParaRPr lang="en-US" dirty="0">
              <a:solidFill>
                <a:schemeClr val="bg1"/>
              </a:solidFill>
              <a:latin typeface="Univers (Body)"/>
            </a:endParaRPr>
          </a:p>
          <a:p>
            <a:r>
              <a:rPr lang="en-US" dirty="0">
                <a:solidFill>
                  <a:schemeClr val="bg1"/>
                </a:solidFill>
                <a:latin typeface="Univers (Body)"/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12" y="529389"/>
            <a:ext cx="3633537" cy="667622"/>
          </a:xfrm>
        </p:spPr>
        <p:txBody>
          <a:bodyPr/>
          <a:lstStyle/>
          <a:p>
            <a:pPr algn="l"/>
            <a:r>
              <a:rPr lang="en-US"/>
              <a:t>MOTIVATION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C0C63-49C6-7D03-E9E8-9384BDC7D7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4CEB94-5F86-8B9C-603B-1DFE07DE3C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7112" y="1441250"/>
            <a:ext cx="10389751" cy="512078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/>
              <a:t>Transit and RV are the most accessible and widely used detection methods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/>
              <a:t>Thus, mass and radius are the most reliable measurements for most exoplanets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/>
              <a:t>Mass and radius can give us bulk density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/>
              <a:t>We want to see what else can be inferred about interior structure and composition using those two parameters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10465-CE04-F403-0B5D-48475F76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09C054-096D-1430-5A82-ADBE771F1CFB}"/>
              </a:ext>
            </a:extLst>
          </p:cNvPr>
          <p:cNvSpPr txBox="1">
            <a:spLocks/>
          </p:cNvSpPr>
          <p:nvPr/>
        </p:nvSpPr>
        <p:spPr>
          <a:xfrm>
            <a:off x="1043059" y="329549"/>
            <a:ext cx="4302713" cy="91020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METHODS</a:t>
            </a:r>
            <a:br>
              <a:rPr lang="en-US" dirty="0"/>
            </a:br>
            <a:r>
              <a:rPr lang="en-US" sz="1800" dirty="0"/>
              <a:t>Warm-up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55011F8-2549-9A49-F1D6-005336D8A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045184"/>
              </p:ext>
            </p:extLst>
          </p:nvPr>
        </p:nvGraphicFramePr>
        <p:xfrm>
          <a:off x="865412" y="1379949"/>
          <a:ext cx="11067968" cy="1191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5906A8C-DFDA-A0BD-5D03-01FCEEFAD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411592"/>
              </p:ext>
            </p:extLst>
          </p:nvPr>
        </p:nvGraphicFramePr>
        <p:xfrm>
          <a:off x="865411" y="2666904"/>
          <a:ext cx="11067970" cy="122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17CE8BC-31A1-95FF-67A6-28A2B4890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764793"/>
              </p:ext>
            </p:extLst>
          </p:nvPr>
        </p:nvGraphicFramePr>
        <p:xfrm>
          <a:off x="865412" y="5352473"/>
          <a:ext cx="11067968" cy="1343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F1A4920-39EC-5CEF-49C4-F07DB787B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878134"/>
              </p:ext>
            </p:extLst>
          </p:nvPr>
        </p:nvGraphicFramePr>
        <p:xfrm>
          <a:off x="865411" y="3998675"/>
          <a:ext cx="11067969" cy="1221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041D0-387E-4E65-47D8-0DC2F6DA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7A72-AD29-1AC4-0543-83B05784D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29" y="399635"/>
            <a:ext cx="4302713" cy="91020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F3375-5702-46AB-3FD3-A0C56942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8F61C-84E9-5506-1583-79D5B59604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A blue planet with white stripes&#10;&#10;AI-generated content may be incorrect.">
            <a:extLst>
              <a:ext uri="{FF2B5EF4-FFF2-40B4-BE49-F238E27FC236}">
                <a16:creationId xmlns:a16="http://schemas.microsoft.com/office/drawing/2014/main" id="{37FCC443-2ABF-7874-8817-198F7586C6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250" r="3731" b="1"/>
          <a:stretch/>
        </p:blipFill>
        <p:spPr>
          <a:xfrm>
            <a:off x="6695553" y="301752"/>
            <a:ext cx="5221224" cy="6263640"/>
          </a:xfrm>
          <a:noFill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312A592-EBBA-8EA1-61CC-D1A7B322E0EB}"/>
              </a:ext>
            </a:extLst>
          </p:cNvPr>
          <p:cNvSpPr txBox="1">
            <a:spLocks/>
          </p:cNvSpPr>
          <p:nvPr/>
        </p:nvSpPr>
        <p:spPr>
          <a:xfrm>
            <a:off x="6851847" y="5771625"/>
            <a:ext cx="3365943" cy="99129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ts val="1000"/>
              </a:spcBef>
              <a:buNone/>
              <a:defRPr sz="4000" b="1" i="0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>
                <a:solidFill>
                  <a:schemeClr val="bg1"/>
                </a:solidFill>
              </a:rPr>
              <a:t>TRAPPIST-1b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75C609-90AA-EC94-5560-7745B8BBACBF}"/>
                  </a:ext>
                </a:extLst>
              </p:cNvPr>
              <p:cNvSpPr txBox="1"/>
              <p:nvPr/>
            </p:nvSpPr>
            <p:spPr>
              <a:xfrm>
                <a:off x="874776" y="1336281"/>
                <a:ext cx="5322824" cy="636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SzPct val="100000"/>
                  <a:buFont typeface="+mj-lt"/>
                  <a:buAutoNum type="arabicPeriod"/>
                </a:pPr>
                <a:r>
                  <a:rPr lang="en-US" dirty="0"/>
                  <a:t>Calculate the molar ratios </a:t>
                </a:r>
                <a:r>
                  <a:rPr lang="en-US" b="1" dirty="0"/>
                  <a:t>Fe/Mg </a:t>
                </a:r>
                <a:r>
                  <a:rPr lang="en-US" dirty="0"/>
                  <a:t>and </a:t>
                </a:r>
                <a:r>
                  <a:rPr lang="en-US" b="1" dirty="0"/>
                  <a:t>Si/Mg</a:t>
                </a:r>
              </a:p>
              <a:p>
                <a:pPr lvl="1">
                  <a:buSzPct val="100000"/>
                </a:pPr>
                <a:endParaRPr lang="en-US" dirty="0"/>
              </a:p>
              <a:p>
                <a:pPr marL="285750" indent="-285750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Reported stellar metallicity</a:t>
                </a:r>
              </a:p>
              <a:p>
                <a:pPr marL="742950" lvl="1" indent="-285750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[Fe/H] = 0.04</a:t>
                </a:r>
              </a:p>
              <a:p>
                <a:pPr marL="285750" indent="-285750">
                  <a:buSzPct val="10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Use empirical relations from literature to infer ratios</a:t>
                </a:r>
              </a:p>
              <a:p>
                <a:pPr marL="742950" lvl="1" indent="-285750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[Mg/H] =  -0.2 x [Fe/H] = -0.008</a:t>
                </a:r>
              </a:p>
              <a:p>
                <a:pPr marL="742950" lvl="1" indent="-285750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[Si/H] = -0.18 x [Fe/H] = -0.0072</a:t>
                </a:r>
              </a:p>
              <a:p>
                <a:pPr marL="742950" lvl="1" indent="-285750">
                  <a:buSzPct val="10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Convert to linear abundance</a:t>
                </a:r>
              </a:p>
              <a:p>
                <a:pPr marL="742950" lvl="1" indent="-285750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buSzPct val="100000"/>
                </a:pPr>
                <a:endParaRPr lang="en-US" sz="2000" dirty="0"/>
              </a:p>
              <a:p>
                <a:pPr marL="342900" indent="-342900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𝐹𝑒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𝑀𝑔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𝐹𝑒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𝑆𝑖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/>
              </a:p>
              <a:p>
                <a:pPr>
                  <a:buSzPct val="100000"/>
                </a:pPr>
                <a:endParaRPr lang="en-US" sz="2000" dirty="0"/>
              </a:p>
              <a:p>
                <a:pPr marL="285750" indent="-285750">
                  <a:buSzPct val="10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SzPct val="10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SzPct val="200000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75C609-90AA-EC94-5560-7745B8BB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" y="1336281"/>
                <a:ext cx="5322824" cy="6369692"/>
              </a:xfrm>
              <a:prstGeom prst="rect">
                <a:avLst/>
              </a:prstGeom>
              <a:blipFill>
                <a:blip r:embed="rId4"/>
                <a:stretch>
                  <a:fillRect l="-1145" t="-670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5E0045-EE08-F315-86AD-F0DA11080D3B}"/>
              </a:ext>
            </a:extLst>
          </p:cNvPr>
          <p:cNvSpPr txBox="1"/>
          <p:nvPr/>
        </p:nvSpPr>
        <p:spPr>
          <a:xfrm>
            <a:off x="4267199" y="5250872"/>
            <a:ext cx="188883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[Fe/Mg] = 1.005</a:t>
            </a:r>
          </a:p>
          <a:p>
            <a:r>
              <a:rPr lang="en-US" dirty="0"/>
              <a:t>[Si/Mg] = 0.902 </a:t>
            </a:r>
          </a:p>
        </p:txBody>
      </p:sp>
    </p:spTree>
    <p:extLst>
      <p:ext uri="{BB962C8B-B14F-4D97-AF65-F5344CB8AC3E}">
        <p14:creationId xmlns:p14="http://schemas.microsoft.com/office/powerpoint/2010/main" val="42342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51" y="-150095"/>
            <a:ext cx="9137012" cy="128016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2FF1654-306D-262A-D360-5E5C2E6B39E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1007111" y="1362241"/>
                <a:ext cx="10755397" cy="5278704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en-US" dirty="0"/>
                  <a:t>Calculate </a:t>
                </a:r>
                <a:r>
                  <a:rPr lang="en-US" b="1" dirty="0"/>
                  <a:t>surface irradiation </a:t>
                </a:r>
                <a:r>
                  <a:rPr lang="en-US" dirty="0"/>
                  <a:t>S, and compare to other rocky planets</a:t>
                </a:r>
              </a:p>
              <a:p>
                <a:pPr lvl="3">
                  <a:buSzPct val="8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914400" lvl="3" indent="0">
                  <a:buNone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dirty="0"/>
                  <a:t>Using the composition of Trappist-1b found in step 1</a:t>
                </a:r>
              </a:p>
              <a:p>
                <a:pPr marL="1028700" lvl="2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For a range of mass estimates, compute an expected radius</a:t>
                </a:r>
              </a:p>
              <a:p>
                <a:pPr marL="1028700" lvl="2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Compute density using mass and radius</a:t>
                </a:r>
              </a:p>
              <a:p>
                <a:pPr marL="1028700" lvl="2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1028700" lvl="2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1028700" lvl="2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1028700" lvl="2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dirty="0"/>
                  <a:t>Reverse-engineer exoplanet interior to match its estimated mass and radius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2FF1654-306D-262A-D360-5E5C2E6B3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1007111" y="1362241"/>
                <a:ext cx="10755397" cy="5278704"/>
              </a:xfrm>
              <a:blipFill>
                <a:blip r:embed="rId3"/>
                <a:stretch>
                  <a:fillRect l="-1360" t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ED5C3-FE38-3535-012B-6F4B6E48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90B6-A415-1C0D-7D4A-7EA99161A3CA}"/>
              </a:ext>
            </a:extLst>
          </p:cNvPr>
          <p:cNvSpPr txBox="1"/>
          <p:nvPr/>
        </p:nvSpPr>
        <p:spPr>
          <a:xfrm>
            <a:off x="9190182" y="726630"/>
            <a:ext cx="2036618" cy="95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2DC304B-20E3-2A38-3569-382B64BE00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142938"/>
                  </p:ext>
                </p:extLst>
              </p:nvPr>
            </p:nvGraphicFramePr>
            <p:xfrm>
              <a:off x="1803140" y="4213578"/>
              <a:ext cx="7629234" cy="147504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543078">
                      <a:extLst>
                        <a:ext uri="{9D8B030D-6E8A-4147-A177-3AD203B41FA5}">
                          <a16:colId xmlns:a16="http://schemas.microsoft.com/office/drawing/2014/main" val="4208214278"/>
                        </a:ext>
                      </a:extLst>
                    </a:gridCol>
                    <a:gridCol w="2543078">
                      <a:extLst>
                        <a:ext uri="{9D8B030D-6E8A-4147-A177-3AD203B41FA5}">
                          <a16:colId xmlns:a16="http://schemas.microsoft.com/office/drawing/2014/main" val="2926050414"/>
                        </a:ext>
                      </a:extLst>
                    </a:gridCol>
                    <a:gridCol w="2543078">
                      <a:extLst>
                        <a:ext uri="{9D8B030D-6E8A-4147-A177-3AD203B41FA5}">
                          <a16:colId xmlns:a16="http://schemas.microsoft.com/office/drawing/2014/main" val="3222781851"/>
                        </a:ext>
                      </a:extLst>
                    </a:gridCol>
                  </a:tblGrid>
                  <a:tr h="3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Radius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Density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𝒌𝒈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1647921"/>
                      </a:ext>
                    </a:extLst>
                  </a:tr>
                  <a:tr h="34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5856.67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874324"/>
                      </a:ext>
                    </a:extLst>
                  </a:tr>
                  <a:tr h="34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5914.33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515972"/>
                      </a:ext>
                    </a:extLst>
                  </a:tr>
                  <a:tr h="349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5960.91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2335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2DC304B-20E3-2A38-3569-382B64BE00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142938"/>
                  </p:ext>
                </p:extLst>
              </p:nvPr>
            </p:nvGraphicFramePr>
            <p:xfrm>
              <a:off x="1803140" y="4213578"/>
              <a:ext cx="7629234" cy="147504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543078">
                      <a:extLst>
                        <a:ext uri="{9D8B030D-6E8A-4147-A177-3AD203B41FA5}">
                          <a16:colId xmlns:a16="http://schemas.microsoft.com/office/drawing/2014/main" val="4208214278"/>
                        </a:ext>
                      </a:extLst>
                    </a:gridCol>
                    <a:gridCol w="2543078">
                      <a:extLst>
                        <a:ext uri="{9D8B030D-6E8A-4147-A177-3AD203B41FA5}">
                          <a16:colId xmlns:a16="http://schemas.microsoft.com/office/drawing/2014/main" val="2926050414"/>
                        </a:ext>
                      </a:extLst>
                    </a:gridCol>
                    <a:gridCol w="2543078">
                      <a:extLst>
                        <a:ext uri="{9D8B030D-6E8A-4147-A177-3AD203B41FA5}">
                          <a16:colId xmlns:a16="http://schemas.microsoft.com/office/drawing/2014/main" val="3222781851"/>
                        </a:ext>
                      </a:extLst>
                    </a:gridCol>
                  </a:tblGrid>
                  <a:tr h="377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9" t="-111290" r="-200239" b="-3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0" t="-111290" r="-100719" b="-3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11290" r="-478" b="-3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16479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5856.67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8743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5914.33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5159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5960.91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2335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33BE2D4-4826-8AC3-DA22-607F9FA03DE7}"/>
              </a:ext>
            </a:extLst>
          </p:cNvPr>
          <p:cNvSpPr txBox="1"/>
          <p:nvPr/>
        </p:nvSpPr>
        <p:spPr>
          <a:xfrm>
            <a:off x="3563990" y="1765676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  →  </a:t>
            </a:r>
            <a:r>
              <a:rPr lang="en-US" sz="1400" dirty="0">
                <a:latin typeface="+mj-lt"/>
                <a:ea typeface="Cambria Math" panose="02040503050406030204" pitchFamily="18" charset="0"/>
              </a:rPr>
              <a:t>stellar luminosity</a:t>
            </a:r>
          </a:p>
          <a:p>
            <a:r>
              <a:rPr lang="en-US" sz="1400" dirty="0"/>
              <a:t>d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→  </a:t>
            </a:r>
            <a:r>
              <a:rPr lang="en-US" sz="1400" dirty="0">
                <a:latin typeface="+mj-lt"/>
                <a:ea typeface="Cambria Math" panose="02040503050406030204" pitchFamily="18" charset="0"/>
              </a:rPr>
              <a:t>orbital distance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4CA8E-C0D0-3C41-F8F8-0E355889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CC4D-E939-A88C-6BF6-DE72367A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51" y="-150095"/>
            <a:ext cx="9137012" cy="12801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D25FA-09FE-19E5-62D7-F73E17797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07111" y="1281341"/>
            <a:ext cx="10755397" cy="8729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Adjust parameters related to the </a:t>
            </a:r>
            <a:r>
              <a:rPr lang="en-US" b="1" dirty="0"/>
              <a:t>mantle composition </a:t>
            </a:r>
            <a:r>
              <a:rPr lang="en-US" dirty="0"/>
              <a:t>and </a:t>
            </a:r>
            <a:r>
              <a:rPr lang="en-US" b="1" dirty="0"/>
              <a:t>core mass fraction </a:t>
            </a:r>
            <a:r>
              <a:rPr lang="en-US" dirty="0"/>
              <a:t>to match its measured mass and radius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6B7BD-022A-1B17-37B3-0E57788C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D6591-E9A7-4DB2-890F-D3FEF9CB1559}"/>
              </a:ext>
            </a:extLst>
          </p:cNvPr>
          <p:cNvSpPr txBox="1"/>
          <p:nvPr/>
        </p:nvSpPr>
        <p:spPr>
          <a:xfrm>
            <a:off x="9190182" y="726630"/>
            <a:ext cx="2036618" cy="95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EEB95-6DED-3A20-A833-EDD2393E5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39800"/>
              </p:ext>
            </p:extLst>
          </p:nvPr>
        </p:nvGraphicFramePr>
        <p:xfrm>
          <a:off x="1191491" y="2240347"/>
          <a:ext cx="10280072" cy="40947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70018">
                  <a:extLst>
                    <a:ext uri="{9D8B030D-6E8A-4147-A177-3AD203B41FA5}">
                      <a16:colId xmlns:a16="http://schemas.microsoft.com/office/drawing/2014/main" val="3421573044"/>
                    </a:ext>
                  </a:extLst>
                </a:gridCol>
                <a:gridCol w="1466272">
                  <a:extLst>
                    <a:ext uri="{9D8B030D-6E8A-4147-A177-3AD203B41FA5}">
                      <a16:colId xmlns:a16="http://schemas.microsoft.com/office/drawing/2014/main" val="2625833168"/>
                    </a:ext>
                  </a:extLst>
                </a:gridCol>
                <a:gridCol w="3075710">
                  <a:extLst>
                    <a:ext uri="{9D8B030D-6E8A-4147-A177-3AD203B41FA5}">
                      <a16:colId xmlns:a16="http://schemas.microsoft.com/office/drawing/2014/main" val="3952450287"/>
                    </a:ext>
                  </a:extLst>
                </a:gridCol>
                <a:gridCol w="3168072">
                  <a:extLst>
                    <a:ext uri="{9D8B030D-6E8A-4147-A177-3AD203B41FA5}">
                      <a16:colId xmlns:a16="http://schemas.microsoft.com/office/drawing/2014/main" val="2055951687"/>
                    </a:ext>
                  </a:extLst>
                </a:gridCol>
              </a:tblGrid>
              <a:tr h="81631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Fe/Mg ratio in mantle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Extremely iron-rich, much higher than Earth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 mantle density, decrease planetary radius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38522"/>
                  </a:ext>
                </a:extLst>
              </a:tr>
              <a:tr h="816274">
                <a:tc>
                  <a:txBody>
                    <a:bodyPr/>
                    <a:lstStyle/>
                    <a:p>
                      <a:r>
                        <a:rPr lang="en-US" dirty="0"/>
                        <a:t>Si fraction in core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Similar to Earth, slightly higher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Reduces core density, balancing dense mantle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6105213"/>
                  </a:ext>
                </a:extLst>
              </a:tr>
              <a:tr h="816274">
                <a:tc>
                  <a:txBody>
                    <a:bodyPr/>
                    <a:lstStyle/>
                    <a:p>
                      <a:r>
                        <a:rPr lang="en-US" dirty="0"/>
                        <a:t>Si/Mg ratio in mantle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Similar to Earth, slightly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Slightly reduces mantle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11677"/>
                  </a:ext>
                </a:extLst>
              </a:tr>
              <a:tr h="816274">
                <a:tc>
                  <a:txBody>
                    <a:bodyPr/>
                    <a:lstStyle/>
                    <a:p>
                      <a:r>
                        <a:rPr lang="en-US" dirty="0"/>
                        <a:t>O fraction in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Very high compared to 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Further reduces core density while preserving planetary 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28075"/>
                  </a:ext>
                </a:extLst>
              </a:tr>
              <a:tr h="816274">
                <a:tc>
                  <a:txBody>
                    <a:bodyPr/>
                    <a:lstStyle/>
                    <a:p>
                      <a:r>
                        <a:rPr lang="en-US" dirty="0"/>
                        <a:t>S fraction in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Higher than Earth, but possible for volatile-rich planets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Make core much less dense, increases 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9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97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B796-9FB7-5E0C-F406-92CB576B5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48E2-A839-5E79-B0EF-09BB7259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51" y="-150095"/>
            <a:ext cx="9137012" cy="12801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5963B-8F0A-7084-6654-69EC4902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43442-4975-DEB9-B20E-BD7E7A99CFF9}"/>
              </a:ext>
            </a:extLst>
          </p:cNvPr>
          <p:cNvSpPr txBox="1"/>
          <p:nvPr/>
        </p:nvSpPr>
        <p:spPr>
          <a:xfrm>
            <a:off x="9190182" y="726630"/>
            <a:ext cx="2036618" cy="95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3B6D516-D547-FA88-F226-E023883B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842" y="318482"/>
            <a:ext cx="7091849" cy="62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F42A6-0138-9A9C-3296-B5E4CEFD436D}"/>
              </a:ext>
            </a:extLst>
          </p:cNvPr>
          <p:cNvSpPr txBox="1"/>
          <p:nvPr/>
        </p:nvSpPr>
        <p:spPr>
          <a:xfrm>
            <a:off x="8386617" y="318482"/>
            <a:ext cx="1177637" cy="24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D9748C-0A85-D1D1-8788-E48714469045}"/>
              </a:ext>
            </a:extLst>
          </p:cNvPr>
          <p:cNvSpPr txBox="1">
            <a:spLocks/>
          </p:cNvSpPr>
          <p:nvPr/>
        </p:nvSpPr>
        <p:spPr>
          <a:xfrm>
            <a:off x="1049251" y="1439316"/>
            <a:ext cx="2437476" cy="3463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0" cap="none" dirty="0"/>
              <a:t>Compare Trappist-1b to other rocky planets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519F6-E8A6-656F-BF80-F76FB1B61E8D}"/>
              </a:ext>
            </a:extLst>
          </p:cNvPr>
          <p:cNvSpPr txBox="1"/>
          <p:nvPr/>
        </p:nvSpPr>
        <p:spPr>
          <a:xfrm>
            <a:off x="11032836" y="392545"/>
            <a:ext cx="725055" cy="9590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2BE5C-3E93-0FC8-29A4-16679C5F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9D30-FEBA-A38A-49A1-2C5F8C2A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65494-B226-AE08-C9DB-0F8B50DE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121" y="726630"/>
            <a:ext cx="520991" cy="51737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B07CB1A0-64FB-9411-DE07-70F11B79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2294294"/>
            <a:ext cx="10087699" cy="373244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08D4B5-8E70-1FEC-7E57-4E4FDCDEC257}"/>
              </a:ext>
            </a:extLst>
          </p:cNvPr>
          <p:cNvSpPr txBox="1"/>
          <p:nvPr/>
        </p:nvSpPr>
        <p:spPr>
          <a:xfrm>
            <a:off x="9190182" y="726630"/>
            <a:ext cx="2036618" cy="95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AF1A7-5893-434E-C852-8838CE5754EA}"/>
              </a:ext>
            </a:extLst>
          </p:cNvPr>
          <p:cNvSpPr txBox="1"/>
          <p:nvPr/>
        </p:nvSpPr>
        <p:spPr>
          <a:xfrm>
            <a:off x="8386617" y="318482"/>
            <a:ext cx="1177637" cy="24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029C4E-E1DA-58C1-B4A8-F533778301CD}"/>
              </a:ext>
            </a:extLst>
          </p:cNvPr>
          <p:cNvSpPr txBox="1">
            <a:spLocks/>
          </p:cNvSpPr>
          <p:nvPr/>
        </p:nvSpPr>
        <p:spPr>
          <a:xfrm>
            <a:off x="3746269" y="1512455"/>
            <a:ext cx="2437476" cy="3463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0" cap="none" dirty="0"/>
              <a:t>Surface irradiation</a:t>
            </a:r>
          </a:p>
        </p:txBody>
      </p:sp>
    </p:spTree>
    <p:extLst>
      <p:ext uri="{BB962C8B-B14F-4D97-AF65-F5344CB8AC3E}">
        <p14:creationId xmlns:p14="http://schemas.microsoft.com/office/powerpoint/2010/main" val="19581899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{AB9F22AE-DDBC-4086-8A04-FCE11A801E18}tf89338750_win32</Template>
  <TotalTime>312</TotalTime>
  <Words>436</Words>
  <Application>Microsoft Office PowerPoint</Application>
  <PresentationFormat>Widescreen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Univers</vt:lpstr>
      <vt:lpstr>Univers (Body)</vt:lpstr>
      <vt:lpstr>Wingdings</vt:lpstr>
      <vt:lpstr>GradientVTI</vt:lpstr>
      <vt:lpstr>BUILD-A-PLANET</vt:lpstr>
      <vt:lpstr>MOTIVATION</vt:lpstr>
      <vt:lpstr>PowerPoint Presentation</vt:lpstr>
      <vt:lpstr>METHODS</vt:lpstr>
      <vt:lpstr>METHODS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Bittner, Jenna</dc:creator>
  <cp:lastModifiedBy>Jenna Bittner</cp:lastModifiedBy>
  <cp:revision>2</cp:revision>
  <dcterms:created xsi:type="dcterms:W3CDTF">2025-04-15T16:52:34Z</dcterms:created>
  <dcterms:modified xsi:type="dcterms:W3CDTF">2025-04-16T21:15:07Z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