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67" r:id="rId5"/>
    <p:sldId id="259" r:id="rId6"/>
    <p:sldId id="260" r:id="rId7"/>
    <p:sldId id="261" r:id="rId8"/>
    <p:sldId id="262" r:id="rId9"/>
    <p:sldId id="268" r:id="rId10"/>
    <p:sldId id="269" r:id="rId11"/>
    <p:sldId id="263" r:id="rId12"/>
    <p:sldId id="270" r:id="rId13"/>
    <p:sldId id="271" r:id="rId14"/>
    <p:sldId id="272" r:id="rId15"/>
    <p:sldId id="273" r:id="rId16"/>
    <p:sldId id="274" r:id="rId17"/>
    <p:sldId id="275" r:id="rId18"/>
    <p:sldId id="276" r:id="rId19"/>
    <p:sldId id="277" r:id="rId20"/>
    <p:sldId id="264" r:id="rId21"/>
    <p:sldId id="278" r:id="rId22"/>
    <p:sldId id="279" r:id="rId23"/>
    <p:sldId id="280" r:id="rId24"/>
    <p:sldId id="265" r:id="rId25"/>
    <p:sldId id="266" r:id="rId26"/>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581"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7CF94-454D-3E99-8F78-E1FD0C1A70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E949FDAA-EF58-5525-8279-07C471DEBF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B22C5A99-8F9A-85C3-115F-A04173EBE80A}"/>
              </a:ext>
            </a:extLst>
          </p:cNvPr>
          <p:cNvSpPr>
            <a:spLocks noGrp="1"/>
          </p:cNvSpPr>
          <p:nvPr>
            <p:ph type="dt" sz="half" idx="10"/>
          </p:nvPr>
        </p:nvSpPr>
        <p:spPr/>
        <p:txBody>
          <a:bodyPr/>
          <a:lstStyle/>
          <a:p>
            <a:fld id="{F1B5CF93-5530-48BA-B327-4B557FDEF100}" type="datetimeFigureOut">
              <a:rPr lang="en-DE" smtClean="0"/>
              <a:t>24/02/2024</a:t>
            </a:fld>
            <a:endParaRPr lang="en-DE"/>
          </a:p>
        </p:txBody>
      </p:sp>
      <p:sp>
        <p:nvSpPr>
          <p:cNvPr id="5" name="Footer Placeholder 4">
            <a:extLst>
              <a:ext uri="{FF2B5EF4-FFF2-40B4-BE49-F238E27FC236}">
                <a16:creationId xmlns:a16="http://schemas.microsoft.com/office/drawing/2014/main" id="{458859C9-CB8D-E02C-47F4-6D74EFB6ED77}"/>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AC8FB0C7-EFB1-83DA-F5C4-FEA37C85F743}"/>
              </a:ext>
            </a:extLst>
          </p:cNvPr>
          <p:cNvSpPr>
            <a:spLocks noGrp="1"/>
          </p:cNvSpPr>
          <p:nvPr>
            <p:ph type="sldNum" sz="quarter" idx="12"/>
          </p:nvPr>
        </p:nvSpPr>
        <p:spPr/>
        <p:txBody>
          <a:bodyPr/>
          <a:lstStyle/>
          <a:p>
            <a:fld id="{028211B8-06AB-447C-9113-B468ED340B32}" type="slidenum">
              <a:rPr lang="en-DE" smtClean="0"/>
              <a:t>‹#›</a:t>
            </a:fld>
            <a:endParaRPr lang="en-DE"/>
          </a:p>
        </p:txBody>
      </p:sp>
    </p:spTree>
    <p:extLst>
      <p:ext uri="{BB962C8B-B14F-4D97-AF65-F5344CB8AC3E}">
        <p14:creationId xmlns:p14="http://schemas.microsoft.com/office/powerpoint/2010/main" val="1865381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4BCE9-9C4D-28BA-6C44-8BBBD19D2ABB}"/>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6A0FDF42-B57B-6B94-0CAD-348D66A674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CA20E284-4F5D-8487-89B2-88868781D5B0}"/>
              </a:ext>
            </a:extLst>
          </p:cNvPr>
          <p:cNvSpPr>
            <a:spLocks noGrp="1"/>
          </p:cNvSpPr>
          <p:nvPr>
            <p:ph type="dt" sz="half" idx="10"/>
          </p:nvPr>
        </p:nvSpPr>
        <p:spPr/>
        <p:txBody>
          <a:bodyPr/>
          <a:lstStyle/>
          <a:p>
            <a:fld id="{F1B5CF93-5530-48BA-B327-4B557FDEF100}" type="datetimeFigureOut">
              <a:rPr lang="en-DE" smtClean="0"/>
              <a:t>24/02/2024</a:t>
            </a:fld>
            <a:endParaRPr lang="en-DE"/>
          </a:p>
        </p:txBody>
      </p:sp>
      <p:sp>
        <p:nvSpPr>
          <p:cNvPr id="5" name="Footer Placeholder 4">
            <a:extLst>
              <a:ext uri="{FF2B5EF4-FFF2-40B4-BE49-F238E27FC236}">
                <a16:creationId xmlns:a16="http://schemas.microsoft.com/office/drawing/2014/main" id="{2DBEB0AB-0F5E-2AD2-1430-EB35327DD5F3}"/>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FB881C93-FFC7-1001-C4C2-299FCE10B7A0}"/>
              </a:ext>
            </a:extLst>
          </p:cNvPr>
          <p:cNvSpPr>
            <a:spLocks noGrp="1"/>
          </p:cNvSpPr>
          <p:nvPr>
            <p:ph type="sldNum" sz="quarter" idx="12"/>
          </p:nvPr>
        </p:nvSpPr>
        <p:spPr/>
        <p:txBody>
          <a:bodyPr/>
          <a:lstStyle/>
          <a:p>
            <a:fld id="{028211B8-06AB-447C-9113-B468ED340B32}" type="slidenum">
              <a:rPr lang="en-DE" smtClean="0"/>
              <a:t>‹#›</a:t>
            </a:fld>
            <a:endParaRPr lang="en-DE"/>
          </a:p>
        </p:txBody>
      </p:sp>
    </p:spTree>
    <p:extLst>
      <p:ext uri="{BB962C8B-B14F-4D97-AF65-F5344CB8AC3E}">
        <p14:creationId xmlns:p14="http://schemas.microsoft.com/office/powerpoint/2010/main" val="3909418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298239-3114-935E-D692-0D7229E70C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52ABAB35-BAFD-84B5-DBAF-68FE5C4DE3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BBC0BB87-2656-F4F2-1824-92ED78A6F590}"/>
              </a:ext>
            </a:extLst>
          </p:cNvPr>
          <p:cNvSpPr>
            <a:spLocks noGrp="1"/>
          </p:cNvSpPr>
          <p:nvPr>
            <p:ph type="dt" sz="half" idx="10"/>
          </p:nvPr>
        </p:nvSpPr>
        <p:spPr/>
        <p:txBody>
          <a:bodyPr/>
          <a:lstStyle/>
          <a:p>
            <a:fld id="{F1B5CF93-5530-48BA-B327-4B557FDEF100}" type="datetimeFigureOut">
              <a:rPr lang="en-DE" smtClean="0"/>
              <a:t>24/02/2024</a:t>
            </a:fld>
            <a:endParaRPr lang="en-DE"/>
          </a:p>
        </p:txBody>
      </p:sp>
      <p:sp>
        <p:nvSpPr>
          <p:cNvPr id="5" name="Footer Placeholder 4">
            <a:extLst>
              <a:ext uri="{FF2B5EF4-FFF2-40B4-BE49-F238E27FC236}">
                <a16:creationId xmlns:a16="http://schemas.microsoft.com/office/drawing/2014/main" id="{F726C661-6942-FCE1-4273-3BD8D92AC936}"/>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4A912F44-8DC3-E408-CAF1-EB6005A624E1}"/>
              </a:ext>
            </a:extLst>
          </p:cNvPr>
          <p:cNvSpPr>
            <a:spLocks noGrp="1"/>
          </p:cNvSpPr>
          <p:nvPr>
            <p:ph type="sldNum" sz="quarter" idx="12"/>
          </p:nvPr>
        </p:nvSpPr>
        <p:spPr/>
        <p:txBody>
          <a:bodyPr/>
          <a:lstStyle/>
          <a:p>
            <a:fld id="{028211B8-06AB-447C-9113-B468ED340B32}" type="slidenum">
              <a:rPr lang="en-DE" smtClean="0"/>
              <a:t>‹#›</a:t>
            </a:fld>
            <a:endParaRPr lang="en-DE"/>
          </a:p>
        </p:txBody>
      </p:sp>
    </p:spTree>
    <p:extLst>
      <p:ext uri="{BB962C8B-B14F-4D97-AF65-F5344CB8AC3E}">
        <p14:creationId xmlns:p14="http://schemas.microsoft.com/office/powerpoint/2010/main" val="1226374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B065C-677E-CE0C-671F-E964FE838EB2}"/>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84609C60-6B67-889D-4232-2325D89D6A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90DE65C6-2320-1482-C437-F9919E9CB0DA}"/>
              </a:ext>
            </a:extLst>
          </p:cNvPr>
          <p:cNvSpPr>
            <a:spLocks noGrp="1"/>
          </p:cNvSpPr>
          <p:nvPr>
            <p:ph type="dt" sz="half" idx="10"/>
          </p:nvPr>
        </p:nvSpPr>
        <p:spPr/>
        <p:txBody>
          <a:bodyPr/>
          <a:lstStyle/>
          <a:p>
            <a:fld id="{F1B5CF93-5530-48BA-B327-4B557FDEF100}" type="datetimeFigureOut">
              <a:rPr lang="en-DE" smtClean="0"/>
              <a:t>24/02/2024</a:t>
            </a:fld>
            <a:endParaRPr lang="en-DE"/>
          </a:p>
        </p:txBody>
      </p:sp>
      <p:sp>
        <p:nvSpPr>
          <p:cNvPr id="5" name="Footer Placeholder 4">
            <a:extLst>
              <a:ext uri="{FF2B5EF4-FFF2-40B4-BE49-F238E27FC236}">
                <a16:creationId xmlns:a16="http://schemas.microsoft.com/office/drawing/2014/main" id="{75203817-79C6-A4B1-662B-E3A033F6944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DE310BFF-0280-6373-0D48-B23C732335F5}"/>
              </a:ext>
            </a:extLst>
          </p:cNvPr>
          <p:cNvSpPr>
            <a:spLocks noGrp="1"/>
          </p:cNvSpPr>
          <p:nvPr>
            <p:ph type="sldNum" sz="quarter" idx="12"/>
          </p:nvPr>
        </p:nvSpPr>
        <p:spPr/>
        <p:txBody>
          <a:bodyPr/>
          <a:lstStyle/>
          <a:p>
            <a:fld id="{028211B8-06AB-447C-9113-B468ED340B32}" type="slidenum">
              <a:rPr lang="en-DE" smtClean="0"/>
              <a:t>‹#›</a:t>
            </a:fld>
            <a:endParaRPr lang="en-DE"/>
          </a:p>
        </p:txBody>
      </p:sp>
    </p:spTree>
    <p:extLst>
      <p:ext uri="{BB962C8B-B14F-4D97-AF65-F5344CB8AC3E}">
        <p14:creationId xmlns:p14="http://schemas.microsoft.com/office/powerpoint/2010/main" val="840436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6BB44-2750-2AA7-97D0-7216FF000F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018F143E-99C4-AC9B-B6DF-B670F5EC30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49B9F8-C0D6-D249-68AC-77C73970D242}"/>
              </a:ext>
            </a:extLst>
          </p:cNvPr>
          <p:cNvSpPr>
            <a:spLocks noGrp="1"/>
          </p:cNvSpPr>
          <p:nvPr>
            <p:ph type="dt" sz="half" idx="10"/>
          </p:nvPr>
        </p:nvSpPr>
        <p:spPr/>
        <p:txBody>
          <a:bodyPr/>
          <a:lstStyle/>
          <a:p>
            <a:fld id="{F1B5CF93-5530-48BA-B327-4B557FDEF100}" type="datetimeFigureOut">
              <a:rPr lang="en-DE" smtClean="0"/>
              <a:t>24/02/2024</a:t>
            </a:fld>
            <a:endParaRPr lang="en-DE"/>
          </a:p>
        </p:txBody>
      </p:sp>
      <p:sp>
        <p:nvSpPr>
          <p:cNvPr id="5" name="Footer Placeholder 4">
            <a:extLst>
              <a:ext uri="{FF2B5EF4-FFF2-40B4-BE49-F238E27FC236}">
                <a16:creationId xmlns:a16="http://schemas.microsoft.com/office/drawing/2014/main" id="{29496453-0E2B-65D4-CE45-FF92AC51E555}"/>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DCEFBBE3-7740-4960-698F-C0BDA3C0B4FF}"/>
              </a:ext>
            </a:extLst>
          </p:cNvPr>
          <p:cNvSpPr>
            <a:spLocks noGrp="1"/>
          </p:cNvSpPr>
          <p:nvPr>
            <p:ph type="sldNum" sz="quarter" idx="12"/>
          </p:nvPr>
        </p:nvSpPr>
        <p:spPr/>
        <p:txBody>
          <a:bodyPr/>
          <a:lstStyle/>
          <a:p>
            <a:fld id="{028211B8-06AB-447C-9113-B468ED340B32}" type="slidenum">
              <a:rPr lang="en-DE" smtClean="0"/>
              <a:t>‹#›</a:t>
            </a:fld>
            <a:endParaRPr lang="en-DE"/>
          </a:p>
        </p:txBody>
      </p:sp>
    </p:spTree>
    <p:extLst>
      <p:ext uri="{BB962C8B-B14F-4D97-AF65-F5344CB8AC3E}">
        <p14:creationId xmlns:p14="http://schemas.microsoft.com/office/powerpoint/2010/main" val="3339977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EF74D-3A2C-74C8-DE17-EE81B7372E61}"/>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6E4EF651-D477-EE8B-56FD-1DFF85AC4D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DFFD419F-008A-BF8E-7817-253A9DB485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3BD0E930-FFA4-AF17-3763-60479FE949A1}"/>
              </a:ext>
            </a:extLst>
          </p:cNvPr>
          <p:cNvSpPr>
            <a:spLocks noGrp="1"/>
          </p:cNvSpPr>
          <p:nvPr>
            <p:ph type="dt" sz="half" idx="10"/>
          </p:nvPr>
        </p:nvSpPr>
        <p:spPr/>
        <p:txBody>
          <a:bodyPr/>
          <a:lstStyle/>
          <a:p>
            <a:fld id="{F1B5CF93-5530-48BA-B327-4B557FDEF100}" type="datetimeFigureOut">
              <a:rPr lang="en-DE" smtClean="0"/>
              <a:t>24/02/2024</a:t>
            </a:fld>
            <a:endParaRPr lang="en-DE"/>
          </a:p>
        </p:txBody>
      </p:sp>
      <p:sp>
        <p:nvSpPr>
          <p:cNvPr id="6" name="Footer Placeholder 5">
            <a:extLst>
              <a:ext uri="{FF2B5EF4-FFF2-40B4-BE49-F238E27FC236}">
                <a16:creationId xmlns:a16="http://schemas.microsoft.com/office/drawing/2014/main" id="{D4EFF919-D1D9-BEB4-5109-28848CF742AA}"/>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57A0C4D6-F8E3-051D-0ECC-D6452B00B130}"/>
              </a:ext>
            </a:extLst>
          </p:cNvPr>
          <p:cNvSpPr>
            <a:spLocks noGrp="1"/>
          </p:cNvSpPr>
          <p:nvPr>
            <p:ph type="sldNum" sz="quarter" idx="12"/>
          </p:nvPr>
        </p:nvSpPr>
        <p:spPr/>
        <p:txBody>
          <a:bodyPr/>
          <a:lstStyle/>
          <a:p>
            <a:fld id="{028211B8-06AB-447C-9113-B468ED340B32}" type="slidenum">
              <a:rPr lang="en-DE" smtClean="0"/>
              <a:t>‹#›</a:t>
            </a:fld>
            <a:endParaRPr lang="en-DE"/>
          </a:p>
        </p:txBody>
      </p:sp>
    </p:spTree>
    <p:extLst>
      <p:ext uri="{BB962C8B-B14F-4D97-AF65-F5344CB8AC3E}">
        <p14:creationId xmlns:p14="http://schemas.microsoft.com/office/powerpoint/2010/main" val="150529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6D467-7C39-BEFB-6BFB-1432DE44BD06}"/>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FCC6BC3D-0CD6-A132-9741-25970FD7B8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B6D8D5-EECF-E03A-F5D9-BA0516772B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E2E01549-BE2C-7360-1104-733EC47FB3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E93D4A-641F-3108-2F74-D2658C345D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1A1938BA-D9A9-10A9-F774-8CC9DF7837E6}"/>
              </a:ext>
            </a:extLst>
          </p:cNvPr>
          <p:cNvSpPr>
            <a:spLocks noGrp="1"/>
          </p:cNvSpPr>
          <p:nvPr>
            <p:ph type="dt" sz="half" idx="10"/>
          </p:nvPr>
        </p:nvSpPr>
        <p:spPr/>
        <p:txBody>
          <a:bodyPr/>
          <a:lstStyle/>
          <a:p>
            <a:fld id="{F1B5CF93-5530-48BA-B327-4B557FDEF100}" type="datetimeFigureOut">
              <a:rPr lang="en-DE" smtClean="0"/>
              <a:t>24/02/2024</a:t>
            </a:fld>
            <a:endParaRPr lang="en-DE"/>
          </a:p>
        </p:txBody>
      </p:sp>
      <p:sp>
        <p:nvSpPr>
          <p:cNvPr id="8" name="Footer Placeholder 7">
            <a:extLst>
              <a:ext uri="{FF2B5EF4-FFF2-40B4-BE49-F238E27FC236}">
                <a16:creationId xmlns:a16="http://schemas.microsoft.com/office/drawing/2014/main" id="{38B7FD9D-CF8A-5281-ABCF-ADE9C364C660}"/>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E602F431-580F-2D09-0BFB-F126CEBB8EBC}"/>
              </a:ext>
            </a:extLst>
          </p:cNvPr>
          <p:cNvSpPr>
            <a:spLocks noGrp="1"/>
          </p:cNvSpPr>
          <p:nvPr>
            <p:ph type="sldNum" sz="quarter" idx="12"/>
          </p:nvPr>
        </p:nvSpPr>
        <p:spPr/>
        <p:txBody>
          <a:bodyPr/>
          <a:lstStyle/>
          <a:p>
            <a:fld id="{028211B8-06AB-447C-9113-B468ED340B32}" type="slidenum">
              <a:rPr lang="en-DE" smtClean="0"/>
              <a:t>‹#›</a:t>
            </a:fld>
            <a:endParaRPr lang="en-DE"/>
          </a:p>
        </p:txBody>
      </p:sp>
    </p:spTree>
    <p:extLst>
      <p:ext uri="{BB962C8B-B14F-4D97-AF65-F5344CB8AC3E}">
        <p14:creationId xmlns:p14="http://schemas.microsoft.com/office/powerpoint/2010/main" val="3071993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AD4E9-2A1F-88B4-73B1-00946308ED7B}"/>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C9C8B6A4-498E-01CB-DD46-1BF8034C89E6}"/>
              </a:ext>
            </a:extLst>
          </p:cNvPr>
          <p:cNvSpPr>
            <a:spLocks noGrp="1"/>
          </p:cNvSpPr>
          <p:nvPr>
            <p:ph type="dt" sz="half" idx="10"/>
          </p:nvPr>
        </p:nvSpPr>
        <p:spPr/>
        <p:txBody>
          <a:bodyPr/>
          <a:lstStyle/>
          <a:p>
            <a:fld id="{F1B5CF93-5530-48BA-B327-4B557FDEF100}" type="datetimeFigureOut">
              <a:rPr lang="en-DE" smtClean="0"/>
              <a:t>24/02/2024</a:t>
            </a:fld>
            <a:endParaRPr lang="en-DE"/>
          </a:p>
        </p:txBody>
      </p:sp>
      <p:sp>
        <p:nvSpPr>
          <p:cNvPr id="4" name="Footer Placeholder 3">
            <a:extLst>
              <a:ext uri="{FF2B5EF4-FFF2-40B4-BE49-F238E27FC236}">
                <a16:creationId xmlns:a16="http://schemas.microsoft.com/office/drawing/2014/main" id="{41906E0B-F9FD-607A-C45B-8F90938B8967}"/>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5C8F46C3-5250-82B7-1CC7-4B65847B4D06}"/>
              </a:ext>
            </a:extLst>
          </p:cNvPr>
          <p:cNvSpPr>
            <a:spLocks noGrp="1"/>
          </p:cNvSpPr>
          <p:nvPr>
            <p:ph type="sldNum" sz="quarter" idx="12"/>
          </p:nvPr>
        </p:nvSpPr>
        <p:spPr/>
        <p:txBody>
          <a:bodyPr/>
          <a:lstStyle/>
          <a:p>
            <a:fld id="{028211B8-06AB-447C-9113-B468ED340B32}" type="slidenum">
              <a:rPr lang="en-DE" smtClean="0"/>
              <a:t>‹#›</a:t>
            </a:fld>
            <a:endParaRPr lang="en-DE"/>
          </a:p>
        </p:txBody>
      </p:sp>
    </p:spTree>
    <p:extLst>
      <p:ext uri="{BB962C8B-B14F-4D97-AF65-F5344CB8AC3E}">
        <p14:creationId xmlns:p14="http://schemas.microsoft.com/office/powerpoint/2010/main" val="17618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DDF973-EBE2-4B42-F42C-A376BD1A939D}"/>
              </a:ext>
            </a:extLst>
          </p:cNvPr>
          <p:cNvSpPr>
            <a:spLocks noGrp="1"/>
          </p:cNvSpPr>
          <p:nvPr>
            <p:ph type="dt" sz="half" idx="10"/>
          </p:nvPr>
        </p:nvSpPr>
        <p:spPr/>
        <p:txBody>
          <a:bodyPr/>
          <a:lstStyle/>
          <a:p>
            <a:fld id="{F1B5CF93-5530-48BA-B327-4B557FDEF100}" type="datetimeFigureOut">
              <a:rPr lang="en-DE" smtClean="0"/>
              <a:t>24/02/2024</a:t>
            </a:fld>
            <a:endParaRPr lang="en-DE"/>
          </a:p>
        </p:txBody>
      </p:sp>
      <p:sp>
        <p:nvSpPr>
          <p:cNvPr id="3" name="Footer Placeholder 2">
            <a:extLst>
              <a:ext uri="{FF2B5EF4-FFF2-40B4-BE49-F238E27FC236}">
                <a16:creationId xmlns:a16="http://schemas.microsoft.com/office/drawing/2014/main" id="{1C1E07E1-E89F-623B-C117-91E90018572D}"/>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2FC5E57A-2847-D57A-F0F3-3E8B69B9B7A5}"/>
              </a:ext>
            </a:extLst>
          </p:cNvPr>
          <p:cNvSpPr>
            <a:spLocks noGrp="1"/>
          </p:cNvSpPr>
          <p:nvPr>
            <p:ph type="sldNum" sz="quarter" idx="12"/>
          </p:nvPr>
        </p:nvSpPr>
        <p:spPr/>
        <p:txBody>
          <a:bodyPr/>
          <a:lstStyle/>
          <a:p>
            <a:fld id="{028211B8-06AB-447C-9113-B468ED340B32}" type="slidenum">
              <a:rPr lang="en-DE" smtClean="0"/>
              <a:t>‹#›</a:t>
            </a:fld>
            <a:endParaRPr lang="en-DE"/>
          </a:p>
        </p:txBody>
      </p:sp>
    </p:spTree>
    <p:extLst>
      <p:ext uri="{BB962C8B-B14F-4D97-AF65-F5344CB8AC3E}">
        <p14:creationId xmlns:p14="http://schemas.microsoft.com/office/powerpoint/2010/main" val="1447202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9F5B9-0EEF-5409-C9AE-C372A76656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E2087A27-09CB-D1B1-3599-0E03D42C74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3BFE8E44-B34B-69BD-A571-42170140A3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B6C93B-DA3D-DA7F-8919-FC010F657551}"/>
              </a:ext>
            </a:extLst>
          </p:cNvPr>
          <p:cNvSpPr>
            <a:spLocks noGrp="1"/>
          </p:cNvSpPr>
          <p:nvPr>
            <p:ph type="dt" sz="half" idx="10"/>
          </p:nvPr>
        </p:nvSpPr>
        <p:spPr/>
        <p:txBody>
          <a:bodyPr/>
          <a:lstStyle/>
          <a:p>
            <a:fld id="{F1B5CF93-5530-48BA-B327-4B557FDEF100}" type="datetimeFigureOut">
              <a:rPr lang="en-DE" smtClean="0"/>
              <a:t>24/02/2024</a:t>
            </a:fld>
            <a:endParaRPr lang="en-DE"/>
          </a:p>
        </p:txBody>
      </p:sp>
      <p:sp>
        <p:nvSpPr>
          <p:cNvPr id="6" name="Footer Placeholder 5">
            <a:extLst>
              <a:ext uri="{FF2B5EF4-FFF2-40B4-BE49-F238E27FC236}">
                <a16:creationId xmlns:a16="http://schemas.microsoft.com/office/drawing/2014/main" id="{0A6BB400-7F04-7643-0625-4B5F8086B59B}"/>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36BAEA1A-A8F5-BAA4-AB5D-E6FAB823746B}"/>
              </a:ext>
            </a:extLst>
          </p:cNvPr>
          <p:cNvSpPr>
            <a:spLocks noGrp="1"/>
          </p:cNvSpPr>
          <p:nvPr>
            <p:ph type="sldNum" sz="quarter" idx="12"/>
          </p:nvPr>
        </p:nvSpPr>
        <p:spPr/>
        <p:txBody>
          <a:bodyPr/>
          <a:lstStyle/>
          <a:p>
            <a:fld id="{028211B8-06AB-447C-9113-B468ED340B32}" type="slidenum">
              <a:rPr lang="en-DE" smtClean="0"/>
              <a:t>‹#›</a:t>
            </a:fld>
            <a:endParaRPr lang="en-DE"/>
          </a:p>
        </p:txBody>
      </p:sp>
    </p:spTree>
    <p:extLst>
      <p:ext uri="{BB962C8B-B14F-4D97-AF65-F5344CB8AC3E}">
        <p14:creationId xmlns:p14="http://schemas.microsoft.com/office/powerpoint/2010/main" val="128316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098AF-FC98-967C-C99F-E7454EC228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D01D91FC-CCF8-649A-FB67-58DCDFE326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DD2730B5-E17D-95DE-CCB1-6F3DBF180F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704100-E4BD-3BF6-68D1-064C2AD6F756}"/>
              </a:ext>
            </a:extLst>
          </p:cNvPr>
          <p:cNvSpPr>
            <a:spLocks noGrp="1"/>
          </p:cNvSpPr>
          <p:nvPr>
            <p:ph type="dt" sz="half" idx="10"/>
          </p:nvPr>
        </p:nvSpPr>
        <p:spPr/>
        <p:txBody>
          <a:bodyPr/>
          <a:lstStyle/>
          <a:p>
            <a:fld id="{F1B5CF93-5530-48BA-B327-4B557FDEF100}" type="datetimeFigureOut">
              <a:rPr lang="en-DE" smtClean="0"/>
              <a:t>24/02/2024</a:t>
            </a:fld>
            <a:endParaRPr lang="en-DE"/>
          </a:p>
        </p:txBody>
      </p:sp>
      <p:sp>
        <p:nvSpPr>
          <p:cNvPr id="6" name="Footer Placeholder 5">
            <a:extLst>
              <a:ext uri="{FF2B5EF4-FFF2-40B4-BE49-F238E27FC236}">
                <a16:creationId xmlns:a16="http://schemas.microsoft.com/office/drawing/2014/main" id="{80E51220-16FA-8848-3693-289E9A544FEC}"/>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61CA28E4-9482-307D-6B10-5676A60C9760}"/>
              </a:ext>
            </a:extLst>
          </p:cNvPr>
          <p:cNvSpPr>
            <a:spLocks noGrp="1"/>
          </p:cNvSpPr>
          <p:nvPr>
            <p:ph type="sldNum" sz="quarter" idx="12"/>
          </p:nvPr>
        </p:nvSpPr>
        <p:spPr/>
        <p:txBody>
          <a:bodyPr/>
          <a:lstStyle/>
          <a:p>
            <a:fld id="{028211B8-06AB-447C-9113-B468ED340B32}" type="slidenum">
              <a:rPr lang="en-DE" smtClean="0"/>
              <a:t>‹#›</a:t>
            </a:fld>
            <a:endParaRPr lang="en-DE"/>
          </a:p>
        </p:txBody>
      </p:sp>
    </p:spTree>
    <p:extLst>
      <p:ext uri="{BB962C8B-B14F-4D97-AF65-F5344CB8AC3E}">
        <p14:creationId xmlns:p14="http://schemas.microsoft.com/office/powerpoint/2010/main" val="532401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206508-DB80-D1AA-E8CC-5B7F6109EE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5E10A0B1-F753-7A04-3E11-020F2368D1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D3350336-D03F-0505-E164-A7AA677D1D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1B5CF93-5530-48BA-B327-4B557FDEF100}" type="datetimeFigureOut">
              <a:rPr lang="en-DE" smtClean="0"/>
              <a:t>24/02/2024</a:t>
            </a:fld>
            <a:endParaRPr lang="en-DE"/>
          </a:p>
        </p:txBody>
      </p:sp>
      <p:sp>
        <p:nvSpPr>
          <p:cNvPr id="5" name="Footer Placeholder 4">
            <a:extLst>
              <a:ext uri="{FF2B5EF4-FFF2-40B4-BE49-F238E27FC236}">
                <a16:creationId xmlns:a16="http://schemas.microsoft.com/office/drawing/2014/main" id="{F986F890-8B7E-FABA-97A3-ACB41CC7FE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DE"/>
          </a:p>
        </p:txBody>
      </p:sp>
      <p:sp>
        <p:nvSpPr>
          <p:cNvPr id="6" name="Slide Number Placeholder 5">
            <a:extLst>
              <a:ext uri="{FF2B5EF4-FFF2-40B4-BE49-F238E27FC236}">
                <a16:creationId xmlns:a16="http://schemas.microsoft.com/office/drawing/2014/main" id="{35C7F685-1860-38B1-791C-7994DEFEDF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28211B8-06AB-447C-9113-B468ED340B32}" type="slidenum">
              <a:rPr lang="en-DE" smtClean="0"/>
              <a:t>‹#›</a:t>
            </a:fld>
            <a:endParaRPr lang="en-DE"/>
          </a:p>
        </p:txBody>
      </p:sp>
    </p:spTree>
    <p:extLst>
      <p:ext uri="{BB962C8B-B14F-4D97-AF65-F5344CB8AC3E}">
        <p14:creationId xmlns:p14="http://schemas.microsoft.com/office/powerpoint/2010/main" val="2742686939"/>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10.8.2.15/nextcloud/" TargetMode="Externa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085FD-6249-D5CA-DC32-BA276C69A5AE}"/>
              </a:ext>
            </a:extLst>
          </p:cNvPr>
          <p:cNvSpPr>
            <a:spLocks noGrp="1"/>
          </p:cNvSpPr>
          <p:nvPr>
            <p:ph type="ctrTitle"/>
          </p:nvPr>
        </p:nvSpPr>
        <p:spPr>
          <a:xfrm>
            <a:off x="1617151" y="663779"/>
            <a:ext cx="9275180" cy="747225"/>
          </a:xfrm>
        </p:spPr>
        <p:txBody>
          <a:bodyPr>
            <a:normAutofit fontScale="90000"/>
          </a:bodyPr>
          <a:lstStyle/>
          <a:p>
            <a:r>
              <a:rPr lang="en-GB" sz="5400" dirty="0">
                <a:latin typeface="Arial" panose="020B0604020202020204" pitchFamily="34" charset="0"/>
                <a:cs typeface="Arial" panose="020B0604020202020204" pitchFamily="34" charset="0"/>
              </a:rPr>
              <a:t>Mobile Computing</a:t>
            </a:r>
            <a:endParaRPr lang="en-DE" sz="54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33D094AD-FB4C-8133-5487-1092D44CD57C}"/>
              </a:ext>
            </a:extLst>
          </p:cNvPr>
          <p:cNvSpPr>
            <a:spLocks noGrp="1"/>
          </p:cNvSpPr>
          <p:nvPr>
            <p:ph type="subTitle" idx="1"/>
          </p:nvPr>
        </p:nvSpPr>
        <p:spPr>
          <a:xfrm>
            <a:off x="1524000" y="2094523"/>
            <a:ext cx="9144000" cy="2016369"/>
          </a:xfrm>
        </p:spPr>
        <p:txBody>
          <a:bodyPr>
            <a:normAutofit fontScale="92500" lnSpcReduction="10000"/>
          </a:bodyPr>
          <a:lstStyle/>
          <a:p>
            <a:r>
              <a:rPr lang="en-GB" b="1" i="0" dirty="0">
                <a:effectLst/>
                <a:latin typeface="Arial" panose="020B0604020202020204" pitchFamily="34" charset="0"/>
                <a:cs typeface="Arial" panose="020B0604020202020204" pitchFamily="34" charset="0"/>
              </a:rPr>
              <a:t>5G </a:t>
            </a:r>
            <a:r>
              <a:rPr lang="en-GB" b="1" i="0" dirty="0" err="1">
                <a:effectLst/>
                <a:latin typeface="Arial" panose="020B0604020202020204" pitchFamily="34" charset="0"/>
                <a:cs typeface="Arial" panose="020B0604020202020204" pitchFamily="34" charset="0"/>
              </a:rPr>
              <a:t>CloudConnect</a:t>
            </a:r>
            <a:r>
              <a:rPr lang="en-GB" b="1" i="0" dirty="0">
                <a:effectLst/>
                <a:latin typeface="Arial" panose="020B0604020202020204" pitchFamily="34" charset="0"/>
                <a:cs typeface="Arial" panose="020B0604020202020204" pitchFamily="34" charset="0"/>
              </a:rPr>
              <a:t> with UERANSIM Integration</a:t>
            </a:r>
          </a:p>
          <a:p>
            <a:r>
              <a:rPr lang="en-GB" sz="1700" dirty="0">
                <a:latin typeface="Arial" panose="020B0604020202020204" pitchFamily="34" charset="0"/>
                <a:cs typeface="Arial" panose="020B0604020202020204" pitchFamily="34" charset="0"/>
              </a:rPr>
              <a:t>Guided by : Armin Lehmann</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Masters in Engineering</a:t>
            </a:r>
          </a:p>
          <a:p>
            <a:r>
              <a:rPr lang="en-GB" dirty="0">
                <a:latin typeface="Arial" panose="020B0604020202020204" pitchFamily="34" charset="0"/>
                <a:cs typeface="Arial" panose="020B0604020202020204" pitchFamily="34" charset="0"/>
              </a:rPr>
              <a:t>Information Technology</a:t>
            </a:r>
          </a:p>
          <a:p>
            <a:endParaRPr lang="en-DE" dirty="0">
              <a:latin typeface="Arial" panose="020B0604020202020204" pitchFamily="34" charset="0"/>
              <a:cs typeface="Arial" panose="020B0604020202020204" pitchFamily="34" charset="0"/>
            </a:endParaRPr>
          </a:p>
        </p:txBody>
      </p:sp>
      <p:pic>
        <p:nvPicPr>
          <p:cNvPr id="5" name="Picture 4" descr="A blue and black graphic&#10;&#10;Description automatically generated">
            <a:extLst>
              <a:ext uri="{FF2B5EF4-FFF2-40B4-BE49-F238E27FC236}">
                <a16:creationId xmlns:a16="http://schemas.microsoft.com/office/drawing/2014/main" id="{C4BE4331-7382-05CE-EF40-ADB3C94812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2662" y="0"/>
            <a:ext cx="2599338" cy="1078318"/>
          </a:xfrm>
          <a:prstGeom prst="rect">
            <a:avLst/>
          </a:prstGeom>
        </p:spPr>
      </p:pic>
      <p:sp>
        <p:nvSpPr>
          <p:cNvPr id="6" name="TextBox 5">
            <a:extLst>
              <a:ext uri="{FF2B5EF4-FFF2-40B4-BE49-F238E27FC236}">
                <a16:creationId xmlns:a16="http://schemas.microsoft.com/office/drawing/2014/main" id="{C330C417-8A2A-4532-2C5E-13696EF79904}"/>
              </a:ext>
            </a:extLst>
          </p:cNvPr>
          <p:cNvSpPr txBox="1"/>
          <p:nvPr/>
        </p:nvSpPr>
        <p:spPr>
          <a:xfrm>
            <a:off x="11730892" y="6481856"/>
            <a:ext cx="406400" cy="369332"/>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1</a:t>
            </a:r>
            <a:endParaRPr lang="en-DE"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A16F0F20-8414-5466-14F2-4F4E300E1D88}"/>
              </a:ext>
            </a:extLst>
          </p:cNvPr>
          <p:cNvSpPr txBox="1"/>
          <p:nvPr/>
        </p:nvSpPr>
        <p:spPr>
          <a:xfrm>
            <a:off x="168763" y="6143302"/>
            <a:ext cx="2711939" cy="523220"/>
          </a:xfrm>
          <a:prstGeom prst="rect">
            <a:avLst/>
          </a:prstGeom>
          <a:noFill/>
          <a:ln>
            <a:solidFill>
              <a:schemeClr val="tx1"/>
            </a:solidFill>
          </a:ln>
        </p:spPr>
        <p:txBody>
          <a:bodyPr wrap="square" rtlCol="0">
            <a:spAutoFit/>
          </a:bodyPr>
          <a:lstStyle/>
          <a:p>
            <a:r>
              <a:rPr lang="en-GB" sz="1400" dirty="0">
                <a:latin typeface="Arial" panose="020B0604020202020204" pitchFamily="34" charset="0"/>
                <a:cs typeface="Arial" panose="020B0604020202020204" pitchFamily="34" charset="0"/>
              </a:rPr>
              <a:t>Start date : 4 Dec 2023 </a:t>
            </a:r>
          </a:p>
          <a:p>
            <a:r>
              <a:rPr lang="en-GB" sz="1400" dirty="0">
                <a:latin typeface="Arial" panose="020B0604020202020204" pitchFamily="34" charset="0"/>
                <a:cs typeface="Arial" panose="020B0604020202020204" pitchFamily="34" charset="0"/>
              </a:rPr>
              <a:t>End date  : 25 Feb 2024</a:t>
            </a:r>
            <a:endParaRPr lang="en-DE" sz="14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000E279-36B2-F985-A83F-988EE7F02B5B}"/>
              </a:ext>
            </a:extLst>
          </p:cNvPr>
          <p:cNvSpPr txBox="1"/>
          <p:nvPr/>
        </p:nvSpPr>
        <p:spPr>
          <a:xfrm>
            <a:off x="5455608" y="1472333"/>
            <a:ext cx="1512277" cy="338554"/>
          </a:xfrm>
          <a:prstGeom prst="rect">
            <a:avLst/>
          </a:prstGeom>
          <a:noFill/>
        </p:spPr>
        <p:txBody>
          <a:bodyPr wrap="square" rtlCol="0">
            <a:spAutoFit/>
          </a:bodyPr>
          <a:lstStyle/>
          <a:p>
            <a:r>
              <a:rPr lang="en-GB" sz="1600" dirty="0">
                <a:latin typeface="Arial" panose="020B0604020202020204" pitchFamily="34" charset="0"/>
                <a:cs typeface="Arial" panose="020B0604020202020204" pitchFamily="34" charset="0"/>
              </a:rPr>
              <a:t>WS 2023-24</a:t>
            </a:r>
          </a:p>
        </p:txBody>
      </p:sp>
      <p:sp>
        <p:nvSpPr>
          <p:cNvPr id="8" name="TextBox 7">
            <a:extLst>
              <a:ext uri="{FF2B5EF4-FFF2-40B4-BE49-F238E27FC236}">
                <a16:creationId xmlns:a16="http://schemas.microsoft.com/office/drawing/2014/main" id="{382961E9-2F8C-1D10-2A98-9E63E2DABF49}"/>
              </a:ext>
            </a:extLst>
          </p:cNvPr>
          <p:cNvSpPr txBox="1"/>
          <p:nvPr/>
        </p:nvSpPr>
        <p:spPr>
          <a:xfrm>
            <a:off x="4117486" y="4330955"/>
            <a:ext cx="4429482" cy="1908215"/>
          </a:xfrm>
          <a:prstGeom prst="rect">
            <a:avLst/>
          </a:prstGeom>
          <a:noFill/>
        </p:spPr>
        <p:txBody>
          <a:bodyPr wrap="none" rtlCol="0">
            <a:spAutoFit/>
          </a:bodyPr>
          <a:lstStyle/>
          <a:p>
            <a:r>
              <a:rPr lang="en-GB" dirty="0">
                <a:latin typeface="Arial" panose="020B0604020202020204" pitchFamily="34" charset="0"/>
                <a:cs typeface="Arial" panose="020B0604020202020204" pitchFamily="34" charset="0"/>
              </a:rPr>
              <a:t>Team Gen5 Designers - Project members</a:t>
            </a:r>
          </a:p>
          <a:p>
            <a:endParaRPr lang="en-GB" i="1" dirty="0">
              <a:latin typeface="Arial" panose="020B0604020202020204" pitchFamily="34" charset="0"/>
              <a:cs typeface="Arial" panose="020B0604020202020204" pitchFamily="34" charset="0"/>
            </a:endParaRPr>
          </a:p>
          <a:p>
            <a:pPr algn="ctr"/>
            <a:r>
              <a:rPr lang="en-GB" sz="1600" b="0" i="1" dirty="0">
                <a:effectLst/>
                <a:latin typeface="Arial" panose="020B0604020202020204" pitchFamily="34" charset="0"/>
                <a:cs typeface="Arial" panose="020B0604020202020204" pitchFamily="34" charset="0"/>
              </a:rPr>
              <a:t> Nastayeen Abdul Majid  1427970</a:t>
            </a:r>
          </a:p>
          <a:p>
            <a:pPr algn="ctr"/>
            <a:r>
              <a:rPr lang="en-GB" sz="1600" b="0" i="1" dirty="0">
                <a:effectLst/>
                <a:latin typeface="Arial" panose="020B0604020202020204" pitchFamily="34" charset="0"/>
                <a:cs typeface="Arial" panose="020B0604020202020204" pitchFamily="34" charset="0"/>
              </a:rPr>
              <a:t> Shiva Kumar Biru            1436929 </a:t>
            </a:r>
          </a:p>
          <a:p>
            <a:pPr algn="ctr"/>
            <a:r>
              <a:rPr lang="en-GB" sz="1600" b="0" i="1" dirty="0">
                <a:effectLst/>
                <a:latin typeface="Arial" panose="020B0604020202020204" pitchFamily="34" charset="0"/>
                <a:cs typeface="Arial" panose="020B0604020202020204" pitchFamily="34" charset="0"/>
              </a:rPr>
              <a:t>  Jenny Nadar                   1427226 </a:t>
            </a:r>
          </a:p>
          <a:p>
            <a:pPr algn="ctr"/>
            <a:r>
              <a:rPr lang="en-GB" sz="1600" b="0" i="1" dirty="0">
                <a:effectLst/>
                <a:latin typeface="Arial" panose="020B0604020202020204" pitchFamily="34" charset="0"/>
                <a:cs typeface="Arial" panose="020B0604020202020204" pitchFamily="34" charset="0"/>
              </a:rPr>
              <a:t>Sriram </a:t>
            </a:r>
            <a:r>
              <a:rPr lang="en-GB" sz="1600" b="0" i="1" dirty="0" err="1">
                <a:effectLst/>
                <a:latin typeface="Arial" panose="020B0604020202020204" pitchFamily="34" charset="0"/>
                <a:cs typeface="Arial" panose="020B0604020202020204" pitchFamily="34" charset="0"/>
              </a:rPr>
              <a:t>Karunanithi</a:t>
            </a:r>
            <a:r>
              <a:rPr lang="en-GB" sz="1600" b="0" i="1" dirty="0">
                <a:effectLst/>
                <a:latin typeface="Arial" panose="020B0604020202020204" pitchFamily="34" charset="0"/>
                <a:cs typeface="Arial" panose="020B0604020202020204" pitchFamily="34" charset="0"/>
              </a:rPr>
              <a:t>          1438891</a:t>
            </a:r>
            <a:endParaRPr lang="en-GB" sz="1600" i="1" dirty="0">
              <a:latin typeface="Arial" panose="020B0604020202020204" pitchFamily="34" charset="0"/>
              <a:cs typeface="Arial" panose="020B0604020202020204" pitchFamily="34" charset="0"/>
            </a:endParaRPr>
          </a:p>
          <a:p>
            <a:endParaRPr lang="en-DE" i="1" dirty="0">
              <a:latin typeface="Arial" panose="020B0604020202020204" pitchFamily="34" charset="0"/>
              <a:cs typeface="Arial" panose="020B0604020202020204" pitchFamily="34" charset="0"/>
            </a:endParaRPr>
          </a:p>
        </p:txBody>
      </p:sp>
      <p:pic>
        <p:nvPicPr>
          <p:cNvPr id="1026" name="Picture 2" descr="What is 5G? | Everything You Need to Know | 5G FAQ | Qualcomm">
            <a:extLst>
              <a:ext uri="{FF2B5EF4-FFF2-40B4-BE49-F238E27FC236}">
                <a16:creationId xmlns:a16="http://schemas.microsoft.com/office/drawing/2014/main" id="{5E587421-4CAF-BB20-6882-EE146078B3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06071"/>
            <a:ext cx="2045859" cy="20458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extcloud - Wikipedia">
            <a:extLst>
              <a:ext uri="{FF2B5EF4-FFF2-40B4-BE49-F238E27FC236}">
                <a16:creationId xmlns:a16="http://schemas.microsoft.com/office/drawing/2014/main" id="{5C03D1AB-48B6-87EB-3721-468AF3E20A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48825" y="2528888"/>
            <a:ext cx="2543175" cy="180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4672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C61E90-0C3B-9322-A617-726973D0ED2E}"/>
              </a:ext>
            </a:extLst>
          </p:cNvPr>
          <p:cNvSpPr>
            <a:spLocks noGrp="1"/>
          </p:cNvSpPr>
          <p:nvPr>
            <p:ph idx="1"/>
          </p:nvPr>
        </p:nvSpPr>
        <p:spPr>
          <a:xfrm>
            <a:off x="838200" y="1724628"/>
            <a:ext cx="10515600" cy="4452335"/>
          </a:xfrm>
        </p:spPr>
        <p:txBody>
          <a:bodyPr/>
          <a:lstStyle/>
          <a:p>
            <a:r>
              <a:rPr lang="en-GB" b="0" i="0" dirty="0">
                <a:solidFill>
                  <a:srgbClr val="1F2328"/>
                </a:solidFill>
                <a:effectLst/>
                <a:latin typeface="-apple-system"/>
              </a:rPr>
              <a:t>Each DN are as follows.</a:t>
            </a:r>
            <a:endParaRPr lang="en-DE" dirty="0"/>
          </a:p>
        </p:txBody>
      </p:sp>
      <p:pic>
        <p:nvPicPr>
          <p:cNvPr id="5" name="Picture 4">
            <a:extLst>
              <a:ext uri="{FF2B5EF4-FFF2-40B4-BE49-F238E27FC236}">
                <a16:creationId xmlns:a16="http://schemas.microsoft.com/office/drawing/2014/main" id="{B7510B1B-AF56-706F-57F8-2E4DFC8E3D0C}"/>
              </a:ext>
            </a:extLst>
          </p:cNvPr>
          <p:cNvPicPr>
            <a:picLocks noChangeAspect="1"/>
          </p:cNvPicPr>
          <p:nvPr/>
        </p:nvPicPr>
        <p:blipFill>
          <a:blip r:embed="rId2"/>
          <a:stretch>
            <a:fillRect/>
          </a:stretch>
        </p:blipFill>
        <p:spPr>
          <a:xfrm>
            <a:off x="936942" y="2670725"/>
            <a:ext cx="10578603" cy="2804099"/>
          </a:xfrm>
          <a:prstGeom prst="rect">
            <a:avLst/>
          </a:prstGeom>
        </p:spPr>
      </p:pic>
      <p:sp>
        <p:nvSpPr>
          <p:cNvPr id="4" name="TextBox 3">
            <a:extLst>
              <a:ext uri="{FF2B5EF4-FFF2-40B4-BE49-F238E27FC236}">
                <a16:creationId xmlns:a16="http://schemas.microsoft.com/office/drawing/2014/main" id="{C17FB654-E06F-E933-2EDD-132376AAAF19}"/>
              </a:ext>
            </a:extLst>
          </p:cNvPr>
          <p:cNvSpPr txBox="1"/>
          <p:nvPr/>
        </p:nvSpPr>
        <p:spPr>
          <a:xfrm>
            <a:off x="11629292" y="6481856"/>
            <a:ext cx="508000" cy="369332"/>
          </a:xfrm>
          <a:prstGeom prst="rect">
            <a:avLst/>
          </a:prstGeom>
          <a:noFill/>
        </p:spPr>
        <p:txBody>
          <a:bodyPr wrap="square" rtlCol="0">
            <a:spAutoFit/>
          </a:bodyPr>
          <a:lstStyle/>
          <a:p>
            <a:r>
              <a:rPr lang="en-GB" dirty="0"/>
              <a:t>10</a:t>
            </a:r>
            <a:endParaRPr lang="en-DE" dirty="0"/>
          </a:p>
        </p:txBody>
      </p:sp>
    </p:spTree>
    <p:extLst>
      <p:ext uri="{BB962C8B-B14F-4D97-AF65-F5344CB8AC3E}">
        <p14:creationId xmlns:p14="http://schemas.microsoft.com/office/powerpoint/2010/main" val="941487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CACE4-D97B-6BF2-7C4C-D05AB7B8EA86}"/>
              </a:ext>
            </a:extLst>
          </p:cNvPr>
          <p:cNvSpPr>
            <a:spLocks noGrp="1"/>
          </p:cNvSpPr>
          <p:nvPr>
            <p:ph type="title"/>
          </p:nvPr>
        </p:nvSpPr>
        <p:spPr>
          <a:xfrm>
            <a:off x="838200" y="365125"/>
            <a:ext cx="10515600" cy="945515"/>
          </a:xfrm>
        </p:spPr>
        <p:txBody>
          <a:bodyPr/>
          <a:lstStyle/>
          <a:p>
            <a:r>
              <a:rPr lang="en-GB" dirty="0"/>
              <a:t>Execution</a:t>
            </a:r>
            <a:endParaRPr lang="en-DE" dirty="0"/>
          </a:p>
        </p:txBody>
      </p:sp>
      <p:sp>
        <p:nvSpPr>
          <p:cNvPr id="3" name="Content Placeholder 2">
            <a:extLst>
              <a:ext uri="{FF2B5EF4-FFF2-40B4-BE49-F238E27FC236}">
                <a16:creationId xmlns:a16="http://schemas.microsoft.com/office/drawing/2014/main" id="{D046B639-6BBC-A5F0-1FA9-CEA29C98B528}"/>
              </a:ext>
            </a:extLst>
          </p:cNvPr>
          <p:cNvSpPr>
            <a:spLocks noGrp="1"/>
          </p:cNvSpPr>
          <p:nvPr>
            <p:ph idx="1"/>
          </p:nvPr>
        </p:nvSpPr>
        <p:spPr/>
        <p:txBody>
          <a:bodyPr/>
          <a:lstStyle/>
          <a:p>
            <a:r>
              <a:rPr lang="en-GB" b="1" i="0" dirty="0">
                <a:solidFill>
                  <a:srgbClr val="1F2328"/>
                </a:solidFill>
                <a:effectLst/>
                <a:latin typeface="-apple-system"/>
              </a:rPr>
              <a:t>Network Settings of Open5GS 5GC C-Plane</a:t>
            </a:r>
          </a:p>
          <a:p>
            <a:pPr lvl="1"/>
            <a:r>
              <a:rPr lang="en-GB" b="0" i="0" dirty="0">
                <a:solidFill>
                  <a:srgbClr val="1F2328"/>
                </a:solidFill>
                <a:effectLst/>
                <a:latin typeface="-apple-system"/>
              </a:rPr>
              <a:t>Before starting the SMF's files, configure the network setting of SMF1&amp;2</a:t>
            </a:r>
          </a:p>
          <a:p>
            <a:pPr lvl="1"/>
            <a:endParaRPr lang="en-GB" b="0" i="0" dirty="0">
              <a:solidFill>
                <a:srgbClr val="1F2328"/>
              </a:solidFill>
              <a:effectLst/>
              <a:latin typeface="-apple-system"/>
            </a:endParaRPr>
          </a:p>
          <a:p>
            <a:pPr lvl="1"/>
            <a:endParaRPr lang="en-GB" b="0" i="0" dirty="0">
              <a:solidFill>
                <a:srgbClr val="1F2328"/>
              </a:solidFill>
              <a:effectLst/>
              <a:latin typeface="-apple-system"/>
            </a:endParaRPr>
          </a:p>
          <a:p>
            <a:r>
              <a:rPr lang="en-GB" b="1" i="0" dirty="0">
                <a:solidFill>
                  <a:srgbClr val="1F2328"/>
                </a:solidFill>
                <a:effectLst/>
                <a:latin typeface="-apple-system"/>
              </a:rPr>
              <a:t>Network Settings of Open5GS 5GC C-Plane UPF-1&amp;2</a:t>
            </a:r>
          </a:p>
          <a:p>
            <a:pPr lvl="1"/>
            <a:r>
              <a:rPr lang="en-GB" b="0" i="0" dirty="0">
                <a:solidFill>
                  <a:srgbClr val="1F2328"/>
                </a:solidFill>
                <a:effectLst/>
                <a:latin typeface="-apple-system"/>
              </a:rPr>
              <a:t>configure the </a:t>
            </a:r>
            <a:r>
              <a:rPr lang="en-GB" b="0" i="0" dirty="0" err="1">
                <a:solidFill>
                  <a:srgbClr val="1F2328"/>
                </a:solidFill>
                <a:effectLst/>
                <a:latin typeface="-apple-system"/>
              </a:rPr>
              <a:t>TUNnel</a:t>
            </a:r>
            <a:r>
              <a:rPr lang="en-GB" b="0" i="0" dirty="0">
                <a:solidFill>
                  <a:srgbClr val="1F2328"/>
                </a:solidFill>
                <a:effectLst/>
                <a:latin typeface="-apple-system"/>
              </a:rPr>
              <a:t> interface and NAPT. </a:t>
            </a:r>
            <a:r>
              <a:rPr lang="en-GB" dirty="0">
                <a:solidFill>
                  <a:srgbClr val="1F2328"/>
                </a:solidFill>
                <a:latin typeface="-apple-system"/>
              </a:rPr>
              <a:t>	</a:t>
            </a:r>
          </a:p>
          <a:p>
            <a:pPr lvl="1"/>
            <a:endParaRPr lang="en-GB" b="1" i="0" dirty="0">
              <a:solidFill>
                <a:srgbClr val="1F2328"/>
              </a:solidFill>
              <a:effectLst/>
              <a:latin typeface="-apple-system"/>
            </a:endParaRPr>
          </a:p>
          <a:p>
            <a:endParaRPr lang="en-DE" dirty="0"/>
          </a:p>
        </p:txBody>
      </p:sp>
      <p:pic>
        <p:nvPicPr>
          <p:cNvPr id="4" name="Picture 3" descr="A blue and black graphic&#10;&#10;Description automatically generated">
            <a:extLst>
              <a:ext uri="{FF2B5EF4-FFF2-40B4-BE49-F238E27FC236}">
                <a16:creationId xmlns:a16="http://schemas.microsoft.com/office/drawing/2014/main" id="{18CEF975-EA7E-030C-A094-052CA95070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5251" y="0"/>
            <a:ext cx="1306749" cy="542096"/>
          </a:xfrm>
          <a:prstGeom prst="rect">
            <a:avLst/>
          </a:prstGeom>
        </p:spPr>
      </p:pic>
      <p:sp>
        <p:nvSpPr>
          <p:cNvPr id="5" name="TextBox 4">
            <a:extLst>
              <a:ext uri="{FF2B5EF4-FFF2-40B4-BE49-F238E27FC236}">
                <a16:creationId xmlns:a16="http://schemas.microsoft.com/office/drawing/2014/main" id="{C9D8C4FB-2072-2D0C-F921-EB3417181DA8}"/>
              </a:ext>
            </a:extLst>
          </p:cNvPr>
          <p:cNvSpPr txBox="1"/>
          <p:nvPr/>
        </p:nvSpPr>
        <p:spPr>
          <a:xfrm>
            <a:off x="11699631" y="6481856"/>
            <a:ext cx="437661" cy="369332"/>
          </a:xfrm>
          <a:prstGeom prst="rect">
            <a:avLst/>
          </a:prstGeom>
          <a:noFill/>
        </p:spPr>
        <p:txBody>
          <a:bodyPr wrap="square" rtlCol="0">
            <a:spAutoFit/>
          </a:bodyPr>
          <a:lstStyle/>
          <a:p>
            <a:r>
              <a:rPr lang="en-GB" dirty="0"/>
              <a:t>11</a:t>
            </a:r>
            <a:endParaRPr lang="en-DE" dirty="0"/>
          </a:p>
        </p:txBody>
      </p:sp>
      <p:sp>
        <p:nvSpPr>
          <p:cNvPr id="6" name="Title 1">
            <a:extLst>
              <a:ext uri="{FF2B5EF4-FFF2-40B4-BE49-F238E27FC236}">
                <a16:creationId xmlns:a16="http://schemas.microsoft.com/office/drawing/2014/main" id="{8FAD58E9-3685-189C-8231-8BC766E00741}"/>
              </a:ext>
            </a:extLst>
          </p:cNvPr>
          <p:cNvSpPr txBox="1">
            <a:spLocks/>
          </p:cNvSpPr>
          <p:nvPr/>
        </p:nvSpPr>
        <p:spPr>
          <a:xfrm>
            <a:off x="838200" y="1062602"/>
            <a:ext cx="10515600" cy="9455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u="sng" dirty="0"/>
              <a:t>A) Prerequisites</a:t>
            </a:r>
            <a:endParaRPr lang="en-DE" sz="2800" b="1" u="sng" dirty="0"/>
          </a:p>
        </p:txBody>
      </p:sp>
      <p:pic>
        <p:nvPicPr>
          <p:cNvPr id="8" name="Picture 7">
            <a:extLst>
              <a:ext uri="{FF2B5EF4-FFF2-40B4-BE49-F238E27FC236}">
                <a16:creationId xmlns:a16="http://schemas.microsoft.com/office/drawing/2014/main" id="{C0B43F29-1C6D-FF89-0914-3F19FF024B3E}"/>
              </a:ext>
            </a:extLst>
          </p:cNvPr>
          <p:cNvPicPr>
            <a:picLocks noChangeAspect="1"/>
          </p:cNvPicPr>
          <p:nvPr/>
        </p:nvPicPr>
        <p:blipFill>
          <a:blip r:embed="rId3"/>
          <a:stretch>
            <a:fillRect/>
          </a:stretch>
        </p:blipFill>
        <p:spPr>
          <a:xfrm>
            <a:off x="1470527" y="2705594"/>
            <a:ext cx="3635114" cy="723406"/>
          </a:xfrm>
          <a:prstGeom prst="rect">
            <a:avLst/>
          </a:prstGeom>
        </p:spPr>
      </p:pic>
      <p:pic>
        <p:nvPicPr>
          <p:cNvPr id="10" name="Picture 9">
            <a:extLst>
              <a:ext uri="{FF2B5EF4-FFF2-40B4-BE49-F238E27FC236}">
                <a16:creationId xmlns:a16="http://schemas.microsoft.com/office/drawing/2014/main" id="{CA854A74-BEB0-737D-2AFF-E4926FA6BFC9}"/>
              </a:ext>
            </a:extLst>
          </p:cNvPr>
          <p:cNvPicPr>
            <a:picLocks noChangeAspect="1"/>
          </p:cNvPicPr>
          <p:nvPr/>
        </p:nvPicPr>
        <p:blipFill>
          <a:blip r:embed="rId4"/>
          <a:stretch>
            <a:fillRect/>
          </a:stretch>
        </p:blipFill>
        <p:spPr>
          <a:xfrm>
            <a:off x="1470527" y="4430191"/>
            <a:ext cx="1752752" cy="762066"/>
          </a:xfrm>
          <a:prstGeom prst="rect">
            <a:avLst/>
          </a:prstGeom>
        </p:spPr>
      </p:pic>
      <p:pic>
        <p:nvPicPr>
          <p:cNvPr id="12" name="Picture 11">
            <a:extLst>
              <a:ext uri="{FF2B5EF4-FFF2-40B4-BE49-F238E27FC236}">
                <a16:creationId xmlns:a16="http://schemas.microsoft.com/office/drawing/2014/main" id="{B3BCC389-D85E-1DC6-B94F-1AF4CC3396DD}"/>
              </a:ext>
            </a:extLst>
          </p:cNvPr>
          <p:cNvPicPr>
            <a:picLocks noChangeAspect="1"/>
          </p:cNvPicPr>
          <p:nvPr/>
        </p:nvPicPr>
        <p:blipFill>
          <a:blip r:embed="rId5"/>
          <a:stretch>
            <a:fillRect/>
          </a:stretch>
        </p:blipFill>
        <p:spPr>
          <a:xfrm>
            <a:off x="3288084" y="4343324"/>
            <a:ext cx="4949444" cy="1013120"/>
          </a:xfrm>
          <a:prstGeom prst="rect">
            <a:avLst/>
          </a:prstGeom>
        </p:spPr>
      </p:pic>
      <p:pic>
        <p:nvPicPr>
          <p:cNvPr id="14" name="Picture 13">
            <a:extLst>
              <a:ext uri="{FF2B5EF4-FFF2-40B4-BE49-F238E27FC236}">
                <a16:creationId xmlns:a16="http://schemas.microsoft.com/office/drawing/2014/main" id="{06FA157D-DA1A-5B64-8760-D8DAEA388514}"/>
              </a:ext>
            </a:extLst>
          </p:cNvPr>
          <p:cNvPicPr>
            <a:picLocks noChangeAspect="1"/>
          </p:cNvPicPr>
          <p:nvPr/>
        </p:nvPicPr>
        <p:blipFill>
          <a:blip r:embed="rId6"/>
          <a:stretch>
            <a:fillRect/>
          </a:stretch>
        </p:blipFill>
        <p:spPr>
          <a:xfrm>
            <a:off x="3288084" y="5499559"/>
            <a:ext cx="4862648" cy="945515"/>
          </a:xfrm>
          <a:prstGeom prst="rect">
            <a:avLst/>
          </a:prstGeom>
        </p:spPr>
      </p:pic>
    </p:spTree>
    <p:extLst>
      <p:ext uri="{BB962C8B-B14F-4D97-AF65-F5344CB8AC3E}">
        <p14:creationId xmlns:p14="http://schemas.microsoft.com/office/powerpoint/2010/main" val="3468121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F7BD4-9007-9B93-B189-B4A928BA11C2}"/>
              </a:ext>
            </a:extLst>
          </p:cNvPr>
          <p:cNvSpPr>
            <a:spLocks noGrp="1"/>
          </p:cNvSpPr>
          <p:nvPr>
            <p:ph type="title"/>
          </p:nvPr>
        </p:nvSpPr>
        <p:spPr/>
        <p:txBody>
          <a:bodyPr/>
          <a:lstStyle/>
          <a:p>
            <a:r>
              <a:rPr lang="en-GB" dirty="0"/>
              <a:t>Execution</a:t>
            </a:r>
            <a:endParaRPr lang="en-DE" dirty="0"/>
          </a:p>
        </p:txBody>
      </p:sp>
      <p:sp>
        <p:nvSpPr>
          <p:cNvPr id="3" name="Content Placeholder 2">
            <a:extLst>
              <a:ext uri="{FF2B5EF4-FFF2-40B4-BE49-F238E27FC236}">
                <a16:creationId xmlns:a16="http://schemas.microsoft.com/office/drawing/2014/main" id="{C6CCFEF1-C7EE-36E2-12DB-C0BDBFD89507}"/>
              </a:ext>
            </a:extLst>
          </p:cNvPr>
          <p:cNvSpPr>
            <a:spLocks noGrp="1"/>
          </p:cNvSpPr>
          <p:nvPr>
            <p:ph idx="1"/>
          </p:nvPr>
        </p:nvSpPr>
        <p:spPr/>
        <p:txBody>
          <a:bodyPr/>
          <a:lstStyle/>
          <a:p>
            <a:pPr marL="0" indent="0">
              <a:buNone/>
            </a:pPr>
            <a:r>
              <a:rPr lang="en-GB" dirty="0"/>
              <a:t>B) </a:t>
            </a:r>
            <a:r>
              <a:rPr lang="en-GB" b="1" i="0" dirty="0">
                <a:solidFill>
                  <a:srgbClr val="1F2328"/>
                </a:solidFill>
                <a:effectLst/>
                <a:latin typeface="-apple-system"/>
              </a:rPr>
              <a:t>SMF1 to UPF1 connection Establishment</a:t>
            </a:r>
          </a:p>
          <a:p>
            <a:pPr marL="0" indent="0">
              <a:buNone/>
            </a:pPr>
            <a:r>
              <a:rPr lang="en-GB" i="0" dirty="0">
                <a:solidFill>
                  <a:srgbClr val="1F2328"/>
                </a:solidFill>
                <a:effectLst/>
                <a:latin typeface="-apple-system"/>
              </a:rPr>
              <a:t>	</a:t>
            </a:r>
          </a:p>
          <a:p>
            <a:pPr marL="0" indent="0">
              <a:buNone/>
            </a:pPr>
            <a:endParaRPr lang="en-DE" dirty="0"/>
          </a:p>
        </p:txBody>
      </p:sp>
      <p:pic>
        <p:nvPicPr>
          <p:cNvPr id="5" name="Picture 4">
            <a:extLst>
              <a:ext uri="{FF2B5EF4-FFF2-40B4-BE49-F238E27FC236}">
                <a16:creationId xmlns:a16="http://schemas.microsoft.com/office/drawing/2014/main" id="{1D4E7D49-D1FA-96BF-CA00-6B5C997931C8}"/>
              </a:ext>
            </a:extLst>
          </p:cNvPr>
          <p:cNvPicPr>
            <a:picLocks noChangeAspect="1"/>
          </p:cNvPicPr>
          <p:nvPr/>
        </p:nvPicPr>
        <p:blipFill>
          <a:blip r:embed="rId2"/>
          <a:stretch>
            <a:fillRect/>
          </a:stretch>
        </p:blipFill>
        <p:spPr>
          <a:xfrm>
            <a:off x="838200" y="2373891"/>
            <a:ext cx="3177815" cy="3311843"/>
          </a:xfrm>
          <a:prstGeom prst="rect">
            <a:avLst/>
          </a:prstGeom>
        </p:spPr>
      </p:pic>
      <p:sp>
        <p:nvSpPr>
          <p:cNvPr id="7" name="TextBox 6">
            <a:extLst>
              <a:ext uri="{FF2B5EF4-FFF2-40B4-BE49-F238E27FC236}">
                <a16:creationId xmlns:a16="http://schemas.microsoft.com/office/drawing/2014/main" id="{6F7C6A52-2776-44B4-0EAC-F88024E43371}"/>
              </a:ext>
            </a:extLst>
          </p:cNvPr>
          <p:cNvSpPr txBox="1"/>
          <p:nvPr/>
        </p:nvSpPr>
        <p:spPr>
          <a:xfrm>
            <a:off x="1230492" y="5685734"/>
            <a:ext cx="2312808" cy="369332"/>
          </a:xfrm>
          <a:prstGeom prst="rect">
            <a:avLst/>
          </a:prstGeom>
          <a:noFill/>
        </p:spPr>
        <p:txBody>
          <a:bodyPr wrap="square">
            <a:spAutoFit/>
          </a:bodyPr>
          <a:lstStyle/>
          <a:p>
            <a:r>
              <a:rPr lang="en-GB" i="1" dirty="0">
                <a:solidFill>
                  <a:srgbClr val="1F2328"/>
                </a:solidFill>
                <a:effectLst/>
                <a:latin typeface="-apple-system"/>
              </a:rPr>
              <a:t>Restart 5GC services </a:t>
            </a:r>
            <a:endParaRPr lang="en-DE" i="1" dirty="0"/>
          </a:p>
        </p:txBody>
      </p:sp>
      <p:pic>
        <p:nvPicPr>
          <p:cNvPr id="9" name="Picture 8">
            <a:extLst>
              <a:ext uri="{FF2B5EF4-FFF2-40B4-BE49-F238E27FC236}">
                <a16:creationId xmlns:a16="http://schemas.microsoft.com/office/drawing/2014/main" id="{67FC512E-3B46-4C9F-439C-68F978EB3333}"/>
              </a:ext>
            </a:extLst>
          </p:cNvPr>
          <p:cNvPicPr>
            <a:picLocks noChangeAspect="1"/>
          </p:cNvPicPr>
          <p:nvPr/>
        </p:nvPicPr>
        <p:blipFill>
          <a:blip r:embed="rId3"/>
          <a:stretch>
            <a:fillRect/>
          </a:stretch>
        </p:blipFill>
        <p:spPr>
          <a:xfrm>
            <a:off x="4488180" y="2373891"/>
            <a:ext cx="6879644" cy="1969509"/>
          </a:xfrm>
          <a:prstGeom prst="rect">
            <a:avLst/>
          </a:prstGeom>
        </p:spPr>
      </p:pic>
      <p:sp>
        <p:nvSpPr>
          <p:cNvPr id="11" name="TextBox 10">
            <a:extLst>
              <a:ext uri="{FF2B5EF4-FFF2-40B4-BE49-F238E27FC236}">
                <a16:creationId xmlns:a16="http://schemas.microsoft.com/office/drawing/2014/main" id="{1366EF9A-F4E1-F8B8-5F9B-2ECBAB3BBC95}"/>
              </a:ext>
            </a:extLst>
          </p:cNvPr>
          <p:cNvSpPr txBox="1"/>
          <p:nvPr/>
        </p:nvSpPr>
        <p:spPr>
          <a:xfrm>
            <a:off x="4815840" y="4478337"/>
            <a:ext cx="6096000" cy="369332"/>
          </a:xfrm>
          <a:prstGeom prst="rect">
            <a:avLst/>
          </a:prstGeom>
          <a:noFill/>
        </p:spPr>
        <p:txBody>
          <a:bodyPr wrap="square">
            <a:spAutoFit/>
          </a:bodyPr>
          <a:lstStyle/>
          <a:p>
            <a:r>
              <a:rPr lang="en-GB" b="0" i="1" dirty="0">
                <a:solidFill>
                  <a:srgbClr val="1F2328"/>
                </a:solidFill>
                <a:effectLst/>
                <a:latin typeface="-apple-system"/>
              </a:rPr>
              <a:t>The </a:t>
            </a:r>
            <a:r>
              <a:rPr lang="en-GB" b="0" i="1" dirty="0" err="1">
                <a:solidFill>
                  <a:srgbClr val="1F2328"/>
                </a:solidFill>
                <a:effectLst/>
                <a:latin typeface="-apple-system"/>
              </a:rPr>
              <a:t>wireshark</a:t>
            </a:r>
            <a:r>
              <a:rPr lang="en-GB" b="0" i="1" dirty="0">
                <a:solidFill>
                  <a:srgbClr val="1F2328"/>
                </a:solidFill>
                <a:effectLst/>
                <a:latin typeface="-apple-system"/>
              </a:rPr>
              <a:t> traces of PFCP association b/w SMF1 and UPF1</a:t>
            </a:r>
            <a:endParaRPr lang="en-DE" i="1" dirty="0"/>
          </a:p>
        </p:txBody>
      </p:sp>
      <p:sp>
        <p:nvSpPr>
          <p:cNvPr id="4" name="TextBox 3">
            <a:extLst>
              <a:ext uri="{FF2B5EF4-FFF2-40B4-BE49-F238E27FC236}">
                <a16:creationId xmlns:a16="http://schemas.microsoft.com/office/drawing/2014/main" id="{851A3A44-DBCB-6CCF-4B52-D9F43169CB75}"/>
              </a:ext>
            </a:extLst>
          </p:cNvPr>
          <p:cNvSpPr txBox="1"/>
          <p:nvPr/>
        </p:nvSpPr>
        <p:spPr>
          <a:xfrm>
            <a:off x="11629292" y="6481856"/>
            <a:ext cx="508000" cy="369332"/>
          </a:xfrm>
          <a:prstGeom prst="rect">
            <a:avLst/>
          </a:prstGeom>
          <a:noFill/>
        </p:spPr>
        <p:txBody>
          <a:bodyPr wrap="square" rtlCol="0">
            <a:spAutoFit/>
          </a:bodyPr>
          <a:lstStyle/>
          <a:p>
            <a:r>
              <a:rPr lang="en-GB" dirty="0"/>
              <a:t>12</a:t>
            </a:r>
            <a:endParaRPr lang="en-DE" dirty="0"/>
          </a:p>
        </p:txBody>
      </p:sp>
    </p:spTree>
    <p:extLst>
      <p:ext uri="{BB962C8B-B14F-4D97-AF65-F5344CB8AC3E}">
        <p14:creationId xmlns:p14="http://schemas.microsoft.com/office/powerpoint/2010/main" val="3618106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1E865-5E5A-76D7-F002-136CE6079102}"/>
              </a:ext>
            </a:extLst>
          </p:cNvPr>
          <p:cNvSpPr>
            <a:spLocks noGrp="1"/>
          </p:cNvSpPr>
          <p:nvPr>
            <p:ph type="title"/>
          </p:nvPr>
        </p:nvSpPr>
        <p:spPr/>
        <p:txBody>
          <a:bodyPr/>
          <a:lstStyle/>
          <a:p>
            <a:endParaRPr lang="en-DE"/>
          </a:p>
        </p:txBody>
      </p:sp>
      <p:sp>
        <p:nvSpPr>
          <p:cNvPr id="3" name="Content Placeholder 2">
            <a:extLst>
              <a:ext uri="{FF2B5EF4-FFF2-40B4-BE49-F238E27FC236}">
                <a16:creationId xmlns:a16="http://schemas.microsoft.com/office/drawing/2014/main" id="{06AFE64E-CA50-EF0A-382C-A521DF89E1E2}"/>
              </a:ext>
            </a:extLst>
          </p:cNvPr>
          <p:cNvSpPr>
            <a:spLocks noGrp="1"/>
          </p:cNvSpPr>
          <p:nvPr>
            <p:ph idx="1"/>
          </p:nvPr>
        </p:nvSpPr>
        <p:spPr/>
        <p:txBody>
          <a:bodyPr/>
          <a:lstStyle/>
          <a:p>
            <a:endParaRPr lang="en-DE" dirty="0"/>
          </a:p>
        </p:txBody>
      </p:sp>
      <p:pic>
        <p:nvPicPr>
          <p:cNvPr id="5" name="Picture 4">
            <a:extLst>
              <a:ext uri="{FF2B5EF4-FFF2-40B4-BE49-F238E27FC236}">
                <a16:creationId xmlns:a16="http://schemas.microsoft.com/office/drawing/2014/main" id="{3B6F5F03-7775-8E33-596A-1230F0609C65}"/>
              </a:ext>
            </a:extLst>
          </p:cNvPr>
          <p:cNvPicPr>
            <a:picLocks noChangeAspect="1"/>
          </p:cNvPicPr>
          <p:nvPr/>
        </p:nvPicPr>
        <p:blipFill>
          <a:blip r:embed="rId2"/>
          <a:stretch>
            <a:fillRect/>
          </a:stretch>
        </p:blipFill>
        <p:spPr>
          <a:xfrm>
            <a:off x="1096847" y="1825625"/>
            <a:ext cx="9998306" cy="3398815"/>
          </a:xfrm>
          <a:prstGeom prst="rect">
            <a:avLst/>
          </a:prstGeom>
        </p:spPr>
      </p:pic>
      <p:sp>
        <p:nvSpPr>
          <p:cNvPr id="7" name="TextBox 6">
            <a:extLst>
              <a:ext uri="{FF2B5EF4-FFF2-40B4-BE49-F238E27FC236}">
                <a16:creationId xmlns:a16="http://schemas.microsoft.com/office/drawing/2014/main" id="{E3CBAE0E-5E09-B0CA-2376-26A87A5059A7}"/>
              </a:ext>
            </a:extLst>
          </p:cNvPr>
          <p:cNvSpPr txBox="1"/>
          <p:nvPr/>
        </p:nvSpPr>
        <p:spPr>
          <a:xfrm>
            <a:off x="2872740" y="5331369"/>
            <a:ext cx="6096000" cy="369332"/>
          </a:xfrm>
          <a:prstGeom prst="rect">
            <a:avLst/>
          </a:prstGeom>
          <a:noFill/>
        </p:spPr>
        <p:txBody>
          <a:bodyPr wrap="square">
            <a:spAutoFit/>
          </a:bodyPr>
          <a:lstStyle/>
          <a:p>
            <a:r>
              <a:rPr lang="en-GB" b="0" i="1" dirty="0">
                <a:solidFill>
                  <a:srgbClr val="1F2328"/>
                </a:solidFill>
                <a:effectLst/>
                <a:latin typeface="-apple-system"/>
              </a:rPr>
              <a:t>The MSC of PFCP association b/w SMF1 and UPF1</a:t>
            </a:r>
            <a:endParaRPr lang="en-DE" i="1" dirty="0"/>
          </a:p>
        </p:txBody>
      </p:sp>
      <p:sp>
        <p:nvSpPr>
          <p:cNvPr id="4" name="TextBox 3">
            <a:extLst>
              <a:ext uri="{FF2B5EF4-FFF2-40B4-BE49-F238E27FC236}">
                <a16:creationId xmlns:a16="http://schemas.microsoft.com/office/drawing/2014/main" id="{E5F85AE9-1399-5F9A-01A1-99BCD61F4D1F}"/>
              </a:ext>
            </a:extLst>
          </p:cNvPr>
          <p:cNvSpPr txBox="1"/>
          <p:nvPr/>
        </p:nvSpPr>
        <p:spPr>
          <a:xfrm>
            <a:off x="11629292" y="6481856"/>
            <a:ext cx="508000" cy="369332"/>
          </a:xfrm>
          <a:prstGeom prst="rect">
            <a:avLst/>
          </a:prstGeom>
          <a:noFill/>
        </p:spPr>
        <p:txBody>
          <a:bodyPr wrap="square" rtlCol="0">
            <a:spAutoFit/>
          </a:bodyPr>
          <a:lstStyle/>
          <a:p>
            <a:r>
              <a:rPr lang="en-GB" dirty="0"/>
              <a:t>13</a:t>
            </a:r>
            <a:endParaRPr lang="en-DE" dirty="0"/>
          </a:p>
        </p:txBody>
      </p:sp>
    </p:spTree>
    <p:extLst>
      <p:ext uri="{BB962C8B-B14F-4D97-AF65-F5344CB8AC3E}">
        <p14:creationId xmlns:p14="http://schemas.microsoft.com/office/powerpoint/2010/main" val="2030941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6D8989-EFBC-AC1F-7DA4-713FFB066E30}"/>
              </a:ext>
            </a:extLst>
          </p:cNvPr>
          <p:cNvSpPr txBox="1"/>
          <p:nvPr/>
        </p:nvSpPr>
        <p:spPr>
          <a:xfrm>
            <a:off x="1493520" y="381082"/>
            <a:ext cx="6096000" cy="461665"/>
          </a:xfrm>
          <a:prstGeom prst="rect">
            <a:avLst/>
          </a:prstGeom>
          <a:noFill/>
        </p:spPr>
        <p:txBody>
          <a:bodyPr wrap="square">
            <a:spAutoFit/>
          </a:bodyPr>
          <a:lstStyle/>
          <a:p>
            <a:pPr algn="l"/>
            <a:r>
              <a:rPr lang="en-GB" sz="2400" b="1" i="0" dirty="0">
                <a:solidFill>
                  <a:srgbClr val="1F2328"/>
                </a:solidFill>
                <a:effectLst/>
                <a:latin typeface="-apple-system"/>
              </a:rPr>
              <a:t>SMF2 to UPF2 connection Establishment.</a:t>
            </a:r>
          </a:p>
        </p:txBody>
      </p:sp>
      <p:pic>
        <p:nvPicPr>
          <p:cNvPr id="7" name="Picture 6">
            <a:extLst>
              <a:ext uri="{FF2B5EF4-FFF2-40B4-BE49-F238E27FC236}">
                <a16:creationId xmlns:a16="http://schemas.microsoft.com/office/drawing/2014/main" id="{EE132EA0-95C8-890F-96A6-84153B1DDF24}"/>
              </a:ext>
            </a:extLst>
          </p:cNvPr>
          <p:cNvPicPr>
            <a:picLocks noChangeAspect="1"/>
          </p:cNvPicPr>
          <p:nvPr/>
        </p:nvPicPr>
        <p:blipFill>
          <a:blip r:embed="rId2"/>
          <a:stretch>
            <a:fillRect/>
          </a:stretch>
        </p:blipFill>
        <p:spPr>
          <a:xfrm>
            <a:off x="1493520" y="1006219"/>
            <a:ext cx="9525825" cy="1905165"/>
          </a:xfrm>
          <a:prstGeom prst="rect">
            <a:avLst/>
          </a:prstGeom>
        </p:spPr>
      </p:pic>
      <p:pic>
        <p:nvPicPr>
          <p:cNvPr id="9" name="Picture 8">
            <a:extLst>
              <a:ext uri="{FF2B5EF4-FFF2-40B4-BE49-F238E27FC236}">
                <a16:creationId xmlns:a16="http://schemas.microsoft.com/office/drawing/2014/main" id="{E0D74100-D700-A3EE-457C-0003E822D760}"/>
              </a:ext>
            </a:extLst>
          </p:cNvPr>
          <p:cNvPicPr>
            <a:picLocks noChangeAspect="1"/>
          </p:cNvPicPr>
          <p:nvPr/>
        </p:nvPicPr>
        <p:blipFill>
          <a:blip r:embed="rId3"/>
          <a:stretch>
            <a:fillRect/>
          </a:stretch>
        </p:blipFill>
        <p:spPr>
          <a:xfrm>
            <a:off x="1493520" y="3429000"/>
            <a:ext cx="9525825" cy="2560542"/>
          </a:xfrm>
          <a:prstGeom prst="rect">
            <a:avLst/>
          </a:prstGeom>
        </p:spPr>
      </p:pic>
      <p:sp>
        <p:nvSpPr>
          <p:cNvPr id="11" name="TextBox 10">
            <a:extLst>
              <a:ext uri="{FF2B5EF4-FFF2-40B4-BE49-F238E27FC236}">
                <a16:creationId xmlns:a16="http://schemas.microsoft.com/office/drawing/2014/main" id="{4E878D69-8DDC-D8A3-2BC9-6498DE71560F}"/>
              </a:ext>
            </a:extLst>
          </p:cNvPr>
          <p:cNvSpPr txBox="1"/>
          <p:nvPr/>
        </p:nvSpPr>
        <p:spPr>
          <a:xfrm>
            <a:off x="2910840" y="2890190"/>
            <a:ext cx="6096000" cy="369332"/>
          </a:xfrm>
          <a:prstGeom prst="rect">
            <a:avLst/>
          </a:prstGeom>
          <a:noFill/>
        </p:spPr>
        <p:txBody>
          <a:bodyPr wrap="square">
            <a:spAutoFit/>
          </a:bodyPr>
          <a:lstStyle/>
          <a:p>
            <a:r>
              <a:rPr lang="en-GB" b="0" i="1" dirty="0">
                <a:solidFill>
                  <a:srgbClr val="1F2328"/>
                </a:solidFill>
                <a:effectLst/>
                <a:latin typeface="-apple-system"/>
              </a:rPr>
              <a:t> </a:t>
            </a:r>
            <a:r>
              <a:rPr lang="en-GB" b="0" i="1" dirty="0" err="1">
                <a:solidFill>
                  <a:srgbClr val="1F2328"/>
                </a:solidFill>
                <a:effectLst/>
                <a:latin typeface="-apple-system"/>
              </a:rPr>
              <a:t>wireshark</a:t>
            </a:r>
            <a:r>
              <a:rPr lang="en-GB" b="0" i="1" dirty="0">
                <a:solidFill>
                  <a:srgbClr val="1F2328"/>
                </a:solidFill>
                <a:effectLst/>
                <a:latin typeface="-apple-system"/>
              </a:rPr>
              <a:t> traces of PFCP association between SMF2 and UPF2</a:t>
            </a:r>
            <a:endParaRPr lang="en-DE" i="1" dirty="0"/>
          </a:p>
        </p:txBody>
      </p:sp>
      <p:sp>
        <p:nvSpPr>
          <p:cNvPr id="13" name="TextBox 12">
            <a:extLst>
              <a:ext uri="{FF2B5EF4-FFF2-40B4-BE49-F238E27FC236}">
                <a16:creationId xmlns:a16="http://schemas.microsoft.com/office/drawing/2014/main" id="{EBA77EBD-5F0F-B55D-2A0A-A817E55CA225}"/>
              </a:ext>
            </a:extLst>
          </p:cNvPr>
          <p:cNvSpPr txBox="1"/>
          <p:nvPr/>
        </p:nvSpPr>
        <p:spPr>
          <a:xfrm>
            <a:off x="3421792" y="6107586"/>
            <a:ext cx="6096000" cy="369332"/>
          </a:xfrm>
          <a:prstGeom prst="rect">
            <a:avLst/>
          </a:prstGeom>
          <a:noFill/>
        </p:spPr>
        <p:txBody>
          <a:bodyPr wrap="square">
            <a:spAutoFit/>
          </a:bodyPr>
          <a:lstStyle/>
          <a:p>
            <a:r>
              <a:rPr lang="en-GB" b="0" i="0" dirty="0">
                <a:solidFill>
                  <a:srgbClr val="1F2328"/>
                </a:solidFill>
                <a:effectLst/>
                <a:latin typeface="-apple-system"/>
              </a:rPr>
              <a:t>The MSC of PFCP association between SMF2 and UPF2</a:t>
            </a:r>
            <a:endParaRPr lang="en-DE" dirty="0"/>
          </a:p>
        </p:txBody>
      </p:sp>
      <p:sp>
        <p:nvSpPr>
          <p:cNvPr id="2" name="TextBox 1">
            <a:extLst>
              <a:ext uri="{FF2B5EF4-FFF2-40B4-BE49-F238E27FC236}">
                <a16:creationId xmlns:a16="http://schemas.microsoft.com/office/drawing/2014/main" id="{77BB2927-59A4-189A-D03F-7A7041FD5ABA}"/>
              </a:ext>
            </a:extLst>
          </p:cNvPr>
          <p:cNvSpPr txBox="1"/>
          <p:nvPr/>
        </p:nvSpPr>
        <p:spPr>
          <a:xfrm>
            <a:off x="11629292" y="6481856"/>
            <a:ext cx="508000" cy="369332"/>
          </a:xfrm>
          <a:prstGeom prst="rect">
            <a:avLst/>
          </a:prstGeom>
          <a:noFill/>
        </p:spPr>
        <p:txBody>
          <a:bodyPr wrap="square" rtlCol="0">
            <a:spAutoFit/>
          </a:bodyPr>
          <a:lstStyle/>
          <a:p>
            <a:r>
              <a:rPr lang="en-GB" dirty="0"/>
              <a:t>14</a:t>
            </a:r>
            <a:endParaRPr lang="en-DE" dirty="0"/>
          </a:p>
        </p:txBody>
      </p:sp>
    </p:spTree>
    <p:extLst>
      <p:ext uri="{BB962C8B-B14F-4D97-AF65-F5344CB8AC3E}">
        <p14:creationId xmlns:p14="http://schemas.microsoft.com/office/powerpoint/2010/main" val="2206800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54F1E-62A7-AD19-38FD-93AF07E6D218}"/>
              </a:ext>
            </a:extLst>
          </p:cNvPr>
          <p:cNvSpPr>
            <a:spLocks noGrp="1"/>
          </p:cNvSpPr>
          <p:nvPr>
            <p:ph type="title"/>
          </p:nvPr>
        </p:nvSpPr>
        <p:spPr/>
        <p:txBody>
          <a:bodyPr/>
          <a:lstStyle/>
          <a:p>
            <a:endParaRPr lang="en-DE"/>
          </a:p>
        </p:txBody>
      </p:sp>
      <p:sp>
        <p:nvSpPr>
          <p:cNvPr id="3" name="Content Placeholder 2">
            <a:extLst>
              <a:ext uri="{FF2B5EF4-FFF2-40B4-BE49-F238E27FC236}">
                <a16:creationId xmlns:a16="http://schemas.microsoft.com/office/drawing/2014/main" id="{B661B1F1-653F-B934-BC20-CCF3CC35E102}"/>
              </a:ext>
            </a:extLst>
          </p:cNvPr>
          <p:cNvSpPr>
            <a:spLocks noGrp="1"/>
          </p:cNvSpPr>
          <p:nvPr>
            <p:ph idx="1"/>
          </p:nvPr>
        </p:nvSpPr>
        <p:spPr/>
        <p:txBody>
          <a:bodyPr/>
          <a:lstStyle/>
          <a:p>
            <a:r>
              <a:rPr lang="en-GB" dirty="0"/>
              <a:t>Running UERANSIM</a:t>
            </a:r>
          </a:p>
          <a:p>
            <a:r>
              <a:rPr lang="en-GB" b="1" i="0" dirty="0">
                <a:solidFill>
                  <a:srgbClr val="1F2328"/>
                </a:solidFill>
                <a:effectLst/>
                <a:latin typeface="-apple-system"/>
              </a:rPr>
              <a:t>NG Setup between </a:t>
            </a:r>
            <a:r>
              <a:rPr lang="en-GB" b="1" i="0" dirty="0" err="1">
                <a:solidFill>
                  <a:srgbClr val="1F2328"/>
                </a:solidFill>
                <a:effectLst/>
                <a:latin typeface="-apple-system"/>
              </a:rPr>
              <a:t>gNB</a:t>
            </a:r>
            <a:r>
              <a:rPr lang="en-GB" b="1" i="0" dirty="0">
                <a:solidFill>
                  <a:srgbClr val="1F2328"/>
                </a:solidFill>
                <a:effectLst/>
                <a:latin typeface="-apple-system"/>
              </a:rPr>
              <a:t> 1 &amp; 2 to AMF</a:t>
            </a:r>
          </a:p>
          <a:p>
            <a:pPr lvl="1"/>
            <a:r>
              <a:rPr lang="en-GB" b="0" i="0" dirty="0">
                <a:solidFill>
                  <a:srgbClr val="1F2328"/>
                </a:solidFill>
                <a:effectLst/>
                <a:latin typeface="-apple-system"/>
              </a:rPr>
              <a:t>To ensure successful connection between 5GC and </a:t>
            </a:r>
            <a:r>
              <a:rPr lang="en-GB" b="0" i="0" dirty="0" err="1">
                <a:solidFill>
                  <a:srgbClr val="1F2328"/>
                </a:solidFill>
                <a:effectLst/>
                <a:latin typeface="-apple-system"/>
              </a:rPr>
              <a:t>gnb</a:t>
            </a:r>
            <a:r>
              <a:rPr lang="en-GB" b="0" i="0" dirty="0">
                <a:solidFill>
                  <a:srgbClr val="1F2328"/>
                </a:solidFill>
                <a:effectLst/>
                <a:latin typeface="-apple-system"/>
              </a:rPr>
              <a:t>, we need to receive “NG connection successful” in the same terminal.</a:t>
            </a:r>
          </a:p>
          <a:p>
            <a:pPr lvl="1"/>
            <a:r>
              <a:rPr lang="en-GB" b="0" i="0" dirty="0">
                <a:solidFill>
                  <a:srgbClr val="1F2328"/>
                </a:solidFill>
                <a:effectLst/>
                <a:latin typeface="-apple-system"/>
              </a:rPr>
              <a:t>The successful initialization of UE can be verified by receiving</a:t>
            </a:r>
            <a:r>
              <a:rPr lang="en-GB" dirty="0">
                <a:solidFill>
                  <a:srgbClr val="1F2328"/>
                </a:solidFill>
                <a:latin typeface="-apple-system"/>
              </a:rPr>
              <a:t> “PDU Session Establishment successful”</a:t>
            </a:r>
            <a:endParaRPr lang="en-GB" b="1" i="0" dirty="0">
              <a:solidFill>
                <a:srgbClr val="1F2328"/>
              </a:solidFill>
              <a:effectLst/>
              <a:latin typeface="-apple-system"/>
            </a:endParaRPr>
          </a:p>
          <a:p>
            <a:endParaRPr lang="en-DE" dirty="0"/>
          </a:p>
        </p:txBody>
      </p:sp>
      <p:sp>
        <p:nvSpPr>
          <p:cNvPr id="4" name="TextBox 3">
            <a:extLst>
              <a:ext uri="{FF2B5EF4-FFF2-40B4-BE49-F238E27FC236}">
                <a16:creationId xmlns:a16="http://schemas.microsoft.com/office/drawing/2014/main" id="{12B26F15-F3E9-DB09-51CF-32FC74196924}"/>
              </a:ext>
            </a:extLst>
          </p:cNvPr>
          <p:cNvSpPr txBox="1"/>
          <p:nvPr/>
        </p:nvSpPr>
        <p:spPr>
          <a:xfrm>
            <a:off x="11629292" y="6481856"/>
            <a:ext cx="508000" cy="369332"/>
          </a:xfrm>
          <a:prstGeom prst="rect">
            <a:avLst/>
          </a:prstGeom>
          <a:noFill/>
        </p:spPr>
        <p:txBody>
          <a:bodyPr wrap="square" rtlCol="0">
            <a:spAutoFit/>
          </a:bodyPr>
          <a:lstStyle/>
          <a:p>
            <a:r>
              <a:rPr lang="en-GB" dirty="0"/>
              <a:t>15</a:t>
            </a:r>
            <a:endParaRPr lang="en-DE" dirty="0"/>
          </a:p>
        </p:txBody>
      </p:sp>
    </p:spTree>
    <p:extLst>
      <p:ext uri="{BB962C8B-B14F-4D97-AF65-F5344CB8AC3E}">
        <p14:creationId xmlns:p14="http://schemas.microsoft.com/office/powerpoint/2010/main" val="1919745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880F1-467C-8ABB-6947-A70B6824391C}"/>
              </a:ext>
            </a:extLst>
          </p:cNvPr>
          <p:cNvSpPr>
            <a:spLocks noGrp="1"/>
          </p:cNvSpPr>
          <p:nvPr>
            <p:ph type="title"/>
          </p:nvPr>
        </p:nvSpPr>
        <p:spPr/>
        <p:txBody>
          <a:bodyPr/>
          <a:lstStyle/>
          <a:p>
            <a:r>
              <a:rPr lang="en-GB" dirty="0"/>
              <a:t>Testing &amp; accessing Data Networks</a:t>
            </a:r>
            <a:endParaRPr lang="en-DE" dirty="0"/>
          </a:p>
        </p:txBody>
      </p:sp>
      <p:sp>
        <p:nvSpPr>
          <p:cNvPr id="3" name="Content Placeholder 2">
            <a:extLst>
              <a:ext uri="{FF2B5EF4-FFF2-40B4-BE49-F238E27FC236}">
                <a16:creationId xmlns:a16="http://schemas.microsoft.com/office/drawing/2014/main" id="{399BC982-4996-588D-B684-2197FE2D38C9}"/>
              </a:ext>
            </a:extLst>
          </p:cNvPr>
          <p:cNvSpPr>
            <a:spLocks noGrp="1"/>
          </p:cNvSpPr>
          <p:nvPr>
            <p:ph idx="1"/>
          </p:nvPr>
        </p:nvSpPr>
        <p:spPr>
          <a:xfrm>
            <a:off x="838200" y="1392927"/>
            <a:ext cx="10515600" cy="4784036"/>
          </a:xfrm>
        </p:spPr>
        <p:txBody>
          <a:bodyPr/>
          <a:lstStyle/>
          <a:p>
            <a:r>
              <a:rPr lang="en-GB" b="1" i="0" dirty="0">
                <a:solidFill>
                  <a:srgbClr val="1F2328"/>
                </a:solidFill>
                <a:effectLst/>
                <a:latin typeface="-apple-system"/>
              </a:rPr>
              <a:t>Testing the network using UE1</a:t>
            </a:r>
          </a:p>
          <a:p>
            <a:pPr marL="457200" lvl="1" indent="0">
              <a:buNone/>
            </a:pPr>
            <a:r>
              <a:rPr lang="en-GB" b="1" dirty="0">
                <a:solidFill>
                  <a:srgbClr val="1F2328"/>
                </a:solidFill>
                <a:latin typeface="-apple-system"/>
              </a:rPr>
              <a:t>	</a:t>
            </a:r>
          </a:p>
          <a:p>
            <a:pPr lvl="1"/>
            <a:endParaRPr lang="en-GB" b="1" i="0" dirty="0">
              <a:solidFill>
                <a:srgbClr val="1F2328"/>
              </a:solidFill>
              <a:effectLst/>
              <a:latin typeface="-apple-system"/>
            </a:endParaRPr>
          </a:p>
          <a:p>
            <a:endParaRPr lang="en-DE" dirty="0"/>
          </a:p>
        </p:txBody>
      </p:sp>
      <p:pic>
        <p:nvPicPr>
          <p:cNvPr id="5" name="Picture 4">
            <a:extLst>
              <a:ext uri="{FF2B5EF4-FFF2-40B4-BE49-F238E27FC236}">
                <a16:creationId xmlns:a16="http://schemas.microsoft.com/office/drawing/2014/main" id="{71C6D493-239B-0EFC-C4AA-D5E1198FBA16}"/>
              </a:ext>
            </a:extLst>
          </p:cNvPr>
          <p:cNvPicPr>
            <a:picLocks noChangeAspect="1"/>
          </p:cNvPicPr>
          <p:nvPr/>
        </p:nvPicPr>
        <p:blipFill>
          <a:blip r:embed="rId2"/>
          <a:stretch>
            <a:fillRect/>
          </a:stretch>
        </p:blipFill>
        <p:spPr>
          <a:xfrm>
            <a:off x="3021330" y="1883381"/>
            <a:ext cx="5036820" cy="2083865"/>
          </a:xfrm>
          <a:prstGeom prst="rect">
            <a:avLst/>
          </a:prstGeom>
        </p:spPr>
      </p:pic>
      <p:sp>
        <p:nvSpPr>
          <p:cNvPr id="6" name="TextBox 5">
            <a:extLst>
              <a:ext uri="{FF2B5EF4-FFF2-40B4-BE49-F238E27FC236}">
                <a16:creationId xmlns:a16="http://schemas.microsoft.com/office/drawing/2014/main" id="{D543D26E-8BF4-49C3-5F3F-2E5822892EC7}"/>
              </a:ext>
            </a:extLst>
          </p:cNvPr>
          <p:cNvSpPr txBox="1"/>
          <p:nvPr/>
        </p:nvSpPr>
        <p:spPr>
          <a:xfrm>
            <a:off x="2240280" y="3864331"/>
            <a:ext cx="8656320" cy="338554"/>
          </a:xfrm>
          <a:prstGeom prst="rect">
            <a:avLst/>
          </a:prstGeom>
          <a:noFill/>
        </p:spPr>
        <p:txBody>
          <a:bodyPr wrap="square" rtlCol="0">
            <a:spAutoFit/>
          </a:bodyPr>
          <a:lstStyle/>
          <a:p>
            <a:r>
              <a:rPr lang="en-GB" sz="1600" b="0" i="1" dirty="0">
                <a:solidFill>
                  <a:srgbClr val="1F2328"/>
                </a:solidFill>
                <a:effectLst/>
                <a:latin typeface="-apple-system"/>
              </a:rPr>
              <a:t>To ping google.com Open a new terminal </a:t>
            </a:r>
            <a:r>
              <a:rPr lang="nn-NO" sz="1600" b="0" i="0" dirty="0">
                <a:solidFill>
                  <a:srgbClr val="1F2328"/>
                </a:solidFill>
                <a:effectLst/>
                <a:latin typeface="ui-monospace"/>
              </a:rPr>
              <a:t>./nr-binder 10.45.0.4 ping google.com</a:t>
            </a:r>
            <a:endParaRPr lang="en-DE" sz="1600" i="1" dirty="0"/>
          </a:p>
        </p:txBody>
      </p:sp>
      <p:pic>
        <p:nvPicPr>
          <p:cNvPr id="8" name="Picture 7">
            <a:extLst>
              <a:ext uri="{FF2B5EF4-FFF2-40B4-BE49-F238E27FC236}">
                <a16:creationId xmlns:a16="http://schemas.microsoft.com/office/drawing/2014/main" id="{78A43852-32FC-3314-194C-DF5BA4432514}"/>
              </a:ext>
            </a:extLst>
          </p:cNvPr>
          <p:cNvPicPr>
            <a:picLocks noChangeAspect="1"/>
          </p:cNvPicPr>
          <p:nvPr/>
        </p:nvPicPr>
        <p:blipFill>
          <a:blip r:embed="rId3"/>
          <a:stretch>
            <a:fillRect/>
          </a:stretch>
        </p:blipFill>
        <p:spPr>
          <a:xfrm>
            <a:off x="1222574" y="4354093"/>
            <a:ext cx="10066892" cy="1729890"/>
          </a:xfrm>
          <a:prstGeom prst="rect">
            <a:avLst/>
          </a:prstGeom>
        </p:spPr>
      </p:pic>
      <p:sp>
        <p:nvSpPr>
          <p:cNvPr id="10" name="TextBox 9">
            <a:extLst>
              <a:ext uri="{FF2B5EF4-FFF2-40B4-BE49-F238E27FC236}">
                <a16:creationId xmlns:a16="http://schemas.microsoft.com/office/drawing/2014/main" id="{AADA4E16-352B-BE2C-F402-9C69B3539922}"/>
              </a:ext>
            </a:extLst>
          </p:cNvPr>
          <p:cNvSpPr txBox="1"/>
          <p:nvPr/>
        </p:nvSpPr>
        <p:spPr>
          <a:xfrm>
            <a:off x="4457700" y="6067901"/>
            <a:ext cx="1798320" cy="369332"/>
          </a:xfrm>
          <a:prstGeom prst="rect">
            <a:avLst/>
          </a:prstGeom>
          <a:noFill/>
        </p:spPr>
        <p:txBody>
          <a:bodyPr wrap="square">
            <a:spAutoFit/>
          </a:bodyPr>
          <a:lstStyle/>
          <a:p>
            <a:r>
              <a:rPr lang="en-GB" b="0" i="1" dirty="0">
                <a:solidFill>
                  <a:srgbClr val="1F2328"/>
                </a:solidFill>
                <a:effectLst/>
                <a:latin typeface="-apple-system"/>
              </a:rPr>
              <a:t>Wireshark traces</a:t>
            </a:r>
            <a:endParaRPr lang="en-DE" i="1" dirty="0"/>
          </a:p>
        </p:txBody>
      </p:sp>
      <p:sp>
        <p:nvSpPr>
          <p:cNvPr id="4" name="TextBox 3">
            <a:extLst>
              <a:ext uri="{FF2B5EF4-FFF2-40B4-BE49-F238E27FC236}">
                <a16:creationId xmlns:a16="http://schemas.microsoft.com/office/drawing/2014/main" id="{93F0A8DB-9EDE-6A80-F66B-B6EC4EDBB49A}"/>
              </a:ext>
            </a:extLst>
          </p:cNvPr>
          <p:cNvSpPr txBox="1"/>
          <p:nvPr/>
        </p:nvSpPr>
        <p:spPr>
          <a:xfrm>
            <a:off x="11629292" y="6481856"/>
            <a:ext cx="508000" cy="369332"/>
          </a:xfrm>
          <a:prstGeom prst="rect">
            <a:avLst/>
          </a:prstGeom>
          <a:noFill/>
        </p:spPr>
        <p:txBody>
          <a:bodyPr wrap="square" rtlCol="0">
            <a:spAutoFit/>
          </a:bodyPr>
          <a:lstStyle/>
          <a:p>
            <a:r>
              <a:rPr lang="en-GB" dirty="0"/>
              <a:t>16</a:t>
            </a:r>
            <a:endParaRPr lang="en-DE" dirty="0"/>
          </a:p>
        </p:txBody>
      </p:sp>
    </p:spTree>
    <p:extLst>
      <p:ext uri="{BB962C8B-B14F-4D97-AF65-F5344CB8AC3E}">
        <p14:creationId xmlns:p14="http://schemas.microsoft.com/office/powerpoint/2010/main" val="1694793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F9F3A2-7BDA-AB37-31DF-710608E29692}"/>
              </a:ext>
            </a:extLst>
          </p:cNvPr>
          <p:cNvPicPr>
            <a:picLocks noChangeAspect="1"/>
          </p:cNvPicPr>
          <p:nvPr/>
        </p:nvPicPr>
        <p:blipFill>
          <a:blip r:embed="rId2"/>
          <a:stretch>
            <a:fillRect/>
          </a:stretch>
        </p:blipFill>
        <p:spPr>
          <a:xfrm>
            <a:off x="1683590" y="335130"/>
            <a:ext cx="8207170" cy="2896691"/>
          </a:xfrm>
          <a:prstGeom prst="rect">
            <a:avLst/>
          </a:prstGeom>
        </p:spPr>
      </p:pic>
      <p:sp>
        <p:nvSpPr>
          <p:cNvPr id="7" name="TextBox 6">
            <a:extLst>
              <a:ext uri="{FF2B5EF4-FFF2-40B4-BE49-F238E27FC236}">
                <a16:creationId xmlns:a16="http://schemas.microsoft.com/office/drawing/2014/main" id="{BDE090B9-FDB9-9FE9-90DC-3D037E1FD2AB}"/>
              </a:ext>
            </a:extLst>
          </p:cNvPr>
          <p:cNvSpPr txBox="1"/>
          <p:nvPr/>
        </p:nvSpPr>
        <p:spPr>
          <a:xfrm>
            <a:off x="4709160" y="3147290"/>
            <a:ext cx="6096000" cy="369332"/>
          </a:xfrm>
          <a:prstGeom prst="rect">
            <a:avLst/>
          </a:prstGeom>
          <a:noFill/>
        </p:spPr>
        <p:txBody>
          <a:bodyPr wrap="square">
            <a:spAutoFit/>
          </a:bodyPr>
          <a:lstStyle/>
          <a:p>
            <a:r>
              <a:rPr lang="en-GB" b="0" i="1" dirty="0">
                <a:solidFill>
                  <a:srgbClr val="1F2328"/>
                </a:solidFill>
                <a:effectLst/>
                <a:latin typeface="-apple-system"/>
              </a:rPr>
              <a:t>MSC diagram</a:t>
            </a:r>
            <a:endParaRPr lang="en-DE" i="1" dirty="0"/>
          </a:p>
        </p:txBody>
      </p:sp>
      <p:sp>
        <p:nvSpPr>
          <p:cNvPr id="9" name="TextBox 8">
            <a:extLst>
              <a:ext uri="{FF2B5EF4-FFF2-40B4-BE49-F238E27FC236}">
                <a16:creationId xmlns:a16="http://schemas.microsoft.com/office/drawing/2014/main" id="{D44C2AAD-B4DA-FD61-61C3-CB2532480C3C}"/>
              </a:ext>
            </a:extLst>
          </p:cNvPr>
          <p:cNvSpPr txBox="1"/>
          <p:nvPr/>
        </p:nvSpPr>
        <p:spPr>
          <a:xfrm>
            <a:off x="1215390" y="3553647"/>
            <a:ext cx="9761220" cy="369332"/>
          </a:xfrm>
          <a:prstGeom prst="rect">
            <a:avLst/>
          </a:prstGeom>
          <a:noFill/>
        </p:spPr>
        <p:txBody>
          <a:bodyPr wrap="square">
            <a:spAutoFit/>
          </a:bodyPr>
          <a:lstStyle/>
          <a:p>
            <a:pPr marL="285750" indent="-285750">
              <a:buFont typeface="Wingdings" panose="05000000000000000000" pitchFamily="2" charset="2"/>
              <a:buChar char="q"/>
            </a:pPr>
            <a:r>
              <a:rPr lang="en-GB" b="0" i="0" dirty="0">
                <a:solidFill>
                  <a:srgbClr val="1F2328"/>
                </a:solidFill>
                <a:effectLst/>
                <a:latin typeface="-apple-system"/>
              </a:rPr>
              <a:t>Confirm by using </a:t>
            </a:r>
            <a:r>
              <a:rPr lang="en-GB" b="0" i="0" dirty="0" err="1">
                <a:solidFill>
                  <a:srgbClr val="1F2328"/>
                </a:solidFill>
                <a:effectLst/>
                <a:latin typeface="-apple-system"/>
              </a:rPr>
              <a:t>tcpdump</a:t>
            </a:r>
            <a:r>
              <a:rPr lang="en-GB" b="0" i="0" dirty="0">
                <a:solidFill>
                  <a:srgbClr val="1F2328"/>
                </a:solidFill>
                <a:effectLst/>
                <a:latin typeface="-apple-system"/>
              </a:rPr>
              <a:t> that the packet goes through if=</a:t>
            </a:r>
            <a:r>
              <a:rPr lang="en-GB" b="0" i="0" dirty="0" err="1">
                <a:solidFill>
                  <a:srgbClr val="1F2328"/>
                </a:solidFill>
                <a:effectLst/>
                <a:latin typeface="-apple-system"/>
              </a:rPr>
              <a:t>ogstun</a:t>
            </a:r>
            <a:r>
              <a:rPr lang="en-GB" b="0" i="0" dirty="0">
                <a:solidFill>
                  <a:srgbClr val="1F2328"/>
                </a:solidFill>
                <a:effectLst/>
                <a:latin typeface="-apple-system"/>
              </a:rPr>
              <a:t> on U-Plane1</a:t>
            </a:r>
            <a:endParaRPr lang="en-DE" dirty="0"/>
          </a:p>
        </p:txBody>
      </p:sp>
      <p:pic>
        <p:nvPicPr>
          <p:cNvPr id="11" name="Picture 10">
            <a:extLst>
              <a:ext uri="{FF2B5EF4-FFF2-40B4-BE49-F238E27FC236}">
                <a16:creationId xmlns:a16="http://schemas.microsoft.com/office/drawing/2014/main" id="{91534D28-4AB3-385E-D5B9-2C012B04EC5A}"/>
              </a:ext>
            </a:extLst>
          </p:cNvPr>
          <p:cNvPicPr>
            <a:picLocks noChangeAspect="1"/>
          </p:cNvPicPr>
          <p:nvPr/>
        </p:nvPicPr>
        <p:blipFill>
          <a:blip r:embed="rId3"/>
          <a:stretch>
            <a:fillRect/>
          </a:stretch>
        </p:blipFill>
        <p:spPr>
          <a:xfrm>
            <a:off x="1683590" y="3922979"/>
            <a:ext cx="8207170" cy="2692967"/>
          </a:xfrm>
          <a:prstGeom prst="rect">
            <a:avLst/>
          </a:prstGeom>
        </p:spPr>
      </p:pic>
      <p:sp>
        <p:nvSpPr>
          <p:cNvPr id="2" name="TextBox 1">
            <a:extLst>
              <a:ext uri="{FF2B5EF4-FFF2-40B4-BE49-F238E27FC236}">
                <a16:creationId xmlns:a16="http://schemas.microsoft.com/office/drawing/2014/main" id="{F9923D4C-46EB-E95E-5DA1-BD85FE9873AD}"/>
              </a:ext>
            </a:extLst>
          </p:cNvPr>
          <p:cNvSpPr txBox="1"/>
          <p:nvPr/>
        </p:nvSpPr>
        <p:spPr>
          <a:xfrm>
            <a:off x="11629292" y="6481856"/>
            <a:ext cx="508000" cy="369332"/>
          </a:xfrm>
          <a:prstGeom prst="rect">
            <a:avLst/>
          </a:prstGeom>
          <a:noFill/>
        </p:spPr>
        <p:txBody>
          <a:bodyPr wrap="square" rtlCol="0">
            <a:spAutoFit/>
          </a:bodyPr>
          <a:lstStyle/>
          <a:p>
            <a:r>
              <a:rPr lang="en-GB" dirty="0"/>
              <a:t>17</a:t>
            </a:r>
            <a:endParaRPr lang="en-DE" dirty="0"/>
          </a:p>
        </p:txBody>
      </p:sp>
    </p:spTree>
    <p:extLst>
      <p:ext uri="{BB962C8B-B14F-4D97-AF65-F5344CB8AC3E}">
        <p14:creationId xmlns:p14="http://schemas.microsoft.com/office/powerpoint/2010/main" val="3614150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F6010-63F0-F960-C229-666668E92CF7}"/>
              </a:ext>
            </a:extLst>
          </p:cNvPr>
          <p:cNvSpPr>
            <a:spLocks noGrp="1"/>
          </p:cNvSpPr>
          <p:nvPr>
            <p:ph type="title"/>
          </p:nvPr>
        </p:nvSpPr>
        <p:spPr>
          <a:xfrm>
            <a:off x="838200" y="365125"/>
            <a:ext cx="10515600" cy="480695"/>
          </a:xfrm>
        </p:spPr>
        <p:txBody>
          <a:bodyPr>
            <a:normAutofit fontScale="90000"/>
          </a:bodyPr>
          <a:lstStyle/>
          <a:p>
            <a:r>
              <a:rPr lang="en-GB" b="1" i="0" dirty="0">
                <a:solidFill>
                  <a:srgbClr val="1F2328"/>
                </a:solidFill>
                <a:effectLst/>
                <a:latin typeface="-apple-system"/>
              </a:rPr>
              <a:t>Testing the network using UE2 via</a:t>
            </a:r>
            <a:endParaRPr lang="en-DE" dirty="0"/>
          </a:p>
        </p:txBody>
      </p:sp>
      <p:pic>
        <p:nvPicPr>
          <p:cNvPr id="5" name="Picture 4">
            <a:extLst>
              <a:ext uri="{FF2B5EF4-FFF2-40B4-BE49-F238E27FC236}">
                <a16:creationId xmlns:a16="http://schemas.microsoft.com/office/drawing/2014/main" id="{09391946-D2B7-CEFE-D44E-A762BED1BEF2}"/>
              </a:ext>
            </a:extLst>
          </p:cNvPr>
          <p:cNvPicPr>
            <a:picLocks noChangeAspect="1"/>
          </p:cNvPicPr>
          <p:nvPr/>
        </p:nvPicPr>
        <p:blipFill>
          <a:blip r:embed="rId2"/>
          <a:stretch>
            <a:fillRect/>
          </a:stretch>
        </p:blipFill>
        <p:spPr>
          <a:xfrm>
            <a:off x="917908" y="1207662"/>
            <a:ext cx="6972904" cy="2476715"/>
          </a:xfrm>
          <a:prstGeom prst="rect">
            <a:avLst/>
          </a:prstGeom>
        </p:spPr>
      </p:pic>
      <p:sp>
        <p:nvSpPr>
          <p:cNvPr id="7" name="TextBox 6">
            <a:extLst>
              <a:ext uri="{FF2B5EF4-FFF2-40B4-BE49-F238E27FC236}">
                <a16:creationId xmlns:a16="http://schemas.microsoft.com/office/drawing/2014/main" id="{EA98E45F-9E5D-E6B8-FEB9-EB5B7F317364}"/>
              </a:ext>
            </a:extLst>
          </p:cNvPr>
          <p:cNvSpPr txBox="1"/>
          <p:nvPr/>
        </p:nvSpPr>
        <p:spPr>
          <a:xfrm>
            <a:off x="1981200" y="3623547"/>
            <a:ext cx="6096000" cy="369332"/>
          </a:xfrm>
          <a:prstGeom prst="rect">
            <a:avLst/>
          </a:prstGeom>
          <a:noFill/>
        </p:spPr>
        <p:txBody>
          <a:bodyPr wrap="square">
            <a:spAutoFit/>
          </a:bodyPr>
          <a:lstStyle/>
          <a:p>
            <a:r>
              <a:rPr lang="en-GB" b="0" i="1" dirty="0">
                <a:solidFill>
                  <a:srgbClr val="1F2328"/>
                </a:solidFill>
                <a:effectLst/>
                <a:latin typeface="-apple-system"/>
              </a:rPr>
              <a:t>To ping google.com Open a new terminal</a:t>
            </a:r>
            <a:endParaRPr lang="en-DE" i="1" dirty="0"/>
          </a:p>
        </p:txBody>
      </p:sp>
      <p:pic>
        <p:nvPicPr>
          <p:cNvPr id="9" name="Picture 8">
            <a:extLst>
              <a:ext uri="{FF2B5EF4-FFF2-40B4-BE49-F238E27FC236}">
                <a16:creationId xmlns:a16="http://schemas.microsoft.com/office/drawing/2014/main" id="{F019D66C-18A4-85F8-0EBE-4648CD47ADFC}"/>
              </a:ext>
            </a:extLst>
          </p:cNvPr>
          <p:cNvPicPr>
            <a:picLocks noChangeAspect="1"/>
          </p:cNvPicPr>
          <p:nvPr/>
        </p:nvPicPr>
        <p:blipFill>
          <a:blip r:embed="rId3"/>
          <a:stretch>
            <a:fillRect/>
          </a:stretch>
        </p:blipFill>
        <p:spPr>
          <a:xfrm>
            <a:off x="838200" y="3992879"/>
            <a:ext cx="9944962" cy="1928027"/>
          </a:xfrm>
          <a:prstGeom prst="rect">
            <a:avLst/>
          </a:prstGeom>
        </p:spPr>
      </p:pic>
      <p:sp>
        <p:nvSpPr>
          <p:cNvPr id="11" name="TextBox 10">
            <a:extLst>
              <a:ext uri="{FF2B5EF4-FFF2-40B4-BE49-F238E27FC236}">
                <a16:creationId xmlns:a16="http://schemas.microsoft.com/office/drawing/2014/main" id="{2D43FBA1-0F6D-1758-0FA5-7544DB1570AB}"/>
              </a:ext>
            </a:extLst>
          </p:cNvPr>
          <p:cNvSpPr txBox="1"/>
          <p:nvPr/>
        </p:nvSpPr>
        <p:spPr>
          <a:xfrm>
            <a:off x="3048000" y="5860076"/>
            <a:ext cx="6096000" cy="369332"/>
          </a:xfrm>
          <a:prstGeom prst="rect">
            <a:avLst/>
          </a:prstGeom>
          <a:noFill/>
        </p:spPr>
        <p:txBody>
          <a:bodyPr wrap="square">
            <a:spAutoFit/>
          </a:bodyPr>
          <a:lstStyle/>
          <a:p>
            <a:r>
              <a:rPr lang="en-GB" b="0" i="1" dirty="0">
                <a:solidFill>
                  <a:srgbClr val="1F2328"/>
                </a:solidFill>
                <a:effectLst/>
                <a:latin typeface="-apple-system"/>
              </a:rPr>
              <a:t>Wireshark traces </a:t>
            </a:r>
            <a:endParaRPr lang="en-DE" i="1" dirty="0"/>
          </a:p>
        </p:txBody>
      </p:sp>
      <p:sp>
        <p:nvSpPr>
          <p:cNvPr id="3" name="TextBox 2">
            <a:extLst>
              <a:ext uri="{FF2B5EF4-FFF2-40B4-BE49-F238E27FC236}">
                <a16:creationId xmlns:a16="http://schemas.microsoft.com/office/drawing/2014/main" id="{90308CC4-A54F-A1FB-B027-1C774BAEFDAD}"/>
              </a:ext>
            </a:extLst>
          </p:cNvPr>
          <p:cNvSpPr txBox="1"/>
          <p:nvPr/>
        </p:nvSpPr>
        <p:spPr>
          <a:xfrm>
            <a:off x="11629292" y="6481856"/>
            <a:ext cx="508000" cy="369332"/>
          </a:xfrm>
          <a:prstGeom prst="rect">
            <a:avLst/>
          </a:prstGeom>
          <a:noFill/>
        </p:spPr>
        <p:txBody>
          <a:bodyPr wrap="square" rtlCol="0">
            <a:spAutoFit/>
          </a:bodyPr>
          <a:lstStyle/>
          <a:p>
            <a:r>
              <a:rPr lang="en-GB" dirty="0"/>
              <a:t>18</a:t>
            </a:r>
            <a:endParaRPr lang="en-DE" dirty="0"/>
          </a:p>
        </p:txBody>
      </p:sp>
    </p:spTree>
    <p:extLst>
      <p:ext uri="{BB962C8B-B14F-4D97-AF65-F5344CB8AC3E}">
        <p14:creationId xmlns:p14="http://schemas.microsoft.com/office/powerpoint/2010/main" val="150817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EED4F-0EB2-131C-5E3D-ACBE2F567B90}"/>
              </a:ext>
            </a:extLst>
          </p:cNvPr>
          <p:cNvSpPr>
            <a:spLocks noGrp="1"/>
          </p:cNvSpPr>
          <p:nvPr>
            <p:ph type="title"/>
          </p:nvPr>
        </p:nvSpPr>
        <p:spPr/>
        <p:txBody>
          <a:bodyPr/>
          <a:lstStyle/>
          <a:p>
            <a:endParaRPr lang="en-DE"/>
          </a:p>
        </p:txBody>
      </p:sp>
      <p:pic>
        <p:nvPicPr>
          <p:cNvPr id="5" name="Picture 4">
            <a:extLst>
              <a:ext uri="{FF2B5EF4-FFF2-40B4-BE49-F238E27FC236}">
                <a16:creationId xmlns:a16="http://schemas.microsoft.com/office/drawing/2014/main" id="{586292F7-B90D-C5A9-BAE2-0CD5DE09FDC6}"/>
              </a:ext>
            </a:extLst>
          </p:cNvPr>
          <p:cNvPicPr>
            <a:picLocks noChangeAspect="1"/>
          </p:cNvPicPr>
          <p:nvPr/>
        </p:nvPicPr>
        <p:blipFill>
          <a:blip r:embed="rId2"/>
          <a:stretch>
            <a:fillRect/>
          </a:stretch>
        </p:blipFill>
        <p:spPr>
          <a:xfrm>
            <a:off x="1096847" y="1939161"/>
            <a:ext cx="9998306" cy="2979678"/>
          </a:xfrm>
          <a:prstGeom prst="rect">
            <a:avLst/>
          </a:prstGeom>
        </p:spPr>
      </p:pic>
      <p:sp>
        <p:nvSpPr>
          <p:cNvPr id="7" name="TextBox 6">
            <a:extLst>
              <a:ext uri="{FF2B5EF4-FFF2-40B4-BE49-F238E27FC236}">
                <a16:creationId xmlns:a16="http://schemas.microsoft.com/office/drawing/2014/main" id="{C52BE6D4-C3CC-C503-CCB7-002070B7B9DA}"/>
              </a:ext>
            </a:extLst>
          </p:cNvPr>
          <p:cNvSpPr txBox="1"/>
          <p:nvPr/>
        </p:nvSpPr>
        <p:spPr>
          <a:xfrm>
            <a:off x="4800600" y="4918839"/>
            <a:ext cx="6096000" cy="369332"/>
          </a:xfrm>
          <a:prstGeom prst="rect">
            <a:avLst/>
          </a:prstGeom>
          <a:noFill/>
        </p:spPr>
        <p:txBody>
          <a:bodyPr wrap="square">
            <a:spAutoFit/>
          </a:bodyPr>
          <a:lstStyle/>
          <a:p>
            <a:r>
              <a:rPr lang="en-GB" b="0" i="0" dirty="0">
                <a:solidFill>
                  <a:srgbClr val="1F2328"/>
                </a:solidFill>
                <a:effectLst/>
                <a:latin typeface="-apple-system"/>
              </a:rPr>
              <a:t>MSC diagram</a:t>
            </a:r>
            <a:endParaRPr lang="en-DE" dirty="0"/>
          </a:p>
        </p:txBody>
      </p:sp>
      <p:sp>
        <p:nvSpPr>
          <p:cNvPr id="3" name="TextBox 2">
            <a:extLst>
              <a:ext uri="{FF2B5EF4-FFF2-40B4-BE49-F238E27FC236}">
                <a16:creationId xmlns:a16="http://schemas.microsoft.com/office/drawing/2014/main" id="{FA3FBE3D-1818-A546-47C6-12C6478543F2}"/>
              </a:ext>
            </a:extLst>
          </p:cNvPr>
          <p:cNvSpPr txBox="1"/>
          <p:nvPr/>
        </p:nvSpPr>
        <p:spPr>
          <a:xfrm>
            <a:off x="11629292" y="6481856"/>
            <a:ext cx="508000" cy="369332"/>
          </a:xfrm>
          <a:prstGeom prst="rect">
            <a:avLst/>
          </a:prstGeom>
          <a:noFill/>
        </p:spPr>
        <p:txBody>
          <a:bodyPr wrap="square" rtlCol="0">
            <a:spAutoFit/>
          </a:bodyPr>
          <a:lstStyle/>
          <a:p>
            <a:r>
              <a:rPr lang="en-GB" dirty="0"/>
              <a:t>19</a:t>
            </a:r>
            <a:endParaRPr lang="en-DE" dirty="0"/>
          </a:p>
        </p:txBody>
      </p:sp>
    </p:spTree>
    <p:extLst>
      <p:ext uri="{BB962C8B-B14F-4D97-AF65-F5344CB8AC3E}">
        <p14:creationId xmlns:p14="http://schemas.microsoft.com/office/powerpoint/2010/main" val="1878198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CE62B-62DB-57AD-F9A4-4BDBE3B9DA4C}"/>
              </a:ext>
            </a:extLst>
          </p:cNvPr>
          <p:cNvSpPr>
            <a:spLocks noGrp="1"/>
          </p:cNvSpPr>
          <p:nvPr>
            <p:ph type="title"/>
          </p:nvPr>
        </p:nvSpPr>
        <p:spPr/>
        <p:txBody>
          <a:bodyPr/>
          <a:lstStyle/>
          <a:p>
            <a:r>
              <a:rPr lang="en-GB" dirty="0">
                <a:latin typeface="Arial" panose="020B0604020202020204" pitchFamily="34" charset="0"/>
                <a:cs typeface="Arial" panose="020B0604020202020204" pitchFamily="34" charset="0"/>
              </a:rPr>
              <a:t>Contents</a:t>
            </a:r>
            <a:endParaRPr lang="en-DE"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A4C1498-D754-4EF0-6882-E68B7CE45E85}"/>
              </a:ext>
            </a:extLst>
          </p:cNvPr>
          <p:cNvSpPr>
            <a:spLocks noGrp="1"/>
          </p:cNvSpPr>
          <p:nvPr>
            <p:ph idx="1"/>
          </p:nvPr>
        </p:nvSpPr>
        <p:spPr>
          <a:xfrm>
            <a:off x="838200" y="1825625"/>
            <a:ext cx="5257800" cy="4351338"/>
          </a:xfrm>
        </p:spPr>
        <p:txBody>
          <a:bodyPr>
            <a:normAutofit lnSpcReduction="10000"/>
          </a:bodyPr>
          <a:lstStyle/>
          <a:p>
            <a:pPr marL="514350" indent="-514350">
              <a:buFont typeface="+mj-lt"/>
              <a:buAutoNum type="arabicPeriod"/>
            </a:pPr>
            <a:r>
              <a:rPr lang="en-GB" dirty="0">
                <a:latin typeface="Arial" panose="020B0604020202020204" pitchFamily="34" charset="0"/>
                <a:cs typeface="Arial" panose="020B0604020202020204" pitchFamily="34" charset="0"/>
              </a:rPr>
              <a:t>Introduction to our project</a:t>
            </a:r>
          </a:p>
          <a:p>
            <a:pPr marL="514350" indent="-514350">
              <a:buFont typeface="+mj-lt"/>
              <a:buAutoNum type="arabicPeriod"/>
            </a:pPr>
            <a:r>
              <a:rPr lang="en-GB" dirty="0">
                <a:latin typeface="Arial" panose="020B0604020202020204" pitchFamily="34" charset="0"/>
                <a:cs typeface="Arial" panose="020B0604020202020204" pitchFamily="34" charset="0"/>
              </a:rPr>
              <a:t>Project architecture</a:t>
            </a:r>
          </a:p>
          <a:p>
            <a:pPr marL="514350" indent="-514350">
              <a:buFont typeface="+mj-lt"/>
              <a:buAutoNum type="arabicPeriod"/>
            </a:pPr>
            <a:r>
              <a:rPr lang="en-GB" dirty="0">
                <a:latin typeface="Arial" panose="020B0604020202020204" pitchFamily="34" charset="0"/>
                <a:cs typeface="Arial" panose="020B0604020202020204" pitchFamily="34" charset="0"/>
              </a:rPr>
              <a:t>Requirements</a:t>
            </a:r>
          </a:p>
          <a:p>
            <a:pPr marL="514350" indent="-514350">
              <a:buFont typeface="+mj-lt"/>
              <a:buAutoNum type="arabicPeriod"/>
            </a:pPr>
            <a:r>
              <a:rPr lang="en-GB" dirty="0">
                <a:latin typeface="Arial" panose="020B0604020202020204" pitchFamily="34" charset="0"/>
                <a:cs typeface="Arial" panose="020B0604020202020204" pitchFamily="34" charset="0"/>
              </a:rPr>
              <a:t>Planning</a:t>
            </a:r>
          </a:p>
          <a:p>
            <a:pPr marL="514350" indent="-514350">
              <a:buFont typeface="+mj-lt"/>
              <a:buAutoNum type="arabicPeriod"/>
            </a:pPr>
            <a:r>
              <a:rPr lang="en-GB" dirty="0">
                <a:latin typeface="Arial" panose="020B0604020202020204" pitchFamily="34" charset="0"/>
                <a:cs typeface="Arial" panose="020B0604020202020204" pitchFamily="34" charset="0"/>
              </a:rPr>
              <a:t>Realization of the project</a:t>
            </a:r>
          </a:p>
          <a:p>
            <a:pPr marL="514350" indent="-514350">
              <a:buFont typeface="+mj-lt"/>
              <a:buAutoNum type="arabicPeriod"/>
            </a:pPr>
            <a:r>
              <a:rPr lang="en-GB" dirty="0">
                <a:latin typeface="Arial" panose="020B0604020202020204" pitchFamily="34" charset="0"/>
                <a:cs typeface="Arial" panose="020B0604020202020204" pitchFamily="34" charset="0"/>
              </a:rPr>
              <a:t>Execution</a:t>
            </a:r>
          </a:p>
          <a:p>
            <a:pPr marL="514350" indent="-514350">
              <a:buFont typeface="+mj-lt"/>
              <a:buAutoNum type="arabicPeriod"/>
            </a:pPr>
            <a:r>
              <a:rPr lang="en-GB" dirty="0">
                <a:latin typeface="Arial" panose="020B0604020202020204" pitchFamily="34" charset="0"/>
                <a:cs typeface="Arial" panose="020B0604020202020204" pitchFamily="34" charset="0"/>
              </a:rPr>
              <a:t>Network slicing</a:t>
            </a:r>
          </a:p>
          <a:p>
            <a:pPr marL="514350" indent="-514350">
              <a:buFont typeface="+mj-lt"/>
              <a:buAutoNum type="arabicPeriod"/>
            </a:pPr>
            <a:r>
              <a:rPr lang="en-GB" dirty="0">
                <a:latin typeface="Arial" panose="020B0604020202020204" pitchFamily="34" charset="0"/>
                <a:cs typeface="Arial" panose="020B0604020202020204" pitchFamily="34" charset="0"/>
              </a:rPr>
              <a:t>Conclusion</a:t>
            </a:r>
          </a:p>
          <a:p>
            <a:pPr marL="514350" indent="-514350">
              <a:buFont typeface="+mj-lt"/>
              <a:buAutoNum type="arabicPeriod"/>
            </a:pPr>
            <a:r>
              <a:rPr lang="en-GB" dirty="0">
                <a:latin typeface="Arial" panose="020B0604020202020204" pitchFamily="34" charset="0"/>
                <a:cs typeface="Arial" panose="020B0604020202020204" pitchFamily="34" charset="0"/>
              </a:rPr>
              <a:t>References</a:t>
            </a:r>
            <a:endParaRPr lang="en-DE" dirty="0">
              <a:latin typeface="Arial" panose="020B0604020202020204" pitchFamily="34" charset="0"/>
              <a:cs typeface="Arial" panose="020B0604020202020204" pitchFamily="34" charset="0"/>
            </a:endParaRPr>
          </a:p>
        </p:txBody>
      </p:sp>
      <p:pic>
        <p:nvPicPr>
          <p:cNvPr id="4" name="Picture 3" descr="A blue and black graphic&#10;&#10;Description automatically generated">
            <a:extLst>
              <a:ext uri="{FF2B5EF4-FFF2-40B4-BE49-F238E27FC236}">
                <a16:creationId xmlns:a16="http://schemas.microsoft.com/office/drawing/2014/main" id="{DD700BA9-6CC0-25EE-32BF-FBEF923B7C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5251" y="0"/>
            <a:ext cx="1306749" cy="542096"/>
          </a:xfrm>
          <a:prstGeom prst="rect">
            <a:avLst/>
          </a:prstGeom>
        </p:spPr>
      </p:pic>
      <p:sp>
        <p:nvSpPr>
          <p:cNvPr id="5" name="TextBox 4">
            <a:extLst>
              <a:ext uri="{FF2B5EF4-FFF2-40B4-BE49-F238E27FC236}">
                <a16:creationId xmlns:a16="http://schemas.microsoft.com/office/drawing/2014/main" id="{4DCB6A3F-46EE-46E1-D851-C230EDF893EA}"/>
              </a:ext>
            </a:extLst>
          </p:cNvPr>
          <p:cNvSpPr txBox="1"/>
          <p:nvPr/>
        </p:nvSpPr>
        <p:spPr>
          <a:xfrm>
            <a:off x="11730892" y="6481856"/>
            <a:ext cx="406400" cy="369332"/>
          </a:xfrm>
          <a:prstGeom prst="rect">
            <a:avLst/>
          </a:prstGeom>
          <a:noFill/>
        </p:spPr>
        <p:txBody>
          <a:bodyPr wrap="square" rtlCol="0">
            <a:spAutoFit/>
          </a:bodyPr>
          <a:lstStyle/>
          <a:p>
            <a:r>
              <a:rPr lang="en-GB" dirty="0"/>
              <a:t>2</a:t>
            </a:r>
            <a:endParaRPr lang="en-DE" dirty="0"/>
          </a:p>
        </p:txBody>
      </p:sp>
      <p:pic>
        <p:nvPicPr>
          <p:cNvPr id="3076" name="Picture 4" descr="The Ultimate Impact of 5G Technology on Mobile App Development">
            <a:extLst>
              <a:ext uri="{FF2B5EF4-FFF2-40B4-BE49-F238E27FC236}">
                <a16:creationId xmlns:a16="http://schemas.microsoft.com/office/drawing/2014/main" id="{59938688-E15F-39CF-8261-2B0827CBAA7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26" t="17412" r="5609" b="15933"/>
          <a:stretch/>
        </p:blipFill>
        <p:spPr bwMode="auto">
          <a:xfrm>
            <a:off x="6096000" y="1690687"/>
            <a:ext cx="6041292" cy="3620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9632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4EA8E-C18B-E907-2EC4-6532F7CF0675}"/>
              </a:ext>
            </a:extLst>
          </p:cNvPr>
          <p:cNvSpPr>
            <a:spLocks noGrp="1"/>
          </p:cNvSpPr>
          <p:nvPr>
            <p:ph type="title"/>
          </p:nvPr>
        </p:nvSpPr>
        <p:spPr/>
        <p:txBody>
          <a:bodyPr/>
          <a:lstStyle/>
          <a:p>
            <a:r>
              <a:rPr lang="en-GB" dirty="0"/>
              <a:t>Network slicing</a:t>
            </a:r>
            <a:endParaRPr lang="en-DE" dirty="0"/>
          </a:p>
        </p:txBody>
      </p:sp>
      <p:sp>
        <p:nvSpPr>
          <p:cNvPr id="3" name="Content Placeholder 2">
            <a:extLst>
              <a:ext uri="{FF2B5EF4-FFF2-40B4-BE49-F238E27FC236}">
                <a16:creationId xmlns:a16="http://schemas.microsoft.com/office/drawing/2014/main" id="{55317D31-5B49-70D2-AF74-A57400D9AEAD}"/>
              </a:ext>
            </a:extLst>
          </p:cNvPr>
          <p:cNvSpPr>
            <a:spLocks noGrp="1"/>
          </p:cNvSpPr>
          <p:nvPr>
            <p:ph idx="1"/>
          </p:nvPr>
        </p:nvSpPr>
        <p:spPr>
          <a:xfrm>
            <a:off x="838200" y="1440180"/>
            <a:ext cx="10515600" cy="4736783"/>
          </a:xfrm>
        </p:spPr>
        <p:txBody>
          <a:bodyPr/>
          <a:lstStyle/>
          <a:p>
            <a:r>
              <a:rPr lang="en-GB" dirty="0"/>
              <a:t>Next Cloud</a:t>
            </a:r>
          </a:p>
          <a:p>
            <a:pPr lvl="1"/>
            <a:r>
              <a:rPr lang="en-GB" b="0" i="0" dirty="0" err="1">
                <a:solidFill>
                  <a:srgbClr val="4D5156"/>
                </a:solidFill>
                <a:effectLst/>
                <a:latin typeface="Google Sans"/>
              </a:rPr>
              <a:t>Nextcloud</a:t>
            </a:r>
            <a:r>
              <a:rPr lang="en-GB" b="0" i="0" dirty="0">
                <a:solidFill>
                  <a:srgbClr val="4D5156"/>
                </a:solidFill>
                <a:effectLst/>
                <a:latin typeface="Google Sans"/>
              </a:rPr>
              <a:t> is a self-hosted, open-source file sharing and collaboration platform that </a:t>
            </a:r>
            <a:r>
              <a:rPr lang="en-GB" b="0" i="0" dirty="0">
                <a:solidFill>
                  <a:srgbClr val="040C28"/>
                </a:solidFill>
                <a:effectLst/>
                <a:latin typeface="Google Sans"/>
              </a:rPr>
              <a:t>allows users to store, access, and share their data from any device or location</a:t>
            </a:r>
            <a:r>
              <a:rPr lang="en-GB" b="0" i="0" dirty="0">
                <a:solidFill>
                  <a:srgbClr val="4D5156"/>
                </a:solidFill>
                <a:effectLst/>
                <a:latin typeface="Google Sans"/>
              </a:rPr>
              <a:t>. </a:t>
            </a:r>
          </a:p>
          <a:p>
            <a:pPr lvl="1"/>
            <a:r>
              <a:rPr lang="en-GB" dirty="0">
                <a:solidFill>
                  <a:srgbClr val="4D5156"/>
                </a:solidFill>
                <a:latin typeface="Google Sans"/>
              </a:rPr>
              <a:t>UE1 send file to UE2</a:t>
            </a:r>
          </a:p>
          <a:p>
            <a:r>
              <a:rPr lang="en-GB" b="1" i="0" dirty="0">
                <a:solidFill>
                  <a:srgbClr val="1F2328"/>
                </a:solidFill>
                <a:effectLst/>
                <a:latin typeface="-apple-system"/>
              </a:rPr>
              <a:t> Creation on Users in Next Cloud (Server)</a:t>
            </a:r>
          </a:p>
          <a:p>
            <a:endParaRPr lang="en-GB" dirty="0">
              <a:solidFill>
                <a:srgbClr val="4D5156"/>
              </a:solidFill>
              <a:latin typeface="Google Sans"/>
            </a:endParaRPr>
          </a:p>
        </p:txBody>
      </p:sp>
      <p:pic>
        <p:nvPicPr>
          <p:cNvPr id="4" name="Picture 3" descr="A blue and black graphic&#10;&#10;Description automatically generated">
            <a:extLst>
              <a:ext uri="{FF2B5EF4-FFF2-40B4-BE49-F238E27FC236}">
                <a16:creationId xmlns:a16="http://schemas.microsoft.com/office/drawing/2014/main" id="{F90D3DA4-83CB-5DF7-D01B-E3EFC87854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5251" y="0"/>
            <a:ext cx="1306749" cy="542096"/>
          </a:xfrm>
          <a:prstGeom prst="rect">
            <a:avLst/>
          </a:prstGeom>
        </p:spPr>
      </p:pic>
      <p:sp>
        <p:nvSpPr>
          <p:cNvPr id="5" name="TextBox 4">
            <a:extLst>
              <a:ext uri="{FF2B5EF4-FFF2-40B4-BE49-F238E27FC236}">
                <a16:creationId xmlns:a16="http://schemas.microsoft.com/office/drawing/2014/main" id="{E3F526BC-922A-70F0-2013-1ED8EC419A6C}"/>
              </a:ext>
            </a:extLst>
          </p:cNvPr>
          <p:cNvSpPr txBox="1"/>
          <p:nvPr/>
        </p:nvSpPr>
        <p:spPr>
          <a:xfrm>
            <a:off x="11629292" y="6481856"/>
            <a:ext cx="508000" cy="369332"/>
          </a:xfrm>
          <a:prstGeom prst="rect">
            <a:avLst/>
          </a:prstGeom>
          <a:noFill/>
        </p:spPr>
        <p:txBody>
          <a:bodyPr wrap="square" rtlCol="0">
            <a:spAutoFit/>
          </a:bodyPr>
          <a:lstStyle/>
          <a:p>
            <a:r>
              <a:rPr lang="en-GB" dirty="0"/>
              <a:t>20</a:t>
            </a:r>
            <a:endParaRPr lang="en-DE" dirty="0"/>
          </a:p>
        </p:txBody>
      </p:sp>
      <p:pic>
        <p:nvPicPr>
          <p:cNvPr id="7" name="Picture 6">
            <a:extLst>
              <a:ext uri="{FF2B5EF4-FFF2-40B4-BE49-F238E27FC236}">
                <a16:creationId xmlns:a16="http://schemas.microsoft.com/office/drawing/2014/main" id="{CAB91A5A-41E3-3EB2-2A76-CAE5579CF159}"/>
              </a:ext>
            </a:extLst>
          </p:cNvPr>
          <p:cNvPicPr>
            <a:picLocks noChangeAspect="1"/>
          </p:cNvPicPr>
          <p:nvPr/>
        </p:nvPicPr>
        <p:blipFill>
          <a:blip r:embed="rId3"/>
          <a:stretch>
            <a:fillRect/>
          </a:stretch>
        </p:blipFill>
        <p:spPr>
          <a:xfrm>
            <a:off x="1721683" y="3884771"/>
            <a:ext cx="7673587" cy="2426293"/>
          </a:xfrm>
          <a:prstGeom prst="rect">
            <a:avLst/>
          </a:prstGeom>
        </p:spPr>
      </p:pic>
    </p:spTree>
    <p:extLst>
      <p:ext uri="{BB962C8B-B14F-4D97-AF65-F5344CB8AC3E}">
        <p14:creationId xmlns:p14="http://schemas.microsoft.com/office/powerpoint/2010/main" val="59310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B879B-EFF8-1200-08BD-B514A7AEB11B}"/>
              </a:ext>
            </a:extLst>
          </p:cNvPr>
          <p:cNvSpPr>
            <a:spLocks noGrp="1"/>
          </p:cNvSpPr>
          <p:nvPr>
            <p:ph type="title"/>
          </p:nvPr>
        </p:nvSpPr>
        <p:spPr/>
        <p:txBody>
          <a:bodyPr/>
          <a:lstStyle/>
          <a:p>
            <a:r>
              <a:rPr lang="en-GB" dirty="0"/>
              <a:t>Steps to access file sharing service</a:t>
            </a:r>
            <a:endParaRPr lang="en-DE" dirty="0"/>
          </a:p>
        </p:txBody>
      </p:sp>
      <p:sp>
        <p:nvSpPr>
          <p:cNvPr id="3" name="Content Placeholder 2">
            <a:extLst>
              <a:ext uri="{FF2B5EF4-FFF2-40B4-BE49-F238E27FC236}">
                <a16:creationId xmlns:a16="http://schemas.microsoft.com/office/drawing/2014/main" id="{8D08D9D7-7DA3-F1B9-9FE3-4C7F707E35AB}"/>
              </a:ext>
            </a:extLst>
          </p:cNvPr>
          <p:cNvSpPr>
            <a:spLocks noGrp="1"/>
          </p:cNvSpPr>
          <p:nvPr>
            <p:ph idx="1"/>
          </p:nvPr>
        </p:nvSpPr>
        <p:spPr>
          <a:xfrm>
            <a:off x="838200" y="1825624"/>
            <a:ext cx="10515600" cy="4849495"/>
          </a:xfrm>
        </p:spPr>
        <p:txBody>
          <a:bodyPr>
            <a:normAutofit lnSpcReduction="10000"/>
          </a:bodyPr>
          <a:lstStyle/>
          <a:p>
            <a:pPr algn="l">
              <a:buFont typeface="+mj-lt"/>
              <a:buAutoNum type="arabicPeriod"/>
            </a:pPr>
            <a:r>
              <a:rPr lang="en-GB" b="0" i="0" dirty="0">
                <a:solidFill>
                  <a:srgbClr val="1F2328"/>
                </a:solidFill>
                <a:effectLst/>
                <a:latin typeface="-apple-system"/>
              </a:rPr>
              <a:t>NG Connection establishment between </a:t>
            </a:r>
            <a:r>
              <a:rPr lang="en-GB" b="0" i="0" dirty="0" err="1">
                <a:solidFill>
                  <a:srgbClr val="1F2328"/>
                </a:solidFill>
                <a:effectLst/>
                <a:latin typeface="-apple-system"/>
              </a:rPr>
              <a:t>gNB</a:t>
            </a:r>
            <a:r>
              <a:rPr lang="en-GB" b="0" i="0" dirty="0">
                <a:solidFill>
                  <a:srgbClr val="1F2328"/>
                </a:solidFill>
                <a:effectLst/>
                <a:latin typeface="-apple-system"/>
              </a:rPr>
              <a:t> and 5GC-Control Plane.</a:t>
            </a:r>
          </a:p>
          <a:p>
            <a:pPr>
              <a:buFont typeface="+mj-lt"/>
              <a:buAutoNum type="arabicPeriod"/>
            </a:pPr>
            <a:r>
              <a:rPr lang="en-GB" b="0" i="0" dirty="0">
                <a:solidFill>
                  <a:srgbClr val="1F2328"/>
                </a:solidFill>
                <a:effectLst/>
                <a:latin typeface="-apple-system"/>
              </a:rPr>
              <a:t>PDU session establishment between U-Plane 1 and UE1.</a:t>
            </a:r>
          </a:p>
          <a:p>
            <a:pPr>
              <a:buFont typeface="+mj-lt"/>
              <a:buAutoNum type="arabicPeriod"/>
            </a:pPr>
            <a:r>
              <a:rPr lang="en-GB" b="0" i="0" dirty="0">
                <a:solidFill>
                  <a:srgbClr val="1F2328"/>
                </a:solidFill>
                <a:effectLst/>
                <a:latin typeface="-apple-system"/>
              </a:rPr>
              <a:t>PDU session establishment between U-Plane 2 and UE2.</a:t>
            </a:r>
          </a:p>
          <a:p>
            <a:pPr algn="l">
              <a:buFont typeface="+mj-lt"/>
              <a:buAutoNum type="arabicPeriod"/>
            </a:pPr>
            <a:r>
              <a:rPr lang="en-GB" b="0" i="0" dirty="0">
                <a:solidFill>
                  <a:srgbClr val="1F2328"/>
                </a:solidFill>
                <a:effectLst/>
                <a:latin typeface="-apple-system"/>
              </a:rPr>
              <a:t>The IP address for the ‘uesimtun0’ interfaces of both the UEs:</a:t>
            </a:r>
          </a:p>
          <a:p>
            <a:pPr algn="l">
              <a:buFont typeface="+mj-lt"/>
              <a:buAutoNum type="arabicPeriod"/>
            </a:pPr>
            <a:endParaRPr lang="en-GB" b="0" i="0" dirty="0">
              <a:solidFill>
                <a:srgbClr val="1F2328"/>
              </a:solidFill>
              <a:effectLst/>
              <a:latin typeface="-apple-system"/>
            </a:endParaRPr>
          </a:p>
          <a:p>
            <a:pPr algn="l">
              <a:buFont typeface="+mj-lt"/>
              <a:buAutoNum type="arabicPeriod"/>
            </a:pPr>
            <a:endParaRPr lang="en-GB" dirty="0">
              <a:solidFill>
                <a:srgbClr val="1F2328"/>
              </a:solidFill>
              <a:latin typeface="-apple-system"/>
            </a:endParaRPr>
          </a:p>
          <a:p>
            <a:pPr algn="l">
              <a:buFont typeface="+mj-lt"/>
              <a:buAutoNum type="arabicPeriod"/>
            </a:pPr>
            <a:endParaRPr lang="en-GB" dirty="0">
              <a:solidFill>
                <a:srgbClr val="1F2328"/>
              </a:solidFill>
              <a:latin typeface="-apple-system"/>
            </a:endParaRPr>
          </a:p>
          <a:p>
            <a:pPr algn="l">
              <a:buFont typeface="+mj-lt"/>
              <a:buAutoNum type="arabicPeriod"/>
            </a:pPr>
            <a:r>
              <a:rPr lang="en-GB" b="0" i="0" dirty="0">
                <a:solidFill>
                  <a:srgbClr val="1F2328"/>
                </a:solidFill>
                <a:effectLst/>
                <a:latin typeface="-apple-system"/>
              </a:rPr>
              <a:t>Once the UEs are assigned the IP addresses on ‘uesimtun0’ interface, ‘nr-binder’ tool is available as a part of UERANSIM to access the </a:t>
            </a:r>
            <a:r>
              <a:rPr lang="en-GB" b="0" i="0" dirty="0" err="1">
                <a:solidFill>
                  <a:srgbClr val="1F2328"/>
                </a:solidFill>
                <a:effectLst/>
                <a:latin typeface="-apple-system"/>
              </a:rPr>
              <a:t>NextCloud</a:t>
            </a:r>
            <a:r>
              <a:rPr lang="en-GB" b="0" i="0" dirty="0">
                <a:solidFill>
                  <a:srgbClr val="1F2328"/>
                </a:solidFill>
                <a:effectLst/>
                <a:latin typeface="-apple-system"/>
              </a:rPr>
              <a:t> server via web browser already installed in both UE1 and UE2</a:t>
            </a:r>
          </a:p>
          <a:p>
            <a:pPr marL="0" indent="0">
              <a:buNone/>
            </a:pPr>
            <a:endParaRPr lang="en-DE" dirty="0"/>
          </a:p>
        </p:txBody>
      </p:sp>
      <p:pic>
        <p:nvPicPr>
          <p:cNvPr id="7" name="Picture 6">
            <a:extLst>
              <a:ext uri="{FF2B5EF4-FFF2-40B4-BE49-F238E27FC236}">
                <a16:creationId xmlns:a16="http://schemas.microsoft.com/office/drawing/2014/main" id="{14AA2837-3AEF-85D6-501D-1F4536A9B5B9}"/>
              </a:ext>
            </a:extLst>
          </p:cNvPr>
          <p:cNvPicPr>
            <a:picLocks noChangeAspect="1"/>
          </p:cNvPicPr>
          <p:nvPr/>
        </p:nvPicPr>
        <p:blipFill>
          <a:blip r:embed="rId2"/>
          <a:stretch>
            <a:fillRect/>
          </a:stretch>
        </p:blipFill>
        <p:spPr>
          <a:xfrm>
            <a:off x="3383113" y="3787091"/>
            <a:ext cx="3856054" cy="1127858"/>
          </a:xfrm>
          <a:prstGeom prst="rect">
            <a:avLst/>
          </a:prstGeom>
        </p:spPr>
      </p:pic>
      <p:sp>
        <p:nvSpPr>
          <p:cNvPr id="4" name="TextBox 3">
            <a:extLst>
              <a:ext uri="{FF2B5EF4-FFF2-40B4-BE49-F238E27FC236}">
                <a16:creationId xmlns:a16="http://schemas.microsoft.com/office/drawing/2014/main" id="{D1F0596B-1B3C-F778-3474-FB5999752979}"/>
              </a:ext>
            </a:extLst>
          </p:cNvPr>
          <p:cNvSpPr txBox="1"/>
          <p:nvPr/>
        </p:nvSpPr>
        <p:spPr>
          <a:xfrm>
            <a:off x="11629292" y="6481856"/>
            <a:ext cx="508000" cy="369332"/>
          </a:xfrm>
          <a:prstGeom prst="rect">
            <a:avLst/>
          </a:prstGeom>
          <a:noFill/>
        </p:spPr>
        <p:txBody>
          <a:bodyPr wrap="square" rtlCol="0">
            <a:spAutoFit/>
          </a:bodyPr>
          <a:lstStyle/>
          <a:p>
            <a:r>
              <a:rPr lang="en-GB" dirty="0"/>
              <a:t>21</a:t>
            </a:r>
            <a:endParaRPr lang="en-DE" dirty="0"/>
          </a:p>
        </p:txBody>
      </p:sp>
    </p:spTree>
    <p:extLst>
      <p:ext uri="{BB962C8B-B14F-4D97-AF65-F5344CB8AC3E}">
        <p14:creationId xmlns:p14="http://schemas.microsoft.com/office/powerpoint/2010/main" val="35038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FD5CB-CA4B-BBED-B92C-D91D38B5EFA4}"/>
              </a:ext>
            </a:extLst>
          </p:cNvPr>
          <p:cNvSpPr>
            <a:spLocks noGrp="1"/>
          </p:cNvSpPr>
          <p:nvPr>
            <p:ph type="title"/>
          </p:nvPr>
        </p:nvSpPr>
        <p:spPr/>
        <p:txBody>
          <a:bodyPr/>
          <a:lstStyle/>
          <a:p>
            <a:endParaRPr lang="en-DE"/>
          </a:p>
        </p:txBody>
      </p:sp>
      <p:sp>
        <p:nvSpPr>
          <p:cNvPr id="3" name="Content Placeholder 2">
            <a:extLst>
              <a:ext uri="{FF2B5EF4-FFF2-40B4-BE49-F238E27FC236}">
                <a16:creationId xmlns:a16="http://schemas.microsoft.com/office/drawing/2014/main" id="{24500C71-E2FE-A646-41BD-C37F0A714F41}"/>
              </a:ext>
            </a:extLst>
          </p:cNvPr>
          <p:cNvSpPr>
            <a:spLocks noGrp="1"/>
          </p:cNvSpPr>
          <p:nvPr>
            <p:ph idx="1"/>
          </p:nvPr>
        </p:nvSpPr>
        <p:spPr/>
        <p:txBody>
          <a:bodyPr/>
          <a:lstStyle/>
          <a:p>
            <a:pPr marL="0" indent="0">
              <a:buNone/>
            </a:pPr>
            <a:r>
              <a:rPr lang="en-GB" dirty="0"/>
              <a:t>6. </a:t>
            </a:r>
            <a:r>
              <a:rPr lang="en-GB" sz="1600" b="0" i="0" dirty="0">
                <a:solidFill>
                  <a:srgbClr val="1F2328"/>
                </a:solidFill>
                <a:effectLst/>
                <a:latin typeface="-apple-system"/>
              </a:rPr>
              <a:t>In the browser windows the </a:t>
            </a:r>
            <a:r>
              <a:rPr lang="en-GB" sz="1600" b="0" i="0" dirty="0" err="1">
                <a:solidFill>
                  <a:srgbClr val="1F2328"/>
                </a:solidFill>
                <a:effectLst/>
                <a:latin typeface="-apple-system"/>
              </a:rPr>
              <a:t>NextCloud</a:t>
            </a:r>
            <a:r>
              <a:rPr lang="en-GB" sz="1600" b="0" i="0" dirty="0">
                <a:solidFill>
                  <a:srgbClr val="1F2328"/>
                </a:solidFill>
                <a:effectLst/>
                <a:latin typeface="-apple-system"/>
              </a:rPr>
              <a:t> server can be accessed from the </a:t>
            </a:r>
            <a:r>
              <a:rPr lang="en-GB" sz="1600" b="0" i="0" dirty="0" err="1">
                <a:solidFill>
                  <a:srgbClr val="1F2328"/>
                </a:solidFill>
                <a:effectLst/>
                <a:latin typeface="-apple-system"/>
              </a:rPr>
              <a:t>url</a:t>
            </a:r>
            <a:r>
              <a:rPr lang="en-GB" sz="1600" b="0" i="0" dirty="0">
                <a:solidFill>
                  <a:srgbClr val="1F2328"/>
                </a:solidFill>
                <a:effectLst/>
                <a:latin typeface="-apple-system"/>
              </a:rPr>
              <a:t> </a:t>
            </a:r>
            <a:r>
              <a:rPr lang="en-GB" sz="1600" b="0" i="0" u="sng" dirty="0">
                <a:solidFill>
                  <a:srgbClr val="1F2328"/>
                </a:solidFill>
                <a:effectLst/>
                <a:latin typeface="-apple-system"/>
                <a:hlinkClick r:id="rId2"/>
              </a:rPr>
              <a:t>https://10.8.2.15/nextcloud/</a:t>
            </a:r>
            <a:r>
              <a:rPr lang="en-GB" sz="1600" b="0" i="0" dirty="0">
                <a:solidFill>
                  <a:srgbClr val="1F2328"/>
                </a:solidFill>
                <a:effectLst/>
                <a:latin typeface="-apple-system"/>
              </a:rPr>
              <a:t> by logging in to users ‘UE1’ and ‘UE2’ already registered in the </a:t>
            </a:r>
            <a:r>
              <a:rPr lang="en-GB" sz="1600" b="0" i="0" dirty="0" err="1">
                <a:solidFill>
                  <a:srgbClr val="1F2328"/>
                </a:solidFill>
                <a:effectLst/>
                <a:latin typeface="-apple-system"/>
              </a:rPr>
              <a:t>NextCloud</a:t>
            </a:r>
            <a:r>
              <a:rPr lang="en-GB" sz="1600" b="0" i="0" dirty="0">
                <a:solidFill>
                  <a:srgbClr val="1F2328"/>
                </a:solidFill>
                <a:effectLst/>
                <a:latin typeface="-apple-system"/>
              </a:rPr>
              <a:t> server (10.8.2.15) ‘ue1’ and ‘ue2’ respectively.</a:t>
            </a:r>
          </a:p>
          <a:p>
            <a:pPr marL="0" indent="0">
              <a:buNone/>
            </a:pPr>
            <a:endParaRPr lang="en-GB" sz="1600" b="0" i="0" dirty="0">
              <a:solidFill>
                <a:srgbClr val="1F2328"/>
              </a:solidFill>
              <a:effectLst/>
              <a:latin typeface="-apple-system"/>
            </a:endParaRPr>
          </a:p>
          <a:p>
            <a:pPr marL="0" indent="0">
              <a:buNone/>
            </a:pPr>
            <a:endParaRPr lang="en-DE" dirty="0"/>
          </a:p>
        </p:txBody>
      </p:sp>
      <p:pic>
        <p:nvPicPr>
          <p:cNvPr id="5" name="Picture 4">
            <a:extLst>
              <a:ext uri="{FF2B5EF4-FFF2-40B4-BE49-F238E27FC236}">
                <a16:creationId xmlns:a16="http://schemas.microsoft.com/office/drawing/2014/main" id="{57C17720-FF4B-DA4D-A129-951C671E1B0C}"/>
              </a:ext>
            </a:extLst>
          </p:cNvPr>
          <p:cNvPicPr>
            <a:picLocks noChangeAspect="1"/>
          </p:cNvPicPr>
          <p:nvPr/>
        </p:nvPicPr>
        <p:blipFill>
          <a:blip r:embed="rId3"/>
          <a:stretch>
            <a:fillRect/>
          </a:stretch>
        </p:blipFill>
        <p:spPr>
          <a:xfrm>
            <a:off x="838201" y="2912473"/>
            <a:ext cx="5257800" cy="1825533"/>
          </a:xfrm>
          <a:prstGeom prst="rect">
            <a:avLst/>
          </a:prstGeom>
        </p:spPr>
      </p:pic>
      <p:pic>
        <p:nvPicPr>
          <p:cNvPr id="7" name="Picture 6">
            <a:extLst>
              <a:ext uri="{FF2B5EF4-FFF2-40B4-BE49-F238E27FC236}">
                <a16:creationId xmlns:a16="http://schemas.microsoft.com/office/drawing/2014/main" id="{BDB2DAE5-8781-4925-B723-EAFA7B7B455B}"/>
              </a:ext>
            </a:extLst>
          </p:cNvPr>
          <p:cNvPicPr>
            <a:picLocks noChangeAspect="1"/>
          </p:cNvPicPr>
          <p:nvPr/>
        </p:nvPicPr>
        <p:blipFill>
          <a:blip r:embed="rId4"/>
          <a:stretch>
            <a:fillRect/>
          </a:stretch>
        </p:blipFill>
        <p:spPr>
          <a:xfrm>
            <a:off x="6442274" y="2912472"/>
            <a:ext cx="4911525" cy="1825533"/>
          </a:xfrm>
          <a:prstGeom prst="rect">
            <a:avLst/>
          </a:prstGeom>
        </p:spPr>
      </p:pic>
      <p:sp>
        <p:nvSpPr>
          <p:cNvPr id="4" name="TextBox 3">
            <a:extLst>
              <a:ext uri="{FF2B5EF4-FFF2-40B4-BE49-F238E27FC236}">
                <a16:creationId xmlns:a16="http://schemas.microsoft.com/office/drawing/2014/main" id="{44F18AEB-A10F-3DAB-6018-2202E25754DA}"/>
              </a:ext>
            </a:extLst>
          </p:cNvPr>
          <p:cNvSpPr txBox="1"/>
          <p:nvPr/>
        </p:nvSpPr>
        <p:spPr>
          <a:xfrm>
            <a:off x="11629292" y="6481856"/>
            <a:ext cx="508000" cy="369332"/>
          </a:xfrm>
          <a:prstGeom prst="rect">
            <a:avLst/>
          </a:prstGeom>
          <a:noFill/>
        </p:spPr>
        <p:txBody>
          <a:bodyPr wrap="square" rtlCol="0">
            <a:spAutoFit/>
          </a:bodyPr>
          <a:lstStyle/>
          <a:p>
            <a:r>
              <a:rPr lang="en-GB" dirty="0"/>
              <a:t>22</a:t>
            </a:r>
            <a:endParaRPr lang="en-DE" dirty="0"/>
          </a:p>
        </p:txBody>
      </p:sp>
    </p:spTree>
    <p:extLst>
      <p:ext uri="{BB962C8B-B14F-4D97-AF65-F5344CB8AC3E}">
        <p14:creationId xmlns:p14="http://schemas.microsoft.com/office/powerpoint/2010/main" val="3141198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23AB8-46CD-1029-89B7-46AFAC841AB1}"/>
              </a:ext>
            </a:extLst>
          </p:cNvPr>
          <p:cNvSpPr>
            <a:spLocks noGrp="1"/>
          </p:cNvSpPr>
          <p:nvPr>
            <p:ph type="title"/>
          </p:nvPr>
        </p:nvSpPr>
        <p:spPr/>
        <p:txBody>
          <a:bodyPr>
            <a:normAutofit/>
          </a:bodyPr>
          <a:lstStyle/>
          <a:p>
            <a:r>
              <a:rPr lang="en-GB" b="1" i="0" dirty="0">
                <a:solidFill>
                  <a:srgbClr val="1F2328"/>
                </a:solidFill>
                <a:effectLst/>
                <a:latin typeface="-apple-system"/>
              </a:rPr>
              <a:t>File Sharing from UE1(SST:1, SD:1) to UE2() (Server)</a:t>
            </a:r>
            <a:endParaRPr lang="en-DE" dirty="0"/>
          </a:p>
        </p:txBody>
      </p:sp>
      <p:pic>
        <p:nvPicPr>
          <p:cNvPr id="6" name="Picture 5">
            <a:extLst>
              <a:ext uri="{FF2B5EF4-FFF2-40B4-BE49-F238E27FC236}">
                <a16:creationId xmlns:a16="http://schemas.microsoft.com/office/drawing/2014/main" id="{8BD9D495-BA5D-8662-6E47-D6D841FF3303}"/>
              </a:ext>
            </a:extLst>
          </p:cNvPr>
          <p:cNvPicPr>
            <a:picLocks noChangeAspect="1"/>
          </p:cNvPicPr>
          <p:nvPr/>
        </p:nvPicPr>
        <p:blipFill>
          <a:blip r:embed="rId2"/>
          <a:stretch>
            <a:fillRect/>
          </a:stretch>
        </p:blipFill>
        <p:spPr>
          <a:xfrm>
            <a:off x="746760" y="2010728"/>
            <a:ext cx="5585460" cy="3528305"/>
          </a:xfrm>
          <a:prstGeom prst="rect">
            <a:avLst/>
          </a:prstGeom>
        </p:spPr>
      </p:pic>
      <p:pic>
        <p:nvPicPr>
          <p:cNvPr id="8" name="Picture 7">
            <a:extLst>
              <a:ext uri="{FF2B5EF4-FFF2-40B4-BE49-F238E27FC236}">
                <a16:creationId xmlns:a16="http://schemas.microsoft.com/office/drawing/2014/main" id="{57B1E98C-CC19-BF3E-3C06-EA38FCCCD839}"/>
              </a:ext>
            </a:extLst>
          </p:cNvPr>
          <p:cNvPicPr>
            <a:picLocks noChangeAspect="1"/>
          </p:cNvPicPr>
          <p:nvPr/>
        </p:nvPicPr>
        <p:blipFill>
          <a:blip r:embed="rId3"/>
          <a:stretch>
            <a:fillRect/>
          </a:stretch>
        </p:blipFill>
        <p:spPr>
          <a:xfrm>
            <a:off x="6667066" y="2010728"/>
            <a:ext cx="5295432" cy="3528304"/>
          </a:xfrm>
          <a:prstGeom prst="rect">
            <a:avLst/>
          </a:prstGeom>
        </p:spPr>
      </p:pic>
      <p:sp>
        <p:nvSpPr>
          <p:cNvPr id="3" name="TextBox 2">
            <a:extLst>
              <a:ext uri="{FF2B5EF4-FFF2-40B4-BE49-F238E27FC236}">
                <a16:creationId xmlns:a16="http://schemas.microsoft.com/office/drawing/2014/main" id="{7DA544CF-6B62-CB7E-3ED4-C6F77D9BBD9D}"/>
              </a:ext>
            </a:extLst>
          </p:cNvPr>
          <p:cNvSpPr txBox="1"/>
          <p:nvPr/>
        </p:nvSpPr>
        <p:spPr>
          <a:xfrm>
            <a:off x="11629292" y="6481856"/>
            <a:ext cx="508000" cy="369332"/>
          </a:xfrm>
          <a:prstGeom prst="rect">
            <a:avLst/>
          </a:prstGeom>
          <a:noFill/>
        </p:spPr>
        <p:txBody>
          <a:bodyPr wrap="square" rtlCol="0">
            <a:spAutoFit/>
          </a:bodyPr>
          <a:lstStyle/>
          <a:p>
            <a:r>
              <a:rPr lang="en-GB" dirty="0"/>
              <a:t>23</a:t>
            </a:r>
            <a:endParaRPr lang="en-DE" dirty="0"/>
          </a:p>
        </p:txBody>
      </p:sp>
    </p:spTree>
    <p:extLst>
      <p:ext uri="{BB962C8B-B14F-4D97-AF65-F5344CB8AC3E}">
        <p14:creationId xmlns:p14="http://schemas.microsoft.com/office/powerpoint/2010/main" val="2640637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CF842-0FC3-BCCE-8FAA-DCF56FA1FAFD}"/>
              </a:ext>
            </a:extLst>
          </p:cNvPr>
          <p:cNvSpPr>
            <a:spLocks noGrp="1"/>
          </p:cNvSpPr>
          <p:nvPr>
            <p:ph type="title"/>
          </p:nvPr>
        </p:nvSpPr>
        <p:spPr/>
        <p:txBody>
          <a:bodyPr/>
          <a:lstStyle/>
          <a:p>
            <a:r>
              <a:rPr lang="en-GB" dirty="0"/>
              <a:t>Conclusion</a:t>
            </a:r>
            <a:endParaRPr lang="en-DE" dirty="0"/>
          </a:p>
        </p:txBody>
      </p:sp>
      <p:sp>
        <p:nvSpPr>
          <p:cNvPr id="3" name="Content Placeholder 2">
            <a:extLst>
              <a:ext uri="{FF2B5EF4-FFF2-40B4-BE49-F238E27FC236}">
                <a16:creationId xmlns:a16="http://schemas.microsoft.com/office/drawing/2014/main" id="{E24B9B05-DC29-C2B9-D85F-B07FAEA951DD}"/>
              </a:ext>
            </a:extLst>
          </p:cNvPr>
          <p:cNvSpPr>
            <a:spLocks noGrp="1"/>
          </p:cNvSpPr>
          <p:nvPr>
            <p:ph idx="1"/>
          </p:nvPr>
        </p:nvSpPr>
        <p:spPr/>
        <p:txBody>
          <a:bodyPr/>
          <a:lstStyle/>
          <a:p>
            <a:endParaRPr lang="en-DE"/>
          </a:p>
        </p:txBody>
      </p:sp>
      <p:pic>
        <p:nvPicPr>
          <p:cNvPr id="4" name="Picture 3" descr="A blue and black graphic&#10;&#10;Description automatically generated">
            <a:extLst>
              <a:ext uri="{FF2B5EF4-FFF2-40B4-BE49-F238E27FC236}">
                <a16:creationId xmlns:a16="http://schemas.microsoft.com/office/drawing/2014/main" id="{178A908A-1448-8133-C6A5-A7C16DBFDF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5251" y="0"/>
            <a:ext cx="1306749" cy="542096"/>
          </a:xfrm>
          <a:prstGeom prst="rect">
            <a:avLst/>
          </a:prstGeom>
        </p:spPr>
      </p:pic>
      <p:sp>
        <p:nvSpPr>
          <p:cNvPr id="5" name="TextBox 4">
            <a:extLst>
              <a:ext uri="{FF2B5EF4-FFF2-40B4-BE49-F238E27FC236}">
                <a16:creationId xmlns:a16="http://schemas.microsoft.com/office/drawing/2014/main" id="{9B13FCAA-8405-536E-520F-256CCAF9DADE}"/>
              </a:ext>
            </a:extLst>
          </p:cNvPr>
          <p:cNvSpPr txBox="1"/>
          <p:nvPr/>
        </p:nvSpPr>
        <p:spPr>
          <a:xfrm>
            <a:off x="11660554" y="6481856"/>
            <a:ext cx="476738" cy="369332"/>
          </a:xfrm>
          <a:prstGeom prst="rect">
            <a:avLst/>
          </a:prstGeom>
          <a:noFill/>
        </p:spPr>
        <p:txBody>
          <a:bodyPr wrap="square" rtlCol="0">
            <a:spAutoFit/>
          </a:bodyPr>
          <a:lstStyle/>
          <a:p>
            <a:r>
              <a:rPr lang="en-GB" dirty="0"/>
              <a:t>24</a:t>
            </a:r>
            <a:endParaRPr lang="en-DE" dirty="0"/>
          </a:p>
        </p:txBody>
      </p:sp>
    </p:spTree>
    <p:extLst>
      <p:ext uri="{BB962C8B-B14F-4D97-AF65-F5344CB8AC3E}">
        <p14:creationId xmlns:p14="http://schemas.microsoft.com/office/powerpoint/2010/main" val="2567728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71943-9B6F-A4CC-6A42-3C8C65405475}"/>
              </a:ext>
            </a:extLst>
          </p:cNvPr>
          <p:cNvSpPr>
            <a:spLocks noGrp="1"/>
          </p:cNvSpPr>
          <p:nvPr>
            <p:ph type="title"/>
          </p:nvPr>
        </p:nvSpPr>
        <p:spPr/>
        <p:txBody>
          <a:bodyPr/>
          <a:lstStyle/>
          <a:p>
            <a:r>
              <a:rPr lang="en-GB" dirty="0"/>
              <a:t>References</a:t>
            </a:r>
            <a:endParaRPr lang="en-DE" dirty="0"/>
          </a:p>
        </p:txBody>
      </p:sp>
      <p:sp>
        <p:nvSpPr>
          <p:cNvPr id="3" name="Content Placeholder 2">
            <a:extLst>
              <a:ext uri="{FF2B5EF4-FFF2-40B4-BE49-F238E27FC236}">
                <a16:creationId xmlns:a16="http://schemas.microsoft.com/office/drawing/2014/main" id="{2A39EB6A-D515-4138-7B18-F2BF6448A34D}"/>
              </a:ext>
            </a:extLst>
          </p:cNvPr>
          <p:cNvSpPr>
            <a:spLocks noGrp="1"/>
          </p:cNvSpPr>
          <p:nvPr>
            <p:ph idx="1"/>
          </p:nvPr>
        </p:nvSpPr>
        <p:spPr/>
        <p:txBody>
          <a:bodyPr/>
          <a:lstStyle/>
          <a:p>
            <a:r>
              <a:rPr lang="en-GB" sz="1800" b="0" i="0" u="none" strike="noStrike" baseline="0" dirty="0">
                <a:latin typeface="DGMetaSerifScience-Regular"/>
              </a:rPr>
              <a:t>Ulrich Trick 5G - An Introduction to the 5th Generation Mobile Networks</a:t>
            </a:r>
            <a:r>
              <a:rPr lang="en-GB" sz="1800" dirty="0">
                <a:latin typeface="DGMetaSerifScience-Regular"/>
              </a:rPr>
              <a:t> </a:t>
            </a:r>
            <a:r>
              <a:rPr lang="en-GB" sz="1800" b="0" i="0" u="none" strike="noStrike" baseline="0" dirty="0">
                <a:latin typeface="DGMetaSerifScience-Regular"/>
              </a:rPr>
              <a:t>5G by </a:t>
            </a:r>
            <a:r>
              <a:rPr lang="en-GB" sz="1800" b="0" i="0" u="none" strike="noStrike" baseline="0" dirty="0">
                <a:latin typeface="DGMetaScience-Regular"/>
              </a:rPr>
              <a:t>Prof. Dr.-Ing. Ulrich Trick, Frankfurt University of Applied Sciences, Research Group for Telecommunications Networks, </a:t>
            </a:r>
            <a:r>
              <a:rPr lang="en-GB" sz="1800" b="0" i="0" u="none" strike="noStrike" baseline="0" dirty="0" err="1">
                <a:latin typeface="DGMetaScience-Regular"/>
              </a:rPr>
              <a:t>Nibelungenplatz</a:t>
            </a:r>
            <a:r>
              <a:rPr lang="en-GB" sz="1800" b="0" i="0" u="none" strike="noStrike" baseline="0" dirty="0">
                <a:latin typeface="DGMetaScience-Regular"/>
              </a:rPr>
              <a:t> 1, 60318 Frankfurt/M., Germany</a:t>
            </a:r>
          </a:p>
          <a:p>
            <a:endParaRPr lang="en-DE" dirty="0"/>
          </a:p>
        </p:txBody>
      </p:sp>
      <p:pic>
        <p:nvPicPr>
          <p:cNvPr id="4" name="Picture 3" descr="A blue and black graphic&#10;&#10;Description automatically generated">
            <a:extLst>
              <a:ext uri="{FF2B5EF4-FFF2-40B4-BE49-F238E27FC236}">
                <a16:creationId xmlns:a16="http://schemas.microsoft.com/office/drawing/2014/main" id="{9F5E4517-5BDD-F7EF-7DF1-F63D6C7B7A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5251" y="0"/>
            <a:ext cx="1306749" cy="542096"/>
          </a:xfrm>
          <a:prstGeom prst="rect">
            <a:avLst/>
          </a:prstGeom>
        </p:spPr>
      </p:pic>
      <p:sp>
        <p:nvSpPr>
          <p:cNvPr id="5" name="TextBox 4">
            <a:extLst>
              <a:ext uri="{FF2B5EF4-FFF2-40B4-BE49-F238E27FC236}">
                <a16:creationId xmlns:a16="http://schemas.microsoft.com/office/drawing/2014/main" id="{0D13A53D-D424-9AFF-9D7F-CB5ADBDEE30C}"/>
              </a:ext>
            </a:extLst>
          </p:cNvPr>
          <p:cNvSpPr txBox="1"/>
          <p:nvPr/>
        </p:nvSpPr>
        <p:spPr>
          <a:xfrm>
            <a:off x="11660554" y="6481856"/>
            <a:ext cx="476738" cy="369332"/>
          </a:xfrm>
          <a:prstGeom prst="rect">
            <a:avLst/>
          </a:prstGeom>
          <a:noFill/>
        </p:spPr>
        <p:txBody>
          <a:bodyPr wrap="square" rtlCol="0">
            <a:spAutoFit/>
          </a:bodyPr>
          <a:lstStyle/>
          <a:p>
            <a:r>
              <a:rPr lang="en-GB" dirty="0"/>
              <a:t>25</a:t>
            </a:r>
            <a:endParaRPr lang="en-DE" dirty="0"/>
          </a:p>
        </p:txBody>
      </p:sp>
    </p:spTree>
    <p:extLst>
      <p:ext uri="{BB962C8B-B14F-4D97-AF65-F5344CB8AC3E}">
        <p14:creationId xmlns:p14="http://schemas.microsoft.com/office/powerpoint/2010/main" val="406369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E02D6-F86E-CD9F-C0D0-A7261A162C13}"/>
              </a:ext>
            </a:extLst>
          </p:cNvPr>
          <p:cNvSpPr>
            <a:spLocks noGrp="1"/>
          </p:cNvSpPr>
          <p:nvPr>
            <p:ph type="title"/>
          </p:nvPr>
        </p:nvSpPr>
        <p:spPr>
          <a:xfrm>
            <a:off x="838200" y="357505"/>
            <a:ext cx="6639046" cy="868363"/>
          </a:xfrm>
        </p:spPr>
        <p:txBody>
          <a:bodyPr>
            <a:normAutofit/>
          </a:bodyPr>
          <a:lstStyle/>
          <a:p>
            <a:r>
              <a:rPr lang="en-GB" sz="4000" dirty="0">
                <a:latin typeface="Arial" panose="020B0604020202020204" pitchFamily="34" charset="0"/>
                <a:cs typeface="Arial" panose="020B0604020202020204" pitchFamily="34" charset="0"/>
              </a:rPr>
              <a:t>1. Introduction to our project</a:t>
            </a:r>
            <a:endParaRPr lang="en-DE"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BCFBAC8-4338-0F39-2699-6019DDB74C28}"/>
              </a:ext>
            </a:extLst>
          </p:cNvPr>
          <p:cNvSpPr>
            <a:spLocks noGrp="1"/>
          </p:cNvSpPr>
          <p:nvPr>
            <p:ph idx="1"/>
          </p:nvPr>
        </p:nvSpPr>
        <p:spPr>
          <a:xfrm>
            <a:off x="838200" y="1458410"/>
            <a:ext cx="6639046" cy="5243332"/>
          </a:xfrm>
        </p:spPr>
        <p:txBody>
          <a:bodyPr>
            <a:normAutofit lnSpcReduction="10000"/>
          </a:bodyPr>
          <a:lstStyle/>
          <a:p>
            <a:pPr marL="0" indent="0" algn="just">
              <a:buNone/>
            </a:pPr>
            <a:r>
              <a:rPr lang="en-GB" sz="3200" b="1" dirty="0">
                <a:latin typeface="Arial" panose="020B0604020202020204" pitchFamily="34" charset="0"/>
                <a:cs typeface="Arial" panose="020B0604020202020204" pitchFamily="34" charset="0"/>
              </a:rPr>
              <a:t>Objective </a:t>
            </a:r>
          </a:p>
          <a:p>
            <a:pPr algn="just">
              <a:buFont typeface="Wingdings" panose="05000000000000000000" pitchFamily="2" charset="2"/>
              <a:buChar char="q"/>
            </a:pPr>
            <a:r>
              <a:rPr lang="en-GB" sz="2000" dirty="0">
                <a:latin typeface="Arial" panose="020B0604020202020204" pitchFamily="34" charset="0"/>
                <a:cs typeface="Arial" panose="020B0604020202020204" pitchFamily="34" charset="0"/>
              </a:rPr>
              <a:t>5G core, including</a:t>
            </a:r>
          </a:p>
          <a:p>
            <a:pPr marL="0" indent="0" algn="just">
              <a:buNone/>
            </a:pPr>
            <a:endParaRPr lang="en-GB" sz="2000" dirty="0">
              <a:latin typeface="Arial" panose="020B0604020202020204" pitchFamily="34" charset="0"/>
              <a:cs typeface="Arial" panose="020B0604020202020204" pitchFamily="34" charset="0"/>
            </a:endParaRPr>
          </a:p>
          <a:p>
            <a:pPr lvl="1" algn="just">
              <a:buFont typeface="Wingdings" panose="05000000000000000000" pitchFamily="2" charset="2"/>
              <a:buChar char="§"/>
            </a:pPr>
            <a:r>
              <a:rPr lang="en-GB" sz="2000" dirty="0">
                <a:latin typeface="Arial" panose="020B0604020202020204" pitchFamily="34" charset="0"/>
                <a:cs typeface="Arial" panose="020B0604020202020204" pitchFamily="34" charset="0"/>
              </a:rPr>
              <a:t>Radio Access Networks (RANs)</a:t>
            </a:r>
          </a:p>
          <a:p>
            <a:pPr lvl="1" algn="just">
              <a:buFont typeface="Wingdings" panose="05000000000000000000" pitchFamily="2" charset="2"/>
              <a:buChar char="§"/>
            </a:pPr>
            <a:r>
              <a:rPr lang="en-GB" sz="2000" dirty="0">
                <a:latin typeface="Arial" panose="020B0604020202020204" pitchFamily="34" charset="0"/>
                <a:cs typeface="Arial" panose="020B0604020202020204" pitchFamily="34" charset="0"/>
              </a:rPr>
              <a:t>User Equipment (UEs)</a:t>
            </a:r>
          </a:p>
          <a:p>
            <a:pPr lvl="1" algn="just">
              <a:buFont typeface="Wingdings" panose="05000000000000000000" pitchFamily="2" charset="2"/>
              <a:buChar char="§"/>
            </a:pPr>
            <a:r>
              <a:rPr lang="en-GB" sz="2000" dirty="0">
                <a:latin typeface="Arial" panose="020B0604020202020204" pitchFamily="34" charset="0"/>
                <a:cs typeface="Arial" panose="020B0604020202020204" pitchFamily="34" charset="0"/>
              </a:rPr>
              <a:t>Data Networks (DNs)</a:t>
            </a:r>
          </a:p>
          <a:p>
            <a:pPr lvl="1" algn="just">
              <a:buFont typeface="Wingdings" panose="05000000000000000000" pitchFamily="2" charset="2"/>
              <a:buChar char="§"/>
            </a:pPr>
            <a:r>
              <a:rPr lang="en-GB" sz="2000" dirty="0">
                <a:latin typeface="Arial" panose="020B0604020202020204" pitchFamily="34" charset="0"/>
                <a:cs typeface="Arial" panose="020B0604020202020204" pitchFamily="34" charset="0"/>
              </a:rPr>
              <a:t>Network Slicing</a:t>
            </a:r>
          </a:p>
          <a:p>
            <a:pPr marL="457200" lvl="1" indent="0" algn="just">
              <a:buNone/>
            </a:pPr>
            <a:endParaRPr lang="en-GB" sz="2000" dirty="0">
              <a:latin typeface="Arial" panose="020B0604020202020204" pitchFamily="34" charset="0"/>
              <a:cs typeface="Arial" panose="020B0604020202020204" pitchFamily="34" charset="0"/>
            </a:endParaRPr>
          </a:p>
          <a:p>
            <a:pPr algn="just">
              <a:buFont typeface="Wingdings" panose="05000000000000000000" pitchFamily="2" charset="2"/>
              <a:buChar char="q"/>
            </a:pPr>
            <a:r>
              <a:rPr lang="en-GB" sz="2000" dirty="0">
                <a:solidFill>
                  <a:srgbClr val="1F2328"/>
                </a:solidFill>
                <a:latin typeface="Arial" panose="020B0604020202020204" pitchFamily="34" charset="0"/>
                <a:cs typeface="Arial" panose="020B0604020202020204" pitchFamily="34" charset="0"/>
              </a:rPr>
              <a:t>One </a:t>
            </a:r>
            <a:r>
              <a:rPr lang="en-GB" sz="2000" b="0" i="0" dirty="0">
                <a:solidFill>
                  <a:srgbClr val="1F2328"/>
                </a:solidFill>
                <a:effectLst/>
                <a:latin typeface="Arial" panose="020B0604020202020204" pitchFamily="34" charset="0"/>
                <a:cs typeface="Arial" panose="020B0604020202020204" pitchFamily="34" charset="0"/>
              </a:rPr>
              <a:t>or </a:t>
            </a:r>
            <a:r>
              <a:rPr lang="en-GB" sz="2000" dirty="0">
                <a:solidFill>
                  <a:srgbClr val="1F2328"/>
                </a:solidFill>
                <a:latin typeface="Arial" panose="020B0604020202020204" pitchFamily="34" charset="0"/>
                <a:cs typeface="Arial" panose="020B0604020202020204" pitchFamily="34" charset="0"/>
              </a:rPr>
              <a:t>multiple</a:t>
            </a:r>
            <a:r>
              <a:rPr lang="en-GB" sz="2000" b="0" i="0" dirty="0">
                <a:solidFill>
                  <a:srgbClr val="1F2328"/>
                </a:solidFill>
                <a:effectLst/>
                <a:latin typeface="Arial" panose="020B0604020202020204" pitchFamily="34" charset="0"/>
                <a:cs typeface="Arial" panose="020B0604020202020204" pitchFamily="34" charset="0"/>
              </a:rPr>
              <a:t> services with specific functionality to different tenants</a:t>
            </a:r>
          </a:p>
          <a:p>
            <a:pPr algn="just">
              <a:buFont typeface="Wingdings" panose="05000000000000000000" pitchFamily="2" charset="2"/>
              <a:buChar char="q"/>
            </a:pPr>
            <a:r>
              <a:rPr lang="en-GB" sz="2000" dirty="0">
                <a:solidFill>
                  <a:srgbClr val="1F2328"/>
                </a:solidFill>
                <a:latin typeface="Arial" panose="020B0604020202020204" pitchFamily="34" charset="0"/>
                <a:cs typeface="Arial" panose="020B0604020202020204" pitchFamily="34" charset="0"/>
              </a:rPr>
              <a:t>E</a:t>
            </a:r>
            <a:r>
              <a:rPr lang="en-GB" sz="2000" b="0" i="0" dirty="0">
                <a:solidFill>
                  <a:srgbClr val="1F2328"/>
                </a:solidFill>
                <a:effectLst/>
                <a:latin typeface="Arial" panose="020B0604020202020204" pitchFamily="34" charset="0"/>
                <a:cs typeface="Arial" panose="020B0604020202020204" pitchFamily="34" charset="0"/>
              </a:rPr>
              <a:t>nsure the separation of the services and end-users (Network slicing)</a:t>
            </a:r>
          </a:p>
          <a:p>
            <a:pPr algn="just">
              <a:buFont typeface="Wingdings" panose="05000000000000000000" pitchFamily="2" charset="2"/>
              <a:buChar char="q"/>
            </a:pPr>
            <a:r>
              <a:rPr lang="en-GB" sz="2000" b="0" i="0" dirty="0">
                <a:solidFill>
                  <a:srgbClr val="1F2328"/>
                </a:solidFill>
                <a:effectLst/>
                <a:latin typeface="Arial" panose="020B0604020202020204" pitchFamily="34" charset="0"/>
                <a:cs typeface="Arial" panose="020B0604020202020204" pitchFamily="34" charset="0"/>
              </a:rPr>
              <a:t> </a:t>
            </a:r>
            <a:r>
              <a:rPr lang="en-GB" sz="2000" dirty="0">
                <a:solidFill>
                  <a:srgbClr val="1F2328"/>
                </a:solidFill>
                <a:latin typeface="Arial" panose="020B0604020202020204" pitchFamily="34" charset="0"/>
                <a:cs typeface="Arial" panose="020B0604020202020204" pitchFamily="34" charset="0"/>
              </a:rPr>
              <a:t>S</a:t>
            </a:r>
            <a:r>
              <a:rPr lang="en-GB" sz="2000" b="0" i="0" dirty="0">
                <a:solidFill>
                  <a:srgbClr val="1F2328"/>
                </a:solidFill>
                <a:effectLst/>
                <a:latin typeface="Arial" panose="020B0604020202020204" pitchFamily="34" charset="0"/>
                <a:cs typeface="Arial" panose="020B0604020202020204" pitchFamily="34" charset="0"/>
              </a:rPr>
              <a:t>et of RANs and DNs connected via slices</a:t>
            </a:r>
            <a:endParaRPr lang="en-GB" sz="2000" dirty="0">
              <a:solidFill>
                <a:srgbClr val="1F2328"/>
              </a:solidFill>
              <a:latin typeface="Arial" panose="020B0604020202020204" pitchFamily="34" charset="0"/>
              <a:cs typeface="Arial" panose="020B0604020202020204" pitchFamily="34" charset="0"/>
            </a:endParaRPr>
          </a:p>
          <a:p>
            <a:pPr algn="just">
              <a:buFont typeface="Wingdings" panose="05000000000000000000" pitchFamily="2" charset="2"/>
              <a:buChar char="q"/>
            </a:pPr>
            <a:r>
              <a:rPr lang="en-GB" sz="2000" dirty="0">
                <a:solidFill>
                  <a:srgbClr val="1F2328"/>
                </a:solidFill>
                <a:latin typeface="Arial" panose="020B0604020202020204" pitchFamily="34" charset="0"/>
                <a:cs typeface="Arial" panose="020B0604020202020204" pitchFamily="34" charset="0"/>
              </a:rPr>
              <a:t>I</a:t>
            </a:r>
            <a:r>
              <a:rPr lang="en-GB" sz="2000" b="0" i="0" dirty="0">
                <a:solidFill>
                  <a:srgbClr val="1F2328"/>
                </a:solidFill>
                <a:effectLst/>
                <a:latin typeface="Arial" panose="020B0604020202020204" pitchFamily="34" charset="0"/>
                <a:cs typeface="Arial" panose="020B0604020202020204" pitchFamily="34" charset="0"/>
              </a:rPr>
              <a:t>mplement 5G core with Service-based Architecture (SBA) several network functions.</a:t>
            </a:r>
            <a:endParaRPr lang="en-GB" sz="2000" dirty="0">
              <a:latin typeface="Arial" panose="020B0604020202020204" pitchFamily="34" charset="0"/>
              <a:cs typeface="Arial" panose="020B0604020202020204" pitchFamily="34" charset="0"/>
            </a:endParaRPr>
          </a:p>
          <a:p>
            <a:pPr marL="457200" lvl="1" indent="0" algn="just">
              <a:buNone/>
            </a:pPr>
            <a:endParaRPr lang="en-GB" sz="1800" dirty="0">
              <a:latin typeface="Arial" panose="020B0604020202020204" pitchFamily="34" charset="0"/>
              <a:cs typeface="Arial" panose="020B0604020202020204" pitchFamily="34" charset="0"/>
            </a:endParaRPr>
          </a:p>
        </p:txBody>
      </p:sp>
      <p:pic>
        <p:nvPicPr>
          <p:cNvPr id="4" name="Picture 3" descr="A blue and black graphic&#10;&#10;Description automatically generated">
            <a:extLst>
              <a:ext uri="{FF2B5EF4-FFF2-40B4-BE49-F238E27FC236}">
                <a16:creationId xmlns:a16="http://schemas.microsoft.com/office/drawing/2014/main" id="{4AF665F0-C1E8-6975-1E69-8342744FD8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5251" y="0"/>
            <a:ext cx="1306749" cy="542096"/>
          </a:xfrm>
          <a:prstGeom prst="rect">
            <a:avLst/>
          </a:prstGeom>
        </p:spPr>
      </p:pic>
      <p:sp>
        <p:nvSpPr>
          <p:cNvPr id="5" name="TextBox 4">
            <a:extLst>
              <a:ext uri="{FF2B5EF4-FFF2-40B4-BE49-F238E27FC236}">
                <a16:creationId xmlns:a16="http://schemas.microsoft.com/office/drawing/2014/main" id="{75BCD3FA-7130-716C-C962-2B4CDE914A14}"/>
              </a:ext>
            </a:extLst>
          </p:cNvPr>
          <p:cNvSpPr txBox="1"/>
          <p:nvPr/>
        </p:nvSpPr>
        <p:spPr>
          <a:xfrm>
            <a:off x="11730892" y="6481856"/>
            <a:ext cx="406400" cy="369332"/>
          </a:xfrm>
          <a:prstGeom prst="rect">
            <a:avLst/>
          </a:prstGeom>
          <a:noFill/>
        </p:spPr>
        <p:txBody>
          <a:bodyPr wrap="square" rtlCol="0">
            <a:spAutoFit/>
          </a:bodyPr>
          <a:lstStyle/>
          <a:p>
            <a:r>
              <a:rPr lang="en-GB" dirty="0"/>
              <a:t>3</a:t>
            </a:r>
            <a:endParaRPr lang="en-DE" dirty="0"/>
          </a:p>
        </p:txBody>
      </p:sp>
      <p:pic>
        <p:nvPicPr>
          <p:cNvPr id="7" name="Graphic 6" descr="Bullseye outline">
            <a:extLst>
              <a:ext uri="{FF2B5EF4-FFF2-40B4-BE49-F238E27FC236}">
                <a16:creationId xmlns:a16="http://schemas.microsoft.com/office/drawing/2014/main" id="{1792E2CB-3C26-53B2-7A15-E3F5AD72BA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44264" y="1135682"/>
            <a:ext cx="1120333" cy="1120333"/>
          </a:xfrm>
          <a:prstGeom prst="rect">
            <a:avLst/>
          </a:prstGeom>
        </p:spPr>
      </p:pic>
    </p:spTree>
    <p:extLst>
      <p:ext uri="{BB962C8B-B14F-4D97-AF65-F5344CB8AC3E}">
        <p14:creationId xmlns:p14="http://schemas.microsoft.com/office/powerpoint/2010/main" val="2480984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2F95-D786-B722-2BD4-F38F1DEB36EE}"/>
              </a:ext>
            </a:extLst>
          </p:cNvPr>
          <p:cNvSpPr>
            <a:spLocks noGrp="1"/>
          </p:cNvSpPr>
          <p:nvPr>
            <p:ph type="title"/>
          </p:nvPr>
        </p:nvSpPr>
        <p:spPr>
          <a:xfrm>
            <a:off x="838200" y="234462"/>
            <a:ext cx="5076463" cy="494743"/>
          </a:xfrm>
        </p:spPr>
        <p:txBody>
          <a:bodyPr>
            <a:normAutofit fontScale="90000"/>
          </a:bodyPr>
          <a:lstStyle/>
          <a:p>
            <a:r>
              <a:rPr lang="en-GB" sz="3200" dirty="0">
                <a:latin typeface="Arial" panose="020B0604020202020204" pitchFamily="34" charset="0"/>
                <a:cs typeface="Arial" panose="020B0604020202020204" pitchFamily="34" charset="0"/>
              </a:rPr>
              <a:t>..Introduction to our project</a:t>
            </a:r>
            <a:endParaRPr lang="en-DE"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57E6A75-18CF-26FD-6AE1-F773C8847A58}"/>
              </a:ext>
            </a:extLst>
          </p:cNvPr>
          <p:cNvSpPr>
            <a:spLocks noGrp="1"/>
          </p:cNvSpPr>
          <p:nvPr>
            <p:ph idx="1"/>
          </p:nvPr>
        </p:nvSpPr>
        <p:spPr>
          <a:xfrm>
            <a:off x="838200" y="1101969"/>
            <a:ext cx="10515600" cy="5749219"/>
          </a:xfrm>
        </p:spPr>
        <p:txBody>
          <a:bodyPr>
            <a:normAutofit lnSpcReduction="10000"/>
          </a:bodyPr>
          <a:lstStyle/>
          <a:p>
            <a:pPr algn="just"/>
            <a:r>
              <a:rPr lang="en-GB" sz="3200" b="1" dirty="0">
                <a:latin typeface="Arial" panose="020B0604020202020204" pitchFamily="34" charset="0"/>
                <a:cs typeface="Arial" panose="020B0604020202020204" pitchFamily="34" charset="0"/>
              </a:rPr>
              <a:t>Scope of the Project</a:t>
            </a:r>
          </a:p>
          <a:p>
            <a:pPr algn="just"/>
            <a:endParaRPr lang="en-GB" sz="3200" b="1" dirty="0">
              <a:latin typeface="Arial" panose="020B0604020202020204" pitchFamily="34" charset="0"/>
              <a:cs typeface="Arial" panose="020B0604020202020204" pitchFamily="34" charset="0"/>
            </a:endParaRPr>
          </a:p>
          <a:p>
            <a:pPr lvl="1" algn="just">
              <a:buFont typeface="Wingdings" panose="05000000000000000000" pitchFamily="2" charset="2"/>
              <a:buChar char="ü"/>
            </a:pPr>
            <a:r>
              <a:rPr lang="en-GB" sz="2000" dirty="0">
                <a:solidFill>
                  <a:srgbClr val="1F2328"/>
                </a:solidFill>
                <a:latin typeface="Arial" panose="020B0604020202020204" pitchFamily="34" charset="0"/>
                <a:cs typeface="Arial" panose="020B0604020202020204" pitchFamily="34" charset="0"/>
              </a:rPr>
              <a:t>F</a:t>
            </a:r>
            <a:r>
              <a:rPr lang="en-GB" sz="2000" b="0" i="0" dirty="0">
                <a:solidFill>
                  <a:srgbClr val="1F2328"/>
                </a:solidFill>
                <a:effectLst/>
                <a:latin typeface="Arial" panose="020B0604020202020204" pitchFamily="34" charset="0"/>
                <a:cs typeface="Arial" panose="020B0604020202020204" pitchFamily="34" charset="0"/>
              </a:rPr>
              <a:t>undamental 5G design principle is a Service Based Architecture (SBA) </a:t>
            </a:r>
          </a:p>
          <a:p>
            <a:pPr lvl="2" algn="just">
              <a:buFont typeface="Wingdings" panose="05000000000000000000" pitchFamily="2" charset="2"/>
              <a:buChar char="§"/>
            </a:pPr>
            <a:r>
              <a:rPr lang="en-GB" b="0" i="0" dirty="0">
                <a:solidFill>
                  <a:srgbClr val="1F2328"/>
                </a:solidFill>
                <a:effectLst/>
                <a:latin typeface="Arial" panose="020B0604020202020204" pitchFamily="34" charset="0"/>
                <a:cs typeface="Arial" panose="020B0604020202020204" pitchFamily="34" charset="0"/>
              </a:rPr>
              <a:t>comprehensive modularization for compiling &amp; combining network functions flexibly.</a:t>
            </a:r>
          </a:p>
          <a:p>
            <a:pPr marL="914400" lvl="2" indent="0" algn="just">
              <a:buNone/>
            </a:pPr>
            <a:endParaRPr lang="en-GB" b="0" i="0" dirty="0">
              <a:solidFill>
                <a:srgbClr val="1F2328"/>
              </a:solidFill>
              <a:effectLst/>
              <a:latin typeface="Arial" panose="020B0604020202020204" pitchFamily="34" charset="0"/>
              <a:cs typeface="Arial" panose="020B0604020202020204" pitchFamily="34" charset="0"/>
            </a:endParaRPr>
          </a:p>
          <a:p>
            <a:pPr lvl="1" algn="just">
              <a:buFont typeface="Wingdings" panose="05000000000000000000" pitchFamily="2" charset="2"/>
              <a:buChar char="ü"/>
            </a:pPr>
            <a:r>
              <a:rPr lang="en-GB" sz="2000" b="0" i="0" dirty="0">
                <a:solidFill>
                  <a:srgbClr val="1F2328"/>
                </a:solidFill>
                <a:effectLst/>
                <a:latin typeface="Arial" panose="020B0604020202020204" pitchFamily="34" charset="0"/>
                <a:cs typeface="Arial" panose="020B0604020202020204" pitchFamily="34" charset="0"/>
              </a:rPr>
              <a:t>Design principle of network </a:t>
            </a:r>
            <a:r>
              <a:rPr lang="en-GB" sz="2000" b="0" i="0" dirty="0" err="1">
                <a:solidFill>
                  <a:srgbClr val="1F2328"/>
                </a:solidFill>
                <a:effectLst/>
                <a:latin typeface="Arial" panose="020B0604020202020204" pitchFamily="34" charset="0"/>
                <a:cs typeface="Arial" panose="020B0604020202020204" pitchFamily="34" charset="0"/>
              </a:rPr>
              <a:t>softwarization</a:t>
            </a:r>
            <a:r>
              <a:rPr lang="en-GB" sz="2000" b="0" i="0" dirty="0">
                <a:solidFill>
                  <a:srgbClr val="1F2328"/>
                </a:solidFill>
                <a:effectLst/>
                <a:latin typeface="Arial" panose="020B0604020202020204" pitchFamily="34" charset="0"/>
                <a:cs typeface="Arial" panose="020B0604020202020204" pitchFamily="34" charset="0"/>
              </a:rPr>
              <a:t>, like </a:t>
            </a:r>
          </a:p>
          <a:p>
            <a:pPr lvl="2" algn="just">
              <a:buFont typeface="Wingdings" panose="05000000000000000000" pitchFamily="2" charset="2"/>
              <a:buChar char="§"/>
            </a:pPr>
            <a:r>
              <a:rPr lang="en-GB" b="0" i="0" dirty="0">
                <a:solidFill>
                  <a:srgbClr val="1F2328"/>
                </a:solidFill>
                <a:effectLst/>
                <a:latin typeface="Arial" panose="020B0604020202020204" pitchFamily="34" charset="0"/>
                <a:cs typeface="Arial" panose="020B0604020202020204" pitchFamily="34" charset="0"/>
              </a:rPr>
              <a:t>application of NFV (Network Functions Virtualisation), SDN (Software-defined Networking) for the realization of Network Function instances and their interaction, &amp; multi-tenant capability (network slicing)</a:t>
            </a:r>
          </a:p>
          <a:p>
            <a:pPr marL="914400" lvl="2" indent="0" algn="just">
              <a:buNone/>
            </a:pPr>
            <a:endParaRPr lang="en-GB" b="0" i="0" dirty="0">
              <a:solidFill>
                <a:srgbClr val="1F2328"/>
              </a:solidFill>
              <a:effectLst/>
              <a:latin typeface="Arial" panose="020B0604020202020204" pitchFamily="34" charset="0"/>
              <a:cs typeface="Arial" panose="020B0604020202020204" pitchFamily="34" charset="0"/>
            </a:endParaRPr>
          </a:p>
          <a:p>
            <a:pPr lvl="1" algn="just">
              <a:buFont typeface="Wingdings" panose="05000000000000000000" pitchFamily="2" charset="2"/>
              <a:buChar char="ü"/>
            </a:pPr>
            <a:r>
              <a:rPr lang="en-GB" sz="2000" dirty="0">
                <a:solidFill>
                  <a:srgbClr val="1F2328"/>
                </a:solidFill>
                <a:latin typeface="Arial" panose="020B0604020202020204" pitchFamily="34" charset="0"/>
                <a:cs typeface="Arial" panose="020B0604020202020204" pitchFamily="34" charset="0"/>
              </a:rPr>
              <a:t>E</a:t>
            </a:r>
            <a:r>
              <a:rPr lang="en-GB" sz="2000" b="0" i="0" dirty="0">
                <a:solidFill>
                  <a:srgbClr val="1F2328"/>
                </a:solidFill>
                <a:effectLst/>
                <a:latin typeface="Arial" panose="020B0604020202020204" pitchFamily="34" charset="0"/>
                <a:cs typeface="Arial" panose="020B0604020202020204" pitchFamily="34" charset="0"/>
              </a:rPr>
              <a:t>nabling several tenants, like</a:t>
            </a:r>
          </a:p>
          <a:p>
            <a:pPr lvl="2" algn="just">
              <a:buFont typeface="Wingdings" panose="05000000000000000000" pitchFamily="2" charset="2"/>
              <a:buChar char="§"/>
            </a:pPr>
            <a:r>
              <a:rPr lang="en-GB" b="0" i="0" dirty="0">
                <a:solidFill>
                  <a:srgbClr val="1F2328"/>
                </a:solidFill>
                <a:effectLst/>
                <a:latin typeface="Arial" panose="020B0604020202020204" pitchFamily="34" charset="0"/>
                <a:cs typeface="Arial" panose="020B0604020202020204" pitchFamily="34" charset="0"/>
              </a:rPr>
              <a:t>a mobile network operator, a fixed network operator &amp; MVNO (Mobile Virtual Network Operator) for </a:t>
            </a:r>
            <a:r>
              <a:rPr lang="en-GB" b="0" i="0" dirty="0" err="1">
                <a:solidFill>
                  <a:srgbClr val="1F2328"/>
                </a:solidFill>
                <a:effectLst/>
                <a:latin typeface="Arial" panose="020B0604020202020204" pitchFamily="34" charset="0"/>
                <a:cs typeface="Arial" panose="020B0604020202020204" pitchFamily="34" charset="0"/>
              </a:rPr>
              <a:t>eMBB</a:t>
            </a:r>
            <a:r>
              <a:rPr lang="en-GB" b="0" i="0" dirty="0">
                <a:solidFill>
                  <a:srgbClr val="1F2328"/>
                </a:solidFill>
                <a:effectLst/>
                <a:latin typeface="Arial" panose="020B0604020202020204" pitchFamily="34" charset="0"/>
                <a:cs typeface="Arial" panose="020B0604020202020204" pitchFamily="34" charset="0"/>
              </a:rPr>
              <a:t>, a Smart Grid Provider &amp; service provider for autonomous vehicles for URLLC, </a:t>
            </a:r>
          </a:p>
          <a:p>
            <a:pPr lvl="2" algn="just">
              <a:buFont typeface="Wingdings" panose="05000000000000000000" pitchFamily="2" charset="2"/>
              <a:buChar char="§"/>
            </a:pPr>
            <a:r>
              <a:rPr lang="en-GB" b="0" i="0" dirty="0">
                <a:solidFill>
                  <a:srgbClr val="1F2328"/>
                </a:solidFill>
                <a:effectLst/>
                <a:latin typeface="Arial" panose="020B0604020202020204" pitchFamily="34" charset="0"/>
                <a:cs typeface="Arial" panose="020B0604020202020204" pitchFamily="34" charset="0"/>
              </a:rPr>
              <a:t>&amp; for operating several logical communication networks with different characteristics parallelly on one physical network platform</a:t>
            </a:r>
          </a:p>
          <a:p>
            <a:pPr lvl="2" algn="just">
              <a:buFont typeface="Wingdings" panose="05000000000000000000" pitchFamily="2" charset="2"/>
              <a:buChar char="ü"/>
            </a:pPr>
            <a:endParaRPr lang="en-GB"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BE830C70-C59E-5E44-58FB-E20065FBCFEF}"/>
              </a:ext>
            </a:extLst>
          </p:cNvPr>
          <p:cNvSpPr txBox="1"/>
          <p:nvPr/>
        </p:nvSpPr>
        <p:spPr>
          <a:xfrm>
            <a:off x="11730892" y="6481856"/>
            <a:ext cx="406400" cy="369332"/>
          </a:xfrm>
          <a:prstGeom prst="rect">
            <a:avLst/>
          </a:prstGeom>
          <a:noFill/>
        </p:spPr>
        <p:txBody>
          <a:bodyPr wrap="square" rtlCol="0">
            <a:spAutoFit/>
          </a:bodyPr>
          <a:lstStyle/>
          <a:p>
            <a:r>
              <a:rPr lang="en-GB" dirty="0"/>
              <a:t>4</a:t>
            </a:r>
            <a:endParaRPr lang="en-DE" dirty="0"/>
          </a:p>
        </p:txBody>
      </p:sp>
      <p:pic>
        <p:nvPicPr>
          <p:cNvPr id="6" name="Graphic 5" descr="Upward trend with solid fill">
            <a:extLst>
              <a:ext uri="{FF2B5EF4-FFF2-40B4-BE49-F238E27FC236}">
                <a16:creationId xmlns:a16="http://schemas.microsoft.com/office/drawing/2014/main" id="{76B1E200-5619-AE1B-3293-3D0A67F763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84156" y="812230"/>
            <a:ext cx="1155539" cy="1155539"/>
          </a:xfrm>
          <a:prstGeom prst="rect">
            <a:avLst/>
          </a:prstGeom>
        </p:spPr>
      </p:pic>
    </p:spTree>
    <p:extLst>
      <p:ext uri="{BB962C8B-B14F-4D97-AF65-F5344CB8AC3E}">
        <p14:creationId xmlns:p14="http://schemas.microsoft.com/office/powerpoint/2010/main" val="300318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A2F11-3C8C-5958-7E87-2B6A78BDF8B8}"/>
              </a:ext>
            </a:extLst>
          </p:cNvPr>
          <p:cNvSpPr>
            <a:spLocks noGrp="1"/>
          </p:cNvSpPr>
          <p:nvPr>
            <p:ph type="title"/>
          </p:nvPr>
        </p:nvSpPr>
        <p:spPr>
          <a:xfrm>
            <a:off x="838200" y="365125"/>
            <a:ext cx="5257800" cy="1325563"/>
          </a:xfrm>
        </p:spPr>
        <p:txBody>
          <a:bodyPr>
            <a:normAutofit/>
          </a:bodyPr>
          <a:lstStyle/>
          <a:p>
            <a:r>
              <a:rPr lang="en-GB" sz="4000" dirty="0">
                <a:latin typeface="Arial" panose="020B0604020202020204" pitchFamily="34" charset="0"/>
                <a:cs typeface="Arial" panose="020B0604020202020204" pitchFamily="34" charset="0"/>
              </a:rPr>
              <a:t>2. Project architecture</a:t>
            </a:r>
            <a:br>
              <a:rPr lang="en-GB" sz="4000" dirty="0">
                <a:latin typeface="Arial" panose="020B0604020202020204" pitchFamily="34" charset="0"/>
                <a:cs typeface="Arial" panose="020B0604020202020204" pitchFamily="34" charset="0"/>
              </a:rPr>
            </a:br>
            <a:endParaRPr lang="en-DE"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A9AE952-0999-66E3-34AD-B882D26C9BAD}"/>
              </a:ext>
            </a:extLst>
          </p:cNvPr>
          <p:cNvSpPr>
            <a:spLocks noGrp="1"/>
          </p:cNvSpPr>
          <p:nvPr>
            <p:ph idx="1"/>
          </p:nvPr>
        </p:nvSpPr>
        <p:spPr>
          <a:xfrm>
            <a:off x="838200" y="1156677"/>
            <a:ext cx="4879694" cy="5486400"/>
          </a:xfrm>
        </p:spPr>
        <p:txBody>
          <a:bodyPr>
            <a:normAutofit lnSpcReduction="10000"/>
          </a:bodyPr>
          <a:lstStyle/>
          <a:p>
            <a:pPr marL="0" indent="0" algn="just">
              <a:buNone/>
            </a:pPr>
            <a:r>
              <a:rPr lang="en-GB" sz="3200" b="1" dirty="0">
                <a:latin typeface="Arial" panose="020B0604020202020204" pitchFamily="34" charset="0"/>
                <a:cs typeface="Arial" panose="020B0604020202020204" pitchFamily="34" charset="0"/>
              </a:rPr>
              <a:t>Components</a:t>
            </a:r>
          </a:p>
          <a:p>
            <a:pPr marL="0" indent="0" algn="just">
              <a:buNone/>
            </a:pPr>
            <a:endParaRPr lang="en-GB" b="1" dirty="0">
              <a:latin typeface="Arial" panose="020B0604020202020204" pitchFamily="34" charset="0"/>
              <a:cs typeface="Arial" panose="020B0604020202020204" pitchFamily="34" charset="0"/>
            </a:endParaRPr>
          </a:p>
          <a:p>
            <a:pPr algn="just"/>
            <a:r>
              <a:rPr lang="en-GB" sz="2000" dirty="0">
                <a:latin typeface="Arial" panose="020B0604020202020204" pitchFamily="34" charset="0"/>
                <a:cs typeface="Arial" panose="020B0604020202020204" pitchFamily="34" charset="0"/>
              </a:rPr>
              <a:t>5 Virtual Machines(VMs)</a:t>
            </a:r>
          </a:p>
          <a:p>
            <a:pPr algn="just"/>
            <a:r>
              <a:rPr lang="en-GB" sz="2000" b="1" dirty="0">
                <a:latin typeface="Arial" panose="020B0604020202020204" pitchFamily="34" charset="0"/>
                <a:cs typeface="Arial" panose="020B0604020202020204" pitchFamily="34" charset="0"/>
              </a:rPr>
              <a:t>User Plane</a:t>
            </a:r>
          </a:p>
          <a:p>
            <a:pPr lvl="1" algn="just"/>
            <a:r>
              <a:rPr lang="en-GB" sz="2000" dirty="0">
                <a:latin typeface="Arial" panose="020B0604020202020204" pitchFamily="34" charset="0"/>
                <a:cs typeface="Arial" panose="020B0604020202020204" pitchFamily="34" charset="0"/>
              </a:rPr>
              <a:t>4 User </a:t>
            </a:r>
            <a:r>
              <a:rPr lang="en-GB" sz="2000" dirty="0" err="1">
                <a:latin typeface="Arial" panose="020B0604020202020204" pitchFamily="34" charset="0"/>
                <a:cs typeface="Arial" panose="020B0604020202020204" pitchFamily="34" charset="0"/>
              </a:rPr>
              <a:t>Equipments</a:t>
            </a:r>
            <a:r>
              <a:rPr lang="en-GB" sz="2000" dirty="0">
                <a:latin typeface="Arial" panose="020B0604020202020204" pitchFamily="34" charset="0"/>
                <a:cs typeface="Arial" panose="020B0604020202020204" pitchFamily="34" charset="0"/>
              </a:rPr>
              <a:t>(UEs)</a:t>
            </a:r>
          </a:p>
          <a:p>
            <a:pPr lvl="1" algn="just"/>
            <a:r>
              <a:rPr lang="en-GB" sz="2000" dirty="0">
                <a:latin typeface="Arial" panose="020B0604020202020204" pitchFamily="34" charset="0"/>
                <a:cs typeface="Arial" panose="020B0604020202020204" pitchFamily="34" charset="0"/>
              </a:rPr>
              <a:t>2 </a:t>
            </a:r>
            <a:r>
              <a:rPr lang="en-GB" sz="2000" dirty="0" err="1">
                <a:latin typeface="Arial" panose="020B0604020202020204" pitchFamily="34" charset="0"/>
                <a:cs typeface="Arial" panose="020B0604020202020204" pitchFamily="34" charset="0"/>
              </a:rPr>
              <a:t>gNodeB</a:t>
            </a:r>
            <a:r>
              <a:rPr lang="en-GB" sz="2000" dirty="0">
                <a:latin typeface="Arial" panose="020B0604020202020204" pitchFamily="34" charset="0"/>
                <a:cs typeface="Arial" panose="020B0604020202020204" pitchFamily="34" charset="0"/>
              </a:rPr>
              <a:t>(</a:t>
            </a:r>
            <a:r>
              <a:rPr lang="en-GB" sz="2000" dirty="0" err="1">
                <a:latin typeface="Arial" panose="020B0604020202020204" pitchFamily="34" charset="0"/>
                <a:cs typeface="Arial" panose="020B0604020202020204" pitchFamily="34" charset="0"/>
              </a:rPr>
              <a:t>gNBs</a:t>
            </a:r>
            <a:r>
              <a:rPr lang="en-GB" sz="200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a:p>
            <a:pPr algn="just"/>
            <a:r>
              <a:rPr lang="en-GB" sz="2000" b="1" dirty="0">
                <a:latin typeface="Arial" panose="020B0604020202020204" pitchFamily="34" charset="0"/>
                <a:cs typeface="Arial" panose="020B0604020202020204" pitchFamily="34" charset="0"/>
              </a:rPr>
              <a:t>Control Plane</a:t>
            </a:r>
          </a:p>
          <a:p>
            <a:pPr lvl="1" algn="just"/>
            <a:r>
              <a:rPr lang="en-GB" sz="2000" dirty="0">
                <a:latin typeface="Arial" panose="020B0604020202020204" pitchFamily="34" charset="0"/>
                <a:cs typeface="Arial" panose="020B0604020202020204" pitchFamily="34" charset="0"/>
              </a:rPr>
              <a:t>2 User Plane Function(UPFs)</a:t>
            </a:r>
          </a:p>
          <a:p>
            <a:pPr lvl="1" algn="just"/>
            <a:r>
              <a:rPr lang="en-GB" sz="2000" dirty="0">
                <a:latin typeface="Arial" panose="020B0604020202020204" pitchFamily="34" charset="0"/>
                <a:cs typeface="Arial" panose="020B0604020202020204" pitchFamily="34" charset="0"/>
              </a:rPr>
              <a:t>4 Session management function(SMFs)</a:t>
            </a:r>
          </a:p>
          <a:p>
            <a:pPr lvl="1" algn="just"/>
            <a:r>
              <a:rPr lang="en-GB" sz="2000" dirty="0">
                <a:latin typeface="Arial" panose="020B0604020202020204" pitchFamily="34" charset="0"/>
                <a:cs typeface="Arial" panose="020B0604020202020204" pitchFamily="34" charset="0"/>
              </a:rPr>
              <a:t>NSSF </a:t>
            </a:r>
          </a:p>
          <a:p>
            <a:pPr lvl="2" algn="just"/>
            <a:r>
              <a:rPr lang="en-GB" dirty="0">
                <a:latin typeface="Arial" panose="020B0604020202020204" pitchFamily="34" charset="0"/>
                <a:cs typeface="Arial" panose="020B0604020202020204" pitchFamily="34" charset="0"/>
              </a:rPr>
              <a:t>SST1 SD1, SST 1 SD2</a:t>
            </a:r>
          </a:p>
          <a:p>
            <a:pPr lvl="2" algn="just"/>
            <a:r>
              <a:rPr lang="en-GB" dirty="0">
                <a:latin typeface="Arial" panose="020B0604020202020204" pitchFamily="34" charset="0"/>
                <a:cs typeface="Arial" panose="020B0604020202020204" pitchFamily="34" charset="0"/>
              </a:rPr>
              <a:t>SST2 SD1, SST2 SD2</a:t>
            </a:r>
          </a:p>
          <a:p>
            <a:pPr algn="just"/>
            <a:r>
              <a:rPr lang="en-GB" sz="2000" b="1" dirty="0">
                <a:latin typeface="Arial" panose="020B0604020202020204" pitchFamily="34" charset="0"/>
                <a:cs typeface="Arial" panose="020B0604020202020204" pitchFamily="34" charset="0"/>
              </a:rPr>
              <a:t>Data Network </a:t>
            </a:r>
            <a:endParaRPr lang="en-GB" sz="2400" b="1" dirty="0">
              <a:latin typeface="Arial" panose="020B0604020202020204" pitchFamily="34" charset="0"/>
              <a:cs typeface="Arial" panose="020B0604020202020204" pitchFamily="34" charset="0"/>
            </a:endParaRPr>
          </a:p>
          <a:p>
            <a:pPr lvl="1" algn="just"/>
            <a:r>
              <a:rPr lang="en-GB" sz="2000" dirty="0" err="1">
                <a:latin typeface="Arial" panose="020B0604020202020204" pitchFamily="34" charset="0"/>
                <a:cs typeface="Arial" panose="020B0604020202020204" pitchFamily="34" charset="0"/>
              </a:rPr>
              <a:t>NextCloud</a:t>
            </a:r>
            <a:endParaRPr lang="en-DE" sz="2000" dirty="0">
              <a:latin typeface="Arial" panose="020B0604020202020204" pitchFamily="34" charset="0"/>
              <a:cs typeface="Arial" panose="020B0604020202020204" pitchFamily="34" charset="0"/>
            </a:endParaRPr>
          </a:p>
        </p:txBody>
      </p:sp>
      <p:pic>
        <p:nvPicPr>
          <p:cNvPr id="4" name="Picture 3" descr="A blue and black graphic&#10;&#10;Description automatically generated">
            <a:extLst>
              <a:ext uri="{FF2B5EF4-FFF2-40B4-BE49-F238E27FC236}">
                <a16:creationId xmlns:a16="http://schemas.microsoft.com/office/drawing/2014/main" id="{79E0B5B8-812C-FA77-0776-2D6DB7E4E7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5251" y="0"/>
            <a:ext cx="1306749" cy="542096"/>
          </a:xfrm>
          <a:prstGeom prst="rect">
            <a:avLst/>
          </a:prstGeom>
        </p:spPr>
      </p:pic>
      <p:sp>
        <p:nvSpPr>
          <p:cNvPr id="5" name="TextBox 4">
            <a:extLst>
              <a:ext uri="{FF2B5EF4-FFF2-40B4-BE49-F238E27FC236}">
                <a16:creationId xmlns:a16="http://schemas.microsoft.com/office/drawing/2014/main" id="{9A037D62-FD44-DD64-0E20-50114C4EDEE3}"/>
              </a:ext>
            </a:extLst>
          </p:cNvPr>
          <p:cNvSpPr txBox="1"/>
          <p:nvPr/>
        </p:nvSpPr>
        <p:spPr>
          <a:xfrm>
            <a:off x="11738707" y="6481856"/>
            <a:ext cx="406400" cy="369332"/>
          </a:xfrm>
          <a:prstGeom prst="rect">
            <a:avLst/>
          </a:prstGeom>
          <a:noFill/>
        </p:spPr>
        <p:txBody>
          <a:bodyPr wrap="square" rtlCol="0">
            <a:spAutoFit/>
          </a:bodyPr>
          <a:lstStyle/>
          <a:p>
            <a:r>
              <a:rPr lang="en-GB" dirty="0"/>
              <a:t>5</a:t>
            </a:r>
            <a:endParaRPr lang="en-DE" dirty="0"/>
          </a:p>
        </p:txBody>
      </p:sp>
      <p:pic>
        <p:nvPicPr>
          <p:cNvPr id="13" name="Picture 12">
            <a:extLst>
              <a:ext uri="{FF2B5EF4-FFF2-40B4-BE49-F238E27FC236}">
                <a16:creationId xmlns:a16="http://schemas.microsoft.com/office/drawing/2014/main" id="{70A0A274-7B93-8CA1-D06C-64CEEDDACB3A}"/>
              </a:ext>
            </a:extLst>
          </p:cNvPr>
          <p:cNvPicPr>
            <a:picLocks noChangeAspect="1"/>
          </p:cNvPicPr>
          <p:nvPr/>
        </p:nvPicPr>
        <p:blipFill>
          <a:blip r:embed="rId3"/>
          <a:stretch>
            <a:fillRect/>
          </a:stretch>
        </p:blipFill>
        <p:spPr>
          <a:xfrm>
            <a:off x="5958393" y="603056"/>
            <a:ext cx="6233607" cy="5950779"/>
          </a:xfrm>
          <a:prstGeom prst="rect">
            <a:avLst/>
          </a:prstGeom>
        </p:spPr>
      </p:pic>
    </p:spTree>
    <p:extLst>
      <p:ext uri="{BB962C8B-B14F-4D97-AF65-F5344CB8AC3E}">
        <p14:creationId xmlns:p14="http://schemas.microsoft.com/office/powerpoint/2010/main" val="3519046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245B9-68EA-C8F9-C83A-B560FFC9132E}"/>
              </a:ext>
            </a:extLst>
          </p:cNvPr>
          <p:cNvSpPr>
            <a:spLocks noGrp="1"/>
          </p:cNvSpPr>
          <p:nvPr>
            <p:ph type="title"/>
          </p:nvPr>
        </p:nvSpPr>
        <p:spPr>
          <a:xfrm>
            <a:off x="838200" y="681037"/>
            <a:ext cx="4532453" cy="689952"/>
          </a:xfrm>
        </p:spPr>
        <p:txBody>
          <a:bodyPr>
            <a:normAutofit fontScale="90000"/>
          </a:bodyPr>
          <a:lstStyle/>
          <a:p>
            <a:r>
              <a:rPr lang="en-GB" dirty="0">
                <a:latin typeface="Arial" panose="020B0604020202020204" pitchFamily="34" charset="0"/>
                <a:cs typeface="Arial" panose="020B0604020202020204" pitchFamily="34" charset="0"/>
              </a:rPr>
              <a:t>3. Requirements</a:t>
            </a:r>
            <a:endParaRPr lang="en-DE"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FCEE49B-C865-6FFC-E467-7174B52A1295}"/>
              </a:ext>
            </a:extLst>
          </p:cNvPr>
          <p:cNvSpPr>
            <a:spLocks noGrp="1"/>
          </p:cNvSpPr>
          <p:nvPr>
            <p:ph idx="1"/>
          </p:nvPr>
        </p:nvSpPr>
        <p:spPr>
          <a:xfrm>
            <a:off x="838200" y="1625600"/>
            <a:ext cx="8467846" cy="4551363"/>
          </a:xfrm>
        </p:spPr>
        <p:txBody>
          <a:bodyPr>
            <a:noAutofit/>
          </a:bodyPr>
          <a:lstStyle/>
          <a:p>
            <a:pPr algn="just">
              <a:buFont typeface="Wingdings" panose="05000000000000000000" pitchFamily="2" charset="2"/>
              <a:buChar char="q"/>
            </a:pPr>
            <a:r>
              <a:rPr lang="en-GB" sz="2000" dirty="0">
                <a:latin typeface="Arial" panose="020B0604020202020204" pitchFamily="34" charset="0"/>
                <a:cs typeface="Arial" panose="020B0604020202020204" pitchFamily="34" charset="0"/>
              </a:rPr>
              <a:t>Installation of virtual box</a:t>
            </a:r>
          </a:p>
          <a:p>
            <a:pPr lvl="1" algn="just">
              <a:buFont typeface="Wingdings" panose="05000000000000000000" pitchFamily="2" charset="2"/>
              <a:buChar char="ü"/>
            </a:pPr>
            <a:r>
              <a:rPr lang="en-GB" sz="2000" i="0" dirty="0">
                <a:solidFill>
                  <a:srgbClr val="1F2328"/>
                </a:solidFill>
                <a:effectLst/>
                <a:latin typeface="Arial" panose="020B0604020202020204" pitchFamily="34" charset="0"/>
                <a:cs typeface="Arial" panose="020B0604020202020204" pitchFamily="34" charset="0"/>
              </a:rPr>
              <a:t>Creation of Virtual machines for both 5Gcore and UERANSIM</a:t>
            </a:r>
          </a:p>
          <a:p>
            <a:pPr lvl="1" algn="just">
              <a:buFont typeface="Wingdings" panose="05000000000000000000" pitchFamily="2" charset="2"/>
              <a:buChar char="ü"/>
            </a:pPr>
            <a:r>
              <a:rPr lang="en-GB" sz="2000" i="0" dirty="0">
                <a:solidFill>
                  <a:srgbClr val="1F2328"/>
                </a:solidFill>
                <a:effectLst/>
                <a:latin typeface="Arial" panose="020B0604020202020204" pitchFamily="34" charset="0"/>
                <a:cs typeface="Arial" panose="020B0604020202020204" pitchFamily="34" charset="0"/>
              </a:rPr>
              <a:t>Install Operating Systems</a:t>
            </a:r>
          </a:p>
          <a:p>
            <a:pPr lvl="1" algn="just">
              <a:buFont typeface="Wingdings" panose="05000000000000000000" pitchFamily="2" charset="2"/>
              <a:buChar char="ü"/>
            </a:pPr>
            <a:r>
              <a:rPr lang="en-GB" sz="2000" i="0" dirty="0">
                <a:solidFill>
                  <a:srgbClr val="1F2328"/>
                </a:solidFill>
                <a:effectLst/>
                <a:latin typeface="Arial" panose="020B0604020202020204" pitchFamily="34" charset="0"/>
                <a:cs typeface="Arial" panose="020B0604020202020204" pitchFamily="34" charset="0"/>
              </a:rPr>
              <a:t>Go to Network settings in virtual box to enable Adapters 1 and 2</a:t>
            </a:r>
          </a:p>
          <a:p>
            <a:pPr lvl="1" algn="just">
              <a:buFont typeface="Wingdings" panose="05000000000000000000" pitchFamily="2" charset="2"/>
              <a:buChar char="ü"/>
            </a:pPr>
            <a:r>
              <a:rPr lang="en-GB" sz="2000" i="0" dirty="0">
                <a:solidFill>
                  <a:srgbClr val="1F2328"/>
                </a:solidFill>
                <a:effectLst/>
                <a:latin typeface="Arial" panose="020B0604020202020204" pitchFamily="34" charset="0"/>
                <a:cs typeface="Arial" panose="020B0604020202020204" pitchFamily="34" charset="0"/>
              </a:rPr>
              <a:t>Changes for creating a static IP for each VM</a:t>
            </a:r>
            <a:endParaRPr lang="en-GB" sz="2000" dirty="0">
              <a:latin typeface="Arial" panose="020B0604020202020204" pitchFamily="34" charset="0"/>
              <a:cs typeface="Arial" panose="020B0604020202020204" pitchFamily="34" charset="0"/>
            </a:endParaRPr>
          </a:p>
          <a:p>
            <a:pPr algn="just">
              <a:buFont typeface="Wingdings" panose="05000000000000000000" pitchFamily="2" charset="2"/>
              <a:buChar char="q"/>
            </a:pPr>
            <a:r>
              <a:rPr lang="en-GB" sz="2000" i="0" dirty="0">
                <a:solidFill>
                  <a:srgbClr val="1F2328"/>
                </a:solidFill>
                <a:effectLst/>
                <a:latin typeface="Arial" panose="020B0604020202020204" pitchFamily="34" charset="0"/>
                <a:cs typeface="Arial" panose="020B0604020202020204" pitchFamily="34" charset="0"/>
              </a:rPr>
              <a:t>Installation of Wireshark</a:t>
            </a:r>
          </a:p>
          <a:p>
            <a:pPr algn="just">
              <a:buFont typeface="Wingdings" panose="05000000000000000000" pitchFamily="2" charset="2"/>
              <a:buChar char="q"/>
            </a:pPr>
            <a:r>
              <a:rPr lang="en-GB" sz="2000" i="0" dirty="0">
                <a:solidFill>
                  <a:srgbClr val="1F2328"/>
                </a:solidFill>
                <a:effectLst/>
                <a:latin typeface="Arial" panose="020B0604020202020204" pitchFamily="34" charset="0"/>
                <a:cs typeface="Arial" panose="020B0604020202020204" pitchFamily="34" charset="0"/>
              </a:rPr>
              <a:t>Installing MongoDB and Open5GS</a:t>
            </a:r>
          </a:p>
          <a:p>
            <a:pPr lvl="1" algn="just">
              <a:buFont typeface="Wingdings" panose="05000000000000000000" pitchFamily="2" charset="2"/>
              <a:buChar char="ü"/>
            </a:pPr>
            <a:r>
              <a:rPr lang="en-GB" sz="2000" i="0" dirty="0">
                <a:solidFill>
                  <a:srgbClr val="1F2328"/>
                </a:solidFill>
                <a:effectLst/>
                <a:latin typeface="Arial" panose="020B0604020202020204" pitchFamily="34" charset="0"/>
                <a:cs typeface="Arial" panose="020B0604020202020204" pitchFamily="34" charset="0"/>
              </a:rPr>
              <a:t>Getting MongoDB</a:t>
            </a:r>
          </a:p>
          <a:p>
            <a:pPr algn="just">
              <a:buFont typeface="Wingdings" panose="05000000000000000000" pitchFamily="2" charset="2"/>
              <a:buChar char="q"/>
            </a:pPr>
            <a:r>
              <a:rPr lang="en-GB" sz="2000" i="0" dirty="0">
                <a:solidFill>
                  <a:srgbClr val="1F2328"/>
                </a:solidFill>
                <a:effectLst/>
                <a:latin typeface="Arial" panose="020B0604020202020204" pitchFamily="34" charset="0"/>
                <a:cs typeface="Arial" panose="020B0604020202020204" pitchFamily="34" charset="0"/>
              </a:rPr>
              <a:t>Installation of Open5GS in our Ubuntu on VM</a:t>
            </a:r>
          </a:p>
          <a:p>
            <a:pPr algn="just">
              <a:buFont typeface="Wingdings" panose="05000000000000000000" pitchFamily="2" charset="2"/>
              <a:buChar char="q"/>
            </a:pPr>
            <a:r>
              <a:rPr lang="en-GB" sz="2000" i="0" dirty="0">
                <a:solidFill>
                  <a:srgbClr val="1F2328"/>
                </a:solidFill>
                <a:effectLst/>
                <a:latin typeface="Arial" panose="020B0604020202020204" pitchFamily="34" charset="0"/>
                <a:cs typeface="Arial" panose="020B0604020202020204" pitchFamily="34" charset="0"/>
              </a:rPr>
              <a:t> Installation of </a:t>
            </a:r>
            <a:r>
              <a:rPr lang="en-GB" sz="2000" i="0" dirty="0" err="1">
                <a:solidFill>
                  <a:srgbClr val="1F2328"/>
                </a:solidFill>
                <a:effectLst/>
                <a:latin typeface="Arial" panose="020B0604020202020204" pitchFamily="34" charset="0"/>
                <a:cs typeface="Arial" panose="020B0604020202020204" pitchFamily="34" charset="0"/>
              </a:rPr>
              <a:t>WebUI</a:t>
            </a:r>
            <a:r>
              <a:rPr lang="en-GB" sz="2000" i="0" dirty="0">
                <a:solidFill>
                  <a:srgbClr val="1F2328"/>
                </a:solidFill>
                <a:effectLst/>
                <a:latin typeface="Arial" panose="020B0604020202020204" pitchFamily="34" charset="0"/>
                <a:cs typeface="Arial" panose="020B0604020202020204" pitchFamily="34" charset="0"/>
              </a:rPr>
              <a:t> of Open5GS</a:t>
            </a:r>
          </a:p>
          <a:p>
            <a:pPr algn="just">
              <a:buFont typeface="Wingdings" panose="05000000000000000000" pitchFamily="2" charset="2"/>
              <a:buChar char="q"/>
            </a:pPr>
            <a:r>
              <a:rPr lang="en-GB" sz="2000" i="0" dirty="0">
                <a:solidFill>
                  <a:srgbClr val="1F2328"/>
                </a:solidFill>
                <a:effectLst/>
                <a:latin typeface="Arial" panose="020B0604020202020204" pitchFamily="34" charset="0"/>
                <a:cs typeface="Arial" panose="020B0604020202020204" pitchFamily="34" charset="0"/>
              </a:rPr>
              <a:t>Installation of UERANSIM</a:t>
            </a:r>
          </a:p>
          <a:p>
            <a:pPr algn="just">
              <a:buFont typeface="Wingdings" panose="05000000000000000000" pitchFamily="2" charset="2"/>
              <a:buChar char="q"/>
            </a:pPr>
            <a:r>
              <a:rPr lang="en-GB" sz="2000" i="0" dirty="0">
                <a:solidFill>
                  <a:srgbClr val="1F2328"/>
                </a:solidFill>
                <a:effectLst/>
                <a:latin typeface="Arial" panose="020B0604020202020204" pitchFamily="34" charset="0"/>
                <a:cs typeface="Arial" panose="020B0604020202020204" pitchFamily="34" charset="0"/>
              </a:rPr>
              <a:t>Installation of Next Cloud</a:t>
            </a:r>
          </a:p>
          <a:p>
            <a:pPr algn="just"/>
            <a:endParaRPr lang="en-GB" sz="2000" i="0" dirty="0">
              <a:solidFill>
                <a:srgbClr val="1F2328"/>
              </a:solidFill>
              <a:effectLst/>
              <a:latin typeface="Arial" panose="020B0604020202020204" pitchFamily="34" charset="0"/>
              <a:cs typeface="Arial" panose="020B0604020202020204" pitchFamily="34" charset="0"/>
            </a:endParaRPr>
          </a:p>
          <a:p>
            <a:pPr lvl="1" algn="just"/>
            <a:endParaRPr lang="en-GB" sz="2000" i="0" dirty="0">
              <a:solidFill>
                <a:srgbClr val="1F2328"/>
              </a:solidFill>
              <a:effectLst/>
              <a:latin typeface="Arial" panose="020B0604020202020204" pitchFamily="34" charset="0"/>
              <a:cs typeface="Arial" panose="020B0604020202020204" pitchFamily="34" charset="0"/>
            </a:endParaRPr>
          </a:p>
          <a:p>
            <a:pPr algn="just"/>
            <a:endParaRPr lang="en-DE" sz="2000" dirty="0">
              <a:latin typeface="Arial" panose="020B0604020202020204" pitchFamily="34" charset="0"/>
              <a:cs typeface="Arial" panose="020B0604020202020204" pitchFamily="34" charset="0"/>
            </a:endParaRPr>
          </a:p>
        </p:txBody>
      </p:sp>
      <p:pic>
        <p:nvPicPr>
          <p:cNvPr id="4" name="Picture 3" descr="A blue and black graphic&#10;&#10;Description automatically generated">
            <a:extLst>
              <a:ext uri="{FF2B5EF4-FFF2-40B4-BE49-F238E27FC236}">
                <a16:creationId xmlns:a16="http://schemas.microsoft.com/office/drawing/2014/main" id="{11CD2A3E-FFA7-1797-FD29-A6D03CC69B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5251" y="0"/>
            <a:ext cx="1306749" cy="542096"/>
          </a:xfrm>
          <a:prstGeom prst="rect">
            <a:avLst/>
          </a:prstGeom>
        </p:spPr>
      </p:pic>
      <p:sp>
        <p:nvSpPr>
          <p:cNvPr id="5" name="TextBox 4">
            <a:extLst>
              <a:ext uri="{FF2B5EF4-FFF2-40B4-BE49-F238E27FC236}">
                <a16:creationId xmlns:a16="http://schemas.microsoft.com/office/drawing/2014/main" id="{3E86814A-2F51-5918-BF26-E055D9D8C649}"/>
              </a:ext>
            </a:extLst>
          </p:cNvPr>
          <p:cNvSpPr txBox="1"/>
          <p:nvPr/>
        </p:nvSpPr>
        <p:spPr>
          <a:xfrm>
            <a:off x="11730892" y="6481856"/>
            <a:ext cx="406400" cy="369332"/>
          </a:xfrm>
          <a:prstGeom prst="rect">
            <a:avLst/>
          </a:prstGeom>
          <a:noFill/>
        </p:spPr>
        <p:txBody>
          <a:bodyPr wrap="square" rtlCol="0">
            <a:spAutoFit/>
          </a:bodyPr>
          <a:lstStyle/>
          <a:p>
            <a:r>
              <a:rPr lang="en-GB" dirty="0"/>
              <a:t>6</a:t>
            </a:r>
            <a:endParaRPr lang="en-DE" dirty="0"/>
          </a:p>
        </p:txBody>
      </p:sp>
      <p:pic>
        <p:nvPicPr>
          <p:cNvPr id="3074" name="Picture 2" descr="What is 5G? An illustrated Q&amp;A (November 2023)">
            <a:extLst>
              <a:ext uri="{FF2B5EF4-FFF2-40B4-BE49-F238E27FC236}">
                <a16:creationId xmlns:a16="http://schemas.microsoft.com/office/drawing/2014/main" id="{BFD4C0AB-A0C4-41DF-2EFC-409E93BE72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0557" y="3138374"/>
            <a:ext cx="5131443" cy="3343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665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0279E-4D36-25EB-BDE7-8DAD27E99686}"/>
              </a:ext>
            </a:extLst>
          </p:cNvPr>
          <p:cNvSpPr>
            <a:spLocks noGrp="1"/>
          </p:cNvSpPr>
          <p:nvPr>
            <p:ph type="title"/>
          </p:nvPr>
        </p:nvSpPr>
        <p:spPr>
          <a:xfrm>
            <a:off x="838200" y="365125"/>
            <a:ext cx="10515600" cy="617855"/>
          </a:xfrm>
        </p:spPr>
        <p:txBody>
          <a:bodyPr>
            <a:normAutofit fontScale="90000"/>
          </a:bodyPr>
          <a:lstStyle/>
          <a:p>
            <a:r>
              <a:rPr lang="en-GB" dirty="0">
                <a:latin typeface="Arial" panose="020B0604020202020204" pitchFamily="34" charset="0"/>
                <a:cs typeface="Arial" panose="020B0604020202020204" pitchFamily="34" charset="0"/>
              </a:rPr>
              <a:t>4. Planning</a:t>
            </a:r>
            <a:endParaRPr lang="en-DE" dirty="0">
              <a:latin typeface="Arial" panose="020B0604020202020204" pitchFamily="34" charset="0"/>
              <a:cs typeface="Arial" panose="020B0604020202020204" pitchFamily="34" charset="0"/>
            </a:endParaRPr>
          </a:p>
        </p:txBody>
      </p:sp>
      <p:pic>
        <p:nvPicPr>
          <p:cNvPr id="4" name="Picture 3" descr="A blue and black graphic&#10;&#10;Description automatically generated">
            <a:extLst>
              <a:ext uri="{FF2B5EF4-FFF2-40B4-BE49-F238E27FC236}">
                <a16:creationId xmlns:a16="http://schemas.microsoft.com/office/drawing/2014/main" id="{1679A8B8-8CFA-4F24-FE69-343838CC60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5251" y="0"/>
            <a:ext cx="1306749" cy="542096"/>
          </a:xfrm>
          <a:prstGeom prst="rect">
            <a:avLst/>
          </a:prstGeom>
        </p:spPr>
      </p:pic>
      <p:sp>
        <p:nvSpPr>
          <p:cNvPr id="5" name="TextBox 4">
            <a:extLst>
              <a:ext uri="{FF2B5EF4-FFF2-40B4-BE49-F238E27FC236}">
                <a16:creationId xmlns:a16="http://schemas.microsoft.com/office/drawing/2014/main" id="{4BD4299E-50AE-3746-539E-485931B65733}"/>
              </a:ext>
            </a:extLst>
          </p:cNvPr>
          <p:cNvSpPr txBox="1"/>
          <p:nvPr/>
        </p:nvSpPr>
        <p:spPr>
          <a:xfrm>
            <a:off x="11730892" y="6481856"/>
            <a:ext cx="406400" cy="369332"/>
          </a:xfrm>
          <a:prstGeom prst="rect">
            <a:avLst/>
          </a:prstGeom>
          <a:noFill/>
        </p:spPr>
        <p:txBody>
          <a:bodyPr wrap="square" rtlCol="0">
            <a:spAutoFit/>
          </a:bodyPr>
          <a:lstStyle/>
          <a:p>
            <a:r>
              <a:rPr lang="en-GB" dirty="0"/>
              <a:t>7</a:t>
            </a:r>
            <a:endParaRPr lang="en-DE" dirty="0"/>
          </a:p>
        </p:txBody>
      </p:sp>
      <p:pic>
        <p:nvPicPr>
          <p:cNvPr id="15" name="Picture 14">
            <a:extLst>
              <a:ext uri="{FF2B5EF4-FFF2-40B4-BE49-F238E27FC236}">
                <a16:creationId xmlns:a16="http://schemas.microsoft.com/office/drawing/2014/main" id="{9106768A-F90F-DE92-C250-94B72069C7EA}"/>
              </a:ext>
            </a:extLst>
          </p:cNvPr>
          <p:cNvPicPr>
            <a:picLocks noChangeAspect="1"/>
          </p:cNvPicPr>
          <p:nvPr/>
        </p:nvPicPr>
        <p:blipFill>
          <a:blip r:embed="rId3"/>
          <a:stretch>
            <a:fillRect/>
          </a:stretch>
        </p:blipFill>
        <p:spPr>
          <a:xfrm>
            <a:off x="1266971" y="1127663"/>
            <a:ext cx="10048248" cy="5365211"/>
          </a:xfrm>
          <a:prstGeom prst="rect">
            <a:avLst/>
          </a:prstGeom>
        </p:spPr>
      </p:pic>
    </p:spTree>
    <p:extLst>
      <p:ext uri="{BB962C8B-B14F-4D97-AF65-F5344CB8AC3E}">
        <p14:creationId xmlns:p14="http://schemas.microsoft.com/office/powerpoint/2010/main" val="125127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F8FAA-86D6-83A2-81D9-8F599F094062}"/>
              </a:ext>
            </a:extLst>
          </p:cNvPr>
          <p:cNvSpPr>
            <a:spLocks noGrp="1"/>
          </p:cNvSpPr>
          <p:nvPr>
            <p:ph type="title"/>
          </p:nvPr>
        </p:nvSpPr>
        <p:spPr>
          <a:xfrm>
            <a:off x="838200" y="365125"/>
            <a:ext cx="7345101" cy="1093285"/>
          </a:xfrm>
        </p:spPr>
        <p:txBody>
          <a:bodyPr/>
          <a:lstStyle/>
          <a:p>
            <a:r>
              <a:rPr lang="en-GB" dirty="0">
                <a:latin typeface="Arial" panose="020B0604020202020204" pitchFamily="34" charset="0"/>
                <a:cs typeface="Arial" panose="020B0604020202020204" pitchFamily="34" charset="0"/>
              </a:rPr>
              <a:t>5. Realization of the project</a:t>
            </a:r>
            <a:endParaRPr lang="en-DE"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549895B-E854-FA53-9D9D-AB88D4B30BDE}"/>
              </a:ext>
            </a:extLst>
          </p:cNvPr>
          <p:cNvSpPr>
            <a:spLocks noGrp="1"/>
          </p:cNvSpPr>
          <p:nvPr>
            <p:ph idx="1"/>
          </p:nvPr>
        </p:nvSpPr>
        <p:spPr>
          <a:xfrm>
            <a:off x="838200" y="1458410"/>
            <a:ext cx="10515600" cy="5243331"/>
          </a:xfrm>
        </p:spPr>
        <p:txBody>
          <a:bodyPr>
            <a:normAutofit/>
          </a:bodyPr>
          <a:lstStyle/>
          <a:p>
            <a:r>
              <a:rPr lang="en-GB" sz="2000" dirty="0">
                <a:latin typeface="Arial" panose="020B0604020202020204" pitchFamily="34" charset="0"/>
                <a:cs typeface="Arial" panose="020B0604020202020204" pitchFamily="34" charset="0"/>
              </a:rPr>
              <a:t>Each VM are as follows:</a:t>
            </a:r>
          </a:p>
          <a:p>
            <a:pPr lvl="1"/>
            <a:r>
              <a:rPr lang="en-GB" sz="2000" b="0" i="0" dirty="0">
                <a:solidFill>
                  <a:srgbClr val="1F2328"/>
                </a:solidFill>
                <a:effectLst/>
                <a:latin typeface="Arial" panose="020B0604020202020204" pitchFamily="34" charset="0"/>
                <a:cs typeface="Arial" panose="020B0604020202020204" pitchFamily="34" charset="0"/>
              </a:rPr>
              <a:t>Two UEs were created in two separate VMs. </a:t>
            </a:r>
          </a:p>
          <a:p>
            <a:pPr lvl="1"/>
            <a:r>
              <a:rPr lang="en-GB" sz="2000" dirty="0">
                <a:solidFill>
                  <a:srgbClr val="1F2328"/>
                </a:solidFill>
                <a:latin typeface="Arial" panose="020B0604020202020204" pitchFamily="34" charset="0"/>
                <a:cs typeface="Arial" panose="020B0604020202020204" pitchFamily="34" charset="0"/>
              </a:rPr>
              <a:t>S</a:t>
            </a:r>
            <a:r>
              <a:rPr lang="en-GB" sz="2000" b="0" i="0" dirty="0">
                <a:solidFill>
                  <a:srgbClr val="1F2328"/>
                </a:solidFill>
                <a:effectLst/>
                <a:latin typeface="Arial" panose="020B0604020202020204" pitchFamily="34" charset="0"/>
                <a:cs typeface="Arial" panose="020B0604020202020204" pitchFamily="34" charset="0"/>
              </a:rPr>
              <a:t>eparate slicing to each User Equipment for File Sharing. </a:t>
            </a:r>
          </a:p>
          <a:p>
            <a:pPr lvl="1"/>
            <a:r>
              <a:rPr lang="en-GB" sz="2000" b="0" i="0" dirty="0">
                <a:solidFill>
                  <a:srgbClr val="1F2328"/>
                </a:solidFill>
                <a:effectLst/>
                <a:latin typeface="Arial" panose="020B0604020202020204" pitchFamily="34" charset="0"/>
                <a:cs typeface="Arial" panose="020B0604020202020204" pitchFamily="34" charset="0"/>
              </a:rPr>
              <a:t>UE1 uses the slice marked with colour Red </a:t>
            </a:r>
          </a:p>
          <a:p>
            <a:pPr lvl="1"/>
            <a:r>
              <a:rPr lang="en-GB" sz="2000" b="0" i="0" dirty="0">
                <a:solidFill>
                  <a:srgbClr val="1F2328"/>
                </a:solidFill>
                <a:effectLst/>
                <a:latin typeface="Arial" panose="020B0604020202020204" pitchFamily="34" charset="0"/>
                <a:cs typeface="Arial" panose="020B0604020202020204" pitchFamily="34" charset="0"/>
              </a:rPr>
              <a:t>UE2 uses slice marked with colour Blue</a:t>
            </a:r>
            <a:endParaRPr lang="en-DE" sz="2000" dirty="0">
              <a:latin typeface="Arial" panose="020B0604020202020204" pitchFamily="34" charset="0"/>
              <a:cs typeface="Arial" panose="020B0604020202020204" pitchFamily="34" charset="0"/>
            </a:endParaRPr>
          </a:p>
        </p:txBody>
      </p:sp>
      <p:pic>
        <p:nvPicPr>
          <p:cNvPr id="4" name="Picture 3" descr="A blue and black graphic&#10;&#10;Description automatically generated">
            <a:extLst>
              <a:ext uri="{FF2B5EF4-FFF2-40B4-BE49-F238E27FC236}">
                <a16:creationId xmlns:a16="http://schemas.microsoft.com/office/drawing/2014/main" id="{3AB876BF-28FA-FFD2-33E9-1A923AB93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7065" y="-1"/>
            <a:ext cx="1604936" cy="665797"/>
          </a:xfrm>
          <a:prstGeom prst="rect">
            <a:avLst/>
          </a:prstGeom>
        </p:spPr>
      </p:pic>
      <p:sp>
        <p:nvSpPr>
          <p:cNvPr id="5" name="TextBox 4">
            <a:extLst>
              <a:ext uri="{FF2B5EF4-FFF2-40B4-BE49-F238E27FC236}">
                <a16:creationId xmlns:a16="http://schemas.microsoft.com/office/drawing/2014/main" id="{76AE88C9-0E98-C2CE-DE21-014A8F175B2A}"/>
              </a:ext>
            </a:extLst>
          </p:cNvPr>
          <p:cNvSpPr txBox="1"/>
          <p:nvPr/>
        </p:nvSpPr>
        <p:spPr>
          <a:xfrm>
            <a:off x="11730892" y="6481856"/>
            <a:ext cx="406400" cy="369332"/>
          </a:xfrm>
          <a:prstGeom prst="rect">
            <a:avLst/>
          </a:prstGeom>
          <a:noFill/>
        </p:spPr>
        <p:txBody>
          <a:bodyPr wrap="square" rtlCol="0">
            <a:spAutoFit/>
          </a:bodyPr>
          <a:lstStyle/>
          <a:p>
            <a:r>
              <a:rPr lang="en-GB" dirty="0"/>
              <a:t>8</a:t>
            </a:r>
            <a:endParaRPr lang="en-DE" dirty="0"/>
          </a:p>
        </p:txBody>
      </p:sp>
      <p:pic>
        <p:nvPicPr>
          <p:cNvPr id="7" name="Picture 6">
            <a:extLst>
              <a:ext uri="{FF2B5EF4-FFF2-40B4-BE49-F238E27FC236}">
                <a16:creationId xmlns:a16="http://schemas.microsoft.com/office/drawing/2014/main" id="{5B9BD491-9483-A89F-D42E-38DF0EBF40CF}"/>
              </a:ext>
            </a:extLst>
          </p:cNvPr>
          <p:cNvPicPr>
            <a:picLocks noChangeAspect="1"/>
          </p:cNvPicPr>
          <p:nvPr/>
        </p:nvPicPr>
        <p:blipFill>
          <a:blip r:embed="rId3"/>
          <a:stretch>
            <a:fillRect/>
          </a:stretch>
        </p:blipFill>
        <p:spPr>
          <a:xfrm>
            <a:off x="1048127" y="3634451"/>
            <a:ext cx="10075143" cy="2742653"/>
          </a:xfrm>
          <a:prstGeom prst="rect">
            <a:avLst/>
          </a:prstGeom>
        </p:spPr>
      </p:pic>
    </p:spTree>
    <p:extLst>
      <p:ext uri="{BB962C8B-B14F-4D97-AF65-F5344CB8AC3E}">
        <p14:creationId xmlns:p14="http://schemas.microsoft.com/office/powerpoint/2010/main" val="414436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4C82F56-B413-AE16-6FC0-CB35AD389A5D}"/>
              </a:ext>
            </a:extLst>
          </p:cNvPr>
          <p:cNvPicPr>
            <a:picLocks noGrp="1" noChangeAspect="1"/>
          </p:cNvPicPr>
          <p:nvPr>
            <p:ph idx="1"/>
          </p:nvPr>
        </p:nvPicPr>
        <p:blipFill>
          <a:blip r:embed="rId2"/>
          <a:stretch>
            <a:fillRect/>
          </a:stretch>
        </p:blipFill>
        <p:spPr>
          <a:xfrm>
            <a:off x="610957" y="504734"/>
            <a:ext cx="5544150" cy="4194587"/>
          </a:xfrm>
        </p:spPr>
      </p:pic>
      <p:sp>
        <p:nvSpPr>
          <p:cNvPr id="7" name="TextBox 6">
            <a:extLst>
              <a:ext uri="{FF2B5EF4-FFF2-40B4-BE49-F238E27FC236}">
                <a16:creationId xmlns:a16="http://schemas.microsoft.com/office/drawing/2014/main" id="{4DB1D19C-4F98-12F9-74FC-6E6664A05596}"/>
              </a:ext>
            </a:extLst>
          </p:cNvPr>
          <p:cNvSpPr txBox="1"/>
          <p:nvPr/>
        </p:nvSpPr>
        <p:spPr>
          <a:xfrm>
            <a:off x="610957" y="4957524"/>
            <a:ext cx="5311140" cy="1200329"/>
          </a:xfrm>
          <a:prstGeom prst="rect">
            <a:avLst/>
          </a:prstGeom>
          <a:noFill/>
        </p:spPr>
        <p:txBody>
          <a:bodyPr wrap="square">
            <a:spAutoFit/>
          </a:bodyPr>
          <a:lstStyle/>
          <a:p>
            <a:pPr algn="just"/>
            <a:r>
              <a:rPr lang="en-GB" b="0" i="1" dirty="0">
                <a:solidFill>
                  <a:srgbClr val="1F2328"/>
                </a:solidFill>
                <a:effectLst/>
                <a:latin typeface="-apple-system"/>
              </a:rPr>
              <a:t>UE1 and UE2 have access to File sharing with UPF1 and UPF2 respectively. The NSSF file is used for network slice selection as per the slicing parameters provided by the UEs.</a:t>
            </a:r>
            <a:endParaRPr lang="en-DE" i="1" dirty="0"/>
          </a:p>
        </p:txBody>
      </p:sp>
      <p:pic>
        <p:nvPicPr>
          <p:cNvPr id="9" name="Picture 8">
            <a:extLst>
              <a:ext uri="{FF2B5EF4-FFF2-40B4-BE49-F238E27FC236}">
                <a16:creationId xmlns:a16="http://schemas.microsoft.com/office/drawing/2014/main" id="{D6F2B6A7-D81A-262F-FC8E-0E4B2D793B3E}"/>
              </a:ext>
            </a:extLst>
          </p:cNvPr>
          <p:cNvPicPr>
            <a:picLocks noChangeAspect="1"/>
          </p:cNvPicPr>
          <p:nvPr/>
        </p:nvPicPr>
        <p:blipFill>
          <a:blip r:embed="rId3"/>
          <a:stretch>
            <a:fillRect/>
          </a:stretch>
        </p:blipFill>
        <p:spPr>
          <a:xfrm>
            <a:off x="6557746" y="504734"/>
            <a:ext cx="5376346" cy="2562557"/>
          </a:xfrm>
          <a:prstGeom prst="rect">
            <a:avLst/>
          </a:prstGeom>
        </p:spPr>
      </p:pic>
      <p:sp>
        <p:nvSpPr>
          <p:cNvPr id="11" name="TextBox 10">
            <a:extLst>
              <a:ext uri="{FF2B5EF4-FFF2-40B4-BE49-F238E27FC236}">
                <a16:creationId xmlns:a16="http://schemas.microsoft.com/office/drawing/2014/main" id="{DDAD6D07-FF6D-26A4-779C-467FBDB253FB}"/>
              </a:ext>
            </a:extLst>
          </p:cNvPr>
          <p:cNvSpPr txBox="1"/>
          <p:nvPr/>
        </p:nvSpPr>
        <p:spPr>
          <a:xfrm>
            <a:off x="6557746" y="3429000"/>
            <a:ext cx="5311140" cy="923330"/>
          </a:xfrm>
          <a:prstGeom prst="rect">
            <a:avLst/>
          </a:prstGeom>
          <a:noFill/>
        </p:spPr>
        <p:txBody>
          <a:bodyPr wrap="square">
            <a:spAutoFit/>
          </a:bodyPr>
          <a:lstStyle/>
          <a:p>
            <a:pPr algn="just"/>
            <a:r>
              <a:rPr lang="en-GB" b="0" i="1" dirty="0">
                <a:solidFill>
                  <a:srgbClr val="1F2328"/>
                </a:solidFill>
                <a:effectLst/>
                <a:latin typeface="-apple-system"/>
              </a:rPr>
              <a:t>Subscriber Information (other information is the same) is as follows. These User </a:t>
            </a:r>
            <a:r>
              <a:rPr lang="en-GB" b="0" i="1" dirty="0" err="1">
                <a:solidFill>
                  <a:srgbClr val="1F2328"/>
                </a:solidFill>
                <a:effectLst/>
                <a:latin typeface="-apple-system"/>
              </a:rPr>
              <a:t>informations</a:t>
            </a:r>
            <a:r>
              <a:rPr lang="en-GB" b="0" i="1" dirty="0">
                <a:solidFill>
                  <a:srgbClr val="1F2328"/>
                </a:solidFill>
                <a:effectLst/>
                <a:latin typeface="-apple-system"/>
              </a:rPr>
              <a:t> were registered with Open5GS </a:t>
            </a:r>
            <a:r>
              <a:rPr lang="en-GB" b="0" i="1" dirty="0" err="1">
                <a:solidFill>
                  <a:srgbClr val="1F2328"/>
                </a:solidFill>
                <a:effectLst/>
                <a:latin typeface="-apple-system"/>
              </a:rPr>
              <a:t>WebUI</a:t>
            </a:r>
            <a:endParaRPr lang="en-DE" i="1" dirty="0"/>
          </a:p>
        </p:txBody>
      </p:sp>
      <p:sp>
        <p:nvSpPr>
          <p:cNvPr id="3" name="TextBox 2">
            <a:extLst>
              <a:ext uri="{FF2B5EF4-FFF2-40B4-BE49-F238E27FC236}">
                <a16:creationId xmlns:a16="http://schemas.microsoft.com/office/drawing/2014/main" id="{FB25917D-662D-E703-A777-248C38DAF2A4}"/>
              </a:ext>
            </a:extLst>
          </p:cNvPr>
          <p:cNvSpPr txBox="1"/>
          <p:nvPr/>
        </p:nvSpPr>
        <p:spPr>
          <a:xfrm>
            <a:off x="11730892" y="6481856"/>
            <a:ext cx="406400" cy="369332"/>
          </a:xfrm>
          <a:prstGeom prst="rect">
            <a:avLst/>
          </a:prstGeom>
          <a:noFill/>
        </p:spPr>
        <p:txBody>
          <a:bodyPr wrap="square" rtlCol="0">
            <a:spAutoFit/>
          </a:bodyPr>
          <a:lstStyle/>
          <a:p>
            <a:r>
              <a:rPr lang="en-GB" dirty="0"/>
              <a:t>9</a:t>
            </a:r>
            <a:endParaRPr lang="en-DE" dirty="0"/>
          </a:p>
        </p:txBody>
      </p:sp>
    </p:spTree>
    <p:extLst>
      <p:ext uri="{BB962C8B-B14F-4D97-AF65-F5344CB8AC3E}">
        <p14:creationId xmlns:p14="http://schemas.microsoft.com/office/powerpoint/2010/main" val="2728096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0</TotalTime>
  <Words>991</Words>
  <Application>Microsoft Office PowerPoint</Application>
  <PresentationFormat>Widescreen</PresentationFormat>
  <Paragraphs>165</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-apple-system</vt:lpstr>
      <vt:lpstr>Aptos</vt:lpstr>
      <vt:lpstr>Aptos Display</vt:lpstr>
      <vt:lpstr>Arial</vt:lpstr>
      <vt:lpstr>DGMetaScience-Regular</vt:lpstr>
      <vt:lpstr>DGMetaSerifScience-Regular</vt:lpstr>
      <vt:lpstr>Google Sans</vt:lpstr>
      <vt:lpstr>ui-monospace</vt:lpstr>
      <vt:lpstr>Wingdings</vt:lpstr>
      <vt:lpstr>Office Theme</vt:lpstr>
      <vt:lpstr>Mobile Computing</vt:lpstr>
      <vt:lpstr>Contents</vt:lpstr>
      <vt:lpstr>1. Introduction to our project</vt:lpstr>
      <vt:lpstr>..Introduction to our project</vt:lpstr>
      <vt:lpstr>2. Project architecture </vt:lpstr>
      <vt:lpstr>3. Requirements</vt:lpstr>
      <vt:lpstr>4. Planning</vt:lpstr>
      <vt:lpstr>5. Realization of the project</vt:lpstr>
      <vt:lpstr>PowerPoint Presentation</vt:lpstr>
      <vt:lpstr>PowerPoint Presentation</vt:lpstr>
      <vt:lpstr>Execution</vt:lpstr>
      <vt:lpstr>Execution</vt:lpstr>
      <vt:lpstr>PowerPoint Presentation</vt:lpstr>
      <vt:lpstr>PowerPoint Presentation</vt:lpstr>
      <vt:lpstr>PowerPoint Presentation</vt:lpstr>
      <vt:lpstr>Testing &amp; accessing Data Networks</vt:lpstr>
      <vt:lpstr>PowerPoint Presentation</vt:lpstr>
      <vt:lpstr>Testing the network using UE2 via</vt:lpstr>
      <vt:lpstr>PowerPoint Presentation</vt:lpstr>
      <vt:lpstr>Network slicing</vt:lpstr>
      <vt:lpstr>Steps to access file sharing service</vt:lpstr>
      <vt:lpstr>PowerPoint Presentation</vt:lpstr>
      <vt:lpstr>File Sharing from UE1(SST:1, SD:1) to UE2() (Server)</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Computing</dc:title>
  <dc:creator>Nastayeen Majid</dc:creator>
  <cp:lastModifiedBy>Nastayeen Majid</cp:lastModifiedBy>
  <cp:revision>85</cp:revision>
  <dcterms:created xsi:type="dcterms:W3CDTF">2024-02-23T17:33:26Z</dcterms:created>
  <dcterms:modified xsi:type="dcterms:W3CDTF">2024-02-24T11:29:50Z</dcterms:modified>
</cp:coreProperties>
</file>