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1.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56"/>
  </p:notesMasterIdLst>
  <p:sldIdLst>
    <p:sldId id="259" r:id="rId2"/>
    <p:sldId id="260" r:id="rId3"/>
    <p:sldId id="305" r:id="rId4"/>
    <p:sldId id="306"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313" r:id="rId19"/>
    <p:sldId id="274" r:id="rId20"/>
    <p:sldId id="275" r:id="rId21"/>
    <p:sldId id="276" r:id="rId22"/>
    <p:sldId id="277" r:id="rId23"/>
    <p:sldId id="278" r:id="rId24"/>
    <p:sldId id="279" r:id="rId25"/>
    <p:sldId id="280" r:id="rId26"/>
    <p:sldId id="281" r:id="rId27"/>
    <p:sldId id="282" r:id="rId28"/>
    <p:sldId id="307" r:id="rId29"/>
    <p:sldId id="308" r:id="rId30"/>
    <p:sldId id="310" r:id="rId31"/>
    <p:sldId id="311" r:id="rId32"/>
    <p:sldId id="31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009E"/>
    <a:srgbClr val="00B0F0"/>
    <a:srgbClr val="7F7F7F"/>
    <a:srgbClr val="F6921E"/>
    <a:srgbClr val="A9C1D7"/>
    <a:srgbClr val="426D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39" autoAdjust="0"/>
    <p:restoredTop sz="92529" autoAdjust="0"/>
  </p:normalViewPr>
  <p:slideViewPr>
    <p:cSldViewPr snapToGrid="0">
      <p:cViewPr varScale="1">
        <p:scale>
          <a:sx n="107" d="100"/>
          <a:sy n="107" d="100"/>
        </p:scale>
        <p:origin x="1578" y="96"/>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EC8CBD-F1D1-4A81-A424-841DDC8D9B17}" type="datetimeFigureOut">
              <a:rPr lang="en-US" smtClean="0"/>
              <a:t>10/25/2021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201954-0C9C-4572-8076-B108CCA438E7}" type="slidenum">
              <a:rPr lang="en-US" smtClean="0"/>
              <a:t>‹#›</a:t>
            </a:fld>
            <a:endParaRPr lang="en-US"/>
          </a:p>
        </p:txBody>
      </p:sp>
    </p:spTree>
    <p:extLst>
      <p:ext uri="{BB962C8B-B14F-4D97-AF65-F5344CB8AC3E}">
        <p14:creationId xmlns:p14="http://schemas.microsoft.com/office/powerpoint/2010/main" val="1913811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msdn.microsoft.com/en-us/library/dd179440.aspx"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msdn.microsoft.com/en-us/library/ee691975.aspx" TargetMode="External"/><Relationship Id="rId4" Type="http://schemas.openxmlformats.org/officeDocument/2006/relationships/hyperlink" Target="http://msdn.microsoft.com/en-us/library/dd179451.aspx"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msdn.microsoft.com/en-us/library/dd179451.aspx"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msdn.microsoft.com/en-us/library/ee691975.aspx" TargetMode="External"/><Relationship Id="rId5" Type="http://schemas.openxmlformats.org/officeDocument/2006/relationships/hyperlink" Target="http://msdn.microsoft.com/en-us/library/dd179467.aspx" TargetMode="External"/><Relationship Id="rId4" Type="http://schemas.openxmlformats.org/officeDocument/2006/relationships/hyperlink" Target="http://msdn.microsoft.com/en-us/library/dd135726.aspx"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msdn.microsoft.com/en-us/library/microsoft.windowsazure.storageclient.clouddrive.snapshot.aspx"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msdn.microsoft.com/en-us/library/microsoft.windowsazure.storageclient.clouddrive.initializecache.aspx"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68C79401-EC55-4A3C-8281-C33AE51334E0}" type="slidenum">
              <a:rPr lang="de-DE" smtClean="0"/>
              <a:t>1</a:t>
            </a:fld>
            <a:endParaRPr lang="de-DE"/>
          </a:p>
        </p:txBody>
      </p:sp>
    </p:spTree>
    <p:extLst>
      <p:ext uri="{BB962C8B-B14F-4D97-AF65-F5344CB8AC3E}">
        <p14:creationId xmlns:p14="http://schemas.microsoft.com/office/powerpoint/2010/main" val="1756432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Slide Objectives</a:t>
            </a:r>
          </a:p>
          <a:p>
            <a:pPr marL="171450" indent="-171450">
              <a:buFont typeface="Arial" pitchFamily="34" charset="0"/>
              <a:buChar char="•"/>
            </a:pPr>
            <a:r>
              <a:rPr lang="en-US" b="0" dirty="0"/>
              <a:t>Understand each of the storage types at a high level</a:t>
            </a:r>
          </a:p>
          <a:p>
            <a:endParaRPr lang="en-US" b="0" dirty="0"/>
          </a:p>
          <a:p>
            <a:r>
              <a:rPr lang="en-US" b="1" dirty="0"/>
              <a:t>Speaker Notes</a:t>
            </a:r>
          </a:p>
          <a:p>
            <a:r>
              <a:rPr lang="en-NZ" dirty="0"/>
              <a:t>The Windows Azure storage services provide storage for binary and text data, messages, and structured data in Windows Azure. The storage services include:</a:t>
            </a:r>
          </a:p>
          <a:p>
            <a:pPr marL="171450" indent="-171450">
              <a:buFont typeface="Arial" pitchFamily="34" charset="0"/>
              <a:buChar char="•"/>
            </a:pPr>
            <a:r>
              <a:rPr lang="en-NZ" dirty="0"/>
              <a:t>The Blob service, for storing binary and text data</a:t>
            </a:r>
          </a:p>
          <a:p>
            <a:pPr marL="171450" indent="-171450">
              <a:buFont typeface="Arial" pitchFamily="34" charset="0"/>
              <a:buChar char="•"/>
            </a:pPr>
            <a:r>
              <a:rPr lang="en-NZ" dirty="0"/>
              <a:t>The Queue service, for storing messages that may be accessed by a client</a:t>
            </a:r>
          </a:p>
          <a:p>
            <a:pPr marL="171450" indent="-171450">
              <a:buFont typeface="Arial" pitchFamily="34" charset="0"/>
              <a:buChar char="•"/>
            </a:pPr>
            <a:r>
              <a:rPr lang="en-NZ" dirty="0"/>
              <a:t>The Table service, for structured storage for non-relational data</a:t>
            </a:r>
          </a:p>
          <a:p>
            <a:pPr marL="171450" indent="-171450">
              <a:buFont typeface="Arial" pitchFamily="34" charset="0"/>
              <a:buChar char="•"/>
            </a:pPr>
            <a:r>
              <a:rPr lang="en-NZ" dirty="0"/>
              <a:t>Windows Azure drives, for mounting an NTFS volume accessible to code running in your Windows Azure service</a:t>
            </a:r>
            <a:br>
              <a:rPr lang="en-NZ" dirty="0"/>
            </a:br>
            <a:endParaRPr lang="en-NZ" dirty="0"/>
          </a:p>
          <a:p>
            <a:r>
              <a:rPr lang="en-NZ" dirty="0"/>
              <a:t>Programmatic access to the Blob, Queue, and Table services is available via the Windows Azure Managed Library and the Windows Azure storage services REST API</a:t>
            </a:r>
          </a:p>
          <a:p>
            <a:endParaRPr lang="en-US" b="1" dirty="0"/>
          </a:p>
          <a:p>
            <a:r>
              <a:rPr lang="en-US" b="1" dirty="0"/>
              <a:t>Notes</a:t>
            </a:r>
          </a:p>
          <a:p>
            <a:r>
              <a:rPr lang="en-US" b="0" dirty="0"/>
              <a:t>http://blogs.msdn.com/b/windowsazurestorage/archive/2010/03/28/windows-azure-storage-resources.aspx</a:t>
            </a:r>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11</a:t>
            </a:fld>
            <a:endParaRPr lang="en-US" dirty="0"/>
          </a:p>
        </p:txBody>
      </p:sp>
    </p:spTree>
    <p:extLst>
      <p:ext uri="{BB962C8B-B14F-4D97-AF65-F5344CB8AC3E}">
        <p14:creationId xmlns:p14="http://schemas.microsoft.com/office/powerpoint/2010/main" val="1866799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2176756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a:t>Slide Objectives</a:t>
            </a:r>
          </a:p>
          <a:p>
            <a:pPr marL="171450" indent="-171450">
              <a:buFont typeface="Arial" pitchFamily="34" charset="0"/>
              <a:buChar char="•"/>
            </a:pPr>
            <a:r>
              <a:rPr lang="en-US" b="0" dirty="0"/>
              <a:t>Understand the hierarchy of Blob storage</a:t>
            </a:r>
          </a:p>
          <a:p>
            <a:endParaRPr lang="en-US" b="0" dirty="0"/>
          </a:p>
          <a:p>
            <a:r>
              <a:rPr lang="en-US" b="1" dirty="0"/>
              <a:t>Speaker Notes</a:t>
            </a:r>
          </a:p>
          <a:p>
            <a:pPr marL="171450" indent="-171450">
              <a:buFont typeface="Arial" pitchFamily="34" charset="0"/>
              <a:buChar char="•"/>
            </a:pPr>
            <a:r>
              <a:rPr lang="en-NZ" dirty="0"/>
              <a:t>The Blob service provides storage for entities, such as binary files and text files. </a:t>
            </a:r>
          </a:p>
          <a:p>
            <a:pPr marL="171450" indent="-171450">
              <a:buFont typeface="Arial" pitchFamily="34" charset="0"/>
              <a:buChar char="•"/>
            </a:pPr>
            <a:r>
              <a:rPr lang="en-NZ" dirty="0"/>
              <a:t>The REST API for the Blob service exposes two resources: </a:t>
            </a:r>
          </a:p>
          <a:p>
            <a:pPr marL="384431" lvl="1" indent="-171450">
              <a:buFont typeface="Arial" pitchFamily="34" charset="0"/>
              <a:buChar char="•"/>
            </a:pPr>
            <a:r>
              <a:rPr lang="en-NZ" dirty="0"/>
              <a:t>Containers </a:t>
            </a:r>
          </a:p>
          <a:p>
            <a:pPr marL="384431" lvl="1" indent="-171450">
              <a:buFont typeface="Arial" pitchFamily="34" charset="0"/>
              <a:buChar char="•"/>
            </a:pPr>
            <a:r>
              <a:rPr lang="en-NZ" dirty="0"/>
              <a:t>Blobs. </a:t>
            </a:r>
          </a:p>
          <a:p>
            <a:pPr marL="384431" lvl="1" indent="-171450">
              <a:buFont typeface="Arial" pitchFamily="34" charset="0"/>
              <a:buChar char="•"/>
            </a:pPr>
            <a:r>
              <a:rPr lang="en-NZ" dirty="0"/>
              <a:t>A container is a set of blobs; every blob must belong to a container. </a:t>
            </a:r>
          </a:p>
          <a:p>
            <a:pPr marL="171450" lvl="0" indent="-171450">
              <a:buFont typeface="Arial" pitchFamily="34" charset="0"/>
              <a:buChar char="•"/>
            </a:pPr>
            <a:r>
              <a:rPr lang="en-NZ" dirty="0"/>
              <a:t>The Blob service defines two types of blobs:</a:t>
            </a:r>
          </a:p>
          <a:p>
            <a:pPr marL="384431" lvl="1" indent="-171450">
              <a:buFont typeface="Arial" pitchFamily="34" charset="0"/>
              <a:buChar char="•"/>
            </a:pPr>
            <a:r>
              <a:rPr lang="en-NZ" dirty="0"/>
              <a:t>Block blobs, which are optimized for streaming. </a:t>
            </a:r>
          </a:p>
          <a:p>
            <a:pPr marL="384431" lvl="1" indent="-171450">
              <a:buFont typeface="Arial" pitchFamily="34" charset="0"/>
              <a:buChar char="•"/>
            </a:pPr>
            <a:r>
              <a:rPr lang="en-NZ" dirty="0"/>
              <a:t>Page blobs, which are optimized for random read/write operations and which provide the ability to write to a range of bytes in a blob. </a:t>
            </a:r>
          </a:p>
          <a:p>
            <a:pPr marL="171450" lvl="0" indent="-171450">
              <a:buFont typeface="Arial" pitchFamily="34" charset="0"/>
              <a:buChar char="•"/>
            </a:pPr>
            <a:endParaRPr lang="en-NZ" dirty="0"/>
          </a:p>
          <a:p>
            <a:pPr marL="171450" lvl="0" indent="-171450">
              <a:buFont typeface="Arial" pitchFamily="34" charset="0"/>
              <a:buChar char="•"/>
            </a:pPr>
            <a:r>
              <a:rPr lang="en-NZ" dirty="0"/>
              <a:t>Blobs can be read by calling the </a:t>
            </a:r>
            <a:r>
              <a:rPr lang="en-NZ" dirty="0">
                <a:hlinkClick r:id="rId3"/>
              </a:rPr>
              <a:t>Get Blob</a:t>
            </a:r>
            <a:r>
              <a:rPr lang="en-NZ" dirty="0"/>
              <a:t> operation. A client may read the entire blob, or an arbitrary range of bytes. </a:t>
            </a:r>
          </a:p>
          <a:p>
            <a:pPr marL="171450" lvl="0" indent="-171450">
              <a:buFont typeface="Arial" pitchFamily="34" charset="0"/>
              <a:buChar char="•"/>
            </a:pPr>
            <a:endParaRPr lang="en-NZ" dirty="0"/>
          </a:p>
          <a:p>
            <a:pPr marL="171450" lvl="0" indent="-171450">
              <a:buFont typeface="Arial" pitchFamily="34" charset="0"/>
              <a:buChar char="•"/>
            </a:pPr>
            <a:r>
              <a:rPr lang="en-NZ" dirty="0"/>
              <a:t>Block blobs less than or equal to 64 MB in size can be uploaded by calling the </a:t>
            </a:r>
            <a:r>
              <a:rPr lang="en-NZ" dirty="0">
                <a:hlinkClick r:id="rId4"/>
              </a:rPr>
              <a:t>Put Blob</a:t>
            </a:r>
            <a:r>
              <a:rPr lang="en-NZ" dirty="0"/>
              <a:t> operation. </a:t>
            </a:r>
          </a:p>
          <a:p>
            <a:pPr marL="171450" lvl="0" indent="-171450">
              <a:buFont typeface="Arial" pitchFamily="34" charset="0"/>
              <a:buChar char="•"/>
            </a:pPr>
            <a:r>
              <a:rPr lang="en-NZ" dirty="0"/>
              <a:t>Block blobs larger than 64 MB must be uploaded as a set of blocks, each of which must be less than or equal to 4 MB in size. </a:t>
            </a:r>
            <a:br>
              <a:rPr lang="en-NZ" dirty="0"/>
            </a:br>
            <a:endParaRPr lang="en-NZ" dirty="0"/>
          </a:p>
          <a:p>
            <a:pPr marL="171450" lvl="0" indent="-171450">
              <a:buFont typeface="Arial" pitchFamily="34" charset="0"/>
              <a:buChar char="•"/>
            </a:pPr>
            <a:r>
              <a:rPr lang="en-NZ" dirty="0"/>
              <a:t>Page blobs are created and initialized with a maximum size with a call to </a:t>
            </a:r>
            <a:r>
              <a:rPr lang="en-NZ" dirty="0">
                <a:hlinkClick r:id="rId4"/>
              </a:rPr>
              <a:t>Put Blob</a:t>
            </a:r>
            <a:r>
              <a:rPr lang="en-NZ" dirty="0"/>
              <a:t>. </a:t>
            </a:r>
          </a:p>
          <a:p>
            <a:pPr marL="171450" lvl="0" indent="-171450">
              <a:buFont typeface="Arial" pitchFamily="34" charset="0"/>
              <a:buChar char="•"/>
            </a:pPr>
            <a:r>
              <a:rPr lang="en-NZ" dirty="0"/>
              <a:t>To write content to a page blob, you call the </a:t>
            </a:r>
            <a:r>
              <a:rPr lang="en-NZ" dirty="0">
                <a:hlinkClick r:id="rId5"/>
              </a:rPr>
              <a:t>Put Page</a:t>
            </a:r>
            <a:r>
              <a:rPr lang="en-NZ" dirty="0"/>
              <a:t> operation. The maximum size currently supported for a page blob is 1 TB.</a:t>
            </a:r>
          </a:p>
          <a:p>
            <a:endParaRPr lang="en-US" b="1" dirty="0"/>
          </a:p>
          <a:p>
            <a:r>
              <a:rPr lang="en-US" b="1" dirty="0"/>
              <a:t>Notes</a:t>
            </a:r>
          </a:p>
          <a:p>
            <a:r>
              <a:rPr lang="en-US" dirty="0"/>
              <a:t>http://msdn.microsoft.com/en-us/library/dd573356.aspx</a:t>
            </a:r>
          </a:p>
          <a:p>
            <a:r>
              <a:rPr lang="en-NZ" dirty="0"/>
              <a:t>Using the REST API for the Blob service, developers can create a hierarchical namespace similar to a file system. Blob names may encode a hierarchy by using a configurable path separator. For example, the blob names </a:t>
            </a:r>
            <a:r>
              <a:rPr lang="en-NZ" i="1" dirty="0"/>
              <a:t>MyGroup/MyBlob1</a:t>
            </a:r>
            <a:r>
              <a:rPr lang="en-NZ" dirty="0"/>
              <a:t> and </a:t>
            </a:r>
            <a:r>
              <a:rPr lang="en-NZ" i="1" dirty="0"/>
              <a:t>MyGroup/MyBlob2</a:t>
            </a:r>
            <a:r>
              <a:rPr lang="en-NZ" dirty="0"/>
              <a:t>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a:t>
            </a:r>
            <a:r>
              <a:rPr lang="en-NZ" i="1" dirty="0"/>
              <a:t>MyGroup/</a:t>
            </a:r>
            <a:r>
              <a:rPr lang="en-NZ" dirty="0"/>
              <a:t>.</a:t>
            </a:r>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4064840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a:t>Slide Objectives</a:t>
            </a:r>
          </a:p>
          <a:p>
            <a:pPr marL="171450" indent="-171450">
              <a:buFont typeface="Arial" pitchFamily="34" charset="0"/>
              <a:buChar char="•"/>
            </a:pPr>
            <a:r>
              <a:rPr lang="en-US" b="0" dirty="0"/>
              <a:t>Understand the hierarchy of Blob storage</a:t>
            </a:r>
          </a:p>
          <a:p>
            <a:endParaRPr lang="en-US" b="0" dirty="0"/>
          </a:p>
          <a:p>
            <a:r>
              <a:rPr lang="en-US" b="1" dirty="0"/>
              <a:t>Speaker Notes</a:t>
            </a:r>
          </a:p>
          <a:p>
            <a:endParaRPr lang="en-US" b="1" dirty="0"/>
          </a:p>
          <a:p>
            <a:pPr marL="171450" indent="-171450">
              <a:buFont typeface="Arial" pitchFamily="34" charset="0"/>
              <a:buChar char="•"/>
            </a:pPr>
            <a:r>
              <a:rPr lang="en-NZ" dirty="0"/>
              <a:t>Put Blob - Creates a new blob or replaces an existing blob within a container.</a:t>
            </a:r>
          </a:p>
          <a:p>
            <a:pPr marL="171450" indent="-171450">
              <a:buFont typeface="Arial" pitchFamily="34" charset="0"/>
              <a:buChar char="•"/>
            </a:pPr>
            <a:r>
              <a:rPr lang="en-NZ" dirty="0"/>
              <a:t>Get Blob - Reads or downloads a blob from the system, including its metadata and properties.</a:t>
            </a:r>
          </a:p>
          <a:p>
            <a:pPr marL="171450" indent="-171450">
              <a:buFont typeface="Arial" pitchFamily="34" charset="0"/>
              <a:buChar char="•"/>
            </a:pPr>
            <a:r>
              <a:rPr lang="en-NZ" dirty="0"/>
              <a:t>Delete Blob - Deletes a blob</a:t>
            </a:r>
          </a:p>
          <a:p>
            <a:pPr marL="171450" indent="-171450">
              <a:buFont typeface="Arial" pitchFamily="34" charset="0"/>
              <a:buChar char="•"/>
            </a:pPr>
            <a:r>
              <a:rPr lang="en-NZ" dirty="0"/>
              <a:t>Copy Blob - Copies a source blob to a destination blob within the same storage account.</a:t>
            </a:r>
          </a:p>
          <a:p>
            <a:pPr marL="171450" indent="-171450">
              <a:buFont typeface="Arial" pitchFamily="34" charset="0"/>
              <a:buChar char="•"/>
            </a:pPr>
            <a:r>
              <a:rPr lang="en-NZ" dirty="0"/>
              <a:t>SnapShot Blob - The Snapshot Blob operation creates a read-only snapshot of a blob.</a:t>
            </a:r>
          </a:p>
          <a:p>
            <a:pPr marL="171450" indent="-171450">
              <a:buFont typeface="Arial" pitchFamily="34" charset="0"/>
              <a:buChar char="•"/>
            </a:pPr>
            <a:r>
              <a:rPr lang="en-NZ" dirty="0"/>
              <a:t>Lease Blob - Establishes an exclusive one-minute write lock on a blob. To write to a locked blob, a client must provide a lease ID.</a:t>
            </a:r>
          </a:p>
          <a:p>
            <a:pPr marL="171450" indent="-171450">
              <a:buFont typeface="Arial" pitchFamily="34" charset="0"/>
              <a:buChar char="•"/>
            </a:pPr>
            <a:endParaRPr lang="en-NZ" dirty="0"/>
          </a:p>
          <a:p>
            <a:pPr marL="171450" indent="-171450">
              <a:buFont typeface="Arial" pitchFamily="34" charset="0"/>
              <a:buChar char="•"/>
            </a:pPr>
            <a:r>
              <a:rPr lang="en-NZ" dirty="0"/>
              <a:t>Using the REST API for the Blob service, developers can create a hierarchical namespace similar to a file system. </a:t>
            </a:r>
          </a:p>
          <a:p>
            <a:pPr marL="171450" indent="-171450">
              <a:buFont typeface="Arial" pitchFamily="34" charset="0"/>
              <a:buChar char="•"/>
            </a:pPr>
            <a:r>
              <a:rPr lang="en-NZ" dirty="0"/>
              <a:t>Blob names may encode a hierarchy by using a configurable path separator. For example, the blob names </a:t>
            </a:r>
            <a:r>
              <a:rPr lang="en-NZ" i="1" dirty="0"/>
              <a:t>MyGroup/MyBlob1</a:t>
            </a:r>
            <a:r>
              <a:rPr lang="en-NZ" dirty="0"/>
              <a:t> and </a:t>
            </a:r>
            <a:r>
              <a:rPr lang="en-NZ" i="1" dirty="0"/>
              <a:t>MyGroup/MyBlob2</a:t>
            </a:r>
            <a:r>
              <a:rPr lang="en-NZ" dirty="0"/>
              <a:t> imply a virtual level of organization for blobs. </a:t>
            </a:r>
          </a:p>
          <a:p>
            <a:pPr marL="171450" indent="-171450">
              <a:buFont typeface="Arial" pitchFamily="34" charset="0"/>
              <a:buChar char="•"/>
            </a:pPr>
            <a:r>
              <a:rPr lang="en-NZ" dirty="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a:t>	For example, you can enumerate all blobs organized under </a:t>
            </a:r>
            <a:r>
              <a:rPr lang="en-NZ" i="1" dirty="0"/>
              <a:t>MyGroup/</a:t>
            </a:r>
            <a:r>
              <a:rPr lang="en-NZ" dirty="0"/>
              <a:t>.</a:t>
            </a:r>
            <a:endParaRPr lang="en-US" b="1" dirty="0"/>
          </a:p>
          <a:p>
            <a:endParaRPr lang="en-US" b="1" dirty="0"/>
          </a:p>
          <a:p>
            <a:r>
              <a:rPr lang="en-US" b="1" dirty="0"/>
              <a:t>Notes</a:t>
            </a:r>
          </a:p>
          <a:p>
            <a:r>
              <a:rPr lang="en-NZ" dirty="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a:p>
          <a:p>
            <a:r>
              <a:rPr lang="en-NZ" dirty="0"/>
              <a:t>Block blobs, which are optimized for streaming. This type of blob is the only blob type available with versions prior to 2009-09-19.</a:t>
            </a:r>
          </a:p>
          <a:p>
            <a:endParaRPr lang="en-NZ" dirty="0"/>
          </a:p>
          <a:p>
            <a:endParaRPr lang="en-NZ" dirty="0"/>
          </a:p>
          <a:p>
            <a:r>
              <a:rPr lang="en-NZ" dirty="0"/>
              <a:t>Page blobs, which are optimized for random read/write operations and which provide the ability to write to a range of bytes in a blob. Page blobs are available only with version 2009-09-19.</a:t>
            </a:r>
          </a:p>
          <a:p>
            <a:endParaRPr lang="en-NZ" dirty="0"/>
          </a:p>
          <a:p>
            <a:endParaRPr lang="en-NZ" dirty="0"/>
          </a:p>
          <a:p>
            <a:r>
              <a:rPr lang="en-NZ" dirty="0"/>
              <a:t>Containers and blobs support user-defined metadata in the form of name-value pairs specified as headers on a request operation.</a:t>
            </a:r>
          </a:p>
          <a:p>
            <a:endParaRPr lang="en-NZ" dirty="0"/>
          </a:p>
          <a:p>
            <a:r>
              <a:rPr lang="en-NZ" dirty="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a:p>
          <a:p>
            <a:r>
              <a:rPr lang="en-NZ" dirty="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a:p>
          <a:p>
            <a:r>
              <a:rPr lang="en-NZ" dirty="0"/>
              <a:t>Page blobs are created and initialized with a maximum size with a call to Put Blob. To write content to a page blob, you call the Put Page operation. The maximum size currently supported for a page blob is 1 TB.</a:t>
            </a:r>
          </a:p>
          <a:p>
            <a:endParaRPr lang="en-NZ" dirty="0"/>
          </a:p>
          <a:p>
            <a:r>
              <a:rPr lang="en-NZ" dirty="0"/>
              <a:t>Blobs support conditional update operations that may be useful for concurrency control and efficient uploading. </a:t>
            </a:r>
          </a:p>
          <a:p>
            <a:endParaRPr lang="en-NZ" dirty="0"/>
          </a:p>
          <a:p>
            <a:r>
              <a:rPr lang="en-NZ" dirty="0"/>
              <a:t>Blobs can be read by calling the Get Blob operation. A client may read the entire blob, or an arbitrary range of bytes. </a:t>
            </a:r>
          </a:p>
          <a:p>
            <a:endParaRPr lang="en-NZ" dirty="0"/>
          </a:p>
          <a:p>
            <a:r>
              <a:rPr lang="en-NZ" dirty="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14</a:t>
            </a:fld>
            <a:endParaRPr lang="en-US" dirty="0"/>
          </a:p>
        </p:txBody>
      </p:sp>
    </p:spTree>
    <p:extLst>
      <p:ext uri="{BB962C8B-B14F-4D97-AF65-F5344CB8AC3E}">
        <p14:creationId xmlns:p14="http://schemas.microsoft.com/office/powerpoint/2010/main" val="3461762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a:t>Slide Objective</a:t>
            </a:r>
          </a:p>
          <a:p>
            <a:r>
              <a:rPr lang="en-US" b="0" dirty="0"/>
              <a:t>Understand containers</a:t>
            </a:r>
          </a:p>
          <a:p>
            <a:endParaRPr lang="en-US" b="0" dirty="0"/>
          </a:p>
          <a:p>
            <a:r>
              <a:rPr lang="en-US" b="1" dirty="0"/>
              <a:t>Speaker Notes</a:t>
            </a:r>
          </a:p>
          <a:p>
            <a:endParaRPr lang="en-US" dirty="0"/>
          </a:p>
          <a:p>
            <a:pPr marL="171450" indent="-171450">
              <a:buFont typeface="Arial" pitchFamily="34" charset="0"/>
              <a:buChar char="•"/>
            </a:pPr>
            <a:r>
              <a:rPr lang="en-US" dirty="0"/>
              <a:t>Account can contain unlimited number of containers</a:t>
            </a:r>
          </a:p>
          <a:p>
            <a:pPr marL="171450" indent="-171450">
              <a:buFont typeface="Arial" pitchFamily="34" charset="0"/>
              <a:buChar char="•"/>
            </a:pPr>
            <a:r>
              <a:rPr lang="en-US" dirty="0"/>
              <a:t>Root container useful</a:t>
            </a:r>
            <a:r>
              <a:rPr lang="en-US" baseline="0" dirty="0"/>
              <a:t> when serving Silverlight and flash out of Blob storage. May need to store Cross domain access policy files in root of the domain</a:t>
            </a:r>
          </a:p>
          <a:p>
            <a:pPr marL="171450" indent="-171450">
              <a:buFont typeface="Arial" pitchFamily="34" charset="0"/>
              <a:buChar char="•"/>
            </a:pPr>
            <a:r>
              <a:rPr lang="en-US" baseline="0" dirty="0"/>
              <a:t>Metadata is up to 8KB of name value pairs per container</a:t>
            </a:r>
          </a:p>
          <a:p>
            <a:endParaRPr lang="en-US" baseline="0" dirty="0"/>
          </a:p>
          <a:p>
            <a:r>
              <a:rPr lang="en-US" b="1" baseline="0" dirty="0"/>
              <a:t>Notes</a:t>
            </a:r>
          </a:p>
          <a:p>
            <a:r>
              <a:rPr lang="en-US" dirty="0"/>
              <a:t>http://msdn.microsoft.com/en-us/library/dd179361.aspx</a:t>
            </a:r>
          </a:p>
          <a:p>
            <a:r>
              <a:rPr lang="en-US" dirty="0"/>
              <a:t>http://msdn.microsoft.com/en-us/library/ee395424.aspx</a:t>
            </a:r>
          </a:p>
          <a:p>
            <a:endParaRPr lang="en-US" dirty="0"/>
          </a:p>
          <a:p>
            <a:r>
              <a:rPr lang="en-NZ" dirty="0"/>
              <a:t>A root container serves as a default container for your storage account. A storage account may have one root container. The root container must be explicitly created and must be named $root.</a:t>
            </a:r>
          </a:p>
          <a:p>
            <a:r>
              <a:rPr lang="en-NZ" dirty="0"/>
              <a:t>A blob stored in the root container may be addressed without referencing the root container name, so that a blob can be addressed at the top level of the storage account hierarchy. For example, you can now reference a blob that resides in the root container in the following manner:</a:t>
            </a:r>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15</a:t>
            </a:fld>
            <a:endParaRPr lang="en-US" dirty="0"/>
          </a:p>
        </p:txBody>
      </p:sp>
    </p:spTree>
    <p:extLst>
      <p:ext uri="{BB962C8B-B14F-4D97-AF65-F5344CB8AC3E}">
        <p14:creationId xmlns:p14="http://schemas.microsoft.com/office/powerpoint/2010/main" val="5895871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Objective</a:t>
            </a:r>
          </a:p>
          <a:p>
            <a:r>
              <a:rPr lang="en-US" b="0" dirty="0"/>
              <a:t>Understand basics of listing blobs in a container</a:t>
            </a:r>
          </a:p>
          <a:p>
            <a:endParaRPr lang="en-US" b="0" dirty="0"/>
          </a:p>
          <a:p>
            <a:r>
              <a:rPr lang="en-US" b="1" dirty="0"/>
              <a:t>Speaker Notes</a:t>
            </a:r>
          </a:p>
          <a:p>
            <a:endParaRPr lang="en-US" dirty="0"/>
          </a:p>
          <a:p>
            <a:pPr marL="171450" indent="-171450">
              <a:buFont typeface="Arial" pitchFamily="34" charset="0"/>
              <a:buChar char="•"/>
            </a:pPr>
            <a:r>
              <a:rPr lang="en-NZ" dirty="0"/>
              <a:t>The </a:t>
            </a:r>
            <a:r>
              <a:rPr lang="en-NZ" b="1" dirty="0"/>
              <a:t>List Blobs</a:t>
            </a:r>
            <a:r>
              <a:rPr lang="en-NZ" dirty="0"/>
              <a:t> operation enumerates the list of blobs under the specified container.</a:t>
            </a:r>
          </a:p>
          <a:p>
            <a:pPr marL="171450" indent="-171450">
              <a:buFont typeface="Arial" pitchFamily="34" charset="0"/>
              <a:buChar char="•"/>
            </a:pPr>
            <a:r>
              <a:rPr lang="en-NZ" dirty="0"/>
              <a:t>Can include uncommitted</a:t>
            </a:r>
            <a:r>
              <a:rPr lang="en-NZ" baseline="0" dirty="0"/>
              <a:t> Blobs- see discussion on Blocks and Block Lists</a:t>
            </a:r>
          </a:p>
          <a:p>
            <a:pPr marL="171450" indent="-171450">
              <a:buFont typeface="Arial" pitchFamily="34" charset="0"/>
              <a:buChar char="•"/>
            </a:pPr>
            <a:r>
              <a:rPr lang="en-NZ" baseline="0" dirty="0"/>
              <a:t>Can include snapshots</a:t>
            </a:r>
            <a:endParaRPr lang="en-NZ" dirty="0"/>
          </a:p>
          <a:p>
            <a:pPr marL="171450" indent="-171450">
              <a:buFont typeface="Arial" pitchFamily="34" charset="0"/>
              <a:buChar char="•"/>
            </a:pPr>
            <a:endParaRPr lang="en-NZ" baseline="0" dirty="0"/>
          </a:p>
          <a:p>
            <a:pPr marL="171450" indent="-171450">
              <a:buFont typeface="Arial" pitchFamily="34" charset="0"/>
              <a:buChar char="•"/>
            </a:pPr>
            <a:endParaRPr lang="en-US" baseline="0" dirty="0"/>
          </a:p>
          <a:p>
            <a:r>
              <a:rPr lang="en-US" b="1" baseline="0" dirty="0"/>
              <a:t>Notes</a:t>
            </a:r>
          </a:p>
          <a:p>
            <a:r>
              <a:rPr lang="en-US" dirty="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335762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Objective</a:t>
            </a:r>
          </a:p>
          <a:p>
            <a:r>
              <a:rPr lang="en-US" b="0" dirty="0"/>
              <a:t>Understand pagination when listing blobs</a:t>
            </a:r>
          </a:p>
          <a:p>
            <a:endParaRPr lang="en-US" b="0" dirty="0"/>
          </a:p>
          <a:p>
            <a:r>
              <a:rPr lang="en-US" b="1" dirty="0"/>
              <a:t>Speaker Notes</a:t>
            </a:r>
          </a:p>
          <a:p>
            <a:endParaRPr lang="en-US" dirty="0"/>
          </a:p>
          <a:p>
            <a:pPr marL="171450" indent="-171450">
              <a:buFont typeface="Arial" pitchFamily="34" charset="0"/>
              <a:buChar char="•"/>
            </a:pPr>
            <a:r>
              <a:rPr lang="en-NZ" dirty="0"/>
              <a:t>Reponses over multiple pages return</a:t>
            </a:r>
            <a:r>
              <a:rPr lang="en-NZ" baseline="0" dirty="0"/>
              <a:t> a marker value</a:t>
            </a:r>
          </a:p>
          <a:p>
            <a:pPr marL="171450" indent="-171450">
              <a:buFont typeface="Arial" pitchFamily="34" charset="0"/>
              <a:buChar char="•"/>
            </a:pPr>
            <a:r>
              <a:rPr lang="en-NZ" baseline="0" dirty="0"/>
              <a:t>This marker is sent to get subsequent page</a:t>
            </a:r>
            <a:endParaRPr lang="en-NZ" dirty="0"/>
          </a:p>
          <a:p>
            <a:pPr marL="171450" indent="-171450">
              <a:buFont typeface="Arial" pitchFamily="34" charset="0"/>
              <a:buChar char="•"/>
            </a:pPr>
            <a:endParaRPr lang="en-NZ" baseline="0" dirty="0"/>
          </a:p>
          <a:p>
            <a:pPr marL="171450" indent="-171450">
              <a:buFont typeface="Arial" pitchFamily="34" charset="0"/>
              <a:buChar char="•"/>
            </a:pPr>
            <a:endParaRPr lang="en-US" baseline="0" dirty="0"/>
          </a:p>
          <a:p>
            <a:r>
              <a:rPr lang="en-US" b="1" baseline="0" dirty="0"/>
              <a:t>Notes</a:t>
            </a:r>
          </a:p>
          <a:p>
            <a:r>
              <a:rPr lang="en-US" dirty="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684810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a:t>Slide Objective</a:t>
            </a:r>
          </a:p>
          <a:p>
            <a:r>
              <a:rPr lang="en-US" b="0" dirty="0"/>
              <a:t>Understand different blob types</a:t>
            </a:r>
          </a:p>
          <a:p>
            <a:endParaRPr lang="en-US" b="0" dirty="0"/>
          </a:p>
          <a:p>
            <a:r>
              <a:rPr lang="en-US" b="1" dirty="0"/>
              <a:t>Speaker Notes</a:t>
            </a:r>
          </a:p>
          <a:p>
            <a:endParaRPr lang="en-US" dirty="0"/>
          </a:p>
          <a:p>
            <a:pPr marL="171450" indent="-171450">
              <a:buFont typeface="Arial" pitchFamily="34" charset="0"/>
              <a:buChar char="•"/>
            </a:pPr>
            <a:r>
              <a:rPr lang="en-NZ" dirty="0"/>
              <a:t>Block blobs are comprised of blocks, each of which is identified by a block ID. </a:t>
            </a:r>
          </a:p>
          <a:p>
            <a:pPr marL="171450" indent="-171450">
              <a:buFont typeface="Arial" pitchFamily="34" charset="0"/>
              <a:buChar char="•"/>
            </a:pPr>
            <a:r>
              <a:rPr lang="en-NZ" dirty="0"/>
              <a:t>You create or modify a block blob by uploading a set of blocks and committing them by their block IDs. </a:t>
            </a:r>
          </a:p>
          <a:p>
            <a:pPr marL="384431" lvl="1" indent="-171450">
              <a:buFont typeface="Arial" pitchFamily="34" charset="0"/>
              <a:buChar char="•"/>
            </a:pPr>
            <a:r>
              <a:rPr lang="en-NZ" dirty="0"/>
              <a:t>If you are uploading a block blob that is no more than 64 MB in size, you can also upload it in its entirety with a single </a:t>
            </a:r>
            <a:r>
              <a:rPr lang="en-NZ" dirty="0">
                <a:hlinkClick r:id="rId3"/>
              </a:rPr>
              <a:t>Put Blob</a:t>
            </a:r>
            <a:r>
              <a:rPr lang="en-NZ" dirty="0"/>
              <a:t> operation.</a:t>
            </a:r>
          </a:p>
          <a:p>
            <a:pPr marL="171450" indent="-171450">
              <a:buFont typeface="Arial" pitchFamily="34" charset="0"/>
              <a:buChar char="•"/>
            </a:pPr>
            <a:r>
              <a:rPr lang="en-NZ" dirty="0"/>
              <a:t>When you upload a block to Windows Azure using the </a:t>
            </a:r>
            <a:r>
              <a:rPr lang="en-NZ" dirty="0">
                <a:hlinkClick r:id="rId4"/>
              </a:rPr>
              <a:t>Put Block</a:t>
            </a:r>
            <a:r>
              <a:rPr lang="en-NZ" dirty="0"/>
              <a:t> operation, it is associated with the specified block blob, but it does not become part of the blob until you call the </a:t>
            </a:r>
            <a:r>
              <a:rPr lang="en-NZ" dirty="0">
                <a:hlinkClick r:id="rId5"/>
              </a:rPr>
              <a:t>Put Block List</a:t>
            </a:r>
            <a:r>
              <a:rPr lang="en-NZ" dirty="0"/>
              <a:t> operation and include the block's ID. </a:t>
            </a:r>
          </a:p>
          <a:p>
            <a:pPr marL="384431" lvl="1" indent="-171450">
              <a:buFont typeface="Arial" pitchFamily="34" charset="0"/>
              <a:buChar char="•"/>
            </a:pPr>
            <a:r>
              <a:rPr lang="en-NZ" dirty="0"/>
              <a:t>The block remains in an uncommitted state until it is specifically committed. Writing to a block blob is thus always a two-step process.</a:t>
            </a:r>
          </a:p>
          <a:p>
            <a:pPr marL="171450" indent="-171450">
              <a:buFont typeface="Arial" pitchFamily="34" charset="0"/>
              <a:buChar char="•"/>
            </a:pPr>
            <a:r>
              <a:rPr lang="en-NZ" dirty="0"/>
              <a:t>Each block can be a maximum of 4 MB in size. The maximum size for a block blob in version 2009-09-19 is 200 GB, or up to 50,000 blocks.</a:t>
            </a:r>
          </a:p>
          <a:p>
            <a:pPr marL="171450" indent="-171450">
              <a:buFont typeface="Arial" pitchFamily="34" charset="0"/>
              <a:buChar char="•"/>
            </a:pPr>
            <a:endParaRPr lang="en-NZ" baseline="0" dirty="0"/>
          </a:p>
          <a:p>
            <a:pPr marL="171450" indent="-171450">
              <a:buFont typeface="Arial" pitchFamily="34" charset="0"/>
              <a:buChar char="•"/>
            </a:pPr>
            <a:r>
              <a:rPr lang="en-NZ" dirty="0"/>
              <a:t>Page blobs are a collection of pages. </a:t>
            </a:r>
          </a:p>
          <a:p>
            <a:pPr marL="384431" lvl="1" indent="-171450">
              <a:buFont typeface="Arial" pitchFamily="34" charset="0"/>
              <a:buChar char="•"/>
            </a:pPr>
            <a:r>
              <a:rPr lang="en-NZ" dirty="0"/>
              <a:t>A page is a range of data that is identified by its offset from the start of the blob. </a:t>
            </a:r>
          </a:p>
          <a:p>
            <a:pPr marL="171450" indent="-171450">
              <a:buFont typeface="Arial" pitchFamily="34" charset="0"/>
              <a:buChar char="•"/>
            </a:pPr>
            <a:r>
              <a:rPr lang="en-NZ" dirty="0"/>
              <a:t>To create a page blob, you initialize the page blob by calling </a:t>
            </a:r>
            <a:r>
              <a:rPr lang="en-NZ" dirty="0">
                <a:hlinkClick r:id="rId3"/>
              </a:rPr>
              <a:t>Put Blob</a:t>
            </a:r>
            <a:r>
              <a:rPr lang="en-NZ" dirty="0"/>
              <a:t> and specifying its maximum size. </a:t>
            </a:r>
          </a:p>
          <a:p>
            <a:pPr marL="171450" indent="-171450">
              <a:buFont typeface="Arial" pitchFamily="34" charset="0"/>
              <a:buChar char="•"/>
            </a:pPr>
            <a:r>
              <a:rPr lang="en-NZ" dirty="0"/>
              <a:t>To add content to or update a page blob, you call the </a:t>
            </a:r>
            <a:r>
              <a:rPr lang="en-NZ" dirty="0">
                <a:hlinkClick r:id="rId6"/>
              </a:rPr>
              <a:t>Put Page</a:t>
            </a:r>
            <a:r>
              <a:rPr lang="en-NZ" dirty="0"/>
              <a:t> operation to modify a page or range of pages by specifying an offset and range. All pages must align 512-byte page boundaries.</a:t>
            </a:r>
          </a:p>
          <a:p>
            <a:pPr marL="384431" lvl="1" indent="-171450">
              <a:buFont typeface="Arial" pitchFamily="34" charset="0"/>
              <a:buChar char="•"/>
            </a:pPr>
            <a:r>
              <a:rPr lang="en-NZ" dirty="0"/>
              <a:t>Unlike writes to block blobs, writes to page blobs happen in-place and are immediately committed to the blob.</a:t>
            </a:r>
          </a:p>
          <a:p>
            <a:pPr marL="171450" indent="-171450">
              <a:buFont typeface="Arial" pitchFamily="34" charset="0"/>
              <a:buChar char="•"/>
            </a:pPr>
            <a:r>
              <a:rPr lang="en-NZ" dirty="0"/>
              <a:t>The maximum size for a page blob is 1 TB. </a:t>
            </a:r>
          </a:p>
          <a:p>
            <a:pPr marL="384431" lvl="1" indent="-171450">
              <a:buFont typeface="Arial" pitchFamily="34" charset="0"/>
              <a:buChar char="•"/>
            </a:pPr>
            <a:r>
              <a:rPr lang="en-NZ" dirty="0"/>
              <a:t>A page written to a page blob may be up to 1 TB in size</a:t>
            </a:r>
            <a:r>
              <a:rPr lang="en-NZ" baseline="0" dirty="0"/>
              <a:t> but will typically be much smaller</a:t>
            </a:r>
            <a:endParaRPr lang="en-NZ" dirty="0"/>
          </a:p>
          <a:p>
            <a:pPr marL="171450" indent="-171450">
              <a:buFont typeface="Arial" pitchFamily="34" charset="0"/>
              <a:buChar char="•"/>
            </a:pPr>
            <a:endParaRPr lang="en-US" baseline="0" dirty="0"/>
          </a:p>
          <a:p>
            <a:r>
              <a:rPr lang="en-US" b="1" baseline="0" dirty="0"/>
              <a:t>Notes</a:t>
            </a:r>
          </a:p>
          <a:p>
            <a:r>
              <a:rPr lang="en-US" dirty="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4109641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5055043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18289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an</a:t>
            </a:r>
            <a:r>
              <a:rPr lang="en-US" baseline="0" dirty="0"/>
              <a:t> underlying principle at play here in the Cloud – which is that because as we have seen resources are cheap, plentiful and immediately available, different approaches can be taken to build applications the way we always wanted to – focus on the business problems using simple approaches.</a:t>
            </a:r>
          </a:p>
          <a:p>
            <a:endParaRPr lang="en-US" baseline="0" dirty="0"/>
          </a:p>
          <a:p>
            <a:r>
              <a:rPr lang="en-US" baseline="0" dirty="0"/>
              <a:t>At the heart of this is the concept in your applications that anything, any part of the app can fail.  You can for example have your web server tier fail and the application can keep working.  How you do this is by having multiple instances of your web tier, many copies.  Any of the copies can fail – the platform makes sure that it can detect and recover from these failure simply by spinning up a new instance.  The platform also needs to make sure that your application instances are separated across redundant parts of the underlying physical infrastructure (in Azure we call these fault domains).</a:t>
            </a:r>
          </a:p>
          <a:p>
            <a:endParaRPr lang="en-US" baseline="0" dirty="0"/>
          </a:p>
          <a:p>
            <a:r>
              <a:rPr lang="en-US" baseline="0" dirty="0"/>
              <a:t>Use the Azure storage as an example.  You give a file to Azure – it saves that file 3 times in 3 different fault domains.  If any of the copies of the file fail because maybe a disk failed, the platform creates another copy.  The platform can also (and this happens in Azure by default) copy the file another three times to Azure storage in a data center &gt; 500 miles away (in the same region) proving business continuity/DR capabilities.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AF358EB-3CE9-4D60-B090-F7B4E434BF55}" type="datetime1">
              <a:rPr lang="en-US" smtClean="0"/>
              <a:t>10/25/2021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4209885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Objective</a:t>
            </a:r>
          </a:p>
          <a:p>
            <a:r>
              <a:rPr lang="en-US" b="0" dirty="0"/>
              <a:t>Introduce Shared Access Signatures</a:t>
            </a:r>
          </a:p>
          <a:p>
            <a:endParaRPr lang="en-US" b="0" dirty="0"/>
          </a:p>
          <a:p>
            <a:r>
              <a:rPr lang="en-US" b="1" dirty="0"/>
              <a:t>Speaker Notes</a:t>
            </a:r>
          </a:p>
          <a:p>
            <a:pPr marL="171450" indent="-171450">
              <a:buFont typeface="Arial" pitchFamily="34" charset="0"/>
              <a:buChar char="•"/>
            </a:pPr>
            <a:r>
              <a:rPr lang="en-NZ" dirty="0"/>
              <a:t>Shared Access Signatures provide access rights to containers and blobs at a more granular level than by simply setting a container’s permissions</a:t>
            </a:r>
          </a:p>
          <a:p>
            <a:pPr marL="384431" lvl="1" indent="-171450">
              <a:buFont typeface="Arial" pitchFamily="34" charset="0"/>
              <a:buChar char="•"/>
            </a:pPr>
            <a:r>
              <a:rPr lang="en-NZ" dirty="0"/>
              <a:t>Grant users access to a specific blob or to any blob within a specified container for a specified period of time. </a:t>
            </a:r>
          </a:p>
          <a:p>
            <a:pPr marL="384431" lvl="1" indent="-171450">
              <a:buFont typeface="Arial" pitchFamily="34" charset="0"/>
              <a:buChar char="•"/>
            </a:pPr>
            <a:r>
              <a:rPr lang="en-NZ" dirty="0"/>
              <a:t>Specify what operations a user may perform on a blob that's accessible via a Shared Access Signature. </a:t>
            </a:r>
          </a:p>
          <a:p>
            <a:pPr marL="384431" lvl="1" indent="-171450">
              <a:buFont typeface="Arial" pitchFamily="34" charset="0"/>
              <a:buChar char="•"/>
            </a:pPr>
            <a:endParaRPr lang="en-NZ" baseline="0" dirty="0"/>
          </a:p>
          <a:p>
            <a:pPr marL="171450" lvl="0" indent="-171450">
              <a:buFont typeface="Arial" pitchFamily="34" charset="0"/>
              <a:buChar char="•"/>
            </a:pPr>
            <a:r>
              <a:rPr lang="en-NZ" baseline="0" dirty="0"/>
              <a:t>Use HTTPS to protect the signature (it is like a short dated password)</a:t>
            </a:r>
          </a:p>
          <a:p>
            <a:pPr marL="171450" lvl="0" indent="-171450">
              <a:buFont typeface="Arial" pitchFamily="34" charset="0"/>
              <a:buChar char="•"/>
            </a:pPr>
            <a:endParaRPr lang="en-NZ" baseline="0" dirty="0"/>
          </a:p>
          <a:p>
            <a:pPr marL="171450" lvl="0" indent="-171450">
              <a:buFont typeface="Arial" pitchFamily="34" charset="0"/>
              <a:buChar char="•"/>
            </a:pPr>
            <a:r>
              <a:rPr lang="en-NZ" baseline="0" dirty="0"/>
              <a:t>Two approaches</a:t>
            </a:r>
          </a:p>
          <a:p>
            <a:pPr marL="384431" lvl="1" indent="-171450">
              <a:buFont typeface="Arial" pitchFamily="34" charset="0"/>
              <a:buChar char="•"/>
            </a:pPr>
            <a:r>
              <a:rPr lang="en-NZ" baseline="0" dirty="0"/>
              <a:t>Ad-hoc</a:t>
            </a:r>
            <a:br>
              <a:rPr lang="en-NZ" baseline="0" dirty="0"/>
            </a:br>
            <a:r>
              <a:rPr lang="en-NZ" baseline="0" dirty="0"/>
              <a:t>Use for very short dated single use scenarios</a:t>
            </a:r>
          </a:p>
          <a:p>
            <a:pPr marL="384431" lvl="1" indent="-171450">
              <a:buFont typeface="Arial" pitchFamily="34" charset="0"/>
              <a:buChar char="•"/>
            </a:pPr>
            <a:r>
              <a:rPr lang="en-NZ" baseline="0" dirty="0"/>
              <a:t>Policy based</a:t>
            </a:r>
            <a:br>
              <a:rPr lang="en-NZ" baseline="0" dirty="0"/>
            </a:br>
            <a:r>
              <a:rPr lang="en-NZ" baseline="0" dirty="0"/>
              <a:t>Use for longer dated revocable permission sets</a:t>
            </a:r>
          </a:p>
          <a:p>
            <a:pPr marL="384431" lvl="1" indent="-171450">
              <a:buFont typeface="Arial" pitchFamily="34" charset="0"/>
              <a:buChar char="•"/>
            </a:pPr>
            <a:endParaRPr lang="en-NZ" baseline="0" dirty="0"/>
          </a:p>
          <a:p>
            <a:pPr marL="171450" lvl="0" indent="-171450">
              <a:buFont typeface="Arial" pitchFamily="34" charset="0"/>
              <a:buChar char="•"/>
            </a:pPr>
            <a:r>
              <a:rPr lang="en-NZ" baseline="0" dirty="0"/>
              <a:t>Always endeavour to use Least Permission set possible</a:t>
            </a:r>
            <a:endParaRPr lang="en-US" baseline="0" dirty="0"/>
          </a:p>
          <a:p>
            <a:pPr marL="171450" indent="-171450">
              <a:buFont typeface="Arial" pitchFamily="34" charset="0"/>
              <a:buChar char="•"/>
            </a:pPr>
            <a:endParaRPr lang="en-US" b="1" baseline="0" dirty="0"/>
          </a:p>
          <a:p>
            <a:r>
              <a:rPr lang="en-US" b="1" baseline="0" dirty="0"/>
              <a:t>Notes</a:t>
            </a:r>
          </a:p>
          <a:p>
            <a:r>
              <a:rPr lang="en-US" dirty="0"/>
              <a:t>http://msdn.microsoft.com/en-us/library/ee395415.aspx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954584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Objective</a:t>
            </a:r>
          </a:p>
          <a:p>
            <a:r>
              <a:rPr lang="en-US" b="0" dirty="0"/>
              <a:t>Understand Ad-Hoc Shared Access signatures</a:t>
            </a:r>
          </a:p>
          <a:p>
            <a:endParaRPr lang="en-US" b="0" dirty="0"/>
          </a:p>
          <a:p>
            <a:r>
              <a:rPr lang="en-US" b="1" dirty="0"/>
              <a:t>Speaker Notes</a:t>
            </a:r>
          </a:p>
          <a:p>
            <a:pPr marL="384431" lvl="1" indent="-171450">
              <a:buFont typeface="Arial" pitchFamily="34" charset="0"/>
              <a:buChar char="•"/>
            </a:pPr>
            <a:r>
              <a:rPr lang="en-NZ" baseline="0" dirty="0"/>
              <a:t>Ad-hoc</a:t>
            </a:r>
            <a:br>
              <a:rPr lang="en-NZ" baseline="0" dirty="0"/>
            </a:br>
            <a:r>
              <a:rPr lang="en-NZ" baseline="0" dirty="0"/>
              <a:t>Use for very short dated single use scenarios</a:t>
            </a:r>
          </a:p>
          <a:p>
            <a:pPr marL="384431" lvl="1" indent="-171450">
              <a:buFont typeface="Arial" pitchFamily="34" charset="0"/>
              <a:buChar char="•"/>
            </a:pPr>
            <a:r>
              <a:rPr lang="en-NZ" baseline="0" dirty="0"/>
              <a:t>Include all permissions and expiry in the signed URL</a:t>
            </a:r>
          </a:p>
          <a:p>
            <a:pPr marL="499520" lvl="2" indent="-171450">
              <a:buFont typeface="Arial" pitchFamily="34" charset="0"/>
              <a:buChar char="•"/>
            </a:pPr>
            <a:r>
              <a:rPr lang="en-NZ" baseline="0" dirty="0"/>
              <a:t>Can only revoke by deleting the blob or waiting for expiry</a:t>
            </a:r>
          </a:p>
          <a:p>
            <a:pPr marL="499520" lvl="2" indent="-171450">
              <a:buFont typeface="Arial" pitchFamily="34" charset="0"/>
              <a:buChar char="•"/>
            </a:pPr>
            <a:r>
              <a:rPr lang="en-NZ" baseline="0" dirty="0"/>
              <a:t>Use very short dated URLs</a:t>
            </a:r>
          </a:p>
          <a:p>
            <a:pPr marL="171450" indent="-171450">
              <a:buFont typeface="Arial" pitchFamily="34" charset="0"/>
              <a:buChar char="•"/>
            </a:pPr>
            <a:endParaRPr lang="en-US" b="1" baseline="0" dirty="0"/>
          </a:p>
          <a:p>
            <a:r>
              <a:rPr lang="en-US" b="1" baseline="0" dirty="0"/>
              <a:t>Notes</a:t>
            </a:r>
          </a:p>
          <a:p>
            <a:r>
              <a:rPr lang="en-US" dirty="0"/>
              <a:t>http://msdn.microsoft.com/en-us/library/ee395415.aspx</a:t>
            </a:r>
            <a:endParaRPr lang="en-NZ" dirty="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14592868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Objective</a:t>
            </a:r>
          </a:p>
          <a:p>
            <a:r>
              <a:rPr lang="en-US" b="0" dirty="0"/>
              <a:t>Understand Ad-Hoc Shared Access signatures</a:t>
            </a:r>
          </a:p>
          <a:p>
            <a:endParaRPr lang="en-US" b="0" dirty="0"/>
          </a:p>
          <a:p>
            <a:r>
              <a:rPr lang="en-US" b="1" dirty="0"/>
              <a:t>Speaker Notes</a:t>
            </a:r>
          </a:p>
          <a:p>
            <a:pPr marL="384431" lvl="1" indent="-171450">
              <a:buFont typeface="Arial" pitchFamily="34" charset="0"/>
              <a:buChar char="•"/>
            </a:pPr>
            <a:r>
              <a:rPr lang="en-NZ" baseline="0" dirty="0"/>
              <a:t>Policy Based</a:t>
            </a:r>
          </a:p>
          <a:p>
            <a:pPr marL="384431" lvl="1" indent="-171450">
              <a:buFont typeface="Arial" pitchFamily="34" charset="0"/>
              <a:buChar char="•"/>
            </a:pPr>
            <a:r>
              <a:rPr lang="en-NZ" baseline="0" dirty="0"/>
              <a:t>Points to a Container level policy</a:t>
            </a:r>
          </a:p>
          <a:p>
            <a:pPr marL="384431" lvl="1" indent="-171450">
              <a:buFont typeface="Arial" pitchFamily="34" charset="0"/>
              <a:buChar char="•"/>
            </a:pPr>
            <a:r>
              <a:rPr lang="en-NZ" baseline="0" dirty="0"/>
              <a:t>User where want a longer dated permission with ability to revoke</a:t>
            </a:r>
          </a:p>
          <a:p>
            <a:pPr marL="384431" lvl="1" indent="-171450">
              <a:buFont typeface="Arial" pitchFamily="34" charset="0"/>
              <a:buChar char="•"/>
            </a:pPr>
            <a:r>
              <a:rPr lang="en-NZ" baseline="0" dirty="0"/>
              <a:t>Include all permissions and expiry in the signed URL</a:t>
            </a:r>
          </a:p>
          <a:p>
            <a:pPr marL="499520" lvl="2" indent="-171450">
              <a:buFont typeface="Arial" pitchFamily="34" charset="0"/>
              <a:buChar char="•"/>
            </a:pPr>
            <a:r>
              <a:rPr lang="en-NZ" baseline="0" dirty="0"/>
              <a:t>Can only revoke by deleting the blob or waiting for expiry</a:t>
            </a:r>
          </a:p>
          <a:p>
            <a:pPr marL="499520" lvl="2" indent="-171450">
              <a:buFont typeface="Arial" pitchFamily="34" charset="0"/>
              <a:buChar char="•"/>
            </a:pPr>
            <a:r>
              <a:rPr lang="en-NZ" baseline="0" dirty="0"/>
              <a:t>Use very short dated URLs</a:t>
            </a:r>
          </a:p>
          <a:p>
            <a:pPr marL="171450" indent="-171450">
              <a:buFont typeface="Arial" pitchFamily="34" charset="0"/>
              <a:buChar char="•"/>
            </a:pPr>
            <a:endParaRPr lang="en-US" b="1" baseline="0" dirty="0"/>
          </a:p>
          <a:p>
            <a:r>
              <a:rPr lang="en-US" b="1" baseline="0" dirty="0"/>
              <a:t>Notes</a:t>
            </a:r>
          </a:p>
          <a:p>
            <a:r>
              <a:rPr lang="en-US" dirty="0"/>
              <a:t>http://msdn.microsoft.com/en-us/library/ee395415.aspx</a:t>
            </a:r>
            <a:endParaRPr lang="en-NZ" dirty="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23557424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a:t>Slide Objectives</a:t>
            </a:r>
          </a:p>
          <a:p>
            <a:pPr marL="171450" indent="-171450">
              <a:buFont typeface="Arial" pitchFamily="34" charset="0"/>
              <a:buChar char="•"/>
            </a:pPr>
            <a:r>
              <a:rPr lang="en-US" b="0" dirty="0"/>
              <a:t>Understand basic concept of a CDN</a:t>
            </a:r>
          </a:p>
          <a:p>
            <a:pPr marL="171450" indent="-171450">
              <a:buFont typeface="Arial" pitchFamily="34" charset="0"/>
              <a:buChar char="•"/>
            </a:pPr>
            <a:r>
              <a:rPr lang="en-US" b="0" dirty="0"/>
              <a:t>Understand at a high level how Windows Azure CDN works</a:t>
            </a:r>
          </a:p>
          <a:p>
            <a:endParaRPr lang="en-US" dirty="0"/>
          </a:p>
          <a:p>
            <a:r>
              <a:rPr lang="en-US" b="1" dirty="0"/>
              <a:t>Speaker Notes</a:t>
            </a:r>
          </a:p>
          <a:p>
            <a:pPr marL="171450" indent="-171450">
              <a:buFont typeface="Arial" pitchFamily="34" charset="0"/>
              <a:buChar char="•"/>
            </a:pPr>
            <a:r>
              <a:rPr lang="en-US" baseline="0" dirty="0"/>
              <a:t>The Windows Azure CDN provides edge nodes around the world</a:t>
            </a:r>
          </a:p>
          <a:p>
            <a:pPr marL="171450" indent="-171450">
              <a:buFont typeface="Arial" pitchFamily="34" charset="0"/>
              <a:buChar char="•"/>
            </a:pPr>
            <a:r>
              <a:rPr lang="en-US" baseline="0" dirty="0"/>
              <a:t>Data stored in CDN enabled storage accounts is retrieved from the origin storage container and cached at each edge node in a lazy load fashion</a:t>
            </a:r>
          </a:p>
          <a:p>
            <a:pPr marL="171450" indent="-171450">
              <a:buFont typeface="Arial" pitchFamily="34" charset="0"/>
              <a:buChar char="•"/>
            </a:pPr>
            <a:r>
              <a:rPr lang="en-US" baseline="0" dirty="0"/>
              <a:t>Windows Azure Customers have control over how long data is cached for.</a:t>
            </a:r>
          </a:p>
          <a:p>
            <a:pPr marL="171450" indent="-171450">
              <a:buFont typeface="Arial" pitchFamily="34" charset="0"/>
              <a:buChar char="•"/>
            </a:pPr>
            <a:r>
              <a:rPr lang="en-NZ" dirty="0"/>
              <a:t>Windows Azure CDN has 18 locations globally (United States, Europe, Asia, Australia and South America) and continues to expand</a:t>
            </a:r>
          </a:p>
          <a:p>
            <a:pPr marL="171450" indent="-171450">
              <a:buFont typeface="Arial" pitchFamily="34" charset="0"/>
              <a:buChar char="•"/>
            </a:pPr>
            <a:r>
              <a:rPr lang="en-NZ" dirty="0"/>
              <a:t>The benefit of using a CDN is better performance and user experience for users who are farther from the source of the content stored in the Windows Azure Blob service. </a:t>
            </a:r>
          </a:p>
          <a:p>
            <a:pPr marL="171450" indent="-171450">
              <a:buFont typeface="Arial" pitchFamily="34" charset="0"/>
              <a:buChar char="•"/>
            </a:pPr>
            <a:r>
              <a:rPr lang="en-NZ" dirty="0"/>
              <a:t>Windows Azure CDN provides worldwide high-bandwidth access to serve content for popular events.</a:t>
            </a:r>
            <a:endParaRPr lang="en-US" baseline="0" dirty="0"/>
          </a:p>
          <a:p>
            <a:pPr marL="0" indent="0">
              <a:buFont typeface="Arial" pitchFamily="34" charset="0"/>
              <a:buNone/>
            </a:pPr>
            <a:endParaRPr lang="en-US" baseline="0" dirty="0"/>
          </a:p>
          <a:p>
            <a:pPr marL="0" indent="0">
              <a:buFont typeface="Arial" pitchFamily="34" charset="0"/>
              <a:buNone/>
            </a:pPr>
            <a:r>
              <a:rPr lang="en-US" b="1" baseline="0" dirty="0"/>
              <a:t>Notes</a:t>
            </a:r>
          </a:p>
          <a:p>
            <a:r>
              <a:rPr lang="en-US" dirty="0"/>
              <a:t>http://blogs.msdn.com/b/windowsazure/archive/2009/11/05/introducing-the-windows-azure-content-delivery-network.aspx</a:t>
            </a:r>
          </a:p>
          <a:p>
            <a:endParaRPr lang="en-US" dirty="0"/>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26</a:t>
            </a:fld>
            <a:endParaRPr lang="en-US" dirty="0"/>
          </a:p>
        </p:txBody>
      </p:sp>
    </p:spTree>
    <p:extLst>
      <p:ext uri="{BB962C8B-B14F-4D97-AF65-F5344CB8AC3E}">
        <p14:creationId xmlns:p14="http://schemas.microsoft.com/office/powerpoint/2010/main" val="34273631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12956286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27322170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34</a:t>
            </a:fld>
            <a:endParaRPr lang="en-US" dirty="0"/>
          </a:p>
        </p:txBody>
      </p:sp>
    </p:spTree>
    <p:extLst>
      <p:ext uri="{BB962C8B-B14F-4D97-AF65-F5344CB8AC3E}">
        <p14:creationId xmlns:p14="http://schemas.microsoft.com/office/powerpoint/2010/main" val="3750728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Slide Objectives</a:t>
            </a:r>
          </a:p>
          <a:p>
            <a:pPr marL="171450" indent="-171450">
              <a:buFont typeface="Arial" pitchFamily="34" charset="0"/>
              <a:buChar char="•"/>
            </a:pPr>
            <a:r>
              <a:rPr lang="en-US" b="0" dirty="0"/>
              <a:t>Understand Drives at a high level</a:t>
            </a:r>
          </a:p>
          <a:p>
            <a:endParaRPr lang="en-US" dirty="0"/>
          </a:p>
          <a:p>
            <a:r>
              <a:rPr lang="en-US" b="1" dirty="0"/>
              <a:t>Speaker Notes</a:t>
            </a:r>
          </a:p>
          <a:p>
            <a:pPr marL="171450" indent="-171450">
              <a:buFont typeface="Arial" pitchFamily="34" charset="0"/>
              <a:buChar char="•"/>
            </a:pPr>
            <a:r>
              <a:rPr lang="en-US" b="0" dirty="0"/>
              <a:t>Backed by Page blobs</a:t>
            </a:r>
          </a:p>
          <a:p>
            <a:pPr marL="171450" indent="-171450">
              <a:buFont typeface="Arial" pitchFamily="34" charset="0"/>
              <a:buChar char="•"/>
            </a:pPr>
            <a:r>
              <a:rPr lang="en-US" b="0" dirty="0"/>
              <a:t>Allows Page blob to be accessed as a drive letter on a Compute instance</a:t>
            </a:r>
          </a:p>
          <a:p>
            <a:pPr marL="171450" indent="-171450">
              <a:buFont typeface="Arial" pitchFamily="34" charset="0"/>
              <a:buChar char="•"/>
            </a:pPr>
            <a:r>
              <a:rPr lang="en-US" b="0" dirty="0"/>
              <a:t>Read write is limited to a single instance as a time.</a:t>
            </a:r>
          </a:p>
          <a:p>
            <a:pPr marL="171450" indent="-171450">
              <a:buFont typeface="Arial" pitchFamily="34" charset="0"/>
              <a:buChar char="•"/>
            </a:pPr>
            <a:r>
              <a:rPr lang="en-US" b="0" baseline="0" dirty="0"/>
              <a:t>Data is cached for reads on local instance</a:t>
            </a:r>
          </a:p>
          <a:p>
            <a:pPr marL="171450" indent="-171450">
              <a:buFont typeface="Arial" pitchFamily="34" charset="0"/>
              <a:buChar char="•"/>
            </a:pPr>
            <a:r>
              <a:rPr lang="en-US" b="0" baseline="0" dirty="0"/>
              <a:t>All write flushed operations are immediately committed</a:t>
            </a:r>
          </a:p>
          <a:p>
            <a:pPr marL="171450" indent="-171450">
              <a:buFont typeface="Arial" pitchFamily="34" charset="0"/>
              <a:buChar char="•"/>
            </a:pPr>
            <a:endParaRPr lang="en-US" baseline="0" dirty="0"/>
          </a:p>
          <a:p>
            <a:pPr marL="0" indent="0">
              <a:buFont typeface="Arial" pitchFamily="34" charset="0"/>
              <a:buNone/>
            </a:pPr>
            <a:r>
              <a:rPr lang="en-US" b="1" baseline="0" dirty="0"/>
              <a:t>Notes</a:t>
            </a:r>
          </a:p>
          <a:p>
            <a:r>
              <a:rPr lang="en-US" dirty="0"/>
              <a:t>http://blogs.msdn.com/b/windowsazure/archive/2009/11/05/introducing-the-windows-azure-content-delivery-network.aspx</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35</a:t>
            </a:fld>
            <a:endParaRPr lang="en-US" dirty="0"/>
          </a:p>
        </p:txBody>
      </p:sp>
    </p:spTree>
    <p:extLst>
      <p:ext uri="{BB962C8B-B14F-4D97-AF65-F5344CB8AC3E}">
        <p14:creationId xmlns:p14="http://schemas.microsoft.com/office/powerpoint/2010/main" val="10938473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Slide Objectives</a:t>
            </a:r>
          </a:p>
          <a:p>
            <a:pPr marL="171450" indent="-171450">
              <a:buFont typeface="Arial" pitchFamily="34" charset="0"/>
              <a:buChar char="•"/>
            </a:pPr>
            <a:r>
              <a:rPr lang="en-US" b="0" dirty="0"/>
              <a:t>Understand Drives at a high level</a:t>
            </a:r>
          </a:p>
          <a:p>
            <a:endParaRPr lang="en-US" dirty="0"/>
          </a:p>
          <a:p>
            <a:r>
              <a:rPr lang="en-US" b="1" dirty="0"/>
              <a:t>Speaker Notes</a:t>
            </a:r>
          </a:p>
          <a:p>
            <a:pPr marL="171450" marR="0" lvl="1" indent="-171450" algn="l" defTabSz="914363" rtl="0" eaLnBrk="1" fontAlgn="auto" latinLnBrk="0" hangingPunct="1">
              <a:lnSpc>
                <a:spcPct val="90000"/>
              </a:lnSpc>
              <a:spcBef>
                <a:spcPts val="0"/>
              </a:spcBef>
              <a:spcAft>
                <a:spcPts val="333"/>
              </a:spcAft>
              <a:buClrTx/>
              <a:buSzTx/>
              <a:tabLst/>
              <a:defRPr/>
            </a:pPr>
            <a:r>
              <a:rPr lang="en-US" dirty="0"/>
              <a:t>Cannot specify the drive letter to mount to. </a:t>
            </a:r>
          </a:p>
          <a:p>
            <a:pPr marL="171450" marR="0" lvl="1" indent="-171450" algn="l" defTabSz="914363" rtl="0" eaLnBrk="1" fontAlgn="auto" latinLnBrk="0" hangingPunct="1">
              <a:lnSpc>
                <a:spcPct val="90000"/>
              </a:lnSpc>
              <a:spcBef>
                <a:spcPts val="0"/>
              </a:spcBef>
              <a:spcAft>
                <a:spcPts val="333"/>
              </a:spcAft>
              <a:buClrTx/>
              <a:buSzTx/>
              <a:tabLst/>
              <a:defRPr/>
            </a:pPr>
            <a:r>
              <a:rPr lang="en-US" dirty="0"/>
              <a:t>	The mounted letter is returned as the result to MountDrive call</a:t>
            </a:r>
          </a:p>
          <a:p>
            <a:pPr marL="171450" marR="0" lvl="1" indent="-171450" algn="l" defTabSz="914363" rtl="0" eaLnBrk="1" fontAlgn="auto" latinLnBrk="0" hangingPunct="1">
              <a:lnSpc>
                <a:spcPct val="90000"/>
              </a:lnSpc>
              <a:spcBef>
                <a:spcPts val="0"/>
              </a:spcBef>
              <a:spcAft>
                <a:spcPts val="333"/>
              </a:spcAft>
              <a:buClrTx/>
              <a:buSzTx/>
              <a:tabLst/>
              <a:defRPr/>
            </a:pPr>
            <a:r>
              <a:rPr lang="en-US" dirty="0"/>
              <a:t>To snapshot Should flush</a:t>
            </a:r>
            <a:r>
              <a:rPr lang="en-US" baseline="0" dirty="0"/>
              <a:t> all writes and then block with a lease while snapshotting drive</a:t>
            </a:r>
          </a:p>
          <a:p>
            <a:pPr marL="286539" marR="0" lvl="2" indent="-171450" algn="l" defTabSz="914363" rtl="0" eaLnBrk="1" fontAlgn="auto" latinLnBrk="0" hangingPunct="1">
              <a:lnSpc>
                <a:spcPct val="90000"/>
              </a:lnSpc>
              <a:spcBef>
                <a:spcPts val="0"/>
              </a:spcBef>
              <a:spcAft>
                <a:spcPts val="333"/>
              </a:spcAft>
              <a:buClrTx/>
              <a:buSzTx/>
              <a:tabLst/>
              <a:defRPr/>
            </a:pPr>
            <a:r>
              <a:rPr lang="en-US" baseline="0" dirty="0"/>
              <a:t>Then can mount new snapshot</a:t>
            </a:r>
          </a:p>
          <a:p>
            <a:pPr marL="171450" marR="0" lvl="1" indent="-171450" algn="l" defTabSz="914363" rtl="0" eaLnBrk="1" fontAlgn="auto" latinLnBrk="0" hangingPunct="1">
              <a:lnSpc>
                <a:spcPct val="90000"/>
              </a:lnSpc>
              <a:spcBef>
                <a:spcPts val="0"/>
              </a:spcBef>
              <a:spcAft>
                <a:spcPts val="333"/>
              </a:spcAft>
              <a:buClrTx/>
              <a:buSzTx/>
              <a:tabLst/>
              <a:defRPr/>
            </a:pPr>
            <a:r>
              <a:rPr lang="en-US" baseline="0" dirty="0"/>
              <a:t>Harder to predict storage charges due to unknown transaction counts- be careful and test</a:t>
            </a:r>
          </a:p>
          <a:p>
            <a:pPr marL="171450" indent="-171450">
              <a:buFont typeface="Arial" pitchFamily="34" charset="0"/>
              <a:buChar char="•"/>
            </a:pPr>
            <a:endParaRPr lang="en-US" baseline="0" dirty="0"/>
          </a:p>
          <a:p>
            <a:pPr marL="0" indent="0">
              <a:buFont typeface="Arial" pitchFamily="34" charset="0"/>
              <a:buNone/>
            </a:pPr>
            <a:r>
              <a:rPr lang="en-US" b="1" baseline="0" dirty="0"/>
              <a:t>Notes</a:t>
            </a:r>
          </a:p>
          <a:p>
            <a:r>
              <a:rPr lang="en-US" dirty="0"/>
              <a:t>http://blogs.msdn.com/b/windowsazure/archive/2009/11/05/introducing-the-windows-azure-content-delivery-network.aspx</a:t>
            </a:r>
          </a:p>
          <a:p>
            <a:endParaRPr lang="en-US" dirty="0"/>
          </a:p>
          <a:p>
            <a:endParaRPr lang="en-US" dirty="0"/>
          </a:p>
          <a:p>
            <a:endParaRPr lang="en-US" dirty="0"/>
          </a:p>
          <a:p>
            <a:endParaRPr lang="en-US" dirty="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36</a:t>
            </a:fld>
            <a:endParaRPr lang="en-US" dirty="0"/>
          </a:p>
        </p:txBody>
      </p:sp>
    </p:spTree>
    <p:extLst>
      <p:ext uri="{BB962C8B-B14F-4D97-AF65-F5344CB8AC3E}">
        <p14:creationId xmlns:p14="http://schemas.microsoft.com/office/powerpoint/2010/main" val="20189023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Slide Objectives</a:t>
            </a:r>
          </a:p>
          <a:p>
            <a:pPr marL="171450" indent="-171450">
              <a:buFont typeface="Arial" pitchFamily="34" charset="0"/>
              <a:buChar char="•"/>
            </a:pPr>
            <a:r>
              <a:rPr lang="en-US" b="0" dirty="0"/>
              <a:t>Understand Drives Mounting and Caching</a:t>
            </a:r>
          </a:p>
          <a:p>
            <a:endParaRPr lang="en-US" dirty="0"/>
          </a:p>
          <a:p>
            <a:r>
              <a:rPr lang="en-US" b="1" dirty="0"/>
              <a:t>Speaker Notes</a:t>
            </a:r>
          </a:p>
          <a:p>
            <a:pPr marL="171450" indent="-171450">
              <a:buFont typeface="Arial" pitchFamily="34" charset="0"/>
              <a:buChar char="•"/>
            </a:pPr>
            <a:r>
              <a:rPr lang="en-NZ" dirty="0"/>
              <a:t>A Windows Azure drive acts as a local drive mounted on the file system and is accessible to code running in a role. </a:t>
            </a:r>
          </a:p>
          <a:p>
            <a:pPr marL="171450" indent="-171450">
              <a:buFont typeface="Arial" pitchFamily="34" charset="0"/>
              <a:buChar char="•"/>
            </a:pPr>
            <a:r>
              <a:rPr lang="en-NZ" dirty="0"/>
              <a:t>The data written to a Windows Azure drive is stored in a page blob defined within the Windows Azure Blob service, and cached on the local file system.</a:t>
            </a:r>
          </a:p>
          <a:p>
            <a:pPr marL="171450" indent="-171450">
              <a:buFont typeface="Arial" pitchFamily="34" charset="0"/>
              <a:buChar char="•"/>
            </a:pPr>
            <a:r>
              <a:rPr lang="en-NZ" dirty="0"/>
              <a:t>Because data written to the drive is stored in a page blob, the data is Durable.</a:t>
            </a:r>
            <a:endParaRPr lang="en-US" baseline="0" dirty="0"/>
          </a:p>
          <a:p>
            <a:pPr marL="0" indent="0">
              <a:buFont typeface="Arial" pitchFamily="34" charset="0"/>
              <a:buNone/>
            </a:pPr>
            <a:r>
              <a:rPr lang="en-US" b="1" baseline="0" dirty="0"/>
              <a:t>Notes</a:t>
            </a:r>
          </a:p>
          <a:p>
            <a:r>
              <a:rPr lang="en-US" dirty="0"/>
              <a:t>http://blogs.msdn.com/b/windowsazure/archive/2009/11/05/introducing-the-windows-azure-content-delivery-network.aspx</a:t>
            </a:r>
          </a:p>
          <a:p>
            <a:endParaRPr lang="en-US" dirty="0"/>
          </a:p>
          <a:p>
            <a:endParaRPr lang="en-US" dirty="0"/>
          </a:p>
          <a:p>
            <a:endParaRPr lang="en-US" dirty="0"/>
          </a:p>
          <a:p>
            <a:endParaRPr lang="en-US" dirty="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37</a:t>
            </a:fld>
            <a:endParaRPr lang="en-US" dirty="0"/>
          </a:p>
        </p:txBody>
      </p:sp>
    </p:spTree>
    <p:extLst>
      <p:ext uri="{BB962C8B-B14F-4D97-AF65-F5344CB8AC3E}">
        <p14:creationId xmlns:p14="http://schemas.microsoft.com/office/powerpoint/2010/main" val="3333539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42354566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1" dirty="0"/>
              <a:t>Slide Objectives</a:t>
            </a:r>
          </a:p>
          <a:p>
            <a:pPr marL="171450" indent="-171450">
              <a:buFont typeface="Arial" pitchFamily="34" charset="0"/>
              <a:buChar char="•"/>
            </a:pPr>
            <a:r>
              <a:rPr lang="en-US" b="0" dirty="0"/>
              <a:t>Understand Drives API</a:t>
            </a:r>
          </a:p>
          <a:p>
            <a:endParaRPr lang="en-US" dirty="0"/>
          </a:p>
          <a:p>
            <a:r>
              <a:rPr lang="en-US" b="1" dirty="0"/>
              <a:t>Speaker Notes</a:t>
            </a:r>
          </a:p>
          <a:p>
            <a:pPr marL="171450" indent="-171450">
              <a:buFont typeface="Arial" pitchFamily="34" charset="0"/>
              <a:buChar char="•"/>
            </a:pPr>
            <a:r>
              <a:rPr lang="en-US" b="0" dirty="0"/>
              <a:t>In</a:t>
            </a:r>
            <a:r>
              <a:rPr lang="en-US" b="0" baseline="0" dirty="0"/>
              <a:t> Storage Client API</a:t>
            </a:r>
          </a:p>
          <a:p>
            <a:pPr marL="384431" lvl="1" indent="-171450">
              <a:buFont typeface="Arial" pitchFamily="34" charset="0"/>
              <a:buChar char="•"/>
            </a:pPr>
            <a:r>
              <a:rPr lang="en-US" b="0" baseline="0" dirty="0"/>
              <a:t>No equivalent REST calls</a:t>
            </a:r>
          </a:p>
          <a:p>
            <a:pPr marL="171450" lvl="0" indent="-171450">
              <a:buFont typeface="Arial" pitchFamily="34" charset="0"/>
              <a:buChar char="•"/>
            </a:pPr>
            <a:r>
              <a:rPr lang="en-NZ" dirty="0"/>
              <a:t>A Windows Azure drive may be mounted as a writable drive, or as a read-only drive if it is created from a snapshot of a page blob.</a:t>
            </a:r>
          </a:p>
          <a:p>
            <a:pPr marL="384431" lvl="1" indent="-171450">
              <a:buFont typeface="Arial" pitchFamily="34" charset="0"/>
              <a:buChar char="•"/>
            </a:pPr>
            <a:r>
              <a:rPr lang="en-NZ" dirty="0"/>
              <a:t>To create a read-only drive, call the </a:t>
            </a:r>
            <a:r>
              <a:rPr lang="en-NZ" dirty="0">
                <a:hlinkClick r:id="rId3"/>
              </a:rPr>
              <a:t>Snapshot</a:t>
            </a:r>
            <a:r>
              <a:rPr lang="en-NZ" dirty="0"/>
              <a:t> method to create a new snapshot and return the snapshot's URI, then create a new instance of the </a:t>
            </a:r>
            <a:r>
              <a:rPr lang="en-NZ" b="1" dirty="0"/>
              <a:t>CloudDrive</a:t>
            </a:r>
            <a:r>
              <a:rPr lang="en-NZ" dirty="0"/>
              <a:t> object from the snapshot's URI and mount the drive	</a:t>
            </a:r>
          </a:p>
          <a:p>
            <a:pPr marL="171450" lvl="0" indent="-171450">
              <a:buFont typeface="Arial" pitchFamily="34" charset="0"/>
              <a:buChar char="•"/>
            </a:pPr>
            <a:r>
              <a:rPr lang="en-NZ" dirty="0"/>
              <a:t>Before a role instance mounts a drive for the first time, it must initialize the cache by calling the </a:t>
            </a:r>
            <a:r>
              <a:rPr lang="en-NZ" dirty="0">
                <a:hlinkClick r:id="rId4"/>
              </a:rPr>
              <a:t>InitializeCache</a:t>
            </a:r>
            <a:r>
              <a:rPr lang="en-NZ" dirty="0"/>
              <a:t> method.</a:t>
            </a:r>
            <a:endParaRPr lang="en-US" b="0" baseline="0" dirty="0"/>
          </a:p>
          <a:p>
            <a:pPr marL="171450" lvl="0" indent="-171450">
              <a:buFont typeface="Arial" pitchFamily="34" charset="0"/>
              <a:buChar char="•"/>
            </a:pPr>
            <a:r>
              <a:rPr lang="en-NZ" dirty="0"/>
              <a:t>When a role instance mounts a writable drive, it acquires an exclusive-write lease on the associated page blob that it retains as long as the drive is mounted. </a:t>
            </a:r>
          </a:p>
          <a:p>
            <a:pPr marL="384431" lvl="1" indent="-171450">
              <a:buFont typeface="Arial" pitchFamily="34" charset="0"/>
              <a:buChar char="•"/>
            </a:pPr>
            <a:r>
              <a:rPr lang="en-NZ" dirty="0"/>
              <a:t>If the same role instance attempts to mount a drive with the same URI a second time, the operation is ignored and the Mount method returns the local path to the existing drive.</a:t>
            </a:r>
            <a:endParaRPr lang="en-US" b="0" baseline="0" dirty="0"/>
          </a:p>
          <a:p>
            <a:pPr marL="171450" indent="-171450">
              <a:buFont typeface="Arial" pitchFamily="34" charset="0"/>
              <a:buChar char="•"/>
            </a:pPr>
            <a:endParaRPr lang="en-US" b="0" dirty="0"/>
          </a:p>
          <a:p>
            <a:pPr marL="171450" indent="-171450">
              <a:buFont typeface="Arial" pitchFamily="34" charset="0"/>
              <a:buChar char="•"/>
            </a:pPr>
            <a:endParaRPr lang="en-US" baseline="0" dirty="0"/>
          </a:p>
          <a:p>
            <a:pPr marL="0" indent="0">
              <a:buFont typeface="Arial" pitchFamily="34" charset="0"/>
              <a:buNone/>
            </a:pPr>
            <a:r>
              <a:rPr lang="en-US" b="1" baseline="0" dirty="0"/>
              <a:t>Notes</a:t>
            </a:r>
          </a:p>
          <a:p>
            <a:pPr marL="0" indent="0">
              <a:buFont typeface="Arial" pitchFamily="34" charset="0"/>
              <a:buNone/>
            </a:pPr>
            <a:r>
              <a:rPr lang="en-US" b="0" baseline="0" dirty="0"/>
              <a:t>http://msdn.microsoft.com/en-us/library/microsoft.windowsazure.storageclient.clouddrive_members.aspx</a:t>
            </a:r>
          </a:p>
          <a:p>
            <a:r>
              <a:rPr lang="en-US" dirty="0"/>
              <a:t>http://msdn.microsoft.com/en-us/library/microsoft.windowsazure.storageclient.clouddrive.mount.aspx</a:t>
            </a:r>
          </a:p>
          <a:p>
            <a:endParaRPr lang="en-US" dirty="0"/>
          </a:p>
          <a:p>
            <a:endParaRPr lang="en-US" dirty="0"/>
          </a:p>
          <a:p>
            <a:endParaRPr lang="en-US" dirty="0"/>
          </a:p>
          <a:p>
            <a:endParaRPr lang="en-US" dirty="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38</a:t>
            </a:fld>
            <a:endParaRPr lang="en-US" dirty="0"/>
          </a:p>
        </p:txBody>
      </p:sp>
    </p:spTree>
    <p:extLst>
      <p:ext uri="{BB962C8B-B14F-4D97-AF65-F5344CB8AC3E}">
        <p14:creationId xmlns:p14="http://schemas.microsoft.com/office/powerpoint/2010/main" val="2722275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Objectives</a:t>
            </a:r>
          </a:p>
          <a:p>
            <a:pPr marL="171450" indent="-171450">
              <a:buFont typeface="Arial" pitchFamily="34" charset="0"/>
              <a:buChar char="•"/>
            </a:pPr>
            <a:r>
              <a:rPr lang="en-US" b="0" dirty="0"/>
              <a:t>Understand Drives under</a:t>
            </a:r>
            <a:r>
              <a:rPr lang="en-US" b="0" baseline="0" dirty="0"/>
              <a:t> Failure scenarios</a:t>
            </a:r>
            <a:endParaRPr lang="en-US" b="0" dirty="0"/>
          </a:p>
          <a:p>
            <a:endParaRPr lang="en-US" dirty="0"/>
          </a:p>
          <a:p>
            <a:r>
              <a:rPr lang="en-US" b="1" dirty="0"/>
              <a:t>Speaker Notes</a:t>
            </a:r>
          </a:p>
          <a:p>
            <a:pPr marL="171450" indent="-171450">
              <a:buFont typeface="Arial" pitchFamily="34" charset="0"/>
              <a:buChar char="•"/>
            </a:pPr>
            <a:r>
              <a:rPr lang="en-US" b="0" dirty="0"/>
              <a:t>All writes must be flushed to be persisted to the underlying Page Blob</a:t>
            </a:r>
          </a:p>
          <a:p>
            <a:pPr marL="171450" indent="-171450">
              <a:buFont typeface="Arial" pitchFamily="34" charset="0"/>
              <a:buChar char="•"/>
            </a:pPr>
            <a:endParaRPr lang="en-US" b="0" dirty="0"/>
          </a:p>
          <a:p>
            <a:pPr marL="171450" indent="-171450">
              <a:buFont typeface="Arial" pitchFamily="34" charset="0"/>
              <a:buChar char="•"/>
            </a:pPr>
            <a:r>
              <a:rPr lang="en-US" b="0" dirty="0"/>
              <a:t>Read/Write drives maintain a lease</a:t>
            </a:r>
          </a:p>
          <a:p>
            <a:pPr marL="384431" lvl="1" indent="-171450">
              <a:buFont typeface="Arial" pitchFamily="34" charset="0"/>
              <a:buChar char="•"/>
            </a:pPr>
            <a:r>
              <a:rPr lang="en-US" b="0" dirty="0"/>
              <a:t>Unmount drives in OnStop method of Role</a:t>
            </a:r>
          </a:p>
          <a:p>
            <a:pPr marL="384431" lvl="1" indent="-171450">
              <a:buFont typeface="Arial" pitchFamily="34" charset="0"/>
              <a:buChar char="•"/>
            </a:pPr>
            <a:r>
              <a:rPr lang="en-US" b="0" dirty="0"/>
              <a:t>In failure will need to wait for lease to expire &lt; 1 minute</a:t>
            </a:r>
            <a:r>
              <a:rPr lang="en-US" b="0" baseline="0" dirty="0"/>
              <a:t> before remounting</a:t>
            </a:r>
            <a:endParaRPr lang="en-US" b="0" dirty="0"/>
          </a:p>
          <a:p>
            <a:pPr marL="171450" indent="-171450">
              <a:buFont typeface="Arial" pitchFamily="34" charset="0"/>
              <a:buChar char="•"/>
            </a:pPr>
            <a:endParaRPr lang="en-US" baseline="0" dirty="0"/>
          </a:p>
          <a:p>
            <a:pPr marL="0" indent="0">
              <a:buFont typeface="Arial" pitchFamily="34" charset="0"/>
              <a:buNone/>
            </a:pPr>
            <a:r>
              <a:rPr lang="en-US" b="1" baseline="0" dirty="0"/>
              <a:t>Notes</a:t>
            </a:r>
          </a:p>
          <a:p>
            <a:pPr marL="0" indent="0">
              <a:buFont typeface="Arial" pitchFamily="34" charset="0"/>
              <a:buNone/>
            </a:pPr>
            <a:r>
              <a:rPr lang="en-US" b="0" baseline="0" dirty="0"/>
              <a:t>http://social.msdn.microsoft.com/Forums/en/windowsazure/thread/5742e360-6ea9-44b4-bd59-edf4c95d5e2a</a:t>
            </a:r>
            <a:endParaRPr lang="en-US" dirty="0"/>
          </a:p>
          <a:p>
            <a:endParaRPr lang="en-US" dirty="0"/>
          </a:p>
          <a:p>
            <a:endParaRPr lang="en-US" dirty="0"/>
          </a:p>
          <a:p>
            <a:endParaRPr lang="en-US" dirty="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39</a:t>
            </a:fld>
            <a:endParaRPr lang="en-US" dirty="0"/>
          </a:p>
        </p:txBody>
      </p:sp>
    </p:spTree>
    <p:extLst>
      <p:ext uri="{BB962C8B-B14F-4D97-AF65-F5344CB8AC3E}">
        <p14:creationId xmlns:p14="http://schemas.microsoft.com/office/powerpoint/2010/main" val="36539854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41</a:t>
            </a:fld>
            <a:endParaRPr lang="en-US" dirty="0"/>
          </a:p>
        </p:txBody>
      </p:sp>
    </p:spTree>
    <p:extLst>
      <p:ext uri="{BB962C8B-B14F-4D97-AF65-F5344CB8AC3E}">
        <p14:creationId xmlns:p14="http://schemas.microsoft.com/office/powerpoint/2010/main" val="37553791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b="1" dirty="0"/>
              <a:t>Slide Objectives</a:t>
            </a:r>
          </a:p>
          <a:p>
            <a:pPr marL="171450" indent="-171450">
              <a:buFont typeface="Arial" pitchFamily="34" charset="0"/>
              <a:buChar char="•"/>
            </a:pPr>
            <a:r>
              <a:rPr lang="en-US" b="0" dirty="0"/>
              <a:t>Understand Tables</a:t>
            </a:r>
          </a:p>
          <a:p>
            <a:endParaRPr lang="en-US" dirty="0"/>
          </a:p>
          <a:p>
            <a:r>
              <a:rPr lang="en-US" b="1" dirty="0"/>
              <a:t>Speaker Notes</a:t>
            </a:r>
          </a:p>
          <a:p>
            <a:pPr marL="171450" indent="-171450">
              <a:buFont typeface="Arial" pitchFamily="34" charset="0"/>
              <a:buChar char="•"/>
            </a:pPr>
            <a:r>
              <a:rPr lang="en-NZ" dirty="0"/>
              <a:t>The Table service provides structured storage in the form of tables. </a:t>
            </a:r>
          </a:p>
          <a:p>
            <a:pPr marL="171450" indent="-171450">
              <a:buFont typeface="Arial" pitchFamily="34" charset="0"/>
              <a:buChar char="•"/>
            </a:pPr>
            <a:r>
              <a:rPr lang="en-NZ" dirty="0"/>
              <a:t>The Table service supports a REST API that is compliant with the ADO.NET Data Services REST API. </a:t>
            </a:r>
          </a:p>
          <a:p>
            <a:pPr marL="171450" indent="-171450">
              <a:buFont typeface="Arial" pitchFamily="34" charset="0"/>
              <a:buChar char="•"/>
            </a:pPr>
            <a:r>
              <a:rPr lang="en-NZ" dirty="0"/>
              <a:t>Developers may also use the .NET Client Library for ADO.NET Data Services to access the Table service.</a:t>
            </a:r>
            <a:endParaRPr lang="en-US" b="1" dirty="0"/>
          </a:p>
          <a:p>
            <a:pPr marL="0" indent="0">
              <a:buFont typeface="Arial" pitchFamily="34" charset="0"/>
              <a:buNone/>
            </a:pPr>
            <a:endParaRPr lang="en-US" baseline="0" dirty="0"/>
          </a:p>
          <a:p>
            <a:pPr marL="0" indent="0">
              <a:buFont typeface="Arial" pitchFamily="34" charset="0"/>
              <a:buNone/>
            </a:pPr>
            <a:r>
              <a:rPr lang="en-US" b="1" baseline="0" dirty="0"/>
              <a:t>Notes</a:t>
            </a:r>
          </a:p>
          <a:p>
            <a:r>
              <a:rPr lang="en-US" dirty="0"/>
              <a:t>http://msdn.microsoft.com/en-us/library/dd573356.aspx</a:t>
            </a:r>
          </a:p>
          <a:p>
            <a:endParaRPr lang="en-US" dirty="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a:p>
          <a:p>
            <a:endParaRPr lang="en-NZ" dirty="0"/>
          </a:p>
          <a:p>
            <a:endParaRPr lang="en-US" dirty="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42</a:t>
            </a:fld>
            <a:endParaRPr lang="en-US" dirty="0"/>
          </a:p>
        </p:txBody>
      </p:sp>
    </p:spTree>
    <p:extLst>
      <p:ext uri="{BB962C8B-B14F-4D97-AF65-F5344CB8AC3E}">
        <p14:creationId xmlns:p14="http://schemas.microsoft.com/office/powerpoint/2010/main" val="20741135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Slide Objectives</a:t>
            </a:r>
          </a:p>
          <a:p>
            <a:pPr marL="171450" indent="-171450">
              <a:buFont typeface="Arial" pitchFamily="34" charset="0"/>
              <a:buChar char="•"/>
            </a:pPr>
            <a:r>
              <a:rPr lang="en-US" b="0" dirty="0"/>
              <a:t>Understand Tables</a:t>
            </a:r>
          </a:p>
          <a:p>
            <a:endParaRPr lang="en-US" dirty="0"/>
          </a:p>
          <a:p>
            <a:r>
              <a:rPr lang="en-US" b="1" dirty="0"/>
              <a:t>Speaker Notes</a:t>
            </a:r>
          </a:p>
          <a:p>
            <a:pPr marL="171450" indent="-171450">
              <a:buFont typeface="Arial" pitchFamily="34" charset="0"/>
              <a:buChar char="•"/>
            </a:pPr>
            <a:r>
              <a:rPr lang="en-NZ" dirty="0"/>
              <a:t>Within a storage account, a developer may create named tables. </a:t>
            </a:r>
          </a:p>
          <a:p>
            <a:pPr marL="171450" indent="-171450">
              <a:buFont typeface="Arial" pitchFamily="34" charset="0"/>
              <a:buChar char="•"/>
            </a:pPr>
            <a:r>
              <a:rPr lang="en-NZ" dirty="0"/>
              <a:t>Tables store data as entities. </a:t>
            </a:r>
          </a:p>
          <a:p>
            <a:pPr marL="171450" indent="-171450">
              <a:buFont typeface="Arial" pitchFamily="34" charset="0"/>
              <a:buChar char="•"/>
            </a:pPr>
            <a:r>
              <a:rPr lang="en-NZ" dirty="0"/>
              <a:t>An entity is a collection of named properties and their values, similar to a row. </a:t>
            </a:r>
          </a:p>
          <a:p>
            <a:pPr marL="171450" indent="-171450">
              <a:buFont typeface="Arial" pitchFamily="34" charset="0"/>
              <a:buChar char="•"/>
            </a:pPr>
            <a:r>
              <a:rPr lang="en-NZ" dirty="0"/>
              <a:t>Tables are partitioned to support load balancing across storage nodes. </a:t>
            </a:r>
          </a:p>
          <a:p>
            <a:pPr marL="171450" indent="-171450">
              <a:buFont typeface="Arial" pitchFamily="34" charset="0"/>
              <a:buChar char="•"/>
            </a:pPr>
            <a:r>
              <a:rPr lang="en-NZ" dirty="0"/>
              <a:t>Each table has as its first property a partition key that specifies the partition an entity belongs to. </a:t>
            </a:r>
          </a:p>
          <a:p>
            <a:pPr marL="171450" indent="-171450">
              <a:buFont typeface="Arial" pitchFamily="34" charset="0"/>
              <a:buChar char="•"/>
            </a:pPr>
            <a:r>
              <a:rPr lang="en-NZ" dirty="0"/>
              <a:t>The second property is a row key that identifies an entity within a given partition. </a:t>
            </a:r>
          </a:p>
          <a:p>
            <a:pPr marL="171450" indent="-171450">
              <a:buFont typeface="Arial" pitchFamily="34" charset="0"/>
              <a:buChar char="•"/>
            </a:pPr>
            <a:r>
              <a:rPr lang="en-NZ" dirty="0"/>
              <a:t>The combination of the partition key and the row key forms a primary key that identifies each entity uniquely within the table.</a:t>
            </a:r>
            <a:endParaRPr lang="en-US" b="1" dirty="0"/>
          </a:p>
          <a:p>
            <a:pPr marL="171450" indent="-171450">
              <a:buFont typeface="Arial" pitchFamily="34" charset="0"/>
              <a:buChar char="•"/>
            </a:pPr>
            <a:r>
              <a:rPr lang="en-NZ" dirty="0"/>
              <a:t>The Table service does not enforce any schema. </a:t>
            </a:r>
          </a:p>
          <a:p>
            <a:pPr marL="171450" indent="-171450">
              <a:buFont typeface="Arial" pitchFamily="34" charset="0"/>
              <a:buChar char="•"/>
            </a:pPr>
            <a:r>
              <a:rPr lang="en-NZ" dirty="0"/>
              <a:t>A developer may choose to implement and enforce a schema on the client side</a:t>
            </a:r>
            <a:endParaRPr lang="en-US" baseline="0" dirty="0"/>
          </a:p>
          <a:p>
            <a:pPr marL="0" indent="0">
              <a:buFont typeface="Arial" pitchFamily="34" charset="0"/>
              <a:buNone/>
            </a:pPr>
            <a:endParaRPr lang="en-US" baseline="0" dirty="0"/>
          </a:p>
          <a:p>
            <a:pPr marL="0" indent="0">
              <a:buFont typeface="Arial" pitchFamily="34" charset="0"/>
              <a:buNone/>
            </a:pPr>
            <a:r>
              <a:rPr lang="en-US" b="1" baseline="0" dirty="0"/>
              <a:t>Notes</a:t>
            </a:r>
          </a:p>
          <a:p>
            <a:r>
              <a:rPr lang="en-US" dirty="0"/>
              <a:t>http://msdn.microsoft.com/en-us/library/dd573356.aspx</a:t>
            </a:r>
          </a:p>
          <a:p>
            <a:endParaRPr lang="en-US" dirty="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a:p>
          <a:p>
            <a:endParaRPr lang="en-NZ" dirty="0"/>
          </a:p>
          <a:p>
            <a:endParaRPr lang="en-US" dirty="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43</a:t>
            </a:fld>
            <a:endParaRPr lang="en-US" dirty="0"/>
          </a:p>
        </p:txBody>
      </p:sp>
    </p:spTree>
    <p:extLst>
      <p:ext uri="{BB962C8B-B14F-4D97-AF65-F5344CB8AC3E}">
        <p14:creationId xmlns:p14="http://schemas.microsoft.com/office/powerpoint/2010/main" val="24474458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Slide Objectives</a:t>
            </a:r>
          </a:p>
          <a:p>
            <a:pPr marL="171450" indent="-171450">
              <a:buFont typeface="Arial" pitchFamily="34" charset="0"/>
              <a:buChar char="•"/>
            </a:pPr>
            <a:r>
              <a:rPr lang="en-US" b="0" dirty="0"/>
              <a:t>Understand Tables and Entities</a:t>
            </a:r>
          </a:p>
          <a:p>
            <a:endParaRPr lang="en-US" dirty="0"/>
          </a:p>
          <a:p>
            <a:r>
              <a:rPr lang="en-US" b="1" dirty="0"/>
              <a:t>Speaker Notes</a:t>
            </a:r>
          </a:p>
          <a:p>
            <a:pPr marL="171450" indent="-171450">
              <a:buFont typeface="Arial" pitchFamily="34" charset="0"/>
              <a:buChar char="•"/>
            </a:pPr>
            <a:r>
              <a:rPr lang="en-NZ" dirty="0"/>
              <a:t>Tables store data as entities. </a:t>
            </a:r>
          </a:p>
          <a:p>
            <a:pPr marL="171450" indent="-171450">
              <a:buFont typeface="Arial" pitchFamily="34" charset="0"/>
              <a:buChar char="•"/>
            </a:pPr>
            <a:r>
              <a:rPr lang="en-NZ" dirty="0"/>
              <a:t>An entity is a collection of named properties and their values, similar to a row-</a:t>
            </a:r>
            <a:r>
              <a:rPr lang="en-NZ" baseline="0" dirty="0"/>
              <a:t> not an RDBMS though</a:t>
            </a:r>
            <a:endParaRPr lang="en-NZ" dirty="0"/>
          </a:p>
          <a:p>
            <a:pPr marL="171450" indent="-171450">
              <a:buFont typeface="Arial" pitchFamily="34" charset="0"/>
              <a:buChar char="•"/>
            </a:pPr>
            <a:r>
              <a:rPr lang="en-NZ" dirty="0"/>
              <a:t>Tables are partitioned to support load balancing across storage nodes. </a:t>
            </a:r>
          </a:p>
          <a:p>
            <a:pPr marL="171450" indent="-171450">
              <a:buFont typeface="Arial" pitchFamily="34" charset="0"/>
              <a:buChar char="•"/>
            </a:pPr>
            <a:r>
              <a:rPr lang="en-NZ" dirty="0"/>
              <a:t>Each table has as its first property a partition key that specifies the partition an entity belongs to. </a:t>
            </a:r>
          </a:p>
          <a:p>
            <a:pPr marL="171450" indent="-171450">
              <a:buFont typeface="Arial" pitchFamily="34" charset="0"/>
              <a:buChar char="•"/>
            </a:pPr>
            <a:r>
              <a:rPr lang="en-NZ" dirty="0"/>
              <a:t>The second property is a row key that identifies an entity within a given partition. </a:t>
            </a:r>
          </a:p>
          <a:p>
            <a:pPr marL="171450" indent="-171450">
              <a:buFont typeface="Arial" pitchFamily="34" charset="0"/>
              <a:buChar char="•"/>
            </a:pPr>
            <a:r>
              <a:rPr lang="en-NZ" dirty="0"/>
              <a:t>The combination of the partition key and the row key forms a primary key that identifies each entity uniquely within the table.</a:t>
            </a:r>
            <a:endParaRPr lang="en-US" b="1" dirty="0"/>
          </a:p>
          <a:p>
            <a:pPr marL="171450" indent="-171450">
              <a:buFont typeface="Arial" pitchFamily="34" charset="0"/>
              <a:buChar char="•"/>
            </a:pPr>
            <a:r>
              <a:rPr lang="en-NZ" dirty="0"/>
              <a:t>The Table service does not enforce any schema. </a:t>
            </a:r>
          </a:p>
          <a:p>
            <a:pPr marL="171450" indent="-171450">
              <a:buFont typeface="Arial" pitchFamily="34" charset="0"/>
              <a:buChar char="•"/>
            </a:pPr>
            <a:r>
              <a:rPr lang="en-NZ" dirty="0"/>
              <a:t>A developer may choose to implement and enforce a schema on the client side</a:t>
            </a:r>
            <a:endParaRPr lang="en-US" baseline="0" dirty="0"/>
          </a:p>
          <a:p>
            <a:pPr marL="0" indent="0">
              <a:buFont typeface="Arial" pitchFamily="34" charset="0"/>
              <a:buNone/>
            </a:pPr>
            <a:endParaRPr lang="en-US" baseline="0" dirty="0"/>
          </a:p>
          <a:p>
            <a:pPr marL="0" indent="0">
              <a:buFont typeface="Arial" pitchFamily="34" charset="0"/>
              <a:buNone/>
            </a:pPr>
            <a:r>
              <a:rPr lang="en-US" b="1" baseline="0" dirty="0"/>
              <a:t>Notes</a:t>
            </a:r>
          </a:p>
          <a:p>
            <a:r>
              <a:rPr lang="en-US" dirty="0"/>
              <a:t>http://msdn.microsoft.com/en-us/library/dd573356.aspx</a:t>
            </a:r>
          </a:p>
          <a:p>
            <a:r>
              <a:rPr lang="en-US" dirty="0"/>
              <a:t>http://msdn.microsoft.com/en-us/library/dd179338.aspx</a:t>
            </a:r>
          </a:p>
          <a:p>
            <a:endParaRPr lang="en-US" dirty="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a:p>
          <a:p>
            <a:endParaRPr lang="en-NZ" dirty="0"/>
          </a:p>
          <a:p>
            <a:endParaRPr lang="en-US" dirty="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44</a:t>
            </a:fld>
            <a:endParaRPr lang="en-US" dirty="0"/>
          </a:p>
        </p:txBody>
      </p:sp>
    </p:spTree>
    <p:extLst>
      <p:ext uri="{BB962C8B-B14F-4D97-AF65-F5344CB8AC3E}">
        <p14:creationId xmlns:p14="http://schemas.microsoft.com/office/powerpoint/2010/main" val="34269886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Slide Objectives</a:t>
            </a:r>
          </a:p>
          <a:p>
            <a:pPr marL="171450" indent="-171450">
              <a:buFont typeface="Arial" pitchFamily="34" charset="0"/>
              <a:buChar char="•"/>
            </a:pPr>
            <a:r>
              <a:rPr lang="en-US" b="0" dirty="0"/>
              <a:t>Understand Flexible Entities</a:t>
            </a:r>
          </a:p>
          <a:p>
            <a:endParaRPr lang="en-US" dirty="0"/>
          </a:p>
          <a:p>
            <a:r>
              <a:rPr lang="en-US" b="1" dirty="0"/>
              <a:t>Speaker Notes</a:t>
            </a:r>
          </a:p>
          <a:p>
            <a:pPr marL="171450" indent="-171450">
              <a:buFont typeface="Arial" pitchFamily="34" charset="0"/>
              <a:buChar char="•"/>
            </a:pPr>
            <a:r>
              <a:rPr lang="en-NZ" dirty="0"/>
              <a:t>Tables store data as entities. </a:t>
            </a:r>
          </a:p>
          <a:p>
            <a:pPr marL="171450" indent="-171450">
              <a:buFont typeface="Arial" pitchFamily="34" charset="0"/>
              <a:buChar char="•"/>
            </a:pPr>
            <a:r>
              <a:rPr lang="en-NZ" dirty="0"/>
              <a:t>A table can contain entities of any shape</a:t>
            </a:r>
          </a:p>
          <a:p>
            <a:pPr marL="384431" lvl="1" indent="-171450">
              <a:buFont typeface="Arial" pitchFamily="34" charset="0"/>
              <a:buChar char="•"/>
            </a:pPr>
            <a:r>
              <a:rPr lang="en-NZ" dirty="0"/>
              <a:t>There</a:t>
            </a:r>
            <a:r>
              <a:rPr lang="en-NZ" baseline="0" dirty="0"/>
              <a:t> is no fixed schema</a:t>
            </a:r>
          </a:p>
          <a:p>
            <a:pPr marL="384431" lvl="1" indent="-171450">
              <a:buFont typeface="Arial" pitchFamily="34" charset="0"/>
              <a:buChar char="•"/>
            </a:pPr>
            <a:r>
              <a:rPr lang="en-NZ" baseline="0" dirty="0"/>
              <a:t>There is no schema checking</a:t>
            </a:r>
          </a:p>
          <a:p>
            <a:pPr marL="171450" lvl="0" indent="-171450">
              <a:buFont typeface="Arial" pitchFamily="34" charset="0"/>
              <a:buChar char="•"/>
            </a:pPr>
            <a:r>
              <a:rPr lang="en-NZ" baseline="0" dirty="0"/>
              <a:t>There is no strong typing- not that Birthdate is stored as both a </a:t>
            </a:r>
            <a:r>
              <a:rPr lang="en-NZ" baseline="0" dirty="0" err="1"/>
              <a:t>datetime</a:t>
            </a:r>
            <a:r>
              <a:rPr lang="en-NZ" baseline="0" dirty="0"/>
              <a:t> value and as a string</a:t>
            </a:r>
          </a:p>
          <a:p>
            <a:pPr marL="171450" lvl="0" indent="-171450">
              <a:buFont typeface="Arial" pitchFamily="34" charset="0"/>
              <a:buChar char="•"/>
            </a:pPr>
            <a:r>
              <a:rPr lang="en-NZ" baseline="0" dirty="0"/>
              <a:t>Not that we can add additional columns</a:t>
            </a:r>
            <a:endParaRPr lang="en-NZ" dirty="0"/>
          </a:p>
          <a:p>
            <a:pPr marL="0" indent="0">
              <a:buFont typeface="Arial" pitchFamily="34" charset="0"/>
              <a:buNone/>
            </a:pPr>
            <a:endParaRPr lang="en-US" baseline="0" dirty="0"/>
          </a:p>
          <a:p>
            <a:pPr marL="0" indent="0">
              <a:buFont typeface="Arial" pitchFamily="34" charset="0"/>
              <a:buNone/>
            </a:pPr>
            <a:r>
              <a:rPr lang="en-US" b="1" baseline="0" dirty="0"/>
              <a:t>Notes</a:t>
            </a:r>
          </a:p>
          <a:p>
            <a:r>
              <a:rPr lang="en-US" dirty="0"/>
              <a:t>http://msdn.microsoft.com/en-us/library/dd573356.aspx</a:t>
            </a:r>
          </a:p>
          <a:p>
            <a:endParaRPr lang="en-US" dirty="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a:p>
          <a:p>
            <a:endParaRPr lang="en-NZ"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D924DC9-2D40-4898-9995-3C224EE0F48B}" type="slidenum">
              <a:rPr lang="en-US" smtClean="0"/>
              <a:t>45</a:t>
            </a:fld>
            <a:endParaRPr lang="en-US" dirty="0"/>
          </a:p>
        </p:txBody>
      </p:sp>
    </p:spTree>
    <p:extLst>
      <p:ext uri="{BB962C8B-B14F-4D97-AF65-F5344CB8AC3E}">
        <p14:creationId xmlns:p14="http://schemas.microsoft.com/office/powerpoint/2010/main" val="23400620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Slide Objectives</a:t>
            </a:r>
          </a:p>
          <a:p>
            <a:pPr marL="171450" indent="-171450">
              <a:buFont typeface="Arial" pitchFamily="34" charset="0"/>
              <a:buChar char="•"/>
            </a:pPr>
            <a:r>
              <a:rPr lang="en-US" b="0" dirty="0"/>
              <a:t>Understand The Basic Query Syntax</a:t>
            </a:r>
          </a:p>
          <a:p>
            <a:endParaRPr lang="en-US" dirty="0"/>
          </a:p>
          <a:p>
            <a:r>
              <a:rPr lang="en-US" b="1" dirty="0"/>
              <a:t>Speaker Notes</a:t>
            </a:r>
          </a:p>
          <a:p>
            <a:pPr marL="171450" indent="-171450">
              <a:buFont typeface="Arial" pitchFamily="34" charset="0"/>
              <a:buChar char="•"/>
            </a:pPr>
            <a:r>
              <a:rPr lang="en-NZ" dirty="0"/>
              <a:t>Tables store data as entities. </a:t>
            </a:r>
          </a:p>
          <a:p>
            <a:pPr marL="171450" indent="-171450">
              <a:buFont typeface="Arial" pitchFamily="34" charset="0"/>
              <a:buChar char="•"/>
            </a:pPr>
            <a:r>
              <a:rPr lang="en-NZ" dirty="0"/>
              <a:t>Querying is per the ADO.NET</a:t>
            </a:r>
            <a:r>
              <a:rPr lang="en-NZ" baseline="0" dirty="0"/>
              <a:t> Data Services spec</a:t>
            </a:r>
            <a:br>
              <a:rPr lang="en-NZ" baseline="0" dirty="0"/>
            </a:br>
            <a:r>
              <a:rPr lang="en-NZ" baseline="0" dirty="0"/>
              <a:t>http://msdn.microsoft.com/en-us/library/cc668784.aspx</a:t>
            </a:r>
          </a:p>
          <a:p>
            <a:pPr marL="171450" indent="-171450">
              <a:buFont typeface="Arial" pitchFamily="34" charset="0"/>
              <a:buChar char="•"/>
            </a:pPr>
            <a:r>
              <a:rPr lang="en-NZ" baseline="0" dirty="0"/>
              <a:t>Should endeavour to always include the Partition key to limit scope of query- partitions always served by a single storage node</a:t>
            </a:r>
            <a:endParaRPr lang="en-NZ" dirty="0"/>
          </a:p>
          <a:p>
            <a:pPr marL="0" indent="0">
              <a:buFont typeface="Arial" pitchFamily="34" charset="0"/>
              <a:buNone/>
            </a:pPr>
            <a:endParaRPr lang="en-US" baseline="0" dirty="0"/>
          </a:p>
          <a:p>
            <a:pPr marL="0" indent="0">
              <a:buFont typeface="Arial" pitchFamily="34" charset="0"/>
              <a:buNone/>
            </a:pPr>
            <a:r>
              <a:rPr lang="en-US" b="1" baseline="0" dirty="0"/>
              <a:t>Notes</a:t>
            </a:r>
          </a:p>
          <a:p>
            <a:r>
              <a:rPr lang="en-US" dirty="0"/>
              <a:t>http://msdn.microsoft.com/en-us/library/dd573356.aspx</a:t>
            </a:r>
          </a:p>
          <a:p>
            <a:endParaRPr lang="en-US" dirty="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a:p>
          <a:p>
            <a:endParaRPr lang="en-NZ"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D924DC9-2D40-4898-9995-3C224EE0F48B}" type="slidenum">
              <a:rPr lang="en-US" smtClean="0"/>
              <a:t>46</a:t>
            </a:fld>
            <a:endParaRPr lang="en-US" dirty="0"/>
          </a:p>
        </p:txBody>
      </p:sp>
    </p:spTree>
    <p:extLst>
      <p:ext uri="{BB962C8B-B14F-4D97-AF65-F5344CB8AC3E}">
        <p14:creationId xmlns:p14="http://schemas.microsoft.com/office/powerpoint/2010/main" val="32379666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a:t>Slide Objectives</a:t>
            </a:r>
          </a:p>
          <a:p>
            <a:pPr marL="171450" indent="-171450">
              <a:buFont typeface="Arial" pitchFamily="34" charset="0"/>
              <a:buChar char="•"/>
            </a:pPr>
            <a:r>
              <a:rPr lang="en-US" b="0" dirty="0"/>
              <a:t>Understand The Partition Key</a:t>
            </a:r>
          </a:p>
          <a:p>
            <a:endParaRPr lang="en-US" dirty="0"/>
          </a:p>
          <a:p>
            <a:r>
              <a:rPr lang="en-US" b="1" dirty="0"/>
              <a:t>Speaker Notes</a:t>
            </a:r>
          </a:p>
          <a:p>
            <a:pPr marL="171450" indent="-171450">
              <a:buFont typeface="Arial" pitchFamily="34" charset="0"/>
              <a:buChar char="•"/>
            </a:pPr>
            <a:r>
              <a:rPr lang="en-NZ" dirty="0"/>
              <a:t>Tables are partitioned to support load balancing across storage nodes. </a:t>
            </a:r>
          </a:p>
          <a:p>
            <a:pPr marL="171450" indent="-171450">
              <a:buFont typeface="Arial" pitchFamily="34" charset="0"/>
              <a:buChar char="•"/>
            </a:pPr>
            <a:r>
              <a:rPr lang="en-NZ" dirty="0"/>
              <a:t>A table's entities are organized by partition. </a:t>
            </a:r>
          </a:p>
          <a:p>
            <a:pPr marL="171450" indent="-171450">
              <a:buFont typeface="Arial" pitchFamily="34" charset="0"/>
              <a:buChar char="•"/>
            </a:pPr>
            <a:r>
              <a:rPr lang="en-NZ" dirty="0"/>
              <a:t>A partition is a consecutive range of entities possessing the same partition key value. </a:t>
            </a:r>
          </a:p>
          <a:p>
            <a:pPr marL="171450" indent="-171450">
              <a:buFont typeface="Arial" pitchFamily="34" charset="0"/>
              <a:buChar char="•"/>
            </a:pPr>
            <a:r>
              <a:rPr lang="en-NZ" dirty="0"/>
              <a:t>The partition key is a unique identifier for the partition within a given table, specified by the </a:t>
            </a:r>
            <a:r>
              <a:rPr lang="en-NZ" b="1" dirty="0" err="1"/>
              <a:t>PartitionKey</a:t>
            </a:r>
            <a:r>
              <a:rPr lang="en-NZ" dirty="0"/>
              <a:t> property. </a:t>
            </a:r>
          </a:p>
          <a:p>
            <a:pPr marL="384431" lvl="1" indent="-171450">
              <a:buFont typeface="Arial" pitchFamily="34" charset="0"/>
              <a:buChar char="•"/>
            </a:pPr>
            <a:r>
              <a:rPr lang="en-NZ" dirty="0"/>
              <a:t>The partition key forms the first part of an entity's unique</a:t>
            </a:r>
            <a:r>
              <a:rPr lang="en-NZ" baseline="0" dirty="0"/>
              <a:t> identifier within the table</a:t>
            </a:r>
            <a:r>
              <a:rPr lang="en-NZ" dirty="0"/>
              <a:t>.</a:t>
            </a:r>
          </a:p>
          <a:p>
            <a:pPr marL="384431" lvl="1" indent="-171450">
              <a:buFont typeface="Arial" pitchFamily="34" charset="0"/>
              <a:buChar char="•"/>
            </a:pPr>
            <a:r>
              <a:rPr lang="en-NZ" dirty="0"/>
              <a:t>The partition key may be a string value up to 1 KB in size.</a:t>
            </a:r>
          </a:p>
          <a:p>
            <a:pPr marL="171450" indent="-171450">
              <a:buFont typeface="Arial" pitchFamily="34" charset="0"/>
              <a:buChar char="•"/>
            </a:pPr>
            <a:r>
              <a:rPr lang="en-NZ" dirty="0"/>
              <a:t>You must include the </a:t>
            </a:r>
            <a:r>
              <a:rPr lang="en-NZ" b="1" dirty="0" err="1"/>
              <a:t>PartitionKey</a:t>
            </a:r>
            <a:r>
              <a:rPr lang="en-NZ" dirty="0"/>
              <a:t> property in every insert, update, and delete operation.</a:t>
            </a:r>
          </a:p>
          <a:p>
            <a:pPr marL="0" indent="0">
              <a:buFont typeface="Arial" pitchFamily="34" charset="0"/>
              <a:buNone/>
            </a:pPr>
            <a:endParaRPr lang="en-US" baseline="0" dirty="0"/>
          </a:p>
          <a:p>
            <a:pPr marL="0" indent="0">
              <a:buFont typeface="Arial" pitchFamily="34" charset="0"/>
              <a:buNone/>
            </a:pPr>
            <a:endParaRPr lang="en-US" baseline="0" dirty="0"/>
          </a:p>
          <a:p>
            <a:pPr marL="0" indent="0">
              <a:buFont typeface="Arial" pitchFamily="34" charset="0"/>
              <a:buNone/>
            </a:pPr>
            <a:endParaRPr lang="en-US" baseline="0" dirty="0"/>
          </a:p>
          <a:p>
            <a:pPr marL="0" indent="0">
              <a:buFont typeface="Arial" pitchFamily="34" charset="0"/>
              <a:buNone/>
            </a:pPr>
            <a:r>
              <a:rPr lang="en-US" b="1" baseline="0" dirty="0"/>
              <a:t>Notes</a:t>
            </a:r>
          </a:p>
          <a:p>
            <a:r>
              <a:rPr lang="en-US" dirty="0"/>
              <a:t>http://msdn.microsoft.com/en-us/library/dd573356.aspx</a:t>
            </a:r>
          </a:p>
          <a:p>
            <a:r>
              <a:rPr lang="en-US" dirty="0"/>
              <a:t>http://blogs.msdn.com/b/windowsazurestorage/archive/2010/05/07/understanding-the-scalability-availability-durability-and-billing-of-windows-azure-storage.aspx </a:t>
            </a:r>
          </a:p>
          <a:p>
            <a:r>
              <a:rPr lang="en-US" dirty="0"/>
              <a:t>http://blogs.msdn.com/b/windowsazurestorage/archive/2010/05/10/windows-azure-storage-abstractions-and-their-scalability-targets.aspx</a:t>
            </a:r>
          </a:p>
          <a:p>
            <a:endParaRPr lang="en-US" dirty="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a:p>
          <a:p>
            <a:endParaRPr lang="en-NZ"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47</a:t>
            </a:fld>
            <a:endParaRPr lang="en-US" dirty="0"/>
          </a:p>
        </p:txBody>
      </p:sp>
    </p:spTree>
    <p:extLst>
      <p:ext uri="{BB962C8B-B14F-4D97-AF65-F5344CB8AC3E}">
        <p14:creationId xmlns:p14="http://schemas.microsoft.com/office/powerpoint/2010/main" val="27920748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Objectives</a:t>
            </a:r>
          </a:p>
          <a:p>
            <a:pPr marL="171450" indent="-171450">
              <a:buFont typeface="Arial" pitchFamily="34" charset="0"/>
              <a:buChar char="•"/>
            </a:pPr>
            <a:r>
              <a:rPr lang="en-US" b="0" dirty="0"/>
              <a:t>Understand The Partition Key</a:t>
            </a:r>
          </a:p>
          <a:p>
            <a:endParaRPr lang="en-US" dirty="0"/>
          </a:p>
          <a:p>
            <a:r>
              <a:rPr lang="en-US" b="1" dirty="0"/>
              <a:t>Speaker Notes</a:t>
            </a:r>
          </a:p>
          <a:p>
            <a:pPr marL="171450" indent="-171450">
              <a:buFont typeface="Arial" pitchFamily="34" charset="0"/>
              <a:buChar char="•"/>
            </a:pPr>
            <a:r>
              <a:rPr lang="en-NZ" dirty="0"/>
              <a:t>Tables are partitioned to support load balancing across storage nodes. </a:t>
            </a:r>
          </a:p>
          <a:p>
            <a:pPr marL="171450" indent="-171450">
              <a:buFont typeface="Arial" pitchFamily="34" charset="0"/>
              <a:buChar char="•"/>
            </a:pPr>
            <a:r>
              <a:rPr lang="en-NZ" dirty="0"/>
              <a:t>A table's entities are organized by partition. </a:t>
            </a:r>
          </a:p>
          <a:p>
            <a:pPr marL="171450" indent="-171450">
              <a:buFont typeface="Arial" pitchFamily="34" charset="0"/>
              <a:buChar char="•"/>
            </a:pPr>
            <a:r>
              <a:rPr lang="en-NZ" dirty="0"/>
              <a:t>A partition is a consecutive range of entities possessing the same partition key value. </a:t>
            </a:r>
          </a:p>
          <a:p>
            <a:pPr marL="171450" indent="-171450">
              <a:buFont typeface="Arial" pitchFamily="34" charset="0"/>
              <a:buChar char="•"/>
            </a:pPr>
            <a:r>
              <a:rPr lang="en-NZ" dirty="0"/>
              <a:t>The partition key is a unique identifier for the partition within a given table, specified by the </a:t>
            </a:r>
            <a:r>
              <a:rPr lang="en-NZ" b="1" dirty="0" err="1"/>
              <a:t>PartitionKey</a:t>
            </a:r>
            <a:r>
              <a:rPr lang="en-NZ" dirty="0"/>
              <a:t> property. </a:t>
            </a:r>
          </a:p>
          <a:p>
            <a:pPr marL="384431" lvl="1" indent="-171450">
              <a:buFont typeface="Arial" pitchFamily="34" charset="0"/>
              <a:buChar char="•"/>
            </a:pPr>
            <a:r>
              <a:rPr lang="en-NZ" dirty="0"/>
              <a:t>The partition key forms the first part of an entity's unique</a:t>
            </a:r>
            <a:r>
              <a:rPr lang="en-NZ" baseline="0" dirty="0"/>
              <a:t> identifier within the table</a:t>
            </a:r>
            <a:r>
              <a:rPr lang="en-NZ" dirty="0"/>
              <a:t>.</a:t>
            </a:r>
          </a:p>
          <a:p>
            <a:pPr marL="384431" lvl="1" indent="-171450">
              <a:buFont typeface="Arial" pitchFamily="34" charset="0"/>
              <a:buChar char="•"/>
            </a:pPr>
            <a:r>
              <a:rPr lang="en-NZ" dirty="0"/>
              <a:t>The partition key may be a string value up to 1 KB in size.</a:t>
            </a:r>
          </a:p>
          <a:p>
            <a:pPr marL="171450" indent="-171450">
              <a:buFont typeface="Arial" pitchFamily="34" charset="0"/>
              <a:buChar char="•"/>
            </a:pPr>
            <a:r>
              <a:rPr lang="en-NZ" dirty="0"/>
              <a:t>You must include the </a:t>
            </a:r>
            <a:r>
              <a:rPr lang="en-NZ" b="1" dirty="0" err="1"/>
              <a:t>PartitionKey</a:t>
            </a:r>
            <a:r>
              <a:rPr lang="en-NZ" dirty="0"/>
              <a:t> property in every insert, update, and delete operation.</a:t>
            </a:r>
          </a:p>
          <a:p>
            <a:pPr marL="0" indent="0">
              <a:buFont typeface="Arial" pitchFamily="34" charset="0"/>
              <a:buNone/>
            </a:pPr>
            <a:endParaRPr lang="en-US" baseline="0" dirty="0"/>
          </a:p>
          <a:p>
            <a:pPr marL="0" indent="0">
              <a:buFont typeface="Arial" pitchFamily="34" charset="0"/>
              <a:buNone/>
            </a:pPr>
            <a:endParaRPr lang="en-US" baseline="0" dirty="0"/>
          </a:p>
          <a:p>
            <a:pPr marL="0" indent="0">
              <a:buFont typeface="Arial" pitchFamily="34" charset="0"/>
              <a:buNone/>
            </a:pPr>
            <a:endParaRPr lang="en-US" baseline="0" dirty="0"/>
          </a:p>
          <a:p>
            <a:pPr marL="0" indent="0">
              <a:buFont typeface="Arial" pitchFamily="34" charset="0"/>
              <a:buNone/>
            </a:pPr>
            <a:r>
              <a:rPr lang="en-US" b="1" baseline="0" dirty="0"/>
              <a:t>Notes</a:t>
            </a:r>
          </a:p>
          <a:p>
            <a:r>
              <a:rPr lang="en-US" dirty="0"/>
              <a:t>http://msdn.microsoft.com/en-us/library/dd573356.aspx</a:t>
            </a:r>
          </a:p>
          <a:p>
            <a:r>
              <a:rPr lang="en-US" dirty="0"/>
              <a:t>http://blogs.msdn.com/b/windowsazurestorage/archive/2010/05/07/understanding-the-scalability-availability-durability-and-billing-of-windows-azure-storage.aspx </a:t>
            </a:r>
          </a:p>
          <a:p>
            <a:r>
              <a:rPr lang="en-US" dirty="0"/>
              <a:t>http://blogs.msdn.com/b/windowsazurestorage/archive/2010/05/10/windows-azure-storage-abstractions-and-their-scalability-targets.aspx</a:t>
            </a:r>
          </a:p>
          <a:p>
            <a:endParaRPr lang="en-US" dirty="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a:p>
          <a:p>
            <a:endParaRPr lang="en-NZ"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08C3800-5C46-4493-B456-B5C0A0B190CA}" type="slidenum">
              <a:rPr lang="en-US" smtClean="0"/>
              <a:pPr/>
              <a:t>48</a:t>
            </a:fld>
            <a:endParaRPr lang="en-US" dirty="0"/>
          </a:p>
        </p:txBody>
      </p:sp>
    </p:spTree>
    <p:extLst>
      <p:ext uri="{BB962C8B-B14F-4D97-AF65-F5344CB8AC3E}">
        <p14:creationId xmlns:p14="http://schemas.microsoft.com/office/powerpoint/2010/main" val="3688840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3031610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50</a:t>
            </a:fld>
            <a:endParaRPr lang="en-US" dirty="0"/>
          </a:p>
        </p:txBody>
      </p:sp>
    </p:spTree>
    <p:extLst>
      <p:ext uri="{BB962C8B-B14F-4D97-AF65-F5344CB8AC3E}">
        <p14:creationId xmlns:p14="http://schemas.microsoft.com/office/powerpoint/2010/main" val="29971809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b="1" dirty="0"/>
              <a:t>Slide Objectives</a:t>
            </a:r>
          </a:p>
          <a:p>
            <a:pPr marL="171450" indent="-171450">
              <a:buFont typeface="Arial" pitchFamily="34" charset="0"/>
              <a:buChar char="•"/>
            </a:pPr>
            <a:r>
              <a:rPr lang="en-US" b="0" dirty="0"/>
              <a:t>Understand Queues</a:t>
            </a:r>
          </a:p>
          <a:p>
            <a:endParaRPr lang="en-US" dirty="0"/>
          </a:p>
          <a:p>
            <a:r>
              <a:rPr lang="en-US" b="1" dirty="0"/>
              <a:t>Speaker Notes</a:t>
            </a:r>
          </a:p>
          <a:p>
            <a:pPr marL="171450" indent="-171450">
              <a:buFont typeface="Arial" pitchFamily="34" charset="0"/>
              <a:buChar char="•"/>
            </a:pPr>
            <a:r>
              <a:rPr lang="en-NZ" dirty="0"/>
              <a:t>The Queue service provides reliable, persistent messaging within and between services. The REST API for the Queue service exposes two resources: queues and messages.</a:t>
            </a:r>
          </a:p>
          <a:p>
            <a:pPr marL="171450" indent="-171450">
              <a:buFont typeface="Arial" pitchFamily="34" charset="0"/>
              <a:buChar char="•"/>
            </a:pPr>
            <a:endParaRPr lang="en-NZ" dirty="0"/>
          </a:p>
          <a:p>
            <a:pPr marL="171450" indent="-171450">
              <a:buFont typeface="Arial" pitchFamily="34" charset="0"/>
              <a:buChar char="•"/>
            </a:pPr>
            <a:endParaRPr lang="en-US" baseline="0" dirty="0"/>
          </a:p>
          <a:p>
            <a:pPr marL="0" indent="0">
              <a:buFont typeface="Arial" pitchFamily="34" charset="0"/>
              <a:buNone/>
            </a:pPr>
            <a:r>
              <a:rPr lang="en-US" b="1" baseline="0" dirty="0"/>
              <a:t>Notes</a:t>
            </a:r>
          </a:p>
          <a:p>
            <a:pPr marL="0" indent="0">
              <a:buFont typeface="Arial" pitchFamily="34" charset="0"/>
              <a:buNone/>
            </a:pPr>
            <a:r>
              <a:rPr lang="en-US" b="0" baseline="0" dirty="0"/>
              <a:t>http://msdn.microsoft.com/en-us/library/dd573356.aspx</a:t>
            </a:r>
            <a:endParaRPr lang="en-US" dirty="0"/>
          </a:p>
          <a:p>
            <a:endParaRPr lang="en-US" dirty="0"/>
          </a:p>
          <a:p>
            <a:endParaRPr lang="en-US" dirty="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a:p>
          <a:p>
            <a:endParaRPr lang="en-NZ" dirty="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51</a:t>
            </a:fld>
            <a:endParaRPr lang="en-US" dirty="0"/>
          </a:p>
        </p:txBody>
      </p:sp>
    </p:spTree>
    <p:extLst>
      <p:ext uri="{BB962C8B-B14F-4D97-AF65-F5344CB8AC3E}">
        <p14:creationId xmlns:p14="http://schemas.microsoft.com/office/powerpoint/2010/main" val="33698912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Slide Objectives</a:t>
            </a:r>
          </a:p>
          <a:p>
            <a:pPr marL="171450" indent="-171450">
              <a:buFont typeface="Arial" pitchFamily="34" charset="0"/>
              <a:buChar char="•"/>
            </a:pPr>
            <a:r>
              <a:rPr lang="en-US" b="0" dirty="0"/>
              <a:t>Understand the Value</a:t>
            </a:r>
            <a:r>
              <a:rPr lang="en-US" b="0" baseline="0" dirty="0"/>
              <a:t> of Queues</a:t>
            </a:r>
            <a:endParaRPr lang="en-US" b="0" dirty="0"/>
          </a:p>
          <a:p>
            <a:endParaRPr lang="en-US" dirty="0"/>
          </a:p>
          <a:p>
            <a:r>
              <a:rPr lang="en-US" b="1" dirty="0"/>
              <a:t>Speaker Notes</a:t>
            </a:r>
          </a:p>
          <a:p>
            <a:pPr marL="171450" indent="-171450">
              <a:buFont typeface="Arial" pitchFamily="34" charset="0"/>
              <a:buChar char="•"/>
            </a:pPr>
            <a:r>
              <a:rPr lang="en-US" baseline="0" dirty="0"/>
              <a:t>Queues allow the apparent perf of app to be improved</a:t>
            </a:r>
          </a:p>
          <a:p>
            <a:pPr marL="171450" indent="-171450">
              <a:buFont typeface="Arial" pitchFamily="34" charset="0"/>
              <a:buChar char="•"/>
            </a:pPr>
            <a:r>
              <a:rPr lang="en-US" baseline="0" dirty="0"/>
              <a:t>Work can be buffered in queue and performed later</a:t>
            </a:r>
          </a:p>
          <a:p>
            <a:pPr marL="171450" indent="-171450">
              <a:buFont typeface="Arial" pitchFamily="34" charset="0"/>
              <a:buChar char="•"/>
            </a:pPr>
            <a:r>
              <a:rPr lang="en-US" baseline="0" dirty="0"/>
              <a:t>Allows simple async comms between roles</a:t>
            </a:r>
          </a:p>
          <a:p>
            <a:pPr marL="171450" indent="-171450">
              <a:buFont typeface="Arial" pitchFamily="34" charset="0"/>
              <a:buChar char="•"/>
            </a:pPr>
            <a:endParaRPr lang="en-US" baseline="0" dirty="0"/>
          </a:p>
          <a:p>
            <a:pPr marL="171450" indent="-171450">
              <a:buFont typeface="Arial" pitchFamily="34" charset="0"/>
              <a:buChar char="•"/>
            </a:pPr>
            <a:r>
              <a:rPr lang="en-US" baseline="0" dirty="0"/>
              <a:t>More on this Day 2</a:t>
            </a:r>
          </a:p>
          <a:p>
            <a:pPr marL="0" indent="0">
              <a:buFont typeface="Arial" pitchFamily="34" charset="0"/>
              <a:buNone/>
            </a:pPr>
            <a:endParaRPr lang="en-US" baseline="0" dirty="0"/>
          </a:p>
          <a:p>
            <a:pPr marL="0" indent="0">
              <a:buFont typeface="Arial" pitchFamily="34" charset="0"/>
              <a:buNone/>
            </a:pPr>
            <a:r>
              <a:rPr lang="en-US" b="1" baseline="0" dirty="0"/>
              <a:t>Notes</a:t>
            </a:r>
          </a:p>
          <a:p>
            <a:r>
              <a:rPr lang="en-US" dirty="0"/>
              <a:t>http://blogs.msdn.com/b/eugeniop/archive/2010/05/11/windows-azure-guidance-the-get-delete-pattern-for-reading-messages-from-queues.aspx</a:t>
            </a:r>
          </a:p>
          <a:p>
            <a:endParaRPr lang="en-US" dirty="0"/>
          </a:p>
          <a:p>
            <a:endParaRPr lang="en-US" dirty="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a:p>
          <a:p>
            <a:endParaRPr lang="en-NZ" dirty="0"/>
          </a:p>
          <a:p>
            <a:endParaRPr lang="en-US" dirty="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52</a:t>
            </a:fld>
            <a:endParaRPr lang="en-US" dirty="0"/>
          </a:p>
        </p:txBody>
      </p:sp>
    </p:spTree>
    <p:extLst>
      <p:ext uri="{BB962C8B-B14F-4D97-AF65-F5344CB8AC3E}">
        <p14:creationId xmlns:p14="http://schemas.microsoft.com/office/powerpoint/2010/main" val="21507124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a:t>Slide Objectives</a:t>
            </a:r>
          </a:p>
          <a:p>
            <a:pPr marL="171450" indent="-171450">
              <a:buFont typeface="Arial" pitchFamily="34" charset="0"/>
              <a:buChar char="•"/>
            </a:pPr>
            <a:r>
              <a:rPr lang="en-US" b="0" dirty="0"/>
              <a:t>Understand Queues in Detail</a:t>
            </a:r>
          </a:p>
          <a:p>
            <a:endParaRPr lang="en-US" dirty="0"/>
          </a:p>
          <a:p>
            <a:r>
              <a:rPr lang="en-US" b="1" dirty="0"/>
              <a:t>Speaker Notes</a:t>
            </a:r>
          </a:p>
          <a:p>
            <a:pPr marL="171450" indent="-171450">
              <a:buFont typeface="Arial" pitchFamily="34" charset="0"/>
              <a:buChar char="•"/>
            </a:pPr>
            <a:r>
              <a:rPr lang="en-NZ" dirty="0"/>
              <a:t>The Queue service provides reliable, persistent messaging within and between services. </a:t>
            </a:r>
          </a:p>
          <a:p>
            <a:pPr marL="171450" indent="-171450">
              <a:buFont typeface="Arial" pitchFamily="34" charset="0"/>
              <a:buChar char="•"/>
            </a:pPr>
            <a:r>
              <a:rPr lang="en-NZ" dirty="0"/>
              <a:t>The REST API for the Queue service exposes two resources: </a:t>
            </a:r>
          </a:p>
          <a:p>
            <a:pPr marL="384431" lvl="1" indent="-171450">
              <a:buFont typeface="Arial" pitchFamily="34" charset="0"/>
              <a:buChar char="•"/>
            </a:pPr>
            <a:r>
              <a:rPr lang="en-NZ" dirty="0"/>
              <a:t>Queues</a:t>
            </a:r>
          </a:p>
          <a:p>
            <a:pPr marL="384431" lvl="1" indent="-171450">
              <a:buFont typeface="Arial" pitchFamily="34" charset="0"/>
              <a:buChar char="•"/>
            </a:pPr>
            <a:r>
              <a:rPr lang="en-NZ" dirty="0"/>
              <a:t>messages.</a:t>
            </a:r>
          </a:p>
          <a:p>
            <a:pPr marL="171450" indent="-171450">
              <a:buFont typeface="Arial" pitchFamily="34" charset="0"/>
              <a:buChar char="•"/>
            </a:pPr>
            <a:r>
              <a:rPr lang="en-NZ" dirty="0"/>
              <a:t>Queues support user-defined metadata in the form of name-value pairs specified as headers on a request operation.</a:t>
            </a:r>
          </a:p>
          <a:p>
            <a:pPr marL="171450" indent="-171450">
              <a:buFont typeface="Arial" pitchFamily="34" charset="0"/>
              <a:buChar char="•"/>
            </a:pPr>
            <a:r>
              <a:rPr lang="en-NZ" dirty="0"/>
              <a:t>Each storage account may have an unlimited number of message queues that are named uniquely within the account. Each message queue may contain an unlimited number of messages. The maximum size for a message is limited to 8 KB. </a:t>
            </a:r>
          </a:p>
          <a:p>
            <a:pPr marL="171450" indent="-171450">
              <a:buFont typeface="Arial" pitchFamily="34" charset="0"/>
              <a:buChar char="•"/>
            </a:pPr>
            <a:r>
              <a:rPr lang="en-NZ" dirty="0"/>
              <a:t>When a message is read from the queue, the consumer is expected to process the message and then delete it.</a:t>
            </a:r>
          </a:p>
          <a:p>
            <a:pPr marL="384431" lvl="1" indent="-171450">
              <a:buFont typeface="Arial" pitchFamily="34" charset="0"/>
              <a:buChar char="•"/>
            </a:pPr>
            <a:r>
              <a:rPr lang="en-NZ" dirty="0"/>
              <a:t> After the message is read, it is made invisible to other consumers for a specified interval.</a:t>
            </a:r>
          </a:p>
          <a:p>
            <a:pPr marL="384431" lvl="1" indent="-171450">
              <a:buFont typeface="Arial" pitchFamily="34" charset="0"/>
              <a:buChar char="•"/>
            </a:pPr>
            <a:r>
              <a:rPr lang="en-NZ" dirty="0"/>
              <a:t> If the message has not yet been deleted at the time the interval expires, its visibility is restored, so that another consumer may process it</a:t>
            </a:r>
          </a:p>
          <a:p>
            <a:pPr marL="0" indent="0">
              <a:buFont typeface="Arial" pitchFamily="34" charset="0"/>
              <a:buNone/>
            </a:pPr>
            <a:endParaRPr lang="en-US" baseline="0" dirty="0"/>
          </a:p>
          <a:p>
            <a:pPr marL="0" indent="0">
              <a:buFont typeface="Arial" pitchFamily="34" charset="0"/>
              <a:buNone/>
            </a:pPr>
            <a:r>
              <a:rPr lang="en-US" b="1" baseline="0" dirty="0"/>
              <a:t>Notes</a:t>
            </a:r>
          </a:p>
          <a:p>
            <a:pPr marL="0" indent="0">
              <a:buFont typeface="Arial" pitchFamily="34" charset="0"/>
              <a:buNone/>
            </a:pPr>
            <a:r>
              <a:rPr lang="en-US" b="0" baseline="0" dirty="0"/>
              <a:t>http://msdn.microsoft.com/en-us/library/dd573356.aspx</a:t>
            </a:r>
            <a:endParaRPr lang="en-US" dirty="0"/>
          </a:p>
          <a:p>
            <a:endParaRPr lang="en-US" dirty="0"/>
          </a:p>
          <a:p>
            <a:endParaRPr lang="en-US" dirty="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a:p>
          <a:p>
            <a:endParaRPr lang="en-NZ" dirty="0"/>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53</a:t>
            </a:fld>
            <a:endParaRPr lang="en-US" dirty="0"/>
          </a:p>
        </p:txBody>
      </p:sp>
    </p:spTree>
    <p:extLst>
      <p:ext uri="{BB962C8B-B14F-4D97-AF65-F5344CB8AC3E}">
        <p14:creationId xmlns:p14="http://schemas.microsoft.com/office/powerpoint/2010/main" val="32661567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Slide Objectives</a:t>
            </a:r>
          </a:p>
          <a:p>
            <a:pPr marL="171450" indent="-171450">
              <a:buFont typeface="Arial" pitchFamily="34" charset="0"/>
              <a:buChar char="•"/>
            </a:pPr>
            <a:r>
              <a:rPr lang="en-US" b="0" dirty="0"/>
              <a:t>Understand the Value</a:t>
            </a:r>
            <a:r>
              <a:rPr lang="en-US" b="0" baseline="0" dirty="0"/>
              <a:t> of Queues</a:t>
            </a:r>
            <a:endParaRPr lang="en-US" b="0" dirty="0"/>
          </a:p>
          <a:p>
            <a:endParaRPr lang="en-US" dirty="0"/>
          </a:p>
          <a:p>
            <a:r>
              <a:rPr lang="en-US" b="1" dirty="0"/>
              <a:t>Speaker Notes</a:t>
            </a:r>
          </a:p>
          <a:p>
            <a:pPr marL="171450" indent="-171450">
              <a:buFont typeface="Arial" pitchFamily="34" charset="0"/>
              <a:buChar char="•"/>
            </a:pPr>
            <a:r>
              <a:rPr lang="en-US" baseline="0" dirty="0"/>
              <a:t>Queues allow the apparent perf of app to be improved</a:t>
            </a:r>
          </a:p>
          <a:p>
            <a:pPr marL="171450" indent="-171450">
              <a:buFont typeface="Arial" pitchFamily="34" charset="0"/>
              <a:buChar char="•"/>
            </a:pPr>
            <a:r>
              <a:rPr lang="en-US" baseline="0" dirty="0"/>
              <a:t>Work can be buffered in queue and performed later</a:t>
            </a:r>
          </a:p>
          <a:p>
            <a:pPr marL="171450" indent="-171450">
              <a:buFont typeface="Arial" pitchFamily="34" charset="0"/>
              <a:buChar char="•"/>
            </a:pPr>
            <a:r>
              <a:rPr lang="en-US" baseline="0" dirty="0"/>
              <a:t>Allows simple async comms between roles</a:t>
            </a:r>
          </a:p>
          <a:p>
            <a:pPr marL="171450" indent="-171450">
              <a:buFont typeface="Arial" pitchFamily="34" charset="0"/>
              <a:buChar char="•"/>
            </a:pPr>
            <a:endParaRPr lang="en-US" baseline="0" dirty="0"/>
          </a:p>
          <a:p>
            <a:pPr marL="171450" indent="-171450">
              <a:buFont typeface="Arial" pitchFamily="34" charset="0"/>
              <a:buChar char="•"/>
            </a:pPr>
            <a:r>
              <a:rPr lang="en-US" baseline="0" dirty="0"/>
              <a:t>More on this Day 2</a:t>
            </a:r>
          </a:p>
          <a:p>
            <a:pPr marL="0" indent="0">
              <a:buFont typeface="Arial" pitchFamily="34" charset="0"/>
              <a:buNone/>
            </a:pPr>
            <a:endParaRPr lang="en-US" baseline="0" dirty="0"/>
          </a:p>
          <a:p>
            <a:pPr marL="0" indent="0">
              <a:buFont typeface="Arial" pitchFamily="34" charset="0"/>
              <a:buNone/>
            </a:pPr>
            <a:r>
              <a:rPr lang="en-US" b="1" baseline="0" dirty="0"/>
              <a:t>Notes</a:t>
            </a:r>
          </a:p>
          <a:p>
            <a:r>
              <a:rPr lang="en-US" dirty="0"/>
              <a:t>http://blogs.msdn.com/b/eugeniop/archive/2010/05/11/windows-azure-guidance-the-get-delete-pattern-for-reading-messages-from-queues.aspx</a:t>
            </a:r>
          </a:p>
          <a:p>
            <a:endParaRPr lang="en-US" dirty="0"/>
          </a:p>
          <a:p>
            <a:endParaRPr lang="en-US" dirty="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a:p>
          <a:p>
            <a:endParaRPr lang="en-NZ" dirty="0"/>
          </a:p>
          <a:p>
            <a:endParaRPr lang="en-US" dirty="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54</a:t>
            </a:fld>
            <a:endParaRPr lang="en-US" dirty="0"/>
          </a:p>
        </p:txBody>
      </p:sp>
    </p:spTree>
    <p:extLst>
      <p:ext uri="{BB962C8B-B14F-4D97-AF65-F5344CB8AC3E}">
        <p14:creationId xmlns:p14="http://schemas.microsoft.com/office/powerpoint/2010/main" val="298597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should be a recap as this</a:t>
            </a:r>
            <a:r>
              <a:rPr lang="en-US" baseline="0" dirty="0"/>
              <a:t> session will dig deeper into the services.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6</a:t>
            </a:fld>
            <a:endParaRPr lang="en-US" dirty="0"/>
          </a:p>
        </p:txBody>
      </p:sp>
    </p:spTree>
    <p:extLst>
      <p:ext uri="{BB962C8B-B14F-4D97-AF65-F5344CB8AC3E}">
        <p14:creationId xmlns:p14="http://schemas.microsoft.com/office/powerpoint/2010/main" val="2383385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a:t>Slide Objective</a:t>
            </a:r>
          </a:p>
          <a:p>
            <a:pPr marL="171450" indent="-171450">
              <a:buFont typeface="Arial" pitchFamily="34" charset="0"/>
              <a:buChar char="•"/>
            </a:pPr>
            <a:r>
              <a:rPr lang="en-US" dirty="0"/>
              <a:t>Understand</a:t>
            </a:r>
            <a:r>
              <a:rPr lang="en-US" baseline="0" dirty="0"/>
              <a:t> a Windows Azure storage account</a:t>
            </a:r>
          </a:p>
          <a:p>
            <a:pPr marL="171450" indent="-171450">
              <a:buFont typeface="Arial" pitchFamily="34" charset="0"/>
              <a:buChar char="•"/>
            </a:pPr>
            <a:endParaRPr lang="en-US" baseline="0" dirty="0"/>
          </a:p>
          <a:p>
            <a:pPr marL="0" indent="0">
              <a:buFont typeface="Arial" pitchFamily="34" charset="0"/>
              <a:buNone/>
            </a:pPr>
            <a:r>
              <a:rPr lang="en-US" b="1" baseline="0" dirty="0"/>
              <a:t>Speaking notes</a:t>
            </a:r>
          </a:p>
          <a:p>
            <a:pPr marL="171450" indent="-171450">
              <a:buFont typeface="Arial" pitchFamily="34" charset="0"/>
              <a:buChar char="•"/>
            </a:pPr>
            <a:r>
              <a:rPr lang="en-US" dirty="0"/>
              <a:t>A Windows Azure subscription contains storage accounts</a:t>
            </a:r>
          </a:p>
          <a:p>
            <a:pPr marL="171450" indent="-171450">
              <a:buFont typeface="Arial" pitchFamily="34" charset="0"/>
              <a:buChar char="•"/>
            </a:pPr>
            <a:r>
              <a:rPr lang="en-US" dirty="0"/>
              <a:t>Can explicitly geo-locate to a sub region or set affinity with other services</a:t>
            </a:r>
          </a:p>
          <a:p>
            <a:pPr marL="171450" indent="-171450">
              <a:buFont typeface="Arial" pitchFamily="34" charset="0"/>
              <a:buChar char="•"/>
            </a:pPr>
            <a:r>
              <a:rPr lang="en-US" dirty="0"/>
              <a:t>Can enable CDN at the account level (means that public containers will be retrievable via the CDN URL)</a:t>
            </a:r>
          </a:p>
        </p:txBody>
      </p:sp>
      <p:sp>
        <p:nvSpPr>
          <p:cNvPr id="4" name="Slide Number Placeholder 3"/>
          <p:cNvSpPr>
            <a:spLocks noGrp="1"/>
          </p:cNvSpPr>
          <p:nvPr>
            <p:ph type="sldNum" sz="quarter" idx="10"/>
          </p:nvPr>
        </p:nvSpPr>
        <p:spPr/>
        <p:txBody>
          <a:bodyPr/>
          <a:lstStyle/>
          <a:p>
            <a:fld id="{DFF0BEB7-DC6A-443D-91D1-0CE0A533CAC5}" type="slidenum">
              <a:rPr lang="en-US" smtClean="0"/>
              <a:pPr/>
              <a:t>7</a:t>
            </a:fld>
            <a:endParaRPr lang="en-US" dirty="0"/>
          </a:p>
        </p:txBody>
      </p:sp>
    </p:spTree>
    <p:extLst>
      <p:ext uri="{BB962C8B-B14F-4D97-AF65-F5344CB8AC3E}">
        <p14:creationId xmlns:p14="http://schemas.microsoft.com/office/powerpoint/2010/main" val="1003105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indent="0">
              <a:buFont typeface="Arial" pitchFamily="34" charset="0"/>
              <a:buNone/>
            </a:pPr>
            <a:r>
              <a:rPr lang="en-US" b="1" dirty="0"/>
              <a:t>Slide Objective</a:t>
            </a:r>
          </a:p>
          <a:p>
            <a:pPr marL="171450" indent="-171450">
              <a:buFont typeface="Arial" pitchFamily="34" charset="0"/>
              <a:buChar char="•"/>
            </a:pPr>
            <a:r>
              <a:rPr lang="en-US" dirty="0"/>
              <a:t>Understand</a:t>
            </a:r>
            <a:r>
              <a:rPr lang="en-US" baseline="0" dirty="0"/>
              <a:t> the Development Storage Service</a:t>
            </a:r>
          </a:p>
          <a:p>
            <a:pPr marL="171450" indent="-171450">
              <a:buFont typeface="Arial" pitchFamily="34" charset="0"/>
              <a:buChar char="•"/>
            </a:pPr>
            <a:endParaRPr lang="en-US" baseline="0" dirty="0"/>
          </a:p>
          <a:p>
            <a:pPr marL="0" indent="0">
              <a:buFont typeface="Arial" pitchFamily="34" charset="0"/>
              <a:buNone/>
            </a:pPr>
            <a:r>
              <a:rPr lang="en-US" b="1" baseline="0" dirty="0"/>
              <a:t>Speaking notes</a:t>
            </a:r>
          </a:p>
          <a:p>
            <a:pPr marL="171450" indent="-171450">
              <a:buFont typeface="Arial" pitchFamily="34" charset="0"/>
              <a:buChar char="•"/>
            </a:pPr>
            <a:r>
              <a:rPr lang="en-US" dirty="0"/>
              <a:t>Client side simulator of storage in the cloud. </a:t>
            </a:r>
          </a:p>
          <a:p>
            <a:pPr marL="171450" indent="-171450">
              <a:buFont typeface="Arial" pitchFamily="34" charset="0"/>
              <a:buChar char="•"/>
            </a:pPr>
            <a:r>
              <a:rPr lang="en-US" dirty="0"/>
              <a:t>Allows completely disconnected (e.g. while travelling on a plane) development of Windows Azure apps</a:t>
            </a:r>
          </a:p>
          <a:p>
            <a:pPr marL="171450" indent="-171450">
              <a:buFont typeface="Arial" pitchFamily="34" charset="0"/>
              <a:buChar char="•"/>
            </a:pPr>
            <a:r>
              <a:rPr lang="en-US" dirty="0"/>
              <a:t>Can consume just like Cloud storage- from Development Fabric, from another application running locally</a:t>
            </a:r>
          </a:p>
          <a:p>
            <a:pPr marL="171450" indent="-171450">
              <a:buFont typeface="Arial" pitchFamily="34" charset="0"/>
              <a:buChar char="•"/>
            </a:pPr>
            <a:r>
              <a:rPr lang="en-US" dirty="0"/>
              <a:t>Is locked down so that it cannot be called from off the box</a:t>
            </a:r>
          </a:p>
          <a:p>
            <a:pPr marL="384431" lvl="1" indent="-171450">
              <a:buFont typeface="Arial" pitchFamily="34" charset="0"/>
              <a:buChar char="•"/>
            </a:pPr>
            <a:r>
              <a:rPr lang="en-US" dirty="0"/>
              <a:t>If you need this capability run a reverse proxy on the dev machine</a:t>
            </a:r>
          </a:p>
          <a:p>
            <a:pPr marL="171450" lvl="0" indent="-171450">
              <a:buFont typeface="Arial" pitchFamily="34" charset="0"/>
              <a:buChar char="•"/>
            </a:pPr>
            <a:r>
              <a:rPr lang="en-US" dirty="0"/>
              <a:t>Can use CSRun</a:t>
            </a:r>
            <a:r>
              <a:rPr lang="en-US" baseline="0" dirty="0"/>
              <a:t> to start and stop service</a:t>
            </a:r>
          </a:p>
          <a:p>
            <a:pPr marL="384431" lvl="1" indent="-171450">
              <a:buFont typeface="Arial" pitchFamily="34" charset="0"/>
              <a:buChar char="•"/>
            </a:pPr>
            <a:r>
              <a:rPr lang="en-US" baseline="0" dirty="0"/>
              <a:t>More on this in Day 3</a:t>
            </a:r>
          </a:p>
          <a:p>
            <a:pPr marL="171450" lvl="0" indent="-171450">
              <a:buFont typeface="Arial" pitchFamily="34" charset="0"/>
              <a:buChar char="•"/>
            </a:pPr>
            <a:r>
              <a:rPr lang="en-US" baseline="0" dirty="0"/>
              <a:t>Uses a single fixed account. The account name and key are always the same</a:t>
            </a:r>
          </a:p>
          <a:p>
            <a:pPr marL="384431" lvl="1" indent="-171450">
              <a:buFont typeface="Arial" pitchFamily="34" charset="0"/>
              <a:buChar char="•"/>
            </a:pPr>
            <a:r>
              <a:rPr lang="en-US" baseline="0" dirty="0"/>
              <a:t>Anyone memorized the Account key yet? Eby8vd…..</a:t>
            </a:r>
            <a:endParaRPr lang="en-US" dirty="0"/>
          </a:p>
          <a:p>
            <a:pPr marL="384431" lvl="1" indent="-171450">
              <a:buFont typeface="Arial" pitchFamily="34" charset="0"/>
              <a:buChar char="•"/>
            </a:pPr>
            <a:endParaRPr lang="en-US" dirty="0"/>
          </a:p>
          <a:p>
            <a:pPr marL="212981" lvl="1" indent="0">
              <a:buFont typeface="Arial" pitchFamily="34" charset="0"/>
              <a:buNone/>
            </a:pPr>
            <a:r>
              <a:rPr lang="en-US" b="1" dirty="0"/>
              <a:t>Notes</a:t>
            </a:r>
          </a:p>
          <a:p>
            <a:pPr marL="212981" lvl="1" indent="0">
              <a:buFont typeface="Arial" pitchFamily="34" charset="0"/>
              <a:buNone/>
            </a:pPr>
            <a:r>
              <a:rPr lang="en-US" b="0" dirty="0"/>
              <a:t>http://msdn.microsoft.com/en-us/library/dd179339.aspx</a:t>
            </a:r>
          </a:p>
          <a:p>
            <a:r>
              <a:rPr lang="en-NZ" dirty="0"/>
              <a:t>The Windows® Azure™ SDK development environment includes development storage, a utility that simulates the Blob, Queue, and Table services available in the cloud. If you are building a hosted service that employs storage services or writing any external application that calls storage services, you can test locally against development storage.</a:t>
            </a:r>
          </a:p>
          <a:p>
            <a:r>
              <a:rPr lang="en-NZ" dirty="0"/>
              <a:t>The development storage utility provides a user interface to view the status of the local storage services and to start, stop, and reset them.</a:t>
            </a:r>
          </a:p>
          <a:p>
            <a:r>
              <a:rPr lang="en-NZ" dirty="0"/>
              <a:t>This topic contains the following subtopics:</a:t>
            </a:r>
          </a:p>
          <a:p>
            <a:pPr marL="212981" lvl="1" indent="0">
              <a:buFont typeface="Arial" pitchFamily="34" charset="0"/>
              <a:buNone/>
            </a:pPr>
            <a:endParaRPr lang="en-US" b="1" dirty="0"/>
          </a:p>
          <a:p>
            <a:pPr marL="212981" lvl="1" indent="0">
              <a:buFont typeface="Arial" pitchFamily="34" charset="0"/>
              <a:buNone/>
            </a:pPr>
            <a:endParaRPr lang="en-US" b="1" dirty="0"/>
          </a:p>
        </p:txBody>
      </p:sp>
      <p:sp>
        <p:nvSpPr>
          <p:cNvPr id="4" name="Slide Number Placeholder 3"/>
          <p:cNvSpPr>
            <a:spLocks noGrp="1"/>
          </p:cNvSpPr>
          <p:nvPr>
            <p:ph type="sldNum" sz="quarter" idx="10"/>
          </p:nvPr>
        </p:nvSpPr>
        <p:spPr/>
        <p:txBody>
          <a:bodyPr/>
          <a:lstStyle/>
          <a:p>
            <a:fld id="{DFF0BEB7-DC6A-443D-91D1-0CE0A533CAC5}" type="slidenum">
              <a:rPr lang="en-US" smtClean="0"/>
              <a:pPr/>
              <a:t>8</a:t>
            </a:fld>
            <a:endParaRPr lang="en-US" dirty="0"/>
          </a:p>
        </p:txBody>
      </p:sp>
    </p:spTree>
    <p:extLst>
      <p:ext uri="{BB962C8B-B14F-4D97-AF65-F5344CB8AC3E}">
        <p14:creationId xmlns:p14="http://schemas.microsoft.com/office/powerpoint/2010/main" val="2438112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a:t>Slide Objective</a:t>
            </a:r>
          </a:p>
          <a:p>
            <a:pPr marL="171450" indent="-171450">
              <a:buFont typeface="Arial" pitchFamily="34" charset="0"/>
              <a:buChar char="•"/>
            </a:pPr>
            <a:r>
              <a:rPr lang="en-US" dirty="0"/>
              <a:t>Discuss the underlying</a:t>
            </a:r>
            <a:r>
              <a:rPr lang="en-US" baseline="0" dirty="0"/>
              <a:t> REST API</a:t>
            </a:r>
          </a:p>
          <a:p>
            <a:pPr marL="171450" indent="-171450">
              <a:buFont typeface="Arial" pitchFamily="34" charset="0"/>
              <a:buChar char="•"/>
            </a:pPr>
            <a:r>
              <a:rPr lang="en-US" baseline="0" dirty="0"/>
              <a:t>Discuss the Client API in the SDK- that provides convenient way to call REST service</a:t>
            </a:r>
          </a:p>
          <a:p>
            <a:pPr marL="171450" indent="-171450">
              <a:buFont typeface="Arial" pitchFamily="34" charset="0"/>
              <a:buChar char="•"/>
            </a:pPr>
            <a:endParaRPr lang="en-US" baseline="0" dirty="0"/>
          </a:p>
          <a:p>
            <a:pPr marL="0" indent="0">
              <a:buFont typeface="Arial" pitchFamily="34" charset="0"/>
              <a:buNone/>
            </a:pPr>
            <a:r>
              <a:rPr lang="en-US" b="1" baseline="0" dirty="0"/>
              <a:t>Speaking notes</a:t>
            </a:r>
          </a:p>
          <a:p>
            <a:pPr marL="171450" indent="-171450">
              <a:buFont typeface="Arial" pitchFamily="34" charset="0"/>
              <a:buChar char="•"/>
            </a:pPr>
            <a:r>
              <a:rPr lang="en-US" dirty="0"/>
              <a:t>Windows Azure Storage is exposed as RESTdful</a:t>
            </a:r>
            <a:r>
              <a:rPr lang="en-US" baseline="0" dirty="0"/>
              <a:t> web service</a:t>
            </a:r>
          </a:p>
          <a:p>
            <a:pPr marL="171450" indent="-171450">
              <a:buFont typeface="Arial" pitchFamily="34" charset="0"/>
              <a:buChar char="•"/>
            </a:pPr>
            <a:r>
              <a:rPr lang="en-US" baseline="0" dirty="0"/>
              <a:t>Can be called from any HTTP client</a:t>
            </a:r>
          </a:p>
          <a:p>
            <a:pPr marL="171450" indent="-171450">
              <a:buFont typeface="Arial" pitchFamily="34" charset="0"/>
              <a:buChar char="•"/>
            </a:pPr>
            <a:endParaRPr lang="en-US" baseline="0" dirty="0"/>
          </a:p>
          <a:p>
            <a:pPr marL="171450" indent="-171450">
              <a:buFont typeface="Arial" pitchFamily="34" charset="0"/>
              <a:buChar char="•"/>
            </a:pPr>
            <a:r>
              <a:rPr lang="en-US" baseline="0" dirty="0"/>
              <a:t>For .NET developers Microsoft ships a client SDK</a:t>
            </a:r>
          </a:p>
          <a:p>
            <a:pPr marL="171450" indent="-171450">
              <a:buFont typeface="Arial" pitchFamily="34" charset="0"/>
              <a:buChar char="•"/>
            </a:pPr>
            <a:r>
              <a:rPr lang="en-US" baseline="0" dirty="0"/>
              <a:t>Managed code library for calling the RESTful services</a:t>
            </a:r>
          </a:p>
          <a:p>
            <a:pPr marL="171450" indent="-171450">
              <a:buFont typeface="Arial" pitchFamily="34" charset="0"/>
              <a:buChar char="•"/>
            </a:pPr>
            <a:r>
              <a:rPr lang="en-US" baseline="0" dirty="0"/>
              <a:t>Hides many of the complexities of the service</a:t>
            </a:r>
          </a:p>
          <a:p>
            <a:pPr marL="384431" lvl="1" indent="-171450">
              <a:buFont typeface="Arial" pitchFamily="34" charset="0"/>
              <a:buChar char="•"/>
            </a:pPr>
            <a:r>
              <a:rPr lang="en-US" baseline="0" dirty="0"/>
              <a:t>Auto retries</a:t>
            </a:r>
          </a:p>
          <a:p>
            <a:pPr marL="171450" lvl="0" indent="-171450">
              <a:buFont typeface="Arial" pitchFamily="34" charset="0"/>
              <a:buChar char="•"/>
            </a:pPr>
            <a:r>
              <a:rPr lang="en-US" baseline="0" dirty="0"/>
              <a:t>Also provide a lower level Protocol library with useful helper tools</a:t>
            </a:r>
          </a:p>
          <a:p>
            <a:pPr marL="384431" lvl="1" indent="-171450">
              <a:buFont typeface="Arial" pitchFamily="34" charset="0"/>
              <a:buChar char="•"/>
            </a:pPr>
            <a:endParaRPr lang="en-US" baseline="0" dirty="0"/>
          </a:p>
          <a:p>
            <a:pPr marL="384431" lvl="1" indent="-171450">
              <a:buFont typeface="Arial" pitchFamily="34" charset="0"/>
              <a:buChar char="•"/>
            </a:pPr>
            <a:endParaRPr lang="en-US" baseline="0" dirty="0"/>
          </a:p>
          <a:p>
            <a:pPr marL="171450" lvl="0" indent="-171450">
              <a:buFont typeface="Arial" pitchFamily="34" charset="0"/>
              <a:buChar char="•"/>
            </a:pPr>
            <a:r>
              <a:rPr lang="en-US" baseline="0" dirty="0"/>
              <a:t>Important to understand the fundamentals of the REST APIs.</a:t>
            </a:r>
          </a:p>
          <a:p>
            <a:pPr marL="171450" lvl="0" indent="-171450">
              <a:buFont typeface="Arial" pitchFamily="34" charset="0"/>
              <a:buChar char="•"/>
            </a:pPr>
            <a:r>
              <a:rPr lang="en-US" baseline="0" dirty="0"/>
              <a:t>This deck discusses the REST APIs</a:t>
            </a:r>
          </a:p>
          <a:p>
            <a:pPr marL="171450" lvl="0" indent="-171450">
              <a:buFont typeface="Arial" pitchFamily="34" charset="0"/>
              <a:buChar char="•"/>
            </a:pPr>
            <a:r>
              <a:rPr lang="en-US" baseline="0" dirty="0"/>
              <a:t>Hands on lab demonstrates the SDK</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743402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a:t>Slide Objective</a:t>
            </a:r>
          </a:p>
          <a:p>
            <a:pPr marL="171450" indent="-171450">
              <a:buFont typeface="Arial" pitchFamily="34" charset="0"/>
              <a:buChar char="•"/>
            </a:pPr>
            <a:r>
              <a:rPr lang="en-US" dirty="0"/>
              <a:t>Describe security principles</a:t>
            </a:r>
            <a:endParaRPr lang="en-US" baseline="0" dirty="0"/>
          </a:p>
          <a:p>
            <a:pPr marL="171450" indent="-171450">
              <a:buFont typeface="Arial" pitchFamily="34" charset="0"/>
              <a:buChar char="•"/>
            </a:pPr>
            <a:endParaRPr lang="en-US" baseline="0" dirty="0"/>
          </a:p>
          <a:p>
            <a:pPr marL="0" indent="0">
              <a:buFont typeface="Arial" pitchFamily="34" charset="0"/>
              <a:buNone/>
            </a:pPr>
            <a:r>
              <a:rPr lang="en-US" b="1" baseline="0" dirty="0"/>
              <a:t>Speaking notes</a:t>
            </a:r>
          </a:p>
          <a:p>
            <a:pPr marL="171450" indent="-171450">
              <a:buFont typeface="Arial" pitchFamily="34" charset="0"/>
              <a:buChar char="•"/>
            </a:pPr>
            <a:r>
              <a:rPr lang="en-US" b="0" baseline="0" dirty="0"/>
              <a:t>Simple shared secret security</a:t>
            </a:r>
          </a:p>
          <a:p>
            <a:pPr marL="171450" indent="-171450">
              <a:buFont typeface="Arial" pitchFamily="34" charset="0"/>
              <a:buChar char="•"/>
            </a:pPr>
            <a:r>
              <a:rPr lang="en-US" b="0" baseline="0" dirty="0"/>
              <a:t>Can use HTTP or HTTPS to access</a:t>
            </a:r>
          </a:p>
          <a:p>
            <a:pPr marL="384431" lvl="1" indent="-171450">
              <a:buFont typeface="Arial" pitchFamily="34" charset="0"/>
              <a:buChar char="•"/>
            </a:pPr>
            <a:r>
              <a:rPr lang="en-US" b="0" baseline="0" dirty="0"/>
              <a:t>Use HTTP for public content</a:t>
            </a:r>
          </a:p>
          <a:p>
            <a:pPr marL="384431" lvl="1" indent="-171450">
              <a:buFont typeface="Arial" pitchFamily="34" charset="0"/>
              <a:buChar char="•"/>
            </a:pPr>
            <a:r>
              <a:rPr lang="en-US" b="0" baseline="0" dirty="0"/>
              <a:t>Use HTTPS for secure content (i.e. where using es or Shared Access Signatures)</a:t>
            </a:r>
          </a:p>
          <a:p>
            <a:pPr marL="171450" lvl="0" indent="-171450">
              <a:buFont typeface="Arial" pitchFamily="34" charset="0"/>
              <a:buChar char="•"/>
            </a:pPr>
            <a:endParaRPr lang="en-US" b="0" baseline="0" dirty="0"/>
          </a:p>
          <a:p>
            <a:pPr marL="171450" lvl="0" indent="-171450">
              <a:buFont typeface="Arial" pitchFamily="34" charset="0"/>
              <a:buChar char="•"/>
            </a:pPr>
            <a:r>
              <a:rPr lang="en-US" b="0" baseline="0" dirty="0"/>
              <a:t>Two 512bit keys</a:t>
            </a:r>
          </a:p>
          <a:p>
            <a:pPr marL="384431" lvl="1" indent="-171450">
              <a:buFont typeface="Arial" pitchFamily="34" charset="0"/>
              <a:buChar char="•"/>
            </a:pPr>
            <a:r>
              <a:rPr lang="en-US" b="0" baseline="0" dirty="0"/>
              <a:t>Keys used to sign priv requests</a:t>
            </a:r>
          </a:p>
          <a:p>
            <a:pPr marL="384431" lvl="1" indent="-171450">
              <a:buFont typeface="Arial" pitchFamily="34" charset="0"/>
              <a:buChar char="•"/>
            </a:pPr>
            <a:r>
              <a:rPr lang="en-US" b="0" baseline="0" dirty="0"/>
              <a:t>Two keys supports rolling of keys</a:t>
            </a:r>
          </a:p>
          <a:p>
            <a:pPr marL="499520" lvl="2" indent="-171450">
              <a:buFont typeface="Arial" pitchFamily="34" charset="0"/>
              <a:buChar char="•"/>
            </a:pPr>
            <a:r>
              <a:rPr lang="en-US" b="0" baseline="0" dirty="0"/>
              <a:t>E.g. if one key is compromised can use the second key while first is regenerated</a:t>
            </a:r>
          </a:p>
          <a:p>
            <a:pPr marL="499520" lvl="2" indent="-171450">
              <a:buFont typeface="Arial" pitchFamily="34" charset="0"/>
              <a:buChar char="•"/>
            </a:pPr>
            <a:endParaRPr lang="en-US" b="0" baseline="0" dirty="0"/>
          </a:p>
          <a:p>
            <a:pPr marL="171450" lvl="0" indent="-171450">
              <a:buFont typeface="Arial" pitchFamily="34" charset="0"/>
              <a:buChar char="•"/>
            </a:pPr>
            <a:r>
              <a:rPr lang="en-US" b="0" baseline="0" dirty="0"/>
              <a:t>More on SAS’s soon</a:t>
            </a:r>
          </a:p>
          <a:p>
            <a:pPr marL="0" indent="0">
              <a:buFont typeface="Arial" pitchFamily="34" charset="0"/>
              <a:buNone/>
            </a:pPr>
            <a:endParaRPr lang="en-US" b="0" baseline="0" dirty="0"/>
          </a:p>
          <a:p>
            <a:pPr marL="0" indent="0">
              <a:buFont typeface="Arial" pitchFamily="34" charset="0"/>
              <a:buNone/>
            </a:pPr>
            <a:r>
              <a:rPr lang="en-US" b="1" baseline="0" dirty="0"/>
              <a:t>Notes</a:t>
            </a:r>
          </a:p>
          <a:p>
            <a:pPr marL="0" indent="0">
              <a:buFont typeface="Arial" pitchFamily="34" charset="0"/>
              <a:buNone/>
            </a:pPr>
            <a:r>
              <a:rPr lang="en-US" b="0" baseline="0" dirty="0"/>
              <a:t>More on Security on Day 3</a:t>
            </a:r>
          </a:p>
          <a:p>
            <a:pPr marL="0" indent="0">
              <a:buFont typeface="Arial" pitchFamily="34" charset="0"/>
              <a:buNone/>
            </a:pPr>
            <a:r>
              <a:rPr lang="en-US" b="0" baseline="0" dirty="0"/>
              <a:t>http://social.msdn.microsoft.com/Forums/en-US/windowsazure/thread/1e023e8d-0ff9-472e-bcc1-05400a41466c </a:t>
            </a:r>
          </a:p>
          <a:p>
            <a:pPr marL="0" indent="0">
              <a:buFont typeface="Arial" pitchFamily="34" charset="0"/>
              <a:buNone/>
            </a:pPr>
            <a:r>
              <a:rPr lang="en-US" b="0" baseline="0" dirty="0"/>
              <a:t>http://blogs.msdn.com/b/usisvde/archive/2010/05/21/best-practices-for-data-storage-security-on-windows-azure.aspx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36363153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Slide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2905125" y="638175"/>
            <a:ext cx="3366134" cy="4391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93504" y="882806"/>
            <a:ext cx="924526" cy="505495"/>
          </a:xfrm>
          <a:prstGeom prst="rect">
            <a:avLst/>
          </a:prstGeom>
        </p:spPr>
      </p:pic>
      <p:sp>
        <p:nvSpPr>
          <p:cNvPr id="10" name="Title 1"/>
          <p:cNvSpPr>
            <a:spLocks noGrp="1"/>
          </p:cNvSpPr>
          <p:nvPr>
            <p:ph type="ctrTitle" hasCustomPrompt="1"/>
          </p:nvPr>
        </p:nvSpPr>
        <p:spPr>
          <a:xfrm>
            <a:off x="2998806" y="1588638"/>
            <a:ext cx="3272453" cy="1263282"/>
          </a:xfrm>
          <a:prstGeom prst="rect">
            <a:avLst/>
          </a:prstGeom>
        </p:spPr>
        <p:txBody>
          <a:bodyPr anchor="t">
            <a:noAutofit/>
          </a:bodyPr>
          <a:lstStyle>
            <a:lvl1pPr algn="l">
              <a:lnSpc>
                <a:spcPts val="4000"/>
              </a:lnSpc>
              <a:defRPr sz="4300">
                <a:solidFill>
                  <a:srgbClr val="09009E"/>
                </a:solidFill>
                <a:latin typeface="Segoe UI" panose="020B0502040204020203" pitchFamily="34" charset="0"/>
                <a:ea typeface="Segoe UI Black" panose="020B0A02040204020203" pitchFamily="34" charset="0"/>
                <a:cs typeface="Segoe UI" panose="020B0502040204020203" pitchFamily="34" charset="0"/>
              </a:defRPr>
            </a:lvl1pPr>
          </a:lstStyle>
          <a:p>
            <a:r>
              <a:rPr lang="en-US" dirty="0" err="1"/>
              <a:t>Tresentation</a:t>
            </a:r>
            <a:r>
              <a:rPr lang="en-US" dirty="0"/>
              <a:t> Title</a:t>
            </a:r>
          </a:p>
        </p:txBody>
      </p:sp>
      <p:sp>
        <p:nvSpPr>
          <p:cNvPr id="11" name="Subtitle 2"/>
          <p:cNvSpPr>
            <a:spLocks noGrp="1"/>
          </p:cNvSpPr>
          <p:nvPr>
            <p:ph type="subTitle" idx="1" hasCustomPrompt="1"/>
          </p:nvPr>
        </p:nvSpPr>
        <p:spPr>
          <a:xfrm>
            <a:off x="2998806" y="2732030"/>
            <a:ext cx="3272453" cy="283408"/>
          </a:xfrm>
          <a:prstGeom prst="rect">
            <a:avLst/>
          </a:prstGeom>
        </p:spPr>
        <p:txBody>
          <a:bodyPr>
            <a:noAutofit/>
          </a:bodyPr>
          <a:lstStyle>
            <a:lvl1pPr marL="0" indent="0" algn="l">
              <a:buNone/>
              <a:defRPr sz="1600">
                <a:solidFill>
                  <a:srgbClr val="09009E"/>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by Name Presenter</a:t>
            </a:r>
          </a:p>
        </p:txBody>
      </p:sp>
      <p:sp>
        <p:nvSpPr>
          <p:cNvPr id="18" name="Text Placeholder 17"/>
          <p:cNvSpPr>
            <a:spLocks noGrp="1"/>
          </p:cNvSpPr>
          <p:nvPr>
            <p:ph type="body" sz="quarter" idx="10" hasCustomPrompt="1"/>
          </p:nvPr>
        </p:nvSpPr>
        <p:spPr>
          <a:xfrm>
            <a:off x="2998808" y="3173031"/>
            <a:ext cx="3272452" cy="211231"/>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lang="en-US" sz="1000" kern="1200" dirty="0">
                <a:solidFill>
                  <a:schemeClr val="bg1">
                    <a:lumMod val="50000"/>
                  </a:schemeClr>
                </a:solidFill>
                <a:latin typeface="Segoe UI" panose="020B0502040204020203" pitchFamily="34" charset="0"/>
                <a:ea typeface="+mn-ea"/>
                <a:cs typeface="Segoe UI" panose="020B0502040204020203" pitchFamily="34" charset="0"/>
              </a:defRPr>
            </a:lvl1pPr>
          </a:lstStyle>
          <a:p>
            <a:pPr lvl="0"/>
            <a:r>
              <a:rPr lang="ca-ES" dirty="0"/>
              <a:t>presenterMail@daenet.eu</a:t>
            </a:r>
            <a:endParaRPr lang="en-US" dirty="0"/>
          </a:p>
        </p:txBody>
      </p:sp>
      <p:sp>
        <p:nvSpPr>
          <p:cNvPr id="21" name="TextBox 20"/>
          <p:cNvSpPr txBox="1"/>
          <p:nvPr userDrawn="1"/>
        </p:nvSpPr>
        <p:spPr>
          <a:xfrm>
            <a:off x="3397462" y="3743984"/>
            <a:ext cx="1663970" cy="110800"/>
          </a:xfrm>
          <a:prstGeom prst="rect">
            <a:avLst/>
          </a:prstGeom>
          <a:noFill/>
        </p:spPr>
        <p:txBody>
          <a:bodyPr wrap="square" lIns="0" tIns="0" rIns="0" bIns="0" rtlCol="0">
            <a:spAutoFit/>
          </a:bodyPr>
          <a:lstStyle/>
          <a:p>
            <a:pPr marL="0" lvl="0" indent="0" algn="l" defTabSz="914400" rtl="0" eaLnBrk="1" latinLnBrk="0" hangingPunct="1">
              <a:lnSpc>
                <a:spcPct val="90000"/>
              </a:lnSpc>
              <a:spcBef>
                <a:spcPts val="1000"/>
              </a:spcBef>
              <a:buFont typeface="Arial" panose="020B0604020202020204" pitchFamily="34" charset="0"/>
              <a:buNone/>
            </a:pPr>
            <a:r>
              <a:rPr lang="ca-ES" sz="800" kern="1200" dirty="0">
                <a:solidFill>
                  <a:schemeClr val="bg1">
                    <a:lumMod val="50000"/>
                  </a:schemeClr>
                </a:solidFill>
                <a:latin typeface="Segoe UI" panose="020B0502040204020203" pitchFamily="34" charset="0"/>
                <a:ea typeface="+mn-ea"/>
                <a:cs typeface="Segoe UI" panose="020B0502040204020203" pitchFamily="34" charset="0"/>
              </a:rPr>
              <a:t>+49 (0) 69 24 24 08 00</a:t>
            </a:r>
            <a:endParaRPr lang="en-US" sz="800" kern="1200" dirty="0">
              <a:solidFill>
                <a:schemeClr val="bg1">
                  <a:lumMod val="50000"/>
                </a:schemeClr>
              </a:solidFill>
              <a:latin typeface="Segoe UI" panose="020B0502040204020203" pitchFamily="34" charset="0"/>
              <a:ea typeface="+mn-ea"/>
              <a:cs typeface="Segoe UI" panose="020B0502040204020203" pitchFamily="34" charset="0"/>
            </a:endParaRPr>
          </a:p>
        </p:txBody>
      </p:sp>
      <p:sp>
        <p:nvSpPr>
          <p:cNvPr id="22" name="TextBox 21"/>
          <p:cNvSpPr txBox="1"/>
          <p:nvPr userDrawn="1"/>
        </p:nvSpPr>
        <p:spPr>
          <a:xfrm>
            <a:off x="3397461" y="3965068"/>
            <a:ext cx="1663970" cy="123111"/>
          </a:xfrm>
          <a:prstGeom prst="rect">
            <a:avLst/>
          </a:prstGeom>
          <a:noFill/>
        </p:spPr>
        <p:txBody>
          <a:bodyPr wrap="square" lIns="0" tIns="0" rIns="0" bIns="0" rtlCol="0" anchor="ctr">
            <a:spAutoFit/>
          </a:bodyPr>
          <a:lstStyle>
            <a:defPPr>
              <a:defRPr lang="en-US"/>
            </a:defPPr>
            <a:lvl1pPr lvl="0">
              <a:defRPr sz="800"/>
            </a:lvl1pPr>
          </a:lstStyle>
          <a:p>
            <a:pPr lvl="0"/>
            <a:r>
              <a:rPr lang="ca-ES" sz="800" kern="1200" dirty="0">
                <a:solidFill>
                  <a:schemeClr val="bg1">
                    <a:lumMod val="50000"/>
                  </a:schemeClr>
                </a:solidFill>
                <a:latin typeface="Segoe UI" panose="020B0502040204020203" pitchFamily="34" charset="0"/>
                <a:ea typeface="+mn-ea"/>
                <a:cs typeface="Segoe UI" panose="020B0502040204020203" pitchFamily="34" charset="0"/>
              </a:rPr>
              <a:t>info@daenet.eu</a:t>
            </a:r>
            <a:endParaRPr lang="en-US" sz="800" kern="1200" dirty="0">
              <a:solidFill>
                <a:schemeClr val="bg1">
                  <a:lumMod val="50000"/>
                </a:schemeClr>
              </a:solidFill>
              <a:latin typeface="Segoe UI" panose="020B0502040204020203" pitchFamily="34" charset="0"/>
              <a:ea typeface="+mn-ea"/>
              <a:cs typeface="Segoe UI" panose="020B0502040204020203" pitchFamily="34" charset="0"/>
            </a:endParaRPr>
          </a:p>
        </p:txBody>
      </p:sp>
      <p:sp>
        <p:nvSpPr>
          <p:cNvPr id="23" name="TextBox 22"/>
          <p:cNvSpPr txBox="1"/>
          <p:nvPr userDrawn="1"/>
        </p:nvSpPr>
        <p:spPr>
          <a:xfrm>
            <a:off x="3397461" y="4207242"/>
            <a:ext cx="1663970" cy="123111"/>
          </a:xfrm>
          <a:prstGeom prst="rect">
            <a:avLst/>
          </a:prstGeom>
          <a:noFill/>
        </p:spPr>
        <p:txBody>
          <a:bodyPr wrap="square" lIns="0" tIns="0" rIns="0" bIns="0" rtlCol="0" anchor="ctr">
            <a:spAutoFit/>
          </a:bodyPr>
          <a:lstStyle/>
          <a:p>
            <a:pPr marL="0" lvl="0" algn="l" defTabSz="914400" rtl="0" eaLnBrk="1" latinLnBrk="0" hangingPunct="1"/>
            <a:r>
              <a:rPr lang="ca-ES" sz="800" kern="1200" dirty="0">
                <a:solidFill>
                  <a:schemeClr val="bg1">
                    <a:lumMod val="50000"/>
                  </a:schemeClr>
                </a:solidFill>
                <a:latin typeface="Segoe UI" panose="020B0502040204020203" pitchFamily="34" charset="0"/>
                <a:ea typeface="+mn-ea"/>
                <a:cs typeface="Segoe UI" panose="020B0502040204020203" pitchFamily="34" charset="0"/>
              </a:rPr>
              <a:t>http://www.daenet.de/</a:t>
            </a:r>
            <a:endParaRPr lang="en-US" sz="800" kern="1200" dirty="0">
              <a:solidFill>
                <a:schemeClr val="bg1">
                  <a:lumMod val="50000"/>
                </a:schemeClr>
              </a:solidFill>
              <a:latin typeface="Segoe UI" panose="020B0502040204020203" pitchFamily="34" charset="0"/>
              <a:ea typeface="+mn-ea"/>
              <a:cs typeface="Segoe UI" panose="020B0502040204020203" pitchFamily="34" charset="0"/>
            </a:endParaRPr>
          </a:p>
        </p:txBody>
      </p:sp>
      <p:sp>
        <p:nvSpPr>
          <p:cNvPr id="24" name="TextBox 23"/>
          <p:cNvSpPr txBox="1"/>
          <p:nvPr userDrawn="1"/>
        </p:nvSpPr>
        <p:spPr>
          <a:xfrm>
            <a:off x="3397461" y="4449416"/>
            <a:ext cx="1663970" cy="123111"/>
          </a:xfrm>
          <a:prstGeom prst="rect">
            <a:avLst/>
          </a:prstGeom>
          <a:noFill/>
        </p:spPr>
        <p:txBody>
          <a:bodyPr wrap="square" lIns="0" tIns="0" rIns="0" bIns="0" rtlCol="0" anchor="ctr">
            <a:spAutoFit/>
          </a:bodyPr>
          <a:lstStyle/>
          <a:p>
            <a:pPr lvl="0"/>
            <a:r>
              <a:rPr lang="ca-ES" sz="800" kern="1200" dirty="0">
                <a:solidFill>
                  <a:schemeClr val="bg1">
                    <a:lumMod val="50000"/>
                  </a:schemeClr>
                </a:solidFill>
                <a:latin typeface="Segoe UI" panose="020B0502040204020203" pitchFamily="34" charset="0"/>
                <a:ea typeface="+mn-ea"/>
                <a:cs typeface="Segoe UI" panose="020B0502040204020203" pitchFamily="34" charset="0"/>
              </a:rPr>
              <a:t>http://www.daenet.de/</a:t>
            </a:r>
            <a:endParaRPr lang="en-US" sz="800" kern="1200" dirty="0">
              <a:solidFill>
                <a:schemeClr val="bg1">
                  <a:lumMod val="50000"/>
                </a:schemeClr>
              </a:solidFill>
              <a:latin typeface="Segoe UI" panose="020B0502040204020203" pitchFamily="34" charset="0"/>
              <a:ea typeface="+mn-ea"/>
              <a:cs typeface="Segoe UI" panose="020B0502040204020203" pitchFamily="34" charset="0"/>
            </a:endParaRPr>
          </a:p>
        </p:txBody>
      </p:sp>
      <p:sp>
        <p:nvSpPr>
          <p:cNvPr id="25" name="TextBox 24"/>
          <p:cNvSpPr txBox="1"/>
          <p:nvPr userDrawn="1"/>
        </p:nvSpPr>
        <p:spPr>
          <a:xfrm>
            <a:off x="3397461" y="4691590"/>
            <a:ext cx="1663970" cy="123111"/>
          </a:xfrm>
          <a:prstGeom prst="rect">
            <a:avLst/>
          </a:prstGeom>
          <a:noFill/>
        </p:spPr>
        <p:txBody>
          <a:bodyPr wrap="square" lIns="0" tIns="0" rIns="0" bIns="0" rtlCol="0" anchor="ctr">
            <a:spAutoFit/>
          </a:bodyPr>
          <a:lstStyle/>
          <a:p>
            <a:pPr lvl="0"/>
            <a:r>
              <a:rPr lang="ca-ES" sz="800" kern="1200" dirty="0">
                <a:solidFill>
                  <a:schemeClr val="bg1">
                    <a:lumMod val="50000"/>
                  </a:schemeClr>
                </a:solidFill>
                <a:latin typeface="Segoe UI" panose="020B0502040204020203" pitchFamily="34" charset="0"/>
                <a:ea typeface="+mn-ea"/>
                <a:cs typeface="Segoe UI" panose="020B0502040204020203" pitchFamily="34" charset="0"/>
              </a:rPr>
              <a:t>http://www.daenet.de/</a:t>
            </a:r>
            <a:endParaRPr lang="en-US" sz="800" kern="1200" dirty="0">
              <a:solidFill>
                <a:schemeClr val="bg1">
                  <a:lumMod val="50000"/>
                </a:schemeClr>
              </a:solidFill>
              <a:latin typeface="Segoe UI" panose="020B0502040204020203" pitchFamily="34" charset="0"/>
              <a:ea typeface="+mn-ea"/>
              <a:cs typeface="Segoe UI" panose="020B0502040204020203" pitchFamily="34" charset="0"/>
            </a:endParaRPr>
          </a:p>
        </p:txBody>
      </p:sp>
      <p:sp>
        <p:nvSpPr>
          <p:cNvPr id="3" name="Text Placeholder 2"/>
          <p:cNvSpPr>
            <a:spLocks noGrp="1"/>
          </p:cNvSpPr>
          <p:nvPr>
            <p:ph type="body" sz="quarter" idx="11" hasCustomPrompt="1"/>
          </p:nvPr>
        </p:nvSpPr>
        <p:spPr>
          <a:xfrm>
            <a:off x="2998806" y="3015438"/>
            <a:ext cx="3272453" cy="200337"/>
          </a:xfrm>
          <a:prstGeom prst="rect">
            <a:avLst/>
          </a:prstGeom>
        </p:spPr>
        <p:txBody>
          <a:bodyPr>
            <a:normAutofit/>
          </a:bodyPr>
          <a:lstStyle>
            <a:lvl1pPr marL="0" indent="0">
              <a:buNone/>
              <a:defRPr lang="en-US" sz="1000" kern="1200" dirty="0">
                <a:solidFill>
                  <a:srgbClr val="09009E"/>
                </a:solidFill>
                <a:latin typeface="Segoe UI" panose="020B0502040204020203" pitchFamily="34" charset="0"/>
                <a:ea typeface="+mn-ea"/>
                <a:cs typeface="Segoe UI" panose="020B0502040204020203" pitchFamily="34" charset="0"/>
              </a:defRPr>
            </a:lvl1pPr>
          </a:lstStyle>
          <a:p>
            <a:pPr lvl="0"/>
            <a:r>
              <a:rPr lang="en-GB" dirty="0"/>
              <a:t>Presenter role</a:t>
            </a:r>
            <a:endParaRPr lang="en-US" dirty="0"/>
          </a:p>
        </p:txBody>
      </p:sp>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093504" y="3678583"/>
            <a:ext cx="214846" cy="1189517"/>
          </a:xfrm>
          <a:prstGeom prst="rect">
            <a:avLst/>
          </a:prstGeom>
        </p:spPr>
      </p:pic>
    </p:spTree>
    <p:extLst>
      <p:ext uri="{BB962C8B-B14F-4D97-AF65-F5344CB8AC3E}">
        <p14:creationId xmlns:p14="http://schemas.microsoft.com/office/powerpoint/2010/main" val="2362382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Metro sixx tiles">
    <p:spTree>
      <p:nvGrpSpPr>
        <p:cNvPr id="1" name=""/>
        <p:cNvGrpSpPr/>
        <p:nvPr/>
      </p:nvGrpSpPr>
      <p:grpSpPr>
        <a:xfrm>
          <a:off x="0" y="0"/>
          <a:ext cx="0" cy="0"/>
          <a:chOff x="0" y="0"/>
          <a:chExt cx="0" cy="0"/>
        </a:xfrm>
      </p:grpSpPr>
      <p:sp>
        <p:nvSpPr>
          <p:cNvPr id="26" name="Rectangle 25"/>
          <p:cNvSpPr/>
          <p:nvPr userDrawn="1"/>
        </p:nvSpPr>
        <p:spPr>
          <a:xfrm>
            <a:off x="1763361" y="1574525"/>
            <a:ext cx="1746602" cy="17466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21"/>
          <p:cNvSpPr>
            <a:spLocks noGrp="1"/>
          </p:cNvSpPr>
          <p:nvPr>
            <p:ph type="body" sz="quarter" idx="13" hasCustomPrompt="1"/>
          </p:nvPr>
        </p:nvSpPr>
        <p:spPr>
          <a:xfrm>
            <a:off x="1763361" y="1574874"/>
            <a:ext cx="1746602" cy="490150"/>
          </a:xfrm>
          <a:prstGeom prst="rect">
            <a:avLst/>
          </a:prstGeom>
          <a:noFill/>
        </p:spPr>
        <p:txBody>
          <a:bodyPr lIns="180000" tIns="180000" rIns="180000"/>
          <a:lstStyle>
            <a:lvl1pPr marL="0" indent="0">
              <a:buNone/>
              <a:defRPr sz="1200" b="1" baseline="0">
                <a:solidFill>
                  <a:schemeClr val="bg1"/>
                </a:solidFill>
                <a:latin typeface="Segoe UI" panose="020B0502040204020203" pitchFamily="34" charset="0"/>
                <a:ea typeface="Segoe UI Black" panose="020B0A02040204020203" pitchFamily="34" charset="0"/>
                <a:cs typeface="Segoe UI" panose="020B0502040204020203" pitchFamily="34" charset="0"/>
              </a:defRPr>
            </a:lvl1pPr>
          </a:lstStyle>
          <a:p>
            <a:pPr lvl="0"/>
            <a:r>
              <a:rPr lang="en-GB" dirty="0"/>
              <a:t>SECTION TITLE</a:t>
            </a:r>
            <a:endParaRPr lang="en-US" dirty="0"/>
          </a:p>
        </p:txBody>
      </p:sp>
      <p:sp>
        <p:nvSpPr>
          <p:cNvPr id="16" name="Rectangle 15"/>
          <p:cNvSpPr/>
          <p:nvPr userDrawn="1"/>
        </p:nvSpPr>
        <p:spPr>
          <a:xfrm>
            <a:off x="5644799" y="1574525"/>
            <a:ext cx="1746602" cy="17466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21"/>
          <p:cNvSpPr>
            <a:spLocks noGrp="1"/>
          </p:cNvSpPr>
          <p:nvPr>
            <p:ph type="body" sz="quarter" idx="14" hasCustomPrompt="1"/>
          </p:nvPr>
        </p:nvSpPr>
        <p:spPr>
          <a:xfrm>
            <a:off x="5644799" y="1574874"/>
            <a:ext cx="1746602" cy="490150"/>
          </a:xfrm>
          <a:prstGeom prst="rect">
            <a:avLst/>
          </a:prstGeom>
          <a:noFill/>
        </p:spPr>
        <p:txBody>
          <a:bodyPr lIns="180000" tIns="180000" rIns="180000"/>
          <a:lstStyle>
            <a:lvl1pPr marL="0" indent="0">
              <a:buNone/>
              <a:defRPr sz="1200" b="1" baseline="0">
                <a:solidFill>
                  <a:schemeClr val="bg1"/>
                </a:solidFill>
                <a:latin typeface="Segoe UI" panose="020B0502040204020203" pitchFamily="34" charset="0"/>
                <a:ea typeface="Segoe UI Black" panose="020B0A02040204020203" pitchFamily="34" charset="0"/>
                <a:cs typeface="Segoe UI" panose="020B0502040204020203" pitchFamily="34" charset="0"/>
              </a:defRPr>
            </a:lvl1pPr>
          </a:lstStyle>
          <a:p>
            <a:pPr lvl="0"/>
            <a:r>
              <a:rPr lang="en-GB" dirty="0"/>
              <a:t>SECTION TITLE</a:t>
            </a:r>
            <a:endParaRPr lang="en-US" dirty="0"/>
          </a:p>
        </p:txBody>
      </p:sp>
      <p:sp>
        <p:nvSpPr>
          <p:cNvPr id="18" name="Rectangle 17"/>
          <p:cNvSpPr/>
          <p:nvPr userDrawn="1"/>
        </p:nvSpPr>
        <p:spPr>
          <a:xfrm>
            <a:off x="3711224" y="1574525"/>
            <a:ext cx="1746602" cy="17466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Placeholder 21"/>
          <p:cNvSpPr>
            <a:spLocks noGrp="1"/>
          </p:cNvSpPr>
          <p:nvPr>
            <p:ph type="body" sz="quarter" idx="15" hasCustomPrompt="1"/>
          </p:nvPr>
        </p:nvSpPr>
        <p:spPr>
          <a:xfrm>
            <a:off x="3711224" y="1574874"/>
            <a:ext cx="1746602" cy="490150"/>
          </a:xfrm>
          <a:prstGeom prst="rect">
            <a:avLst/>
          </a:prstGeom>
          <a:noFill/>
        </p:spPr>
        <p:txBody>
          <a:bodyPr lIns="180000" tIns="180000" rIns="180000"/>
          <a:lstStyle>
            <a:lvl1pPr marL="0" indent="0">
              <a:buNone/>
              <a:defRPr sz="1200" b="1" baseline="0">
                <a:solidFill>
                  <a:schemeClr val="bg1"/>
                </a:solidFill>
                <a:latin typeface="Segoe UI" panose="020B0502040204020203" pitchFamily="34" charset="0"/>
                <a:ea typeface="Segoe UI Black" panose="020B0A02040204020203" pitchFamily="34" charset="0"/>
                <a:cs typeface="Segoe UI" panose="020B0502040204020203" pitchFamily="34" charset="0"/>
              </a:defRPr>
            </a:lvl1pPr>
          </a:lstStyle>
          <a:p>
            <a:pPr lvl="0"/>
            <a:r>
              <a:rPr lang="en-GB" dirty="0"/>
              <a:t>SECTION TITLE</a:t>
            </a:r>
            <a:endParaRPr lang="en-US" dirty="0"/>
          </a:p>
        </p:txBody>
      </p:sp>
      <p:sp>
        <p:nvSpPr>
          <p:cNvPr id="37" name="Rectangle 36"/>
          <p:cNvSpPr/>
          <p:nvPr userDrawn="1"/>
        </p:nvSpPr>
        <p:spPr>
          <a:xfrm>
            <a:off x="1763361" y="3531912"/>
            <a:ext cx="1746602" cy="17466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 Placeholder 21"/>
          <p:cNvSpPr>
            <a:spLocks noGrp="1"/>
          </p:cNvSpPr>
          <p:nvPr>
            <p:ph type="body" sz="quarter" idx="16" hasCustomPrompt="1"/>
          </p:nvPr>
        </p:nvSpPr>
        <p:spPr>
          <a:xfrm>
            <a:off x="1763361" y="3532261"/>
            <a:ext cx="1746602" cy="490150"/>
          </a:xfrm>
          <a:prstGeom prst="rect">
            <a:avLst/>
          </a:prstGeom>
          <a:noFill/>
        </p:spPr>
        <p:txBody>
          <a:bodyPr lIns="180000" tIns="180000" rIns="180000"/>
          <a:lstStyle>
            <a:lvl1pPr marL="0" indent="0">
              <a:buNone/>
              <a:defRPr sz="1200" b="1" baseline="0">
                <a:solidFill>
                  <a:schemeClr val="bg1"/>
                </a:solidFill>
                <a:latin typeface="Segoe UI" panose="020B0502040204020203" pitchFamily="34" charset="0"/>
                <a:ea typeface="Segoe UI Black" panose="020B0A02040204020203" pitchFamily="34" charset="0"/>
                <a:cs typeface="Segoe UI" panose="020B0502040204020203" pitchFamily="34" charset="0"/>
              </a:defRPr>
            </a:lvl1pPr>
          </a:lstStyle>
          <a:p>
            <a:pPr lvl="0"/>
            <a:r>
              <a:rPr lang="en-GB" dirty="0"/>
              <a:t>SECTION TITLE</a:t>
            </a:r>
            <a:endParaRPr lang="en-US" dirty="0"/>
          </a:p>
        </p:txBody>
      </p:sp>
      <p:sp>
        <p:nvSpPr>
          <p:cNvPr id="39" name="Rectangle 38"/>
          <p:cNvSpPr/>
          <p:nvPr userDrawn="1"/>
        </p:nvSpPr>
        <p:spPr>
          <a:xfrm>
            <a:off x="5644799" y="3524663"/>
            <a:ext cx="1729989" cy="172998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 Placeholder 21"/>
          <p:cNvSpPr>
            <a:spLocks noGrp="1"/>
          </p:cNvSpPr>
          <p:nvPr>
            <p:ph type="body" sz="quarter" idx="17" hasCustomPrompt="1"/>
          </p:nvPr>
        </p:nvSpPr>
        <p:spPr>
          <a:xfrm>
            <a:off x="5644799" y="3532261"/>
            <a:ext cx="1746602" cy="490150"/>
          </a:xfrm>
          <a:prstGeom prst="rect">
            <a:avLst/>
          </a:prstGeom>
          <a:noFill/>
        </p:spPr>
        <p:txBody>
          <a:bodyPr lIns="180000" tIns="180000" rIns="180000"/>
          <a:lstStyle>
            <a:lvl1pPr marL="0" indent="0">
              <a:buNone/>
              <a:defRPr sz="1200" b="1" baseline="0">
                <a:solidFill>
                  <a:schemeClr val="bg1"/>
                </a:solidFill>
                <a:latin typeface="Segoe UI" panose="020B0502040204020203" pitchFamily="34" charset="0"/>
                <a:ea typeface="Segoe UI Black" panose="020B0A02040204020203" pitchFamily="34" charset="0"/>
                <a:cs typeface="Segoe UI" panose="020B0502040204020203" pitchFamily="34" charset="0"/>
              </a:defRPr>
            </a:lvl1pPr>
          </a:lstStyle>
          <a:p>
            <a:pPr lvl="0"/>
            <a:r>
              <a:rPr lang="en-GB" dirty="0"/>
              <a:t>SECTION TITLE</a:t>
            </a:r>
            <a:endParaRPr lang="en-US" dirty="0"/>
          </a:p>
        </p:txBody>
      </p:sp>
      <p:sp>
        <p:nvSpPr>
          <p:cNvPr id="41" name="Rectangle 40"/>
          <p:cNvSpPr/>
          <p:nvPr userDrawn="1"/>
        </p:nvSpPr>
        <p:spPr>
          <a:xfrm>
            <a:off x="3711224" y="3531912"/>
            <a:ext cx="1746602" cy="17466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21"/>
          <p:cNvSpPr>
            <a:spLocks noGrp="1"/>
          </p:cNvSpPr>
          <p:nvPr>
            <p:ph type="body" sz="quarter" idx="18" hasCustomPrompt="1"/>
          </p:nvPr>
        </p:nvSpPr>
        <p:spPr>
          <a:xfrm>
            <a:off x="3711224" y="3532261"/>
            <a:ext cx="1746602" cy="490150"/>
          </a:xfrm>
          <a:prstGeom prst="rect">
            <a:avLst/>
          </a:prstGeom>
          <a:noFill/>
        </p:spPr>
        <p:txBody>
          <a:bodyPr lIns="180000" tIns="180000" rIns="180000"/>
          <a:lstStyle>
            <a:lvl1pPr marL="0" indent="0">
              <a:buNone/>
              <a:defRPr sz="1200" b="1" baseline="0">
                <a:solidFill>
                  <a:schemeClr val="bg1"/>
                </a:solidFill>
                <a:latin typeface="Segoe UI" panose="020B0502040204020203" pitchFamily="34" charset="0"/>
                <a:ea typeface="Segoe UI Black" panose="020B0A02040204020203" pitchFamily="34" charset="0"/>
                <a:cs typeface="Segoe UI" panose="020B0502040204020203" pitchFamily="34" charset="0"/>
              </a:defRPr>
            </a:lvl1pPr>
          </a:lstStyle>
          <a:p>
            <a:pPr lvl="0"/>
            <a:r>
              <a:rPr lang="en-GB" dirty="0"/>
              <a:t>SECTION TITLE</a:t>
            </a:r>
            <a:endParaRPr lang="en-US" dirty="0"/>
          </a:p>
        </p:txBody>
      </p:sp>
    </p:spTree>
    <p:extLst>
      <p:ext uri="{BB962C8B-B14F-4D97-AF65-F5344CB8AC3E}">
        <p14:creationId xmlns:p14="http://schemas.microsoft.com/office/powerpoint/2010/main" val="2601229052"/>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Classic">
    <p:spTree>
      <p:nvGrpSpPr>
        <p:cNvPr id="1" name=""/>
        <p:cNvGrpSpPr/>
        <p:nvPr/>
      </p:nvGrpSpPr>
      <p:grpSpPr>
        <a:xfrm>
          <a:off x="0" y="0"/>
          <a:ext cx="0" cy="0"/>
          <a:chOff x="0" y="0"/>
          <a:chExt cx="0" cy="0"/>
        </a:xfrm>
      </p:grpSpPr>
      <p:sp>
        <p:nvSpPr>
          <p:cNvPr id="14" name="Content Placeholder 2"/>
          <p:cNvSpPr>
            <a:spLocks noGrp="1"/>
          </p:cNvSpPr>
          <p:nvPr>
            <p:ph idx="11" hasCustomPrompt="1"/>
          </p:nvPr>
        </p:nvSpPr>
        <p:spPr>
          <a:xfrm>
            <a:off x="1672281" y="988970"/>
            <a:ext cx="5750012" cy="5081282"/>
          </a:xfrm>
          <a:prstGeom prst="rect">
            <a:avLst/>
          </a:prstGeom>
        </p:spPr>
        <p:txBody>
          <a:bodyPr lIns="0" tIns="0" rIns="0">
            <a:noAutofit/>
          </a:bodyPr>
          <a:lstStyle>
            <a:lvl1pPr marL="228600" indent="-228600">
              <a:buSzPct val="100000"/>
              <a:buFontTx/>
              <a:buBlip>
                <a:blip r:embed="rId2"/>
              </a:buBlip>
              <a:defRPr baseline="0">
                <a:latin typeface="Segoe UI Semibold" panose="020B0702040204020203" pitchFamily="34" charset="0"/>
                <a:cs typeface="Segoe UI Semibold" panose="020B0702040204020203" pitchFamily="34" charset="0"/>
              </a:defRPr>
            </a:lvl1pPr>
            <a:lvl2pPr>
              <a:defRPr>
                <a:latin typeface="Segoe UI Semibold" panose="020B0702040204020203" pitchFamily="34" charset="0"/>
                <a:cs typeface="Segoe UI Semibold" panose="020B0702040204020203" pitchFamily="34" charset="0"/>
              </a:defRPr>
            </a:lvl2pPr>
            <a:lvl3pPr>
              <a:defRPr>
                <a:latin typeface="Segoe UI Semibold" panose="020B0702040204020203" pitchFamily="34" charset="0"/>
                <a:cs typeface="Segoe UI Semibold" panose="020B0702040204020203" pitchFamily="34" charset="0"/>
              </a:defRPr>
            </a:lvl3pPr>
            <a:lvl4pPr>
              <a:defRPr>
                <a:latin typeface="Segoe UI Semibold" panose="020B0702040204020203" pitchFamily="34" charset="0"/>
                <a:cs typeface="Segoe UI Semibold" panose="020B0702040204020203" pitchFamily="34" charset="0"/>
              </a:defRPr>
            </a:lvl4pPr>
            <a:lvl5pPr>
              <a:defRPr>
                <a:latin typeface="Segoe UI Semibold" panose="020B0702040204020203" pitchFamily="34" charset="0"/>
                <a:cs typeface="Segoe UI Semibold" panose="020B0702040204020203" pitchFamily="34" charset="0"/>
              </a:defRPr>
            </a:lvl5pPr>
          </a:lstStyle>
          <a:p>
            <a:pPr lvl="0"/>
            <a:r>
              <a:rPr lang="en-US" dirty="0"/>
              <a:t>Section name</a:t>
            </a:r>
          </a:p>
        </p:txBody>
      </p:sp>
    </p:spTree>
    <p:extLst>
      <p:ext uri="{BB962C8B-B14F-4D97-AF65-F5344CB8AC3E}">
        <p14:creationId xmlns:p14="http://schemas.microsoft.com/office/powerpoint/2010/main" val="2247794811"/>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742693"/>
            <a:ext cx="7886700" cy="652721"/>
          </a:xfrm>
          <a:prstGeom prst="rect">
            <a:avLst/>
          </a:prstGeom>
        </p:spPr>
        <p:txBody>
          <a:bodyPr/>
          <a:lstStyle>
            <a:lvl1pPr>
              <a:defRPr>
                <a:solidFill>
                  <a:srgbClr val="09009E"/>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4" name="Content Placeholder 2"/>
          <p:cNvSpPr>
            <a:spLocks noGrp="1"/>
          </p:cNvSpPr>
          <p:nvPr>
            <p:ph sz="half" idx="1"/>
          </p:nvPr>
        </p:nvSpPr>
        <p:spPr>
          <a:xfrm>
            <a:off x="628650" y="1492337"/>
            <a:ext cx="7886700" cy="4389352"/>
          </a:xfrm>
          <a:prstGeom prst="rect">
            <a:avLst/>
          </a:prstGeom>
        </p:spPr>
        <p:txBody>
          <a:bodyPr/>
          <a:lstStyle>
            <a:lvl1pPr marL="228600" indent="-228600">
              <a:buFontTx/>
              <a:buBlip>
                <a:blip r:embed="rId2"/>
              </a:buBlip>
              <a:defRPr>
                <a:latin typeface="Segoe UI" panose="020B0502040204020203" pitchFamily="34" charset="0"/>
                <a:cs typeface="Segoe UI" panose="020B0502040204020203" pitchFamily="34" charset="0"/>
              </a:defRPr>
            </a:lvl1pPr>
            <a:lvl2pPr marL="685800" indent="-228600">
              <a:buFontTx/>
              <a:buBlip>
                <a:blip r:embed="rId2"/>
              </a:buBlip>
              <a:defRPr>
                <a:latin typeface="Segoe UI" panose="020B0502040204020203" pitchFamily="34" charset="0"/>
                <a:cs typeface="Segoe UI" panose="020B0502040204020203" pitchFamily="34" charset="0"/>
              </a:defRPr>
            </a:lvl2pPr>
            <a:lvl3pPr marL="1143000" indent="-228600">
              <a:buFontTx/>
              <a:buBlip>
                <a:blip r:embed="rId2"/>
              </a:buBlip>
              <a:defRPr>
                <a:latin typeface="Segoe UI" panose="020B0502040204020203" pitchFamily="34" charset="0"/>
                <a:cs typeface="Segoe UI" panose="020B0502040204020203" pitchFamily="34" charset="0"/>
              </a:defRPr>
            </a:lvl3pPr>
            <a:lvl4pPr marL="1600200" indent="-228600">
              <a:buFontTx/>
              <a:buBlip>
                <a:blip r:embed="rId2"/>
              </a:buBlip>
              <a:defRPr>
                <a:latin typeface="Segoe UI" panose="020B0502040204020203" pitchFamily="34" charset="0"/>
                <a:cs typeface="Segoe UI" panose="020B0502040204020203" pitchFamily="34" charset="0"/>
              </a:defRPr>
            </a:lvl4pPr>
            <a:lvl5pPr marL="2057400" indent="-228600">
              <a:buFontTx/>
              <a:buBlip>
                <a:blip r:embed="rId2"/>
              </a:buBlip>
              <a:defRPr>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70867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742693"/>
            <a:ext cx="2949178" cy="1412874"/>
          </a:xfrm>
          <a:prstGeom prst="rect">
            <a:avLst/>
          </a:prstGeom>
        </p:spPr>
        <p:txBody>
          <a:bodyPr anchor="b"/>
          <a:lstStyle>
            <a:lvl1pPr>
              <a:defRPr sz="3200">
                <a:solidFill>
                  <a:srgbClr val="09009E"/>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3887391" y="742693"/>
            <a:ext cx="4629150" cy="5286632"/>
          </a:xfrm>
          <a:prstGeom prst="rect">
            <a:avLst/>
          </a:prstGeom>
        </p:spPr>
        <p:txBody>
          <a:bodyPr/>
          <a:lstStyle>
            <a:lvl1pPr marL="228600" indent="-228600">
              <a:buFontTx/>
              <a:buBlip>
                <a:blip r:embed="rId2"/>
              </a:buBlip>
              <a:defRPr sz="3200">
                <a:latin typeface="Segoe UI" panose="020B0502040204020203" pitchFamily="34" charset="0"/>
                <a:cs typeface="Segoe UI" panose="020B0502040204020203" pitchFamily="34" charset="0"/>
              </a:defRPr>
            </a:lvl1pPr>
            <a:lvl2pPr marL="685800" indent="-228600">
              <a:buFontTx/>
              <a:buBlip>
                <a:blip r:embed="rId2"/>
              </a:buBlip>
              <a:defRPr sz="2800">
                <a:latin typeface="Segoe UI" panose="020B0502040204020203" pitchFamily="34" charset="0"/>
                <a:cs typeface="Segoe UI" panose="020B0502040204020203" pitchFamily="34" charset="0"/>
              </a:defRPr>
            </a:lvl2pPr>
            <a:lvl3pPr marL="1143000" indent="-228600">
              <a:buFontTx/>
              <a:buBlip>
                <a:blip r:embed="rId2"/>
              </a:buBlip>
              <a:defRPr sz="2400">
                <a:latin typeface="Segoe UI" panose="020B0502040204020203" pitchFamily="34" charset="0"/>
                <a:cs typeface="Segoe UI" panose="020B0502040204020203" pitchFamily="34" charset="0"/>
              </a:defRPr>
            </a:lvl3pPr>
            <a:lvl4pPr marL="1600200" indent="-228600">
              <a:buFontTx/>
              <a:buBlip>
                <a:blip r:embed="rId2"/>
              </a:buBlip>
              <a:defRPr sz="2000">
                <a:latin typeface="Segoe UI" panose="020B0502040204020203" pitchFamily="34" charset="0"/>
                <a:cs typeface="Segoe UI" panose="020B0502040204020203" pitchFamily="34" charset="0"/>
              </a:defRPr>
            </a:lvl4pPr>
            <a:lvl5pPr marL="2057400" indent="-228600">
              <a:buFontTx/>
              <a:buBlip>
                <a:blip r:embed="rId2"/>
              </a:buBlip>
              <a:defRPr sz="2000">
                <a:latin typeface="Segoe UI" panose="020B0502040204020203" pitchFamily="34" charset="0"/>
                <a:cs typeface="Segoe UI" panose="020B0502040204020203"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155567"/>
            <a:ext cx="2949178" cy="3873758"/>
          </a:xfrm>
          <a:prstGeom prst="rect">
            <a:avLst/>
          </a:prstGeom>
        </p:spPr>
        <p:txBody>
          <a:bodyPr/>
          <a:lstStyle>
            <a:lvl1pPr marL="0" indent="0">
              <a:buNone/>
              <a:defRPr sz="1600">
                <a:latin typeface="Segoe UI" panose="020B0502040204020203" pitchFamily="34" charset="0"/>
                <a:cs typeface="Segoe UI"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857033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644008" y="6165304"/>
            <a:ext cx="1296144" cy="365123"/>
          </a:xfrm>
          <a:prstGeom prst="rect">
            <a:avLst/>
          </a:prstGeom>
        </p:spPr>
        <p:txBody>
          <a:bodyPr anchor="ctr"/>
          <a:lstStyle>
            <a:lvl1pPr algn="ctr">
              <a:defRPr sz="1600"/>
            </a:lvl1pPr>
          </a:lstStyle>
          <a:p>
            <a:fld id="{07AD179B-A691-46B4-9789-AE58F71D9AD9}" type="datetimeFigureOut">
              <a:rPr lang="de-DE" smtClean="0"/>
              <a:pPr/>
              <a:t>25.10.2021</a:t>
            </a:fld>
            <a:endParaRPr lang="de-DE" dirty="0"/>
          </a:p>
        </p:txBody>
      </p:sp>
      <p:sp>
        <p:nvSpPr>
          <p:cNvPr id="5" name="Footer Placeholder 4"/>
          <p:cNvSpPr>
            <a:spLocks noGrp="1"/>
          </p:cNvSpPr>
          <p:nvPr>
            <p:ph type="ftr" sz="quarter" idx="11"/>
          </p:nvPr>
        </p:nvSpPr>
        <p:spPr>
          <a:xfrm>
            <a:off x="2051720" y="6165304"/>
            <a:ext cx="2448272" cy="365123"/>
          </a:xfrm>
          <a:prstGeom prst="rect">
            <a:avLst/>
          </a:prstGeom>
        </p:spPr>
        <p:txBody>
          <a:bodyPr anchor="ctr"/>
          <a:lstStyle>
            <a:lvl1pPr>
              <a:defRPr sz="1600"/>
            </a:lvl1pPr>
          </a:lstStyle>
          <a:p>
            <a:endParaRPr lang="de-DE" dirty="0"/>
          </a:p>
        </p:txBody>
      </p:sp>
      <p:sp>
        <p:nvSpPr>
          <p:cNvPr id="6" name="Slide Number Placeholder 5"/>
          <p:cNvSpPr>
            <a:spLocks noGrp="1"/>
          </p:cNvSpPr>
          <p:nvPr>
            <p:ph type="sldNum" sz="quarter" idx="12"/>
          </p:nvPr>
        </p:nvSpPr>
        <p:spPr>
          <a:xfrm>
            <a:off x="7919864" y="5445225"/>
            <a:ext cx="1044624" cy="288032"/>
          </a:xfrm>
          <a:prstGeom prst="rect">
            <a:avLst/>
          </a:prstGeom>
        </p:spPr>
        <p:txBody>
          <a:bodyPr/>
          <a:lstStyle>
            <a:lvl1pPr algn="r">
              <a:defRPr sz="1600"/>
            </a:lvl1pPr>
          </a:lstStyle>
          <a:p>
            <a:fld id="{A1632D32-6FC0-4A27-A85D-C615F3BA6012}" type="slidenum">
              <a:rPr lang="de-DE" smtClean="0"/>
              <a:pPr/>
              <a:t>‹#›</a:t>
            </a:fld>
            <a:endParaRPr lang="de-DE" dirty="0"/>
          </a:p>
        </p:txBody>
      </p:sp>
      <p:sp>
        <p:nvSpPr>
          <p:cNvPr id="18" name="Content Placeholder 2"/>
          <p:cNvSpPr>
            <a:spLocks noGrp="1"/>
          </p:cNvSpPr>
          <p:nvPr>
            <p:ph idx="1"/>
          </p:nvPr>
        </p:nvSpPr>
        <p:spPr>
          <a:xfrm>
            <a:off x="323528" y="1600200"/>
            <a:ext cx="7488832" cy="4133055"/>
          </a:xfrm>
          <a:prstGeom prst="rect">
            <a:avLst/>
          </a:prstGeom>
        </p:spPr>
        <p:txBody>
          <a:bodyPr/>
          <a:lstStyle>
            <a:lvl1pPr>
              <a:defRPr>
                <a:latin typeface="Segoe UI Light" pitchFamily="34" charset="0"/>
              </a:defRPr>
            </a:lvl1pPr>
            <a:lvl2pPr>
              <a:defRPr>
                <a:latin typeface="Segoe UI Light" pitchFamily="34" charset="0"/>
              </a:defRPr>
            </a:lvl2pPr>
            <a:lvl3pPr>
              <a:defRPr>
                <a:latin typeface="Segoe UI Light" pitchFamily="34" charset="0"/>
              </a:defRPr>
            </a:lvl3pPr>
            <a:lvl4pPr>
              <a:defRPr>
                <a:latin typeface="Segoe UI Light" pitchFamily="34" charset="0"/>
              </a:defRPr>
            </a:lvl4pPr>
            <a:lvl5pPr>
              <a:defRPr>
                <a:latin typeface="Segoe U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19" name="Title 1"/>
          <p:cNvSpPr>
            <a:spLocks noGrp="1"/>
          </p:cNvSpPr>
          <p:nvPr>
            <p:ph type="title"/>
          </p:nvPr>
        </p:nvSpPr>
        <p:spPr>
          <a:xfrm>
            <a:off x="323528" y="188913"/>
            <a:ext cx="7488831" cy="915506"/>
          </a:xfrm>
          <a:prstGeom prst="rect">
            <a:avLst/>
          </a:prstGeom>
        </p:spPr>
        <p:txBody>
          <a:bodyPr anchor="ctr"/>
          <a:lstStyle>
            <a:lvl1pPr algn="l">
              <a:defRPr sz="6600">
                <a:latin typeface="Segoe WP SemiLight"/>
              </a:defRPr>
            </a:lvl1pPr>
          </a:lstStyle>
          <a:p>
            <a:r>
              <a:rPr lang="en-US" dirty="0"/>
              <a:t>Click to edit Master title style</a:t>
            </a:r>
            <a:endParaRPr lang="de-DE" dirty="0"/>
          </a:p>
        </p:txBody>
      </p:sp>
      <p:grpSp>
        <p:nvGrpSpPr>
          <p:cNvPr id="10" name="Group 9"/>
          <p:cNvGrpSpPr/>
          <p:nvPr userDrawn="1"/>
        </p:nvGrpSpPr>
        <p:grpSpPr>
          <a:xfrm>
            <a:off x="8308801" y="198165"/>
            <a:ext cx="588267" cy="641161"/>
            <a:chOff x="7945250" y="195487"/>
            <a:chExt cx="588267" cy="641161"/>
          </a:xfrm>
        </p:grpSpPr>
        <p:sp>
          <p:nvSpPr>
            <p:cNvPr id="11" name="Rectangle 10"/>
            <p:cNvSpPr/>
            <p:nvPr userDrawn="1"/>
          </p:nvSpPr>
          <p:spPr>
            <a:xfrm>
              <a:off x="7956376" y="260648"/>
              <a:ext cx="576000" cy="576000"/>
            </a:xfrm>
            <a:prstGeom prst="rect">
              <a:avLst/>
            </a:prstGeom>
            <a:solidFill>
              <a:srgbClr val="A8D3F4"/>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rIns="72000" bIns="36000" rtlCol="0" anchor="b"/>
            <a:lstStyle/>
            <a:p>
              <a:pPr algn="l"/>
              <a:endParaRPr lang="de-DE" sz="900" kern="1200" spc="0" baseline="0">
                <a:latin typeface="Segoe UI" pitchFamily="34" charset="0"/>
                <a:ea typeface="Segoe UI" pitchFamily="34" charset="0"/>
                <a:cs typeface="Segoe UI" pitchFamily="34" charset="0"/>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45250" y="195487"/>
              <a:ext cx="588267" cy="588267"/>
            </a:xfrm>
            <a:prstGeom prst="rect">
              <a:avLst/>
            </a:prstGeom>
          </p:spPr>
        </p:pic>
      </p:grpSp>
    </p:spTree>
    <p:extLst>
      <p:ext uri="{BB962C8B-B14F-4D97-AF65-F5344CB8AC3E}">
        <p14:creationId xmlns:p14="http://schemas.microsoft.com/office/powerpoint/2010/main" val="2273217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3"/>
          </a:xfrm>
          <a:prstGeom prst="rect">
            <a:avLst/>
          </a:prstGeom>
        </p:spPr>
        <p:txBody>
          <a:bodyPr/>
          <a:lstStyle>
            <a:lvl1pPr>
              <a:defRPr>
                <a:latin typeface="Segoe UI Symbol" pitchFamily="34" charset="0"/>
                <a:ea typeface="Segoe UI Symbol" pitchFamily="34" charset="0"/>
              </a:defRPr>
            </a:lvl1pPr>
          </a:lstStyle>
          <a:p>
            <a:r>
              <a:rPr lang="en-US" dirty="0"/>
              <a:t>Click to edit Master title style</a:t>
            </a:r>
            <a:endParaRPr lang="de-DE"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latin typeface="Segoe UI" pitchFamily="34" charset="0"/>
                <a:ea typeface="Segoe UI" pitchFamily="34" charset="0"/>
                <a:cs typeface="Segoe UI" pitchFamily="34" charset="0"/>
              </a:defRPr>
            </a:lvl1pPr>
            <a:lvl2pPr marL="457113" indent="0" algn="ctr">
              <a:buNone/>
              <a:defRPr>
                <a:solidFill>
                  <a:schemeClr val="tx1">
                    <a:tint val="75000"/>
                  </a:schemeClr>
                </a:solidFill>
              </a:defRPr>
            </a:lvl2pPr>
            <a:lvl3pPr marL="914226" indent="0" algn="ctr">
              <a:buNone/>
              <a:defRPr>
                <a:solidFill>
                  <a:schemeClr val="tx1">
                    <a:tint val="75000"/>
                  </a:schemeClr>
                </a:solidFill>
              </a:defRPr>
            </a:lvl3pPr>
            <a:lvl4pPr marL="1371341" indent="0" algn="ctr">
              <a:buNone/>
              <a:defRPr>
                <a:solidFill>
                  <a:schemeClr val="tx1">
                    <a:tint val="75000"/>
                  </a:schemeClr>
                </a:solidFill>
              </a:defRPr>
            </a:lvl4pPr>
            <a:lvl5pPr marL="1828453" indent="0" algn="ctr">
              <a:buNone/>
              <a:defRPr>
                <a:solidFill>
                  <a:schemeClr val="tx1">
                    <a:tint val="75000"/>
                  </a:schemeClr>
                </a:solidFill>
              </a:defRPr>
            </a:lvl5pPr>
            <a:lvl6pPr marL="2285566" indent="0" algn="ctr">
              <a:buNone/>
              <a:defRPr>
                <a:solidFill>
                  <a:schemeClr val="tx1">
                    <a:tint val="75000"/>
                  </a:schemeClr>
                </a:solidFill>
              </a:defRPr>
            </a:lvl6pPr>
            <a:lvl7pPr marL="2742679" indent="0" algn="ctr">
              <a:buNone/>
              <a:defRPr>
                <a:solidFill>
                  <a:schemeClr val="tx1">
                    <a:tint val="75000"/>
                  </a:schemeClr>
                </a:solidFill>
              </a:defRPr>
            </a:lvl7pPr>
            <a:lvl8pPr marL="3199794" indent="0" algn="ctr">
              <a:buNone/>
              <a:defRPr>
                <a:solidFill>
                  <a:schemeClr val="tx1">
                    <a:tint val="75000"/>
                  </a:schemeClr>
                </a:solidFill>
              </a:defRPr>
            </a:lvl8pPr>
            <a:lvl9pPr marL="3656907" indent="0" algn="ctr">
              <a:buNone/>
              <a:defRPr>
                <a:solidFill>
                  <a:schemeClr val="tx1">
                    <a:tint val="75000"/>
                  </a:schemeClr>
                </a:solidFill>
              </a:defRPr>
            </a:lvl9pPr>
          </a:lstStyle>
          <a:p>
            <a:r>
              <a:rPr lang="en-US" dirty="0"/>
              <a:t>Click to edit Master subtitle style</a:t>
            </a:r>
            <a:endParaRPr lang="de-DE" dirty="0"/>
          </a:p>
        </p:txBody>
      </p:sp>
    </p:spTree>
    <p:extLst>
      <p:ext uri="{BB962C8B-B14F-4D97-AF65-F5344CB8AC3E}">
        <p14:creationId xmlns:p14="http://schemas.microsoft.com/office/powerpoint/2010/main" val="2043911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1189177"/>
            <a:ext cx="8740142" cy="1088118"/>
          </a:xfrm>
          <a:prstGeom prst="rect">
            <a:avLst/>
          </a:prstGeom>
        </p:spPr>
        <p:txBody>
          <a:bodyPr>
            <a:spAutoFit/>
          </a:bodyPr>
          <a:lstStyle>
            <a:lvl1pPr>
              <a:defRPr lang="en-US" sz="1765"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429562" indent="-177428">
              <a:defRPr lang="en-US" sz="1765"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420181" indent="-252134">
              <a:defRPr lang="en-US" sz="1765"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471"/>
            </a:lvl4pPr>
            <a:lvl5pPr>
              <a:defRPr sz="1471"/>
            </a:lvl5pPr>
          </a:lstStyle>
          <a:p>
            <a:pPr marL="0" lvl="0" indent="0" algn="l" defTabSz="672186" rtl="0" eaLnBrk="1" latinLnBrk="0" hangingPunct="1">
              <a:spcBef>
                <a:spcPct val="20000"/>
              </a:spcBef>
              <a:spcAft>
                <a:spcPts val="600"/>
              </a:spcAft>
              <a:buFont typeface="Arial" pitchFamily="34" charset="0"/>
              <a:buNone/>
            </a:pPr>
            <a:r>
              <a:rPr lang="en-US" dirty="0"/>
              <a:t>Click to edit Master text styles</a:t>
            </a:r>
          </a:p>
          <a:p>
            <a:pPr marL="0" marR="0" lvl="1" indent="0" algn="l" defTabSz="672186" rtl="0" eaLnBrk="1" fontAlgn="auto" latinLnBrk="0" hangingPunct="1">
              <a:lnSpc>
                <a:spcPct val="90000"/>
              </a:lnSpc>
              <a:spcBef>
                <a:spcPct val="20000"/>
              </a:spcBef>
              <a:spcAft>
                <a:spcPts val="600"/>
              </a:spcAft>
              <a:buClr>
                <a:schemeClr val="tx1"/>
              </a:buClr>
              <a:buSzPct val="90000"/>
              <a:buFont typeface="Arial" pitchFamily="34" charset="0"/>
              <a:buNone/>
              <a:tabLst/>
            </a:pPr>
            <a:r>
              <a:rPr lang="en-US" dirty="0"/>
              <a:t>Second level</a:t>
            </a:r>
          </a:p>
          <a:p>
            <a:pPr marL="336092" lvl="2" indent="-168046" algn="l" defTabSz="672186" rtl="0" eaLnBrk="1" latinLnBrk="0" hangingPunct="1">
              <a:spcBef>
                <a:spcPct val="20000"/>
              </a:spcBef>
              <a:spcAft>
                <a:spcPts val="600"/>
              </a:spcAft>
              <a:buFont typeface="Arial" pitchFamily="34" charset="0"/>
              <a:buChar char="•"/>
            </a:pPr>
            <a:r>
              <a:rPr lang="en-US" dirty="0"/>
              <a:t>Third level</a:t>
            </a:r>
          </a:p>
        </p:txBody>
      </p:sp>
      <p:sp>
        <p:nvSpPr>
          <p:cNvPr id="6" name="Title 5"/>
          <p:cNvSpPr>
            <a:spLocks noGrp="1"/>
          </p:cNvSpPr>
          <p:nvPr>
            <p:ph type="title"/>
          </p:nvPr>
        </p:nvSpPr>
        <p:spPr>
          <a:xfrm>
            <a:off x="201930" y="289511"/>
            <a:ext cx="8741880" cy="899665"/>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49181734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Main Slide Template">
    <p:bg>
      <p:bgPr>
        <a:solidFill>
          <a:srgbClr val="00AEEF"/>
        </a:solidFill>
        <a:effectLst/>
      </p:bgPr>
    </p:bg>
    <p:spTree>
      <p:nvGrpSpPr>
        <p:cNvPr id="1" name=""/>
        <p:cNvGrpSpPr/>
        <p:nvPr/>
      </p:nvGrpSpPr>
      <p:grpSpPr>
        <a:xfrm>
          <a:off x="0" y="0"/>
          <a:ext cx="0" cy="0"/>
          <a:chOff x="0" y="0"/>
          <a:chExt cx="0" cy="0"/>
        </a:xfrm>
      </p:grpSpPr>
      <p:pic>
        <p:nvPicPr>
          <p:cNvPr id="7" name="Picture 6" descr="WinAzure_rgb_Wht_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9180" y="6297942"/>
            <a:ext cx="1277391" cy="408657"/>
          </a:xfrm>
          <a:prstGeom prst="rect">
            <a:avLst/>
          </a:prstGeom>
        </p:spPr>
      </p:pic>
      <p:sp>
        <p:nvSpPr>
          <p:cNvPr id="11" name="Slide Number Placeholder 5"/>
          <p:cNvSpPr txBox="1">
            <a:spLocks/>
          </p:cNvSpPr>
          <p:nvPr/>
        </p:nvSpPr>
        <p:spPr>
          <a:xfrm>
            <a:off x="8648610" y="7225044"/>
            <a:ext cx="322597" cy="228169"/>
          </a:xfrm>
          <a:prstGeom prst="rect">
            <a:avLst/>
          </a:prstGeom>
        </p:spPr>
        <p:txBody>
          <a:bodyPr lIns="67226" tIns="33612" rIns="67226" bIns="33612"/>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588" dirty="0">
                <a:solidFill>
                  <a:srgbClr val="FFFFFF"/>
                </a:solidFill>
              </a:rPr>
              <a:t>3</a:t>
            </a:r>
          </a:p>
        </p:txBody>
      </p:sp>
      <p:sp>
        <p:nvSpPr>
          <p:cNvPr id="16" name="Title 1"/>
          <p:cNvSpPr>
            <a:spLocks noGrp="1"/>
          </p:cNvSpPr>
          <p:nvPr>
            <p:ph type="title" hasCustomPrompt="1"/>
          </p:nvPr>
        </p:nvSpPr>
        <p:spPr>
          <a:xfrm>
            <a:off x="200191" y="289511"/>
            <a:ext cx="8741880" cy="809388"/>
          </a:xfrm>
          <a:prstGeom prst="rect">
            <a:avLst/>
          </a:prstGeom>
        </p:spPr>
        <p:txBody>
          <a:bodyPr/>
          <a:lstStyle>
            <a:lvl1pPr>
              <a:defRPr>
                <a:solidFill>
                  <a:schemeClr val="bg1">
                    <a:alpha val="99000"/>
                  </a:schemeClr>
                </a:solidFill>
              </a:defRPr>
            </a:lvl1pPr>
          </a:lstStyle>
          <a:p>
            <a:r>
              <a:rPr lang="en-US" dirty="0"/>
              <a:t>Slide title</a:t>
            </a:r>
          </a:p>
        </p:txBody>
      </p:sp>
      <p:sp>
        <p:nvSpPr>
          <p:cNvPr id="17" name="Text Placeholder 4"/>
          <p:cNvSpPr>
            <a:spLocks noGrp="1"/>
          </p:cNvSpPr>
          <p:nvPr>
            <p:ph type="body" sz="quarter" idx="15" hasCustomPrompt="1"/>
          </p:nvPr>
        </p:nvSpPr>
        <p:spPr>
          <a:xfrm>
            <a:off x="200195" y="1008623"/>
            <a:ext cx="8741876" cy="718466"/>
          </a:xfrm>
          <a:prstGeom prst="rect">
            <a:avLst/>
          </a:prstGeom>
          <a:noFill/>
        </p:spPr>
        <p:txBody>
          <a:bodyPr lIns="146290" tIns="109717" rIns="146290" bIns="109717">
            <a:noAutofit/>
          </a:bodyPr>
          <a:lstStyle>
            <a:lvl1pPr marL="0" indent="0">
              <a:spcBef>
                <a:spcPts val="0"/>
              </a:spcBef>
              <a:buNone/>
              <a:defRPr sz="2059" spc="0" baseline="0">
                <a:solidFill>
                  <a:srgbClr val="0054A6">
                    <a:alpha val="99000"/>
                  </a:srgbClr>
                </a:solidFill>
                <a:latin typeface="+mj-lt"/>
              </a:defRPr>
            </a:lvl1pPr>
          </a:lstStyle>
          <a:p>
            <a:pPr lvl="0"/>
            <a:r>
              <a:rPr lang="en-US" dirty="0"/>
              <a:t>Secondary title</a:t>
            </a:r>
          </a:p>
        </p:txBody>
      </p:sp>
    </p:spTree>
    <p:extLst>
      <p:ext uri="{BB962C8B-B14F-4D97-AF65-F5344CB8AC3E}">
        <p14:creationId xmlns:p14="http://schemas.microsoft.com/office/powerpoint/2010/main" val="336778336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673626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5"/>
            <a:ext cx="8229600" cy="1143000"/>
          </a:xfrm>
          <a:prstGeom prst="rect">
            <a:avLst/>
          </a:prstGeom>
        </p:spPr>
        <p:txBody>
          <a:bodyPr/>
          <a:lstStyle>
            <a:lvl1pPr algn="l">
              <a:defRPr>
                <a:latin typeface="Segoe UI" pitchFamily="34" charset="0"/>
                <a:ea typeface="Segoe UI" pitchFamily="34" charset="0"/>
                <a:cs typeface="Segoe UI" pitchFamily="34" charset="0"/>
              </a:defRPr>
            </a:lvl1pPr>
          </a:lstStyle>
          <a:p>
            <a:r>
              <a:rPr lang="en-US" dirty="0"/>
              <a:t>Click to edit Master title style</a:t>
            </a:r>
            <a:endParaRPr lang="de-DE" dirty="0"/>
          </a:p>
        </p:txBody>
      </p:sp>
      <p:sp>
        <p:nvSpPr>
          <p:cNvPr id="3" name="Date Placeholder 2"/>
          <p:cNvSpPr>
            <a:spLocks noGrp="1"/>
          </p:cNvSpPr>
          <p:nvPr>
            <p:ph type="dt" sz="half" idx="10"/>
          </p:nvPr>
        </p:nvSpPr>
        <p:spPr>
          <a:xfrm>
            <a:off x="457200" y="6356359"/>
            <a:ext cx="2133600" cy="365123"/>
          </a:xfrm>
          <a:prstGeom prst="rect">
            <a:avLst/>
          </a:prstGeom>
        </p:spPr>
        <p:txBody>
          <a:bodyPr/>
          <a:lstStyle/>
          <a:p>
            <a:fld id="{07AD179B-A691-46B4-9789-AE58F71D9AD9}" type="datetimeFigureOut">
              <a:rPr lang="de-DE" smtClean="0"/>
              <a:pPr/>
              <a:t>25.10.2021</a:t>
            </a:fld>
            <a:endParaRPr lang="de-DE"/>
          </a:p>
        </p:txBody>
      </p:sp>
      <p:sp>
        <p:nvSpPr>
          <p:cNvPr id="4" name="Footer Placeholder 3"/>
          <p:cNvSpPr>
            <a:spLocks noGrp="1"/>
          </p:cNvSpPr>
          <p:nvPr>
            <p:ph type="ftr" sz="quarter" idx="11"/>
          </p:nvPr>
        </p:nvSpPr>
        <p:spPr>
          <a:xfrm>
            <a:off x="3124200" y="6356359"/>
            <a:ext cx="2895600" cy="365123"/>
          </a:xfrm>
          <a:prstGeom prst="rect">
            <a:avLst/>
          </a:prstGeom>
        </p:spPr>
        <p:txBody>
          <a:bodyPr/>
          <a:lstStyle/>
          <a:p>
            <a:endParaRPr lang="de-DE"/>
          </a:p>
        </p:txBody>
      </p:sp>
      <p:sp>
        <p:nvSpPr>
          <p:cNvPr id="5" name="Slide Number Placeholder 4"/>
          <p:cNvSpPr>
            <a:spLocks noGrp="1"/>
          </p:cNvSpPr>
          <p:nvPr>
            <p:ph type="sldNum" sz="quarter" idx="12"/>
          </p:nvPr>
        </p:nvSpPr>
        <p:spPr>
          <a:xfrm>
            <a:off x="6553200" y="6356359"/>
            <a:ext cx="2133600" cy="365123"/>
          </a:xfrm>
          <a:prstGeom prst="rect">
            <a:avLst/>
          </a:prstGeom>
        </p:spPr>
        <p:txBody>
          <a:bodyPr/>
          <a:lstStyle/>
          <a:p>
            <a:fld id="{A1632D32-6FC0-4A27-A85D-C615F3BA6012}" type="slidenum">
              <a:rPr lang="de-DE" smtClean="0"/>
              <a:pPr/>
              <a:t>‹#›</a:t>
            </a:fld>
            <a:endParaRPr lang="de-DE"/>
          </a:p>
        </p:txBody>
      </p:sp>
    </p:spTree>
    <p:extLst>
      <p:ext uri="{BB962C8B-B14F-4D97-AF65-F5344CB8AC3E}">
        <p14:creationId xmlns:p14="http://schemas.microsoft.com/office/powerpoint/2010/main" val="326222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s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8" name="Picture 2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10635" y="2103007"/>
            <a:ext cx="1722730" cy="941923"/>
          </a:xfrm>
          <a:prstGeom prst="rect">
            <a:avLst/>
          </a:prstGeom>
        </p:spPr>
      </p:pic>
      <p:sp>
        <p:nvSpPr>
          <p:cNvPr id="21" name="TextBox 20"/>
          <p:cNvSpPr txBox="1"/>
          <p:nvPr userDrawn="1"/>
        </p:nvSpPr>
        <p:spPr>
          <a:xfrm>
            <a:off x="4164172" y="3544125"/>
            <a:ext cx="1663970" cy="110800"/>
          </a:xfrm>
          <a:prstGeom prst="rect">
            <a:avLst/>
          </a:prstGeom>
          <a:noFill/>
        </p:spPr>
        <p:txBody>
          <a:bodyPr wrap="square" lIns="0" tIns="0" rIns="0" bIns="0" rtlCol="0">
            <a:spAutoFit/>
          </a:bodyPr>
          <a:lstStyle/>
          <a:p>
            <a:pPr marL="0" lvl="0" indent="0" algn="l" defTabSz="914400" rtl="0" eaLnBrk="1" latinLnBrk="0" hangingPunct="1">
              <a:lnSpc>
                <a:spcPct val="90000"/>
              </a:lnSpc>
              <a:spcBef>
                <a:spcPts val="1000"/>
              </a:spcBef>
              <a:buFont typeface="Arial" panose="020B0604020202020204" pitchFamily="34" charset="0"/>
              <a:buNone/>
            </a:pPr>
            <a:r>
              <a:rPr lang="ca-ES" sz="800" kern="1200" dirty="0">
                <a:solidFill>
                  <a:schemeClr val="bg1">
                    <a:lumMod val="50000"/>
                  </a:schemeClr>
                </a:solidFill>
                <a:latin typeface="Segoe UI" panose="020B0502040204020203" pitchFamily="34" charset="0"/>
                <a:ea typeface="+mn-ea"/>
                <a:cs typeface="Segoe UI" panose="020B0502040204020203" pitchFamily="34" charset="0"/>
              </a:rPr>
              <a:t>+49 (0) 69 24 24 08 00</a:t>
            </a:r>
            <a:endParaRPr lang="en-US" sz="800" kern="1200" dirty="0">
              <a:solidFill>
                <a:schemeClr val="bg1">
                  <a:lumMod val="50000"/>
                </a:schemeClr>
              </a:solidFill>
              <a:latin typeface="Segoe UI" panose="020B0502040204020203" pitchFamily="34" charset="0"/>
              <a:ea typeface="+mn-ea"/>
              <a:cs typeface="Segoe UI" panose="020B0502040204020203" pitchFamily="34" charset="0"/>
            </a:endParaRPr>
          </a:p>
        </p:txBody>
      </p:sp>
      <p:sp>
        <p:nvSpPr>
          <p:cNvPr id="22" name="TextBox 21"/>
          <p:cNvSpPr txBox="1"/>
          <p:nvPr userDrawn="1"/>
        </p:nvSpPr>
        <p:spPr>
          <a:xfrm>
            <a:off x="4164171" y="3765209"/>
            <a:ext cx="1663970" cy="123111"/>
          </a:xfrm>
          <a:prstGeom prst="rect">
            <a:avLst/>
          </a:prstGeom>
          <a:noFill/>
        </p:spPr>
        <p:txBody>
          <a:bodyPr wrap="square" lIns="0" tIns="0" rIns="0" bIns="0" rtlCol="0" anchor="ctr">
            <a:spAutoFit/>
          </a:bodyPr>
          <a:lstStyle>
            <a:defPPr>
              <a:defRPr lang="en-US"/>
            </a:defPPr>
            <a:lvl1pPr lvl="0">
              <a:defRPr sz="800"/>
            </a:lvl1pPr>
          </a:lstStyle>
          <a:p>
            <a:pPr lvl="0"/>
            <a:r>
              <a:rPr lang="ca-ES" sz="800" kern="1200" dirty="0">
                <a:solidFill>
                  <a:schemeClr val="bg1">
                    <a:lumMod val="50000"/>
                  </a:schemeClr>
                </a:solidFill>
                <a:latin typeface="Segoe UI" panose="020B0502040204020203" pitchFamily="34" charset="0"/>
                <a:ea typeface="+mn-ea"/>
                <a:cs typeface="Segoe UI" panose="020B0502040204020203" pitchFamily="34" charset="0"/>
              </a:rPr>
              <a:t>info@daenet.eu</a:t>
            </a:r>
            <a:endParaRPr lang="en-US" sz="800" kern="1200" dirty="0">
              <a:solidFill>
                <a:schemeClr val="bg1">
                  <a:lumMod val="50000"/>
                </a:schemeClr>
              </a:solidFill>
              <a:latin typeface="Segoe UI" panose="020B0502040204020203" pitchFamily="34" charset="0"/>
              <a:ea typeface="+mn-ea"/>
              <a:cs typeface="Segoe UI" panose="020B0502040204020203" pitchFamily="34" charset="0"/>
            </a:endParaRPr>
          </a:p>
        </p:txBody>
      </p:sp>
      <p:sp>
        <p:nvSpPr>
          <p:cNvPr id="23" name="TextBox 22"/>
          <p:cNvSpPr txBox="1"/>
          <p:nvPr userDrawn="1"/>
        </p:nvSpPr>
        <p:spPr>
          <a:xfrm>
            <a:off x="4164171" y="4007383"/>
            <a:ext cx="1663970" cy="123111"/>
          </a:xfrm>
          <a:prstGeom prst="rect">
            <a:avLst/>
          </a:prstGeom>
          <a:noFill/>
        </p:spPr>
        <p:txBody>
          <a:bodyPr wrap="square" lIns="0" tIns="0" rIns="0" bIns="0" rtlCol="0" anchor="ctr">
            <a:spAutoFit/>
          </a:bodyPr>
          <a:lstStyle/>
          <a:p>
            <a:pPr marL="0" lvl="0" algn="l" defTabSz="914400" rtl="0" eaLnBrk="1" latinLnBrk="0" hangingPunct="1"/>
            <a:r>
              <a:rPr lang="ca-ES" sz="800" kern="1200" dirty="0">
                <a:solidFill>
                  <a:schemeClr val="bg1">
                    <a:lumMod val="50000"/>
                  </a:schemeClr>
                </a:solidFill>
                <a:latin typeface="Segoe UI" panose="020B0502040204020203" pitchFamily="34" charset="0"/>
                <a:ea typeface="+mn-ea"/>
                <a:cs typeface="Segoe UI" panose="020B0502040204020203" pitchFamily="34" charset="0"/>
              </a:rPr>
              <a:t>http://www.daenet.de/</a:t>
            </a:r>
            <a:endParaRPr lang="en-US" sz="800" kern="1200" dirty="0">
              <a:solidFill>
                <a:schemeClr val="bg1">
                  <a:lumMod val="50000"/>
                </a:schemeClr>
              </a:solidFill>
              <a:latin typeface="Segoe UI" panose="020B0502040204020203" pitchFamily="34" charset="0"/>
              <a:ea typeface="+mn-ea"/>
              <a:cs typeface="Segoe UI" panose="020B0502040204020203" pitchFamily="34" charset="0"/>
            </a:endParaRPr>
          </a:p>
        </p:txBody>
      </p:sp>
      <p:sp>
        <p:nvSpPr>
          <p:cNvPr id="24" name="TextBox 23"/>
          <p:cNvSpPr txBox="1"/>
          <p:nvPr userDrawn="1"/>
        </p:nvSpPr>
        <p:spPr>
          <a:xfrm>
            <a:off x="4164171" y="4249557"/>
            <a:ext cx="1663970" cy="123111"/>
          </a:xfrm>
          <a:prstGeom prst="rect">
            <a:avLst/>
          </a:prstGeom>
          <a:noFill/>
        </p:spPr>
        <p:txBody>
          <a:bodyPr wrap="square" lIns="0" tIns="0" rIns="0" bIns="0" rtlCol="0" anchor="ctr">
            <a:spAutoFit/>
          </a:bodyPr>
          <a:lstStyle/>
          <a:p>
            <a:pPr lvl="0"/>
            <a:r>
              <a:rPr lang="ca-ES" sz="800" kern="1200" dirty="0">
                <a:solidFill>
                  <a:schemeClr val="bg1">
                    <a:lumMod val="50000"/>
                  </a:schemeClr>
                </a:solidFill>
                <a:latin typeface="Segoe UI" panose="020B0502040204020203" pitchFamily="34" charset="0"/>
                <a:ea typeface="+mn-ea"/>
                <a:cs typeface="Segoe UI" panose="020B0502040204020203" pitchFamily="34" charset="0"/>
              </a:rPr>
              <a:t>http://www.daenet.de/</a:t>
            </a:r>
            <a:endParaRPr lang="en-US" sz="800" kern="1200" dirty="0">
              <a:solidFill>
                <a:schemeClr val="bg1">
                  <a:lumMod val="50000"/>
                </a:schemeClr>
              </a:solidFill>
              <a:latin typeface="Segoe UI" panose="020B0502040204020203" pitchFamily="34" charset="0"/>
              <a:ea typeface="+mn-ea"/>
              <a:cs typeface="Segoe UI" panose="020B0502040204020203" pitchFamily="34" charset="0"/>
            </a:endParaRPr>
          </a:p>
        </p:txBody>
      </p:sp>
      <p:sp>
        <p:nvSpPr>
          <p:cNvPr id="25" name="TextBox 24"/>
          <p:cNvSpPr txBox="1"/>
          <p:nvPr userDrawn="1"/>
        </p:nvSpPr>
        <p:spPr>
          <a:xfrm>
            <a:off x="4164171" y="4491731"/>
            <a:ext cx="1663970" cy="123111"/>
          </a:xfrm>
          <a:prstGeom prst="rect">
            <a:avLst/>
          </a:prstGeom>
          <a:noFill/>
        </p:spPr>
        <p:txBody>
          <a:bodyPr wrap="square" lIns="0" tIns="0" rIns="0" bIns="0" rtlCol="0" anchor="ctr">
            <a:spAutoFit/>
          </a:bodyPr>
          <a:lstStyle/>
          <a:p>
            <a:pPr lvl="0"/>
            <a:r>
              <a:rPr lang="ca-ES" sz="800" kern="1200" dirty="0">
                <a:solidFill>
                  <a:schemeClr val="bg1">
                    <a:lumMod val="50000"/>
                  </a:schemeClr>
                </a:solidFill>
                <a:latin typeface="Segoe UI" panose="020B0502040204020203" pitchFamily="34" charset="0"/>
                <a:ea typeface="+mn-ea"/>
                <a:cs typeface="Segoe UI" panose="020B0502040204020203" pitchFamily="34" charset="0"/>
              </a:rPr>
              <a:t>http://www.daenet.de/</a:t>
            </a:r>
            <a:endParaRPr lang="en-US" sz="800" kern="1200" dirty="0">
              <a:solidFill>
                <a:schemeClr val="bg1">
                  <a:lumMod val="50000"/>
                </a:schemeClr>
              </a:solidFill>
              <a:latin typeface="Segoe UI" panose="020B0502040204020203" pitchFamily="34" charset="0"/>
              <a:ea typeface="+mn-ea"/>
              <a:cs typeface="Segoe UI" panose="020B0502040204020203" pitchFamily="34" charset="0"/>
            </a:endParaRPr>
          </a:p>
        </p:txBody>
      </p:sp>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60214" y="3478724"/>
            <a:ext cx="214846" cy="1189517"/>
          </a:xfrm>
          <a:prstGeom prst="rect">
            <a:avLst/>
          </a:prstGeom>
        </p:spPr>
      </p:pic>
    </p:spTree>
    <p:extLst>
      <p:ext uri="{BB962C8B-B14F-4D97-AF65-F5344CB8AC3E}">
        <p14:creationId xmlns:p14="http://schemas.microsoft.com/office/powerpoint/2010/main" val="16965360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644008" y="6165304"/>
            <a:ext cx="1296144" cy="365123"/>
          </a:xfrm>
          <a:prstGeom prst="rect">
            <a:avLst/>
          </a:prstGeom>
        </p:spPr>
        <p:txBody>
          <a:bodyPr anchor="ctr"/>
          <a:lstStyle>
            <a:lvl1pPr algn="ctr">
              <a:defRPr sz="1600"/>
            </a:lvl1pPr>
          </a:lstStyle>
          <a:p>
            <a:fld id="{07AD179B-A691-46B4-9789-AE58F71D9AD9}" type="datetimeFigureOut">
              <a:rPr lang="de-DE" smtClean="0"/>
              <a:pPr/>
              <a:t>25.10.2021</a:t>
            </a:fld>
            <a:endParaRPr lang="de-DE" dirty="0"/>
          </a:p>
        </p:txBody>
      </p:sp>
      <p:sp>
        <p:nvSpPr>
          <p:cNvPr id="5" name="Footer Placeholder 4"/>
          <p:cNvSpPr>
            <a:spLocks noGrp="1"/>
          </p:cNvSpPr>
          <p:nvPr>
            <p:ph type="ftr" sz="quarter" idx="11"/>
          </p:nvPr>
        </p:nvSpPr>
        <p:spPr>
          <a:xfrm>
            <a:off x="2051720" y="6165304"/>
            <a:ext cx="2448272" cy="365123"/>
          </a:xfrm>
          <a:prstGeom prst="rect">
            <a:avLst/>
          </a:prstGeom>
        </p:spPr>
        <p:txBody>
          <a:bodyPr anchor="ctr"/>
          <a:lstStyle>
            <a:lvl1pPr>
              <a:defRPr sz="1600"/>
            </a:lvl1pPr>
          </a:lstStyle>
          <a:p>
            <a:endParaRPr lang="de-DE" dirty="0"/>
          </a:p>
        </p:txBody>
      </p:sp>
      <p:sp>
        <p:nvSpPr>
          <p:cNvPr id="6" name="Slide Number Placeholder 5"/>
          <p:cNvSpPr>
            <a:spLocks noGrp="1"/>
          </p:cNvSpPr>
          <p:nvPr>
            <p:ph type="sldNum" sz="quarter" idx="12"/>
          </p:nvPr>
        </p:nvSpPr>
        <p:spPr>
          <a:xfrm>
            <a:off x="7919864" y="5445225"/>
            <a:ext cx="1044624" cy="288032"/>
          </a:xfrm>
          <a:prstGeom prst="rect">
            <a:avLst/>
          </a:prstGeom>
        </p:spPr>
        <p:txBody>
          <a:bodyPr/>
          <a:lstStyle>
            <a:lvl1pPr algn="r">
              <a:defRPr sz="1600"/>
            </a:lvl1pPr>
          </a:lstStyle>
          <a:p>
            <a:fld id="{A1632D32-6FC0-4A27-A85D-C615F3BA6012}" type="slidenum">
              <a:rPr lang="de-DE" smtClean="0"/>
              <a:pPr/>
              <a:t>‹#›</a:t>
            </a:fld>
            <a:endParaRPr lang="de-DE" dirty="0"/>
          </a:p>
        </p:txBody>
      </p:sp>
      <p:sp>
        <p:nvSpPr>
          <p:cNvPr id="15" name="Content Placeholder 2"/>
          <p:cNvSpPr>
            <a:spLocks noGrp="1"/>
          </p:cNvSpPr>
          <p:nvPr>
            <p:ph idx="1"/>
          </p:nvPr>
        </p:nvSpPr>
        <p:spPr>
          <a:xfrm>
            <a:off x="323528" y="1600200"/>
            <a:ext cx="7488832" cy="4133055"/>
          </a:xfrm>
          <a:prstGeom prst="rect">
            <a:avLst/>
          </a:prstGeom>
        </p:spPr>
        <p:txBody>
          <a:bodyPr/>
          <a:lstStyle>
            <a:lvl1pPr>
              <a:defRPr>
                <a:latin typeface="Segoe UI Light" pitchFamily="34" charset="0"/>
              </a:defRPr>
            </a:lvl1pPr>
            <a:lvl2pPr>
              <a:defRPr>
                <a:latin typeface="Segoe UI Light" pitchFamily="34" charset="0"/>
              </a:defRPr>
            </a:lvl2pPr>
            <a:lvl3pPr>
              <a:defRPr>
                <a:latin typeface="Segoe UI Light" pitchFamily="34" charset="0"/>
              </a:defRPr>
            </a:lvl3pPr>
            <a:lvl4pPr>
              <a:defRPr>
                <a:latin typeface="Segoe UI Light" pitchFamily="34" charset="0"/>
              </a:defRPr>
            </a:lvl4pPr>
            <a:lvl5pPr>
              <a:defRPr>
                <a:latin typeface="Segoe U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16" name="Title 1"/>
          <p:cNvSpPr>
            <a:spLocks noGrp="1"/>
          </p:cNvSpPr>
          <p:nvPr>
            <p:ph type="title"/>
          </p:nvPr>
        </p:nvSpPr>
        <p:spPr>
          <a:xfrm>
            <a:off x="323528" y="188913"/>
            <a:ext cx="7488831" cy="915506"/>
          </a:xfrm>
          <a:prstGeom prst="rect">
            <a:avLst/>
          </a:prstGeom>
        </p:spPr>
        <p:txBody>
          <a:bodyPr anchor="ctr"/>
          <a:lstStyle>
            <a:lvl1pPr algn="l">
              <a:defRPr sz="6600">
                <a:latin typeface="Segoe WP SemiLight"/>
              </a:defRPr>
            </a:lvl1pPr>
          </a:lstStyle>
          <a:p>
            <a:r>
              <a:rPr lang="en-US" dirty="0"/>
              <a:t>Click to edit Master title style</a:t>
            </a:r>
            <a:endParaRPr lang="de-DE" dirty="0"/>
          </a:p>
        </p:txBody>
      </p:sp>
      <p:grpSp>
        <p:nvGrpSpPr>
          <p:cNvPr id="10" name="Group 9"/>
          <p:cNvGrpSpPr/>
          <p:nvPr userDrawn="1"/>
        </p:nvGrpSpPr>
        <p:grpSpPr>
          <a:xfrm>
            <a:off x="8308801" y="198165"/>
            <a:ext cx="588267" cy="641161"/>
            <a:chOff x="7945250" y="195487"/>
            <a:chExt cx="588267" cy="641161"/>
          </a:xfrm>
        </p:grpSpPr>
        <p:sp>
          <p:nvSpPr>
            <p:cNvPr id="11" name="Rectangle 10"/>
            <p:cNvSpPr/>
            <p:nvPr userDrawn="1"/>
          </p:nvSpPr>
          <p:spPr>
            <a:xfrm>
              <a:off x="7956376" y="260648"/>
              <a:ext cx="576000" cy="576000"/>
            </a:xfrm>
            <a:prstGeom prst="rect">
              <a:avLst/>
            </a:prstGeom>
            <a:solidFill>
              <a:srgbClr val="A8D3F4"/>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rIns="72000" bIns="36000" rtlCol="0" anchor="b"/>
            <a:lstStyle/>
            <a:p>
              <a:pPr algn="l"/>
              <a:endParaRPr lang="de-DE" sz="900" kern="1200" spc="0" baseline="0">
                <a:latin typeface="Segoe UI" pitchFamily="34" charset="0"/>
                <a:ea typeface="Segoe UI" pitchFamily="34" charset="0"/>
                <a:cs typeface="Segoe UI" pitchFamily="34" charset="0"/>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45250" y="195487"/>
              <a:ext cx="588267" cy="588267"/>
            </a:xfrm>
            <a:prstGeom prst="rect">
              <a:avLst/>
            </a:prstGeom>
          </p:spPr>
        </p:pic>
      </p:grpSp>
    </p:spTree>
    <p:extLst>
      <p:ext uri="{BB962C8B-B14F-4D97-AF65-F5344CB8AC3E}">
        <p14:creationId xmlns:p14="http://schemas.microsoft.com/office/powerpoint/2010/main" val="3494686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pare icon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37181" y="1646656"/>
            <a:ext cx="1768252" cy="1768252"/>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06140" y="1646656"/>
            <a:ext cx="1768252" cy="1768252"/>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375099" y="1646656"/>
            <a:ext cx="1768252" cy="1768252"/>
          </a:xfrm>
          <a:prstGeom prst="rect">
            <a:avLst/>
          </a:prstGeom>
        </p:spPr>
      </p:pic>
      <p:pic>
        <p:nvPicPr>
          <p:cNvPr id="5" name="Picture 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472528" y="3600431"/>
            <a:ext cx="1768252" cy="1768252"/>
          </a:xfrm>
          <a:prstGeom prst="rect">
            <a:avLst/>
          </a:prstGeom>
        </p:spPr>
      </p:pic>
      <p:pic>
        <p:nvPicPr>
          <p:cNvPr id="6" name="Picture 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506591" y="3600431"/>
            <a:ext cx="1768252" cy="1768252"/>
          </a:xfrm>
          <a:prstGeom prst="rect">
            <a:avLst/>
          </a:prstGeom>
        </p:spPr>
      </p:pic>
    </p:spTree>
    <p:extLst>
      <p:ext uri="{BB962C8B-B14F-4D97-AF65-F5344CB8AC3E}">
        <p14:creationId xmlns:p14="http://schemas.microsoft.com/office/powerpoint/2010/main" val="1725916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Small Glob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2259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amp;A 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00863" y="1418050"/>
            <a:ext cx="3542271" cy="3542271"/>
          </a:xfrm>
          <a:prstGeom prst="rect">
            <a:avLst/>
          </a:prstGeom>
        </p:spPr>
      </p:pic>
      <p:sp>
        <p:nvSpPr>
          <p:cNvPr id="8" name="TextBox 7"/>
          <p:cNvSpPr txBox="1"/>
          <p:nvPr userDrawn="1"/>
        </p:nvSpPr>
        <p:spPr>
          <a:xfrm>
            <a:off x="2800865" y="4435438"/>
            <a:ext cx="3542269" cy="400110"/>
          </a:xfrm>
          <a:prstGeom prst="rect">
            <a:avLst/>
          </a:prstGeom>
          <a:noFill/>
        </p:spPr>
        <p:txBody>
          <a:bodyPr wrap="square" rtlCol="0">
            <a:spAutoFit/>
          </a:bodyPr>
          <a:lstStyle/>
          <a:p>
            <a:pPr algn="ctr"/>
            <a:r>
              <a:rPr lang="en-GB" sz="2000" dirty="0">
                <a:solidFill>
                  <a:schemeClr val="bg1"/>
                </a:solidFill>
                <a:latin typeface="Segoe UI" panose="020B0502040204020203" pitchFamily="34" charset="0"/>
                <a:cs typeface="Segoe UI" panose="020B0502040204020203" pitchFamily="34" charset="0"/>
              </a:rPr>
              <a:t>Questions</a:t>
            </a:r>
            <a:r>
              <a:rPr lang="en-GB" sz="2000" baseline="0" dirty="0">
                <a:solidFill>
                  <a:schemeClr val="bg1"/>
                </a:solidFill>
                <a:latin typeface="Segoe UI" panose="020B0502040204020203" pitchFamily="34" charset="0"/>
                <a:cs typeface="Segoe UI" panose="020B0502040204020203" pitchFamily="34" charset="0"/>
              </a:rPr>
              <a:t> &amp; Answers</a:t>
            </a:r>
            <a:endParaRPr lang="en-US" sz="2000"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46512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00862" y="1418049"/>
            <a:ext cx="3542271" cy="3542271"/>
          </a:xfrm>
          <a:prstGeom prst="rect">
            <a:avLst/>
          </a:prstGeom>
        </p:spPr>
      </p:pic>
      <p:sp>
        <p:nvSpPr>
          <p:cNvPr id="13" name="TextBox 12"/>
          <p:cNvSpPr txBox="1"/>
          <p:nvPr userDrawn="1"/>
        </p:nvSpPr>
        <p:spPr>
          <a:xfrm>
            <a:off x="2800865" y="4435438"/>
            <a:ext cx="3542269" cy="400110"/>
          </a:xfrm>
          <a:prstGeom prst="rect">
            <a:avLst/>
          </a:prstGeom>
          <a:noFill/>
        </p:spPr>
        <p:txBody>
          <a:bodyPr wrap="square" rtlCol="0">
            <a:spAutoFit/>
          </a:bodyPr>
          <a:lstStyle/>
          <a:p>
            <a:pPr algn="ctr"/>
            <a:r>
              <a:rPr lang="en-GB" sz="2000" dirty="0">
                <a:solidFill>
                  <a:schemeClr val="bg1"/>
                </a:solidFill>
                <a:latin typeface="Segoe UI" panose="020B0502040204020203" pitchFamily="34" charset="0"/>
                <a:cs typeface="Segoe UI" panose="020B0502040204020203" pitchFamily="34" charset="0"/>
              </a:rPr>
              <a:t>Demo Code</a:t>
            </a:r>
            <a:endParaRPr lang="en-US" sz="2000"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22169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Metro three tiles">
    <p:spTree>
      <p:nvGrpSpPr>
        <p:cNvPr id="1" name=""/>
        <p:cNvGrpSpPr/>
        <p:nvPr/>
      </p:nvGrpSpPr>
      <p:grpSpPr>
        <a:xfrm>
          <a:off x="0" y="0"/>
          <a:ext cx="0" cy="0"/>
          <a:chOff x="0" y="0"/>
          <a:chExt cx="0" cy="0"/>
        </a:xfrm>
      </p:grpSpPr>
      <p:sp>
        <p:nvSpPr>
          <p:cNvPr id="14" name="Rectangle 13"/>
          <p:cNvSpPr/>
          <p:nvPr userDrawn="1"/>
        </p:nvSpPr>
        <p:spPr>
          <a:xfrm>
            <a:off x="4687330" y="1306469"/>
            <a:ext cx="2018270" cy="20182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2454876" y="1306469"/>
            <a:ext cx="2018270" cy="20182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21"/>
          <p:cNvSpPr>
            <a:spLocks noGrp="1"/>
          </p:cNvSpPr>
          <p:nvPr>
            <p:ph type="body" sz="quarter" idx="11" hasCustomPrompt="1"/>
          </p:nvPr>
        </p:nvSpPr>
        <p:spPr>
          <a:xfrm>
            <a:off x="2454876" y="1306469"/>
            <a:ext cx="2018270" cy="490150"/>
          </a:xfrm>
          <a:prstGeom prst="rect">
            <a:avLst/>
          </a:prstGeom>
          <a:noFill/>
        </p:spPr>
        <p:txBody>
          <a:bodyPr lIns="180000" tIns="180000" rIns="180000"/>
          <a:lstStyle>
            <a:lvl1pPr marL="0" indent="0">
              <a:buNone/>
              <a:defRPr sz="1400" b="1" baseline="0">
                <a:solidFill>
                  <a:schemeClr val="bg1"/>
                </a:solidFill>
                <a:latin typeface="Segoe UI" panose="020B0502040204020203" pitchFamily="34" charset="0"/>
                <a:ea typeface="Segoe UI Black" panose="020B0A02040204020203" pitchFamily="34" charset="0"/>
                <a:cs typeface="Segoe UI" panose="020B0502040204020203" pitchFamily="34" charset="0"/>
              </a:defRPr>
            </a:lvl1pPr>
          </a:lstStyle>
          <a:p>
            <a:pPr lvl="0"/>
            <a:r>
              <a:rPr lang="en-GB" dirty="0"/>
              <a:t>SECTION TITLE</a:t>
            </a:r>
            <a:endParaRPr lang="en-US" dirty="0"/>
          </a:p>
        </p:txBody>
      </p:sp>
      <p:sp>
        <p:nvSpPr>
          <p:cNvPr id="18" name="Text Placeholder 21"/>
          <p:cNvSpPr>
            <a:spLocks noGrp="1"/>
          </p:cNvSpPr>
          <p:nvPr>
            <p:ph type="body" sz="quarter" idx="12" hasCustomPrompt="1"/>
          </p:nvPr>
        </p:nvSpPr>
        <p:spPr>
          <a:xfrm>
            <a:off x="4687330" y="1306469"/>
            <a:ext cx="2018270" cy="490150"/>
          </a:xfrm>
          <a:prstGeom prst="rect">
            <a:avLst/>
          </a:prstGeom>
          <a:noFill/>
        </p:spPr>
        <p:txBody>
          <a:bodyPr lIns="180000" tIns="180000" rIns="180000"/>
          <a:lstStyle>
            <a:lvl1pPr marL="0" indent="0">
              <a:buNone/>
              <a:defRPr sz="1400" b="1" baseline="0">
                <a:solidFill>
                  <a:schemeClr val="bg1"/>
                </a:solidFill>
                <a:latin typeface="Segoe UI" panose="020B0502040204020203" pitchFamily="34" charset="0"/>
                <a:ea typeface="Segoe UI Black" panose="020B0A02040204020203" pitchFamily="34" charset="0"/>
                <a:cs typeface="Segoe UI" panose="020B0502040204020203" pitchFamily="34" charset="0"/>
              </a:defRPr>
            </a:lvl1pPr>
          </a:lstStyle>
          <a:p>
            <a:pPr lvl="0"/>
            <a:r>
              <a:rPr lang="en-GB" dirty="0"/>
              <a:t>SECTION TITLE</a:t>
            </a:r>
            <a:endParaRPr lang="en-US" dirty="0"/>
          </a:p>
        </p:txBody>
      </p:sp>
      <p:sp>
        <p:nvSpPr>
          <p:cNvPr id="20" name="Rectangle 19"/>
          <p:cNvSpPr/>
          <p:nvPr userDrawn="1"/>
        </p:nvSpPr>
        <p:spPr>
          <a:xfrm>
            <a:off x="2454876" y="3571875"/>
            <a:ext cx="2018270" cy="20182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21"/>
          <p:cNvSpPr>
            <a:spLocks noGrp="1"/>
          </p:cNvSpPr>
          <p:nvPr>
            <p:ph type="body" sz="quarter" idx="13" hasCustomPrompt="1"/>
          </p:nvPr>
        </p:nvSpPr>
        <p:spPr>
          <a:xfrm>
            <a:off x="2454876" y="3598649"/>
            <a:ext cx="2018270" cy="490150"/>
          </a:xfrm>
          <a:prstGeom prst="rect">
            <a:avLst/>
          </a:prstGeom>
          <a:noFill/>
        </p:spPr>
        <p:txBody>
          <a:bodyPr lIns="180000" tIns="180000" rIns="180000"/>
          <a:lstStyle>
            <a:lvl1pPr marL="0" indent="0">
              <a:buNone/>
              <a:defRPr sz="1400" b="1" baseline="0">
                <a:solidFill>
                  <a:schemeClr val="bg1"/>
                </a:solidFill>
                <a:latin typeface="Segoe UI" panose="020B0502040204020203" pitchFamily="34" charset="0"/>
                <a:ea typeface="Segoe UI Black" panose="020B0A02040204020203" pitchFamily="34" charset="0"/>
                <a:cs typeface="Segoe UI" panose="020B0502040204020203" pitchFamily="34" charset="0"/>
              </a:defRPr>
            </a:lvl1pPr>
          </a:lstStyle>
          <a:p>
            <a:pPr lvl="0"/>
            <a:r>
              <a:rPr lang="en-GB" dirty="0"/>
              <a:t>SECTION TITLE</a:t>
            </a:r>
            <a:endParaRPr lang="en-US" dirty="0"/>
          </a:p>
        </p:txBody>
      </p:sp>
      <p:sp>
        <p:nvSpPr>
          <p:cNvPr id="27" name="Rectangle 26"/>
          <p:cNvSpPr/>
          <p:nvPr userDrawn="1"/>
        </p:nvSpPr>
        <p:spPr>
          <a:xfrm>
            <a:off x="4690076" y="3571875"/>
            <a:ext cx="2018270" cy="20182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 Placeholder 21"/>
          <p:cNvSpPr>
            <a:spLocks noGrp="1"/>
          </p:cNvSpPr>
          <p:nvPr>
            <p:ph type="body" sz="quarter" idx="14" hasCustomPrompt="1"/>
          </p:nvPr>
        </p:nvSpPr>
        <p:spPr>
          <a:xfrm>
            <a:off x="4690076" y="3598649"/>
            <a:ext cx="2018270" cy="490150"/>
          </a:xfrm>
          <a:prstGeom prst="rect">
            <a:avLst/>
          </a:prstGeom>
          <a:noFill/>
        </p:spPr>
        <p:txBody>
          <a:bodyPr lIns="180000" tIns="180000" rIns="180000"/>
          <a:lstStyle>
            <a:lvl1pPr marL="0" indent="0">
              <a:buNone/>
              <a:defRPr sz="1400" b="1" baseline="0">
                <a:solidFill>
                  <a:schemeClr val="bg1"/>
                </a:solidFill>
                <a:latin typeface="Segoe UI" panose="020B0502040204020203" pitchFamily="34" charset="0"/>
                <a:ea typeface="Segoe UI Black" panose="020B0A02040204020203" pitchFamily="34" charset="0"/>
                <a:cs typeface="Segoe UI" panose="020B0502040204020203" pitchFamily="34" charset="0"/>
              </a:defRPr>
            </a:lvl1pPr>
          </a:lstStyle>
          <a:p>
            <a:pPr lvl="0"/>
            <a:r>
              <a:rPr lang="en-GB" dirty="0"/>
              <a:t>SECTION TITLE</a:t>
            </a:r>
            <a:endParaRPr lang="en-US" dirty="0"/>
          </a:p>
        </p:txBody>
      </p:sp>
    </p:spTree>
    <p:extLst>
      <p:ext uri="{BB962C8B-B14F-4D97-AF65-F5344CB8AC3E}">
        <p14:creationId xmlns:p14="http://schemas.microsoft.com/office/powerpoint/2010/main" val="4268578979"/>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Metro four tiles">
    <p:spTree>
      <p:nvGrpSpPr>
        <p:cNvPr id="1" name=""/>
        <p:cNvGrpSpPr/>
        <p:nvPr/>
      </p:nvGrpSpPr>
      <p:grpSpPr>
        <a:xfrm>
          <a:off x="0" y="0"/>
          <a:ext cx="0" cy="0"/>
          <a:chOff x="0" y="0"/>
          <a:chExt cx="0" cy="0"/>
        </a:xfrm>
      </p:grpSpPr>
      <p:sp>
        <p:nvSpPr>
          <p:cNvPr id="25" name="Rectangle 24"/>
          <p:cNvSpPr/>
          <p:nvPr userDrawn="1"/>
        </p:nvSpPr>
        <p:spPr>
          <a:xfrm>
            <a:off x="4687330" y="1306469"/>
            <a:ext cx="2018270" cy="20182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2454876" y="1306469"/>
            <a:ext cx="2018270" cy="20182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21"/>
          <p:cNvSpPr>
            <a:spLocks noGrp="1"/>
          </p:cNvSpPr>
          <p:nvPr>
            <p:ph type="body" sz="quarter" idx="11" hasCustomPrompt="1"/>
          </p:nvPr>
        </p:nvSpPr>
        <p:spPr>
          <a:xfrm>
            <a:off x="2454876" y="1306469"/>
            <a:ext cx="2018270" cy="490150"/>
          </a:xfrm>
          <a:prstGeom prst="rect">
            <a:avLst/>
          </a:prstGeom>
          <a:noFill/>
        </p:spPr>
        <p:txBody>
          <a:bodyPr lIns="180000" tIns="180000" rIns="180000"/>
          <a:lstStyle>
            <a:lvl1pPr marL="0" indent="0">
              <a:buNone/>
              <a:defRPr sz="1400" b="1" baseline="0">
                <a:solidFill>
                  <a:schemeClr val="bg1"/>
                </a:solidFill>
                <a:latin typeface="Segoe UI" panose="020B0502040204020203" pitchFamily="34" charset="0"/>
                <a:ea typeface="Segoe UI Black" panose="020B0A02040204020203" pitchFamily="34" charset="0"/>
                <a:cs typeface="Segoe UI" panose="020B0502040204020203" pitchFamily="34" charset="0"/>
              </a:defRPr>
            </a:lvl1pPr>
          </a:lstStyle>
          <a:p>
            <a:pPr lvl="0"/>
            <a:r>
              <a:rPr lang="en-GB" dirty="0"/>
              <a:t>SECTION TITLE</a:t>
            </a:r>
            <a:endParaRPr lang="en-US" dirty="0"/>
          </a:p>
        </p:txBody>
      </p:sp>
      <p:sp>
        <p:nvSpPr>
          <p:cNvPr id="23" name="Text Placeholder 21"/>
          <p:cNvSpPr>
            <a:spLocks noGrp="1"/>
          </p:cNvSpPr>
          <p:nvPr>
            <p:ph type="body" sz="quarter" idx="12" hasCustomPrompt="1"/>
          </p:nvPr>
        </p:nvSpPr>
        <p:spPr>
          <a:xfrm>
            <a:off x="4687330" y="1306469"/>
            <a:ext cx="2018270" cy="490150"/>
          </a:xfrm>
          <a:prstGeom prst="rect">
            <a:avLst/>
          </a:prstGeom>
          <a:noFill/>
        </p:spPr>
        <p:txBody>
          <a:bodyPr lIns="180000" tIns="180000" rIns="180000"/>
          <a:lstStyle>
            <a:lvl1pPr marL="0" indent="0">
              <a:buNone/>
              <a:defRPr sz="1400" b="1" baseline="0">
                <a:solidFill>
                  <a:schemeClr val="bg1"/>
                </a:solidFill>
                <a:latin typeface="Segoe UI" panose="020B0502040204020203" pitchFamily="34" charset="0"/>
                <a:ea typeface="Segoe UI Black" panose="020B0A02040204020203" pitchFamily="34" charset="0"/>
                <a:cs typeface="Segoe UI" panose="020B0502040204020203" pitchFamily="34" charset="0"/>
              </a:defRPr>
            </a:lvl1pPr>
          </a:lstStyle>
          <a:p>
            <a:pPr lvl="0"/>
            <a:r>
              <a:rPr lang="en-GB" dirty="0"/>
              <a:t>SECTION TITLE</a:t>
            </a:r>
            <a:endParaRPr lang="en-US" dirty="0"/>
          </a:p>
        </p:txBody>
      </p:sp>
      <p:sp>
        <p:nvSpPr>
          <p:cNvPr id="26" name="Rectangle 25"/>
          <p:cNvSpPr/>
          <p:nvPr userDrawn="1"/>
        </p:nvSpPr>
        <p:spPr>
          <a:xfrm>
            <a:off x="2454876" y="3571875"/>
            <a:ext cx="2018270" cy="20182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21"/>
          <p:cNvSpPr>
            <a:spLocks noGrp="1"/>
          </p:cNvSpPr>
          <p:nvPr>
            <p:ph type="body" sz="quarter" idx="13" hasCustomPrompt="1"/>
          </p:nvPr>
        </p:nvSpPr>
        <p:spPr>
          <a:xfrm>
            <a:off x="2454876" y="3598649"/>
            <a:ext cx="2018270" cy="490150"/>
          </a:xfrm>
          <a:prstGeom prst="rect">
            <a:avLst/>
          </a:prstGeom>
          <a:noFill/>
        </p:spPr>
        <p:txBody>
          <a:bodyPr lIns="180000" tIns="180000" rIns="180000"/>
          <a:lstStyle>
            <a:lvl1pPr marL="0" indent="0">
              <a:buNone/>
              <a:defRPr sz="1400" b="1" baseline="0">
                <a:solidFill>
                  <a:schemeClr val="bg1"/>
                </a:solidFill>
                <a:latin typeface="Segoe UI" panose="020B0502040204020203" pitchFamily="34" charset="0"/>
                <a:ea typeface="Segoe UI Black" panose="020B0A02040204020203" pitchFamily="34" charset="0"/>
                <a:cs typeface="Segoe UI" panose="020B0502040204020203" pitchFamily="34" charset="0"/>
              </a:defRPr>
            </a:lvl1pPr>
          </a:lstStyle>
          <a:p>
            <a:pPr lvl="0"/>
            <a:r>
              <a:rPr lang="en-GB" dirty="0"/>
              <a:t>SECTION TITLE</a:t>
            </a:r>
            <a:endParaRPr lang="en-US" dirty="0"/>
          </a:p>
        </p:txBody>
      </p:sp>
    </p:spTree>
    <p:extLst>
      <p:ext uri="{BB962C8B-B14F-4D97-AF65-F5344CB8AC3E}">
        <p14:creationId xmlns:p14="http://schemas.microsoft.com/office/powerpoint/2010/main" val="629127225"/>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Metro five tiles">
    <p:spTree>
      <p:nvGrpSpPr>
        <p:cNvPr id="1" name=""/>
        <p:cNvGrpSpPr/>
        <p:nvPr/>
      </p:nvGrpSpPr>
      <p:grpSpPr>
        <a:xfrm>
          <a:off x="0" y="0"/>
          <a:ext cx="0" cy="0"/>
          <a:chOff x="0" y="0"/>
          <a:chExt cx="0" cy="0"/>
        </a:xfrm>
      </p:grpSpPr>
      <p:sp>
        <p:nvSpPr>
          <p:cNvPr id="16" name="Rectangle 15"/>
          <p:cNvSpPr/>
          <p:nvPr userDrawn="1"/>
        </p:nvSpPr>
        <p:spPr>
          <a:xfrm>
            <a:off x="3569561" y="1163594"/>
            <a:ext cx="2018270" cy="20182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1337107" y="1163594"/>
            <a:ext cx="2018270" cy="20182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21"/>
          <p:cNvSpPr>
            <a:spLocks noGrp="1"/>
          </p:cNvSpPr>
          <p:nvPr>
            <p:ph type="body" sz="quarter" idx="11" hasCustomPrompt="1"/>
          </p:nvPr>
        </p:nvSpPr>
        <p:spPr>
          <a:xfrm>
            <a:off x="1337106" y="1163594"/>
            <a:ext cx="2018271" cy="490150"/>
          </a:xfrm>
          <a:prstGeom prst="rect">
            <a:avLst/>
          </a:prstGeom>
          <a:noFill/>
        </p:spPr>
        <p:txBody>
          <a:bodyPr lIns="180000" tIns="180000" rIns="180000"/>
          <a:lstStyle>
            <a:lvl1pPr marL="0" indent="0">
              <a:buNone/>
              <a:defRPr sz="1400" b="1" baseline="0">
                <a:solidFill>
                  <a:schemeClr val="bg1"/>
                </a:solidFill>
                <a:latin typeface="Segoe UI" panose="020B0502040204020203" pitchFamily="34" charset="0"/>
                <a:ea typeface="Segoe UI Black" panose="020B0A02040204020203" pitchFamily="34" charset="0"/>
                <a:cs typeface="Segoe UI" panose="020B0502040204020203" pitchFamily="34" charset="0"/>
              </a:defRPr>
            </a:lvl1pPr>
          </a:lstStyle>
          <a:p>
            <a:pPr lvl="0"/>
            <a:r>
              <a:rPr lang="en-GB" dirty="0"/>
              <a:t>SECTION TITLE</a:t>
            </a:r>
            <a:endParaRPr lang="en-US" dirty="0"/>
          </a:p>
        </p:txBody>
      </p:sp>
      <p:sp>
        <p:nvSpPr>
          <p:cNvPr id="20" name="Text Placeholder 21"/>
          <p:cNvSpPr>
            <a:spLocks noGrp="1"/>
          </p:cNvSpPr>
          <p:nvPr>
            <p:ph type="body" sz="quarter" idx="12" hasCustomPrompt="1"/>
          </p:nvPr>
        </p:nvSpPr>
        <p:spPr>
          <a:xfrm>
            <a:off x="3569561" y="1163594"/>
            <a:ext cx="2018270" cy="490150"/>
          </a:xfrm>
          <a:prstGeom prst="rect">
            <a:avLst/>
          </a:prstGeom>
          <a:noFill/>
        </p:spPr>
        <p:txBody>
          <a:bodyPr lIns="180000" tIns="180000" rIns="180000"/>
          <a:lstStyle>
            <a:lvl1pPr marL="0" indent="0">
              <a:buNone/>
              <a:defRPr sz="1400" b="1" baseline="0">
                <a:solidFill>
                  <a:schemeClr val="bg1"/>
                </a:solidFill>
                <a:latin typeface="Segoe UI" panose="020B0502040204020203" pitchFamily="34" charset="0"/>
                <a:ea typeface="Segoe UI Black" panose="020B0A02040204020203" pitchFamily="34" charset="0"/>
                <a:cs typeface="Segoe UI" panose="020B0502040204020203" pitchFamily="34" charset="0"/>
              </a:defRPr>
            </a:lvl1pPr>
          </a:lstStyle>
          <a:p>
            <a:pPr lvl="0"/>
            <a:r>
              <a:rPr lang="en-GB" dirty="0"/>
              <a:t>SECTION TITLE</a:t>
            </a:r>
            <a:endParaRPr lang="en-US" dirty="0"/>
          </a:p>
        </p:txBody>
      </p:sp>
      <p:sp>
        <p:nvSpPr>
          <p:cNvPr id="21" name="Rectangle 20"/>
          <p:cNvSpPr/>
          <p:nvPr userDrawn="1"/>
        </p:nvSpPr>
        <p:spPr>
          <a:xfrm>
            <a:off x="1337107" y="3429000"/>
            <a:ext cx="2018270" cy="20182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 Placeholder 21"/>
          <p:cNvSpPr>
            <a:spLocks noGrp="1"/>
          </p:cNvSpPr>
          <p:nvPr>
            <p:ph type="body" sz="quarter" idx="13" hasCustomPrompt="1"/>
          </p:nvPr>
        </p:nvSpPr>
        <p:spPr>
          <a:xfrm>
            <a:off x="1337107" y="3455774"/>
            <a:ext cx="2018270" cy="490150"/>
          </a:xfrm>
          <a:prstGeom prst="rect">
            <a:avLst/>
          </a:prstGeom>
          <a:noFill/>
        </p:spPr>
        <p:txBody>
          <a:bodyPr lIns="180000" tIns="180000" rIns="180000"/>
          <a:lstStyle>
            <a:lvl1pPr marL="0" indent="0">
              <a:buNone/>
              <a:defRPr sz="1400" b="1" baseline="0">
                <a:solidFill>
                  <a:schemeClr val="bg1"/>
                </a:solidFill>
                <a:latin typeface="Segoe UI" panose="020B0502040204020203" pitchFamily="34" charset="0"/>
                <a:ea typeface="Segoe UI Black" panose="020B0A02040204020203" pitchFamily="34" charset="0"/>
                <a:cs typeface="Segoe UI" panose="020B0502040204020203" pitchFamily="34" charset="0"/>
              </a:defRPr>
            </a:lvl1pPr>
          </a:lstStyle>
          <a:p>
            <a:pPr lvl="0"/>
            <a:r>
              <a:rPr lang="en-GB" dirty="0"/>
              <a:t>SECTION TITLE</a:t>
            </a:r>
            <a:endParaRPr lang="en-US" dirty="0"/>
          </a:p>
        </p:txBody>
      </p:sp>
      <p:sp>
        <p:nvSpPr>
          <p:cNvPr id="28" name="Rectangle 27"/>
          <p:cNvSpPr/>
          <p:nvPr userDrawn="1"/>
        </p:nvSpPr>
        <p:spPr>
          <a:xfrm>
            <a:off x="3580244" y="3429000"/>
            <a:ext cx="2018270" cy="20182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 Placeholder 21"/>
          <p:cNvSpPr>
            <a:spLocks noGrp="1"/>
          </p:cNvSpPr>
          <p:nvPr>
            <p:ph type="body" sz="quarter" idx="14" hasCustomPrompt="1"/>
          </p:nvPr>
        </p:nvSpPr>
        <p:spPr>
          <a:xfrm>
            <a:off x="3580244" y="3455774"/>
            <a:ext cx="2018270" cy="490150"/>
          </a:xfrm>
          <a:prstGeom prst="rect">
            <a:avLst/>
          </a:prstGeom>
          <a:noFill/>
        </p:spPr>
        <p:txBody>
          <a:bodyPr lIns="180000" tIns="180000" rIns="180000"/>
          <a:lstStyle>
            <a:lvl1pPr marL="0" indent="0">
              <a:buNone/>
              <a:defRPr sz="1400" b="1" baseline="0">
                <a:solidFill>
                  <a:schemeClr val="bg1"/>
                </a:solidFill>
                <a:latin typeface="Segoe UI" panose="020B0502040204020203" pitchFamily="34" charset="0"/>
                <a:ea typeface="Segoe UI Black" panose="020B0A02040204020203" pitchFamily="34" charset="0"/>
                <a:cs typeface="Segoe UI" panose="020B0502040204020203" pitchFamily="34" charset="0"/>
              </a:defRPr>
            </a:lvl1pPr>
          </a:lstStyle>
          <a:p>
            <a:pPr lvl="0"/>
            <a:r>
              <a:rPr lang="en-GB" dirty="0"/>
              <a:t>SECTION TITLE</a:t>
            </a:r>
            <a:endParaRPr lang="en-US" dirty="0"/>
          </a:p>
        </p:txBody>
      </p:sp>
      <p:sp>
        <p:nvSpPr>
          <p:cNvPr id="30" name="Rectangle 29"/>
          <p:cNvSpPr/>
          <p:nvPr userDrawn="1"/>
        </p:nvSpPr>
        <p:spPr>
          <a:xfrm>
            <a:off x="5798411" y="1163594"/>
            <a:ext cx="2018270" cy="20182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Placeholder 21"/>
          <p:cNvSpPr>
            <a:spLocks noGrp="1"/>
          </p:cNvSpPr>
          <p:nvPr>
            <p:ph type="body" sz="quarter" idx="15" hasCustomPrompt="1"/>
          </p:nvPr>
        </p:nvSpPr>
        <p:spPr>
          <a:xfrm>
            <a:off x="5798411" y="1163594"/>
            <a:ext cx="2018270" cy="490150"/>
          </a:xfrm>
          <a:prstGeom prst="rect">
            <a:avLst/>
          </a:prstGeom>
          <a:noFill/>
        </p:spPr>
        <p:txBody>
          <a:bodyPr lIns="180000" tIns="180000" rIns="180000"/>
          <a:lstStyle>
            <a:lvl1pPr marL="0" indent="0">
              <a:buNone/>
              <a:defRPr sz="1400" b="1" baseline="0">
                <a:solidFill>
                  <a:schemeClr val="bg1"/>
                </a:solidFill>
                <a:latin typeface="Segoe UI" panose="020B0502040204020203" pitchFamily="34" charset="0"/>
                <a:ea typeface="Segoe UI Black" panose="020B0A02040204020203" pitchFamily="34" charset="0"/>
                <a:cs typeface="Segoe UI" panose="020B0502040204020203" pitchFamily="34" charset="0"/>
              </a:defRPr>
            </a:lvl1pPr>
          </a:lstStyle>
          <a:p>
            <a:pPr lvl="0"/>
            <a:r>
              <a:rPr lang="en-GB" dirty="0"/>
              <a:t>SECTION TITLE</a:t>
            </a:r>
            <a:endParaRPr lang="en-US" dirty="0"/>
          </a:p>
        </p:txBody>
      </p:sp>
    </p:spTree>
    <p:extLst>
      <p:ext uri="{BB962C8B-B14F-4D97-AF65-F5344CB8AC3E}">
        <p14:creationId xmlns:p14="http://schemas.microsoft.com/office/powerpoint/2010/main" val="316540221"/>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2256894"/>
      </p:ext>
    </p:extLst>
  </p:cSld>
  <p:clrMap bg1="lt1" tx1="dk1" bg2="lt2" tx2="dk2" accent1="accent1" accent2="accent2" accent3="accent3" accent4="accent4" accent5="accent5" accent6="accent6" hlink="hlink" folHlink="folHlink"/>
  <p:sldLayoutIdLst>
    <p:sldLayoutId id="2147483696" r:id="rId1"/>
    <p:sldLayoutId id="2147483711" r:id="rId2"/>
    <p:sldLayoutId id="2147483712"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9" r:id="rId13"/>
    <p:sldLayoutId id="2147483714" r:id="rId14"/>
    <p:sldLayoutId id="2147483715" r:id="rId15"/>
    <p:sldLayoutId id="2147483718" r:id="rId16"/>
    <p:sldLayoutId id="2147483719" r:id="rId17"/>
    <p:sldLayoutId id="2147483720" r:id="rId18"/>
    <p:sldLayoutId id="2147483721" r:id="rId19"/>
    <p:sldLayoutId id="2147483722"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Azure-Samples/storage-blob-dotnet-getting-started" TargetMode="External"/><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hyperlink" Target="https://docs.microsoft.com/en-us/azure/storage/blobs/storage-blobs-introduction" TargetMode="Externa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blogs.msdn.com/b/windowsazurestorage/archive/2010/04/11/using-windows-azure-page-blobs-and-how-to-efficiently-upload-and-download-page-blobs.aspx"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19.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hyperlink" Target="http://images.blob.core.windows.net/" TargetMode="External"/><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hyperlink" Target="http://sally.blob.cdn.core.windows.ne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hyperlink" Target="https://myaccount.file.core.windows.net/myfileshare/" TargetMode="External"/><Relationship Id="rId2" Type="http://schemas.openxmlformats.org/officeDocument/2006/relationships/hyperlink" Target="http://aka.ms/azcopy" TargetMode="Externa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3" Type="http://schemas.openxmlformats.org/officeDocument/2006/relationships/hyperlink" Target="http://go.microsoft.com/?linkid=9710117" TargetMode="External"/><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10" Type="http://schemas.microsoft.com/office/2007/relationships/hdphoto" Target="../media/hdphoto1.wdp"/><Relationship Id="rId4" Type="http://schemas.openxmlformats.org/officeDocument/2006/relationships/image" Target="../media/image18.png"/><Relationship Id="rId9" Type="http://schemas.openxmlformats.org/officeDocument/2006/relationships/image" Target="../media/image2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19.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19.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9.xml"/><Relationship Id="rId1" Type="http://schemas.openxmlformats.org/officeDocument/2006/relationships/tags" Target="../tags/tag1.xml"/></Relationships>
</file>

<file path=ppt/slides/_rels/slide49.xml.rels><?xml version="1.0" encoding="UTF-8" standalone="yes"?>
<Relationships xmlns="http://schemas.openxmlformats.org/package/2006/relationships"><Relationship Id="rId2" Type="http://schemas.openxmlformats.org/officeDocument/2006/relationships/hyperlink" Target="http://azure.microsoft.com/en-us/documentation/articles/storage-dotnet-how-to-use-tables/" TargetMode="Externa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7" Type="http://schemas.microsoft.com/office/2007/relationships/hdphoto" Target="../media/hdphoto2.wdp"/><Relationship Id="rId2" Type="http://schemas.openxmlformats.org/officeDocument/2006/relationships/image" Target="../media/image19.png"/><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hyperlink" Target="http://msdn.microsoft.com/en-us/library/windowsazure/hh767287(v=vs.103).aspx" TargetMode="External"/><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azure/storage/common/storage-use-emulator"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gallery.technet.microsoft.com/scriptcenter/PowerShell-Script-Sample-0daf6d9d"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55576" y="908720"/>
            <a:ext cx="7848872" cy="1800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Azure Storage</a:t>
            </a:r>
            <a:endParaRPr lang="de-DE" sz="4000" dirty="0"/>
          </a:p>
        </p:txBody>
      </p:sp>
      <p:sp>
        <p:nvSpPr>
          <p:cNvPr id="8" name="Rectangle 7"/>
          <p:cNvSpPr/>
          <p:nvPr/>
        </p:nvSpPr>
        <p:spPr>
          <a:xfrm>
            <a:off x="742220" y="2924944"/>
            <a:ext cx="4333836" cy="212423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latin typeface="Segoe UI" pitchFamily="34" charset="0"/>
                <a:ea typeface="Segoe UI" pitchFamily="34" charset="0"/>
                <a:cs typeface="Segoe UI" pitchFamily="34" charset="0"/>
              </a:rPr>
              <a:t>Damir Dobric</a:t>
            </a:r>
            <a:br>
              <a:rPr lang="en-US" dirty="0">
                <a:solidFill>
                  <a:schemeClr val="bg1"/>
                </a:solidFill>
                <a:latin typeface="Segoe UI" pitchFamily="34" charset="0"/>
                <a:ea typeface="Segoe UI" pitchFamily="34" charset="0"/>
                <a:cs typeface="Segoe UI" pitchFamily="34" charset="0"/>
              </a:rPr>
            </a:br>
            <a:br>
              <a:rPr lang="en-US" dirty="0">
                <a:solidFill>
                  <a:schemeClr val="bg1"/>
                </a:solidFill>
                <a:latin typeface="Segoe UI" pitchFamily="34" charset="0"/>
                <a:ea typeface="Segoe UI" pitchFamily="34" charset="0"/>
                <a:cs typeface="Segoe UI" pitchFamily="34" charset="0"/>
              </a:rPr>
            </a:br>
            <a:br>
              <a:rPr lang="en-US" dirty="0">
                <a:solidFill>
                  <a:schemeClr val="bg1"/>
                </a:solidFill>
                <a:latin typeface="Segoe UI" pitchFamily="34" charset="0"/>
                <a:ea typeface="Segoe UI" pitchFamily="34" charset="0"/>
                <a:cs typeface="Segoe UI" pitchFamily="34" charset="0"/>
              </a:rPr>
            </a:br>
            <a:br>
              <a:rPr lang="en-US" dirty="0">
                <a:solidFill>
                  <a:schemeClr val="bg1"/>
                </a:solidFill>
                <a:latin typeface="Segoe UI" pitchFamily="34" charset="0"/>
                <a:ea typeface="Segoe UI" pitchFamily="34" charset="0"/>
                <a:cs typeface="Segoe UI" pitchFamily="34" charset="0"/>
              </a:rPr>
            </a:br>
            <a:endParaRPr lang="en-US" dirty="0">
              <a:solidFill>
                <a:schemeClr val="bg1"/>
              </a:solidFill>
              <a:latin typeface="Segoe UI" pitchFamily="34" charset="0"/>
              <a:ea typeface="Segoe UI" pitchFamily="34" charset="0"/>
              <a:cs typeface="Segoe UI" pitchFamily="34" charset="0"/>
            </a:endParaRPr>
          </a:p>
        </p:txBody>
      </p:sp>
      <p:sp>
        <p:nvSpPr>
          <p:cNvPr id="9" name="Rectangle 8"/>
          <p:cNvSpPr/>
          <p:nvPr/>
        </p:nvSpPr>
        <p:spPr>
          <a:xfrm>
            <a:off x="5220072" y="4113076"/>
            <a:ext cx="3384376" cy="93610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latin typeface="Segoe UI" pitchFamily="34" charset="0"/>
                <a:ea typeface="Segoe UI" pitchFamily="34" charset="0"/>
                <a:cs typeface="Segoe UI" pitchFamily="34" charset="0"/>
              </a:rPr>
              <a:t>damir.dobric@daenet.com</a:t>
            </a:r>
            <a:br>
              <a:rPr lang="en-US" sz="1400" dirty="0">
                <a:solidFill>
                  <a:schemeClr val="bg1"/>
                </a:solidFill>
                <a:latin typeface="Segoe UI" pitchFamily="34" charset="0"/>
                <a:ea typeface="Segoe UI" pitchFamily="34" charset="0"/>
                <a:cs typeface="Segoe UI" pitchFamily="34" charset="0"/>
              </a:rPr>
            </a:br>
            <a:r>
              <a:rPr lang="en-US" sz="1400" dirty="0">
                <a:solidFill>
                  <a:schemeClr val="bg1"/>
                </a:solidFill>
                <a:latin typeface="Segoe UI" pitchFamily="34" charset="0"/>
                <a:ea typeface="Segoe UI" pitchFamily="34" charset="0"/>
                <a:cs typeface="Segoe UI" pitchFamily="34" charset="0"/>
              </a:rPr>
              <a:t>b-dadobr@microsoft.com</a:t>
            </a:r>
          </a:p>
        </p:txBody>
      </p:sp>
      <p:sp>
        <p:nvSpPr>
          <p:cNvPr id="10" name="Rectangle 9"/>
          <p:cNvSpPr/>
          <p:nvPr/>
        </p:nvSpPr>
        <p:spPr>
          <a:xfrm>
            <a:off x="5220072" y="2924944"/>
            <a:ext cx="3384376" cy="106211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latin typeface="Segoe UI" pitchFamily="34" charset="0"/>
                <a:ea typeface="Segoe UI" pitchFamily="34" charset="0"/>
                <a:cs typeface="Segoe UI" pitchFamily="34" charset="0"/>
              </a:rPr>
              <a:t>Microsoft PTSP </a:t>
            </a:r>
            <a:br>
              <a:rPr lang="en-US" sz="1400" dirty="0">
                <a:solidFill>
                  <a:schemeClr val="bg1"/>
                </a:solidFill>
                <a:latin typeface="Segoe UI" pitchFamily="34" charset="0"/>
                <a:ea typeface="Segoe UI" pitchFamily="34" charset="0"/>
                <a:cs typeface="Segoe UI" pitchFamily="34" charset="0"/>
              </a:rPr>
            </a:br>
            <a:r>
              <a:rPr lang="en-US" sz="1400" dirty="0">
                <a:solidFill>
                  <a:schemeClr val="bg1"/>
                </a:solidFill>
                <a:latin typeface="Segoe UI" pitchFamily="34" charset="0"/>
                <a:ea typeface="Segoe UI" pitchFamily="34" charset="0"/>
                <a:cs typeface="Segoe UI" pitchFamily="34" charset="0"/>
              </a:rPr>
              <a:t>(Partner Technical Solution Specialist)</a:t>
            </a:r>
            <a:br>
              <a:rPr lang="en-US" sz="1400" dirty="0">
                <a:solidFill>
                  <a:schemeClr val="bg1"/>
                </a:solidFill>
                <a:latin typeface="Segoe UI" pitchFamily="34" charset="0"/>
                <a:ea typeface="Segoe UI" pitchFamily="34" charset="0"/>
                <a:cs typeface="Segoe UI" pitchFamily="34" charset="0"/>
              </a:rPr>
            </a:br>
            <a:r>
              <a:rPr lang="en-US" sz="1400" dirty="0">
                <a:solidFill>
                  <a:schemeClr val="bg1"/>
                </a:solidFill>
                <a:latin typeface="Segoe UI" pitchFamily="34" charset="0"/>
                <a:ea typeface="Segoe UI" pitchFamily="34" charset="0"/>
                <a:cs typeface="Segoe UI" pitchFamily="34" charset="0"/>
              </a:rPr>
              <a:t>Microsoft Most Valuable Professional</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244" y="3987062"/>
            <a:ext cx="939244" cy="939244"/>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80092" y="4028411"/>
            <a:ext cx="905871" cy="905871"/>
          </a:xfrm>
          <a:prstGeom prst="rect">
            <a:avLst/>
          </a:prstGeom>
        </p:spPr>
      </p:pic>
      <p:sp>
        <p:nvSpPr>
          <p:cNvPr id="13" name="TextBox 12"/>
          <p:cNvSpPr txBox="1"/>
          <p:nvPr/>
        </p:nvSpPr>
        <p:spPr>
          <a:xfrm>
            <a:off x="755576" y="3724517"/>
            <a:ext cx="864096" cy="276999"/>
          </a:xfrm>
          <a:prstGeom prst="rect">
            <a:avLst/>
          </a:prstGeom>
          <a:noFill/>
        </p:spPr>
        <p:txBody>
          <a:bodyPr wrap="square" rtlCol="0">
            <a:spAutoFit/>
          </a:bodyPr>
          <a:lstStyle/>
          <a:p>
            <a:r>
              <a:rPr lang="en-US" sz="1200" dirty="0">
                <a:solidFill>
                  <a:schemeClr val="bg1"/>
                </a:solidFill>
              </a:rPr>
              <a:t>Blog</a:t>
            </a:r>
          </a:p>
        </p:txBody>
      </p:sp>
      <p:sp>
        <p:nvSpPr>
          <p:cNvPr id="14" name="TextBox 13"/>
          <p:cNvSpPr txBox="1"/>
          <p:nvPr/>
        </p:nvSpPr>
        <p:spPr>
          <a:xfrm>
            <a:off x="1900119" y="3781900"/>
            <a:ext cx="864096" cy="276999"/>
          </a:xfrm>
          <a:prstGeom prst="rect">
            <a:avLst/>
          </a:prstGeom>
          <a:noFill/>
        </p:spPr>
        <p:txBody>
          <a:bodyPr wrap="square" rtlCol="0">
            <a:spAutoFit/>
          </a:bodyPr>
          <a:lstStyle/>
          <a:p>
            <a:r>
              <a:rPr lang="en-US" sz="1200" dirty="0">
                <a:solidFill>
                  <a:schemeClr val="bg1"/>
                </a:solidFill>
              </a:rPr>
              <a:t>Twitter</a:t>
            </a:r>
          </a:p>
        </p:txBody>
      </p:sp>
    </p:spTree>
    <p:extLst>
      <p:ext uri="{BB962C8B-B14F-4D97-AF65-F5344CB8AC3E}">
        <p14:creationId xmlns:p14="http://schemas.microsoft.com/office/powerpoint/2010/main" val="1627656644"/>
      </p:ext>
    </p:extLst>
  </p:cSld>
  <p:clrMapOvr>
    <a:masterClrMapping/>
  </p:clrMapOvr>
  <mc:AlternateContent xmlns:mc="http://schemas.openxmlformats.org/markup-compatibility/2006" xmlns:p14="http://schemas.microsoft.com/office/powerpoint/2010/main">
    <mc:Choice Requires="p14">
      <p:transition spd="slow">
        <p:cove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Storage Security</a:t>
            </a:r>
          </a:p>
        </p:txBody>
      </p:sp>
      <p:sp>
        <p:nvSpPr>
          <p:cNvPr id="3" name="Content Placeholder 2"/>
          <p:cNvSpPr>
            <a:spLocks noGrp="1"/>
          </p:cNvSpPr>
          <p:nvPr>
            <p:ph idx="1"/>
          </p:nvPr>
        </p:nvSpPr>
        <p:spPr>
          <a:xfrm>
            <a:off x="390031" y="1733151"/>
            <a:ext cx="8363938" cy="3391698"/>
          </a:xfrm>
        </p:spPr>
        <p:txBody>
          <a:bodyPr/>
          <a:lstStyle/>
          <a:p>
            <a:r>
              <a:rPr lang="en-NZ" sz="2400" dirty="0"/>
              <a:t>Windows Azure Storage provides simple security for calls to storage service</a:t>
            </a:r>
          </a:p>
          <a:p>
            <a:pPr lvl="1"/>
            <a:r>
              <a:rPr lang="en-NZ" dirty="0"/>
              <a:t>HTTPS endpoint</a:t>
            </a:r>
          </a:p>
          <a:p>
            <a:pPr lvl="1"/>
            <a:r>
              <a:rPr lang="en-NZ" dirty="0"/>
              <a:t>Digitally sign requests for privileged operations</a:t>
            </a:r>
          </a:p>
          <a:p>
            <a:r>
              <a:rPr lang="en-NZ" sz="2400" dirty="0"/>
              <a:t>Two 512bit symmetric keys per storage account</a:t>
            </a:r>
          </a:p>
          <a:p>
            <a:pPr lvl="1"/>
            <a:r>
              <a:rPr lang="en-NZ" dirty="0"/>
              <a:t>Can be regenerated independently</a:t>
            </a:r>
          </a:p>
          <a:p>
            <a:r>
              <a:rPr lang="en-NZ" sz="2400" dirty="0"/>
              <a:t>More granular security via Shared Access Signatures</a:t>
            </a:r>
          </a:p>
        </p:txBody>
      </p:sp>
    </p:spTree>
    <p:extLst>
      <p:ext uri="{BB962C8B-B14F-4D97-AF65-F5344CB8AC3E}">
        <p14:creationId xmlns:p14="http://schemas.microsoft.com/office/powerpoint/2010/main" val="401234998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618745"/>
            <a:ext cx="8363938" cy="609398"/>
          </a:xfrm>
        </p:spPr>
        <p:txBody>
          <a:bodyPr/>
          <a:lstStyle/>
          <a:p>
            <a:r>
              <a:rPr lang="en-US" sz="4400" dirty="0"/>
              <a:t>Storage Abstractions</a:t>
            </a:r>
          </a:p>
        </p:txBody>
      </p:sp>
      <p:sp>
        <p:nvSpPr>
          <p:cNvPr id="3" name="Content Placeholder 2"/>
          <p:cNvSpPr>
            <a:spLocks noGrp="1"/>
          </p:cNvSpPr>
          <p:nvPr>
            <p:ph idx="1"/>
          </p:nvPr>
        </p:nvSpPr>
        <p:spPr>
          <a:xfrm>
            <a:off x="389436" y="1813560"/>
            <a:ext cx="8363938" cy="3841052"/>
          </a:xfrm>
        </p:spPr>
        <p:txBody>
          <a:bodyPr/>
          <a:lstStyle/>
          <a:p>
            <a:pPr lvl="0"/>
            <a:r>
              <a:rPr lang="en-US" sz="2400" b="1" dirty="0"/>
              <a:t>Blobs</a:t>
            </a:r>
            <a:r>
              <a:rPr lang="en-US" sz="2400" dirty="0"/>
              <a:t> – Simple named files along with metadata for the file</a:t>
            </a:r>
          </a:p>
          <a:p>
            <a:r>
              <a:rPr lang="en-US" sz="2400" b="1" dirty="0"/>
              <a:t>Files</a:t>
            </a:r>
            <a:r>
              <a:rPr lang="en-US" sz="2400" dirty="0"/>
              <a:t> – Durable NTFS volumes for Windows Azure applications to use. Based on Blobs.</a:t>
            </a:r>
          </a:p>
          <a:p>
            <a:pPr lvl="0"/>
            <a:r>
              <a:rPr lang="en-US" sz="2400" b="1" dirty="0"/>
              <a:t>Tables</a:t>
            </a:r>
            <a:r>
              <a:rPr lang="en-US" sz="2400" dirty="0"/>
              <a:t> – Structured storage.  A Table is a set of entities; an entity is a set of properties</a:t>
            </a:r>
          </a:p>
          <a:p>
            <a:pPr lvl="0"/>
            <a:r>
              <a:rPr lang="en-US" sz="2400" b="1" dirty="0"/>
              <a:t>Queues</a:t>
            </a:r>
            <a:r>
              <a:rPr lang="en-US" sz="2400" dirty="0"/>
              <a:t> – Reliable storage and delivery of messages for an application</a:t>
            </a:r>
          </a:p>
        </p:txBody>
      </p:sp>
    </p:spTree>
    <p:extLst>
      <p:ext uri="{BB962C8B-B14F-4D97-AF65-F5344CB8AC3E}">
        <p14:creationId xmlns:p14="http://schemas.microsoft.com/office/powerpoint/2010/main" val="263342081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3568" y="2060848"/>
            <a:ext cx="7848872" cy="1800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Blob Storage</a:t>
            </a:r>
            <a:endParaRPr lang="de-DE" sz="4000" dirty="0"/>
          </a:p>
        </p:txBody>
      </p:sp>
      <p:sp>
        <p:nvSpPr>
          <p:cNvPr id="5" name="TextBox 4">
            <a:extLst>
              <a:ext uri="{FF2B5EF4-FFF2-40B4-BE49-F238E27FC236}">
                <a16:creationId xmlns:a16="http://schemas.microsoft.com/office/drawing/2014/main" id="{A4B311F7-0E8C-482B-B002-FE5D3126875B}"/>
              </a:ext>
            </a:extLst>
          </p:cNvPr>
          <p:cNvSpPr txBox="1"/>
          <p:nvPr/>
        </p:nvSpPr>
        <p:spPr>
          <a:xfrm>
            <a:off x="298853" y="5885609"/>
            <a:ext cx="8189456" cy="369332"/>
          </a:xfrm>
          <a:prstGeom prst="rect">
            <a:avLst/>
          </a:prstGeom>
          <a:noFill/>
        </p:spPr>
        <p:txBody>
          <a:bodyPr wrap="square">
            <a:spAutoFit/>
          </a:bodyPr>
          <a:lstStyle/>
          <a:p>
            <a:pPr lvl="1"/>
            <a:r>
              <a:rPr lang="en-US" sz="1800" dirty="0">
                <a:hlinkClick r:id="rId3"/>
              </a:rPr>
              <a:t>https://github.com/Azure-Samples/storage-blob-dotnet-getting-started</a:t>
            </a:r>
            <a:endParaRPr lang="en-US" sz="1800" dirty="0"/>
          </a:p>
        </p:txBody>
      </p:sp>
    </p:spTree>
    <p:extLst>
      <p:ext uri="{BB962C8B-B14F-4D97-AF65-F5344CB8AC3E}">
        <p14:creationId xmlns:p14="http://schemas.microsoft.com/office/powerpoint/2010/main" val="750915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266" y="388417"/>
            <a:ext cx="7886700" cy="652721"/>
          </a:xfrm>
        </p:spPr>
        <p:txBody>
          <a:bodyPr/>
          <a:lstStyle/>
          <a:p>
            <a:r>
              <a:rPr lang="en-US" sz="4000"/>
              <a:t>Blob Storage Concepts</a:t>
            </a:r>
            <a:endParaRPr lang="en-US" sz="4000" dirty="0"/>
          </a:p>
        </p:txBody>
      </p:sp>
      <p:grpSp>
        <p:nvGrpSpPr>
          <p:cNvPr id="65" name="Group 4"/>
          <p:cNvGrpSpPr/>
          <p:nvPr/>
        </p:nvGrpSpPr>
        <p:grpSpPr>
          <a:xfrm>
            <a:off x="4826674" y="1714502"/>
            <a:ext cx="1464279" cy="4800599"/>
            <a:chOff x="5685541" y="0"/>
            <a:chExt cx="2303725" cy="4800599"/>
          </a:xfrm>
        </p:grpSpPr>
        <p:sp>
          <p:nvSpPr>
            <p:cNvPr id="66" name="Rounded Rectangle 65"/>
            <p:cNvSpPr/>
            <p:nvPr/>
          </p:nvSpPr>
          <p:spPr>
            <a:xfrm>
              <a:off x="5685541" y="0"/>
              <a:ext cx="2303725" cy="4800599"/>
            </a:xfrm>
            <a:prstGeom prst="roundRect">
              <a:avLst>
                <a:gd name="adj" fmla="val 10000"/>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sp>
        <p:sp>
          <p:nvSpPr>
            <p:cNvPr id="67" name="Rounded Rectangle 4"/>
            <p:cNvSpPr/>
            <p:nvPr/>
          </p:nvSpPr>
          <p:spPr>
            <a:xfrm>
              <a:off x="5685541" y="0"/>
              <a:ext cx="2303725" cy="144018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8920" tIns="248920" rIns="248920" bIns="248920" numCol="1" spcCol="1270" anchor="ctr" anchorCtr="0">
              <a:noAutofit/>
            </a:bodyPr>
            <a:lstStyle/>
            <a:p>
              <a:pPr lvl="0" algn="ctr" defTabSz="1555750">
                <a:lnSpc>
                  <a:spcPct val="90000"/>
                </a:lnSpc>
                <a:spcBef>
                  <a:spcPct val="0"/>
                </a:spcBef>
                <a:spcAft>
                  <a:spcPct val="35000"/>
                </a:spcAft>
              </a:pPr>
              <a:r>
                <a:rPr lang="en-US" sz="2000" dirty="0">
                  <a:solidFill>
                    <a:schemeClr val="bg1"/>
                  </a:solidFill>
                </a:rPr>
                <a:t>Blob</a:t>
              </a:r>
            </a:p>
          </p:txBody>
        </p:sp>
      </p:grpSp>
      <p:grpSp>
        <p:nvGrpSpPr>
          <p:cNvPr id="68" name="Group 5"/>
          <p:cNvGrpSpPr/>
          <p:nvPr/>
        </p:nvGrpSpPr>
        <p:grpSpPr>
          <a:xfrm>
            <a:off x="2979959" y="1752601"/>
            <a:ext cx="1775502" cy="4800599"/>
            <a:chOff x="2876048" y="0"/>
            <a:chExt cx="2514600" cy="4800599"/>
          </a:xfrm>
        </p:grpSpPr>
        <p:sp>
          <p:nvSpPr>
            <p:cNvPr id="69" name="Rounded Rectangle 68"/>
            <p:cNvSpPr/>
            <p:nvPr/>
          </p:nvSpPr>
          <p:spPr>
            <a:xfrm>
              <a:off x="2997862" y="0"/>
              <a:ext cx="2303725" cy="4800599"/>
            </a:xfrm>
            <a:prstGeom prst="roundRect">
              <a:avLst>
                <a:gd name="adj" fmla="val 10000"/>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sp>
        <p:sp>
          <p:nvSpPr>
            <p:cNvPr id="70" name="Rounded Rectangle 6"/>
            <p:cNvSpPr/>
            <p:nvPr/>
          </p:nvSpPr>
          <p:spPr>
            <a:xfrm>
              <a:off x="2876048" y="0"/>
              <a:ext cx="2514600" cy="144018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8920" tIns="248920" rIns="248920" bIns="248920" numCol="1" spcCol="1270" anchor="ctr" anchorCtr="0">
              <a:noAutofit/>
            </a:bodyPr>
            <a:lstStyle/>
            <a:p>
              <a:pPr algn="ctr" defTabSz="1555750">
                <a:lnSpc>
                  <a:spcPct val="90000"/>
                </a:lnSpc>
                <a:spcBef>
                  <a:spcPct val="0"/>
                </a:spcBef>
                <a:spcAft>
                  <a:spcPct val="35000"/>
                </a:spcAft>
              </a:pPr>
              <a:r>
                <a:rPr lang="en-US" sz="2000" dirty="0">
                  <a:solidFill>
                    <a:schemeClr val="bg1"/>
                  </a:solidFill>
                </a:rPr>
                <a:t>Container</a:t>
              </a:r>
            </a:p>
          </p:txBody>
        </p:sp>
      </p:grpSp>
      <p:grpSp>
        <p:nvGrpSpPr>
          <p:cNvPr id="71" name="Group 6"/>
          <p:cNvGrpSpPr/>
          <p:nvPr/>
        </p:nvGrpSpPr>
        <p:grpSpPr>
          <a:xfrm>
            <a:off x="1370766" y="1752601"/>
            <a:ext cx="1571028" cy="4800599"/>
            <a:chOff x="222249" y="0"/>
            <a:chExt cx="2303725" cy="4800599"/>
          </a:xfrm>
        </p:grpSpPr>
        <p:sp>
          <p:nvSpPr>
            <p:cNvPr id="72" name="Rounded Rectangle 71"/>
            <p:cNvSpPr/>
            <p:nvPr/>
          </p:nvSpPr>
          <p:spPr>
            <a:xfrm>
              <a:off x="222249" y="0"/>
              <a:ext cx="2303725" cy="4800599"/>
            </a:xfrm>
            <a:prstGeom prst="roundRect">
              <a:avLst>
                <a:gd name="adj" fmla="val 10000"/>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sp>
        <p:sp>
          <p:nvSpPr>
            <p:cNvPr id="73" name="Rounded Rectangle 8"/>
            <p:cNvSpPr/>
            <p:nvPr/>
          </p:nvSpPr>
          <p:spPr>
            <a:xfrm>
              <a:off x="222249" y="0"/>
              <a:ext cx="2303725" cy="144018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8920" tIns="248920" rIns="248920" bIns="248920" numCol="1" spcCol="1270" anchor="ctr" anchorCtr="0">
              <a:noAutofit/>
            </a:bodyPr>
            <a:lstStyle/>
            <a:p>
              <a:pPr algn="ctr" defTabSz="1555750">
                <a:lnSpc>
                  <a:spcPct val="90000"/>
                </a:lnSpc>
                <a:spcBef>
                  <a:spcPct val="0"/>
                </a:spcBef>
                <a:spcAft>
                  <a:spcPct val="35000"/>
                </a:spcAft>
              </a:pPr>
              <a:r>
                <a:rPr lang="en-US" sz="2000" dirty="0">
                  <a:solidFill>
                    <a:schemeClr val="bg1"/>
                  </a:solidFill>
                </a:rPr>
                <a:t>Account</a:t>
              </a:r>
            </a:p>
          </p:txBody>
        </p:sp>
      </p:grpSp>
      <p:sp>
        <p:nvSpPr>
          <p:cNvPr id="74" name="Rounded Rectangle 73"/>
          <p:cNvSpPr/>
          <p:nvPr/>
        </p:nvSpPr>
        <p:spPr>
          <a:xfrm>
            <a:off x="1595267" y="4573004"/>
            <a:ext cx="1114757" cy="959885"/>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75" name="Rounded Rectangle 10"/>
          <p:cNvSpPr/>
          <p:nvPr/>
        </p:nvSpPr>
        <p:spPr>
          <a:xfrm>
            <a:off x="1595267" y="4601118"/>
            <a:ext cx="1093666" cy="903657"/>
          </a:xfrm>
          <a:prstGeom prst="rect">
            <a:avLst/>
          </a:prstGeom>
          <a:no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lnSpc>
                <a:spcPct val="90000"/>
              </a:lnSpc>
              <a:spcBef>
                <a:spcPct val="0"/>
              </a:spcBef>
              <a:spcAft>
                <a:spcPct val="0"/>
              </a:spcAft>
            </a:pPr>
            <a:r>
              <a:rPr lang="en-US" sz="1600" dirty="0">
                <a:solidFill>
                  <a:srgbClr val="FFFFFF"/>
                </a:solidFill>
              </a:rPr>
              <a:t>contoso</a:t>
            </a:r>
          </a:p>
        </p:txBody>
      </p:sp>
      <p:grpSp>
        <p:nvGrpSpPr>
          <p:cNvPr id="76" name="Group 8"/>
          <p:cNvGrpSpPr/>
          <p:nvPr/>
        </p:nvGrpSpPr>
        <p:grpSpPr>
          <a:xfrm>
            <a:off x="2998549" y="3909303"/>
            <a:ext cx="48601" cy="1295687"/>
            <a:chOff x="2740453" y="2156701"/>
            <a:chExt cx="64784" cy="1295687"/>
          </a:xfrm>
          <a:solidFill>
            <a:schemeClr val="accent4">
              <a:lumMod val="50000"/>
            </a:schemeClr>
          </a:solidFill>
        </p:grpSpPr>
        <p:sp>
          <p:nvSpPr>
            <p:cNvPr id="77" name="Straight Connector 11"/>
            <p:cNvSpPr/>
            <p:nvPr/>
          </p:nvSpPr>
          <p:spPr>
            <a:xfrm rot="18603934">
              <a:off x="2125002" y="2786549"/>
              <a:ext cx="1295687" cy="35991"/>
            </a:xfrm>
            <a:custGeom>
              <a:avLst/>
              <a:gdLst/>
              <a:ahLst/>
              <a:cxnLst/>
              <a:rect l="0" t="0" r="0" b="0"/>
              <a:pathLst>
                <a:path>
                  <a:moveTo>
                    <a:pt x="0" y="17995"/>
                  </a:moveTo>
                  <a:lnTo>
                    <a:pt x="1295687" y="17995"/>
                  </a:lnTo>
                </a:path>
              </a:pathLst>
            </a:custGeom>
            <a:grpFill/>
            <a:ln cmpd="sng">
              <a:solidFill>
                <a:schemeClr val="accent4">
                  <a:lumMod val="50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8" name="Straight Connector 12"/>
            <p:cNvSpPr/>
            <p:nvPr/>
          </p:nvSpPr>
          <p:spPr>
            <a:xfrm rot="18603934">
              <a:off x="2740453" y="2772152"/>
              <a:ext cx="64784" cy="64784"/>
            </a:xfrm>
            <a:prstGeom prst="rect">
              <a:avLst/>
            </a:prstGeom>
            <a:grpFill/>
            <a:ln cmpd="sng">
              <a:solidFill>
                <a:schemeClr val="accent4">
                  <a:lumMod val="50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400" kern="1200" dirty="0"/>
            </a:p>
          </p:txBody>
        </p:sp>
      </p:grpSp>
      <p:sp>
        <p:nvSpPr>
          <p:cNvPr id="79" name="Rounded Rectangle 78"/>
          <p:cNvSpPr/>
          <p:nvPr/>
        </p:nvSpPr>
        <p:spPr>
          <a:xfrm>
            <a:off x="3335678" y="3581404"/>
            <a:ext cx="1078338" cy="959885"/>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80" name="Rounded Rectangle 14"/>
          <p:cNvSpPr/>
          <p:nvPr/>
        </p:nvSpPr>
        <p:spPr>
          <a:xfrm>
            <a:off x="3356769" y="3609518"/>
            <a:ext cx="1057247" cy="903657"/>
          </a:xfrm>
          <a:prstGeom prst="rect">
            <a:avLst/>
          </a:prstGeom>
          <a:no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lnSpc>
                <a:spcPct val="90000"/>
              </a:lnSpc>
              <a:spcBef>
                <a:spcPct val="0"/>
              </a:spcBef>
              <a:spcAft>
                <a:spcPct val="0"/>
              </a:spcAft>
            </a:pPr>
            <a:r>
              <a:rPr lang="en-US" sz="1600" dirty="0">
                <a:solidFill>
                  <a:srgbClr val="FFFFFF"/>
                </a:solidFill>
              </a:rPr>
              <a:t>images</a:t>
            </a:r>
          </a:p>
        </p:txBody>
      </p:sp>
      <p:grpSp>
        <p:nvGrpSpPr>
          <p:cNvPr id="81" name="Group 10"/>
          <p:cNvGrpSpPr/>
          <p:nvPr/>
        </p:nvGrpSpPr>
        <p:grpSpPr>
          <a:xfrm>
            <a:off x="4346938" y="3732032"/>
            <a:ext cx="735536" cy="49022"/>
            <a:chOff x="5003335" y="1979431"/>
            <a:chExt cx="980459" cy="49022"/>
          </a:xfrm>
          <a:solidFill>
            <a:schemeClr val="accent4">
              <a:lumMod val="50000"/>
            </a:schemeClr>
          </a:solidFill>
        </p:grpSpPr>
        <p:sp>
          <p:nvSpPr>
            <p:cNvPr id="82" name="Straight Connector 15"/>
            <p:cNvSpPr/>
            <p:nvPr/>
          </p:nvSpPr>
          <p:spPr>
            <a:xfrm rot="19293342">
              <a:off x="5003335" y="1985947"/>
              <a:ext cx="980459" cy="35991"/>
            </a:xfrm>
            <a:custGeom>
              <a:avLst/>
              <a:gdLst/>
              <a:ahLst/>
              <a:cxnLst/>
              <a:rect l="0" t="0" r="0" b="0"/>
              <a:pathLst>
                <a:path>
                  <a:moveTo>
                    <a:pt x="0" y="17995"/>
                  </a:moveTo>
                  <a:lnTo>
                    <a:pt x="980459" y="17995"/>
                  </a:lnTo>
                </a:path>
              </a:pathLst>
            </a:custGeom>
            <a:grpFill/>
            <a:ln cmpd="sng">
              <a:solidFill>
                <a:schemeClr val="accent4">
                  <a:lumMod val="50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3" name="Straight Connector 16"/>
            <p:cNvSpPr/>
            <p:nvPr/>
          </p:nvSpPr>
          <p:spPr>
            <a:xfrm rot="19293342">
              <a:off x="5469053" y="1979431"/>
              <a:ext cx="49022" cy="49022"/>
            </a:xfrm>
            <a:prstGeom prst="rect">
              <a:avLst/>
            </a:prstGeom>
            <a:grpFill/>
            <a:ln cmpd="sng">
              <a:solidFill>
                <a:schemeClr val="accent4">
                  <a:lumMod val="50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400" kern="1200" dirty="0"/>
            </a:p>
          </p:txBody>
        </p:sp>
      </p:grpSp>
      <p:sp>
        <p:nvSpPr>
          <p:cNvPr id="84" name="Rounded Rectangle 83"/>
          <p:cNvSpPr/>
          <p:nvPr/>
        </p:nvSpPr>
        <p:spPr>
          <a:xfrm>
            <a:off x="4977803" y="2971799"/>
            <a:ext cx="1189723" cy="959885"/>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85" name="Rounded Rectangle 18"/>
          <p:cNvSpPr/>
          <p:nvPr/>
        </p:nvSpPr>
        <p:spPr>
          <a:xfrm>
            <a:off x="4973950" y="2999913"/>
            <a:ext cx="1168632" cy="903657"/>
          </a:xfrm>
          <a:prstGeom prst="rect">
            <a:avLst/>
          </a:prstGeom>
          <a:no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lvl="0" algn="ctr" defTabSz="914099" fontAlgn="base">
              <a:lnSpc>
                <a:spcPct val="90000"/>
              </a:lnSpc>
              <a:spcBef>
                <a:spcPct val="0"/>
              </a:spcBef>
              <a:spcAft>
                <a:spcPct val="0"/>
              </a:spcAft>
            </a:pPr>
            <a:r>
              <a:rPr lang="en-US" sz="1600" dirty="0">
                <a:solidFill>
                  <a:srgbClr val="FFFFFF"/>
                </a:solidFill>
              </a:rPr>
              <a:t>PIC01.JPG</a:t>
            </a:r>
          </a:p>
        </p:txBody>
      </p:sp>
      <p:grpSp>
        <p:nvGrpSpPr>
          <p:cNvPr id="86" name="Group 12"/>
          <p:cNvGrpSpPr/>
          <p:nvPr/>
        </p:nvGrpSpPr>
        <p:grpSpPr>
          <a:xfrm>
            <a:off x="4363995" y="4304671"/>
            <a:ext cx="701421" cy="46749"/>
            <a:chOff x="5026072" y="2552069"/>
            <a:chExt cx="934985" cy="46749"/>
          </a:xfrm>
          <a:solidFill>
            <a:schemeClr val="accent4">
              <a:lumMod val="50000"/>
            </a:schemeClr>
          </a:solidFill>
        </p:grpSpPr>
        <p:sp>
          <p:nvSpPr>
            <p:cNvPr id="87" name="Straight Connector 19"/>
            <p:cNvSpPr/>
            <p:nvPr/>
          </p:nvSpPr>
          <p:spPr>
            <a:xfrm rot="2087060">
              <a:off x="5026072" y="2557448"/>
              <a:ext cx="934985" cy="35991"/>
            </a:xfrm>
            <a:custGeom>
              <a:avLst/>
              <a:gdLst/>
              <a:ahLst/>
              <a:cxnLst/>
              <a:rect l="0" t="0" r="0" b="0"/>
              <a:pathLst>
                <a:path>
                  <a:moveTo>
                    <a:pt x="0" y="17995"/>
                  </a:moveTo>
                  <a:lnTo>
                    <a:pt x="934985" y="17995"/>
                  </a:lnTo>
                </a:path>
              </a:pathLst>
            </a:custGeom>
            <a:grpFill/>
            <a:ln cmpd="sng">
              <a:solidFill>
                <a:schemeClr val="accent4">
                  <a:lumMod val="50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8" name="Straight Connector 20"/>
            <p:cNvSpPr/>
            <p:nvPr/>
          </p:nvSpPr>
          <p:spPr>
            <a:xfrm rot="2087060">
              <a:off x="5470190" y="2552069"/>
              <a:ext cx="46749" cy="46749"/>
            </a:xfrm>
            <a:prstGeom prst="rect">
              <a:avLst/>
            </a:prstGeom>
            <a:grpFill/>
            <a:ln cmpd="sng">
              <a:solidFill>
                <a:schemeClr val="accent4">
                  <a:lumMod val="50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400" kern="1200" dirty="0"/>
            </a:p>
          </p:txBody>
        </p:sp>
      </p:grpSp>
      <p:grpSp>
        <p:nvGrpSpPr>
          <p:cNvPr id="89" name="Group 14"/>
          <p:cNvGrpSpPr/>
          <p:nvPr/>
        </p:nvGrpSpPr>
        <p:grpSpPr>
          <a:xfrm>
            <a:off x="2582057" y="5437519"/>
            <a:ext cx="881585" cy="58757"/>
            <a:chOff x="2185275" y="3684917"/>
            <a:chExt cx="1175140" cy="58757"/>
          </a:xfrm>
          <a:solidFill>
            <a:schemeClr val="accent4">
              <a:lumMod val="50000"/>
            </a:schemeClr>
          </a:solidFill>
        </p:grpSpPr>
        <p:sp>
          <p:nvSpPr>
            <p:cNvPr id="90" name="Straight Connector 23"/>
            <p:cNvSpPr/>
            <p:nvPr/>
          </p:nvSpPr>
          <p:spPr>
            <a:xfrm rot="2687411">
              <a:off x="2185275" y="3696300"/>
              <a:ext cx="1175140" cy="35991"/>
            </a:xfrm>
            <a:custGeom>
              <a:avLst/>
              <a:gdLst/>
              <a:ahLst/>
              <a:cxnLst/>
              <a:rect l="0" t="0" r="0" b="0"/>
              <a:pathLst>
                <a:path>
                  <a:moveTo>
                    <a:pt x="0" y="17995"/>
                  </a:moveTo>
                  <a:lnTo>
                    <a:pt x="1175140" y="17995"/>
                  </a:lnTo>
                </a:path>
              </a:pathLst>
            </a:custGeom>
            <a:grpFill/>
            <a:ln cmpd="sng">
              <a:solidFill>
                <a:schemeClr val="accent4">
                  <a:lumMod val="50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91" name="Straight Connector 24"/>
            <p:cNvSpPr/>
            <p:nvPr/>
          </p:nvSpPr>
          <p:spPr>
            <a:xfrm rot="2687411">
              <a:off x="2743467" y="3684917"/>
              <a:ext cx="58757" cy="58757"/>
            </a:xfrm>
            <a:prstGeom prst="rect">
              <a:avLst/>
            </a:prstGeom>
            <a:grpFill/>
            <a:ln cmpd="sng">
              <a:solidFill>
                <a:schemeClr val="accent4">
                  <a:lumMod val="50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400" kern="1200" dirty="0"/>
            </a:p>
          </p:txBody>
        </p:sp>
      </p:grpSp>
      <p:sp>
        <p:nvSpPr>
          <p:cNvPr id="92" name="Rounded Rectangle 91"/>
          <p:cNvSpPr/>
          <p:nvPr/>
        </p:nvSpPr>
        <p:spPr>
          <a:xfrm>
            <a:off x="3335677" y="5400905"/>
            <a:ext cx="1078339" cy="959885"/>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93" name="Rounded Rectangle 26"/>
          <p:cNvSpPr/>
          <p:nvPr/>
        </p:nvSpPr>
        <p:spPr>
          <a:xfrm>
            <a:off x="3356768" y="5429019"/>
            <a:ext cx="1057248" cy="903657"/>
          </a:xfrm>
          <a:prstGeom prst="rect">
            <a:avLst/>
          </a:prstGeom>
          <a:no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lnSpc>
                <a:spcPct val="90000"/>
              </a:lnSpc>
              <a:spcBef>
                <a:spcPct val="0"/>
              </a:spcBef>
              <a:spcAft>
                <a:spcPct val="0"/>
              </a:spcAft>
            </a:pPr>
            <a:r>
              <a:rPr lang="en-US" sz="1600" dirty="0">
                <a:solidFill>
                  <a:srgbClr val="FFFFFF"/>
                </a:solidFill>
              </a:rPr>
              <a:t>videos</a:t>
            </a:r>
          </a:p>
        </p:txBody>
      </p:sp>
      <p:grpSp>
        <p:nvGrpSpPr>
          <p:cNvPr id="94" name="Group 16"/>
          <p:cNvGrpSpPr/>
          <p:nvPr/>
        </p:nvGrpSpPr>
        <p:grpSpPr>
          <a:xfrm>
            <a:off x="4426664" y="5861650"/>
            <a:ext cx="576081" cy="38395"/>
            <a:chOff x="5109610" y="4109048"/>
            <a:chExt cx="767908" cy="38395"/>
          </a:xfrm>
          <a:solidFill>
            <a:schemeClr val="accent4">
              <a:lumMod val="50000"/>
            </a:schemeClr>
          </a:solidFill>
        </p:grpSpPr>
        <p:sp>
          <p:nvSpPr>
            <p:cNvPr id="95" name="Straight Connector 27"/>
            <p:cNvSpPr/>
            <p:nvPr/>
          </p:nvSpPr>
          <p:spPr>
            <a:xfrm>
              <a:off x="5109610" y="4110250"/>
              <a:ext cx="767908" cy="35991"/>
            </a:xfrm>
            <a:custGeom>
              <a:avLst/>
              <a:gdLst/>
              <a:ahLst/>
              <a:cxnLst/>
              <a:rect l="0" t="0" r="0" b="0"/>
              <a:pathLst>
                <a:path>
                  <a:moveTo>
                    <a:pt x="0" y="17995"/>
                  </a:moveTo>
                  <a:lnTo>
                    <a:pt x="767908" y="17995"/>
                  </a:lnTo>
                </a:path>
              </a:pathLst>
            </a:custGeom>
            <a:grpFill/>
            <a:ln cmpd="sng">
              <a:solidFill>
                <a:schemeClr val="accent4">
                  <a:lumMod val="50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96" name="Straight Connector 28"/>
            <p:cNvSpPr/>
            <p:nvPr/>
          </p:nvSpPr>
          <p:spPr>
            <a:xfrm>
              <a:off x="5474367" y="4109048"/>
              <a:ext cx="38395" cy="38395"/>
            </a:xfrm>
            <a:prstGeom prst="rect">
              <a:avLst/>
            </a:prstGeom>
            <a:grpFill/>
            <a:ln cmpd="sng">
              <a:solidFill>
                <a:schemeClr val="accent4">
                  <a:lumMod val="50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400" kern="1200" dirty="0"/>
            </a:p>
          </p:txBody>
        </p:sp>
      </p:grpSp>
      <p:grpSp>
        <p:nvGrpSpPr>
          <p:cNvPr id="97" name="Group 17"/>
          <p:cNvGrpSpPr/>
          <p:nvPr/>
        </p:nvGrpSpPr>
        <p:grpSpPr>
          <a:xfrm>
            <a:off x="4965331" y="5400905"/>
            <a:ext cx="1189723" cy="959885"/>
            <a:chOff x="5877519" y="3648303"/>
            <a:chExt cx="1919771" cy="959885"/>
          </a:xfrm>
        </p:grpSpPr>
        <p:sp>
          <p:nvSpPr>
            <p:cNvPr id="98" name="Rounded Rectangle 97"/>
            <p:cNvSpPr/>
            <p:nvPr/>
          </p:nvSpPr>
          <p:spPr>
            <a:xfrm>
              <a:off x="5877519" y="3648303"/>
              <a:ext cx="1919771" cy="959885"/>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99" name="Rounded Rectangle 30"/>
            <p:cNvSpPr/>
            <p:nvPr/>
          </p:nvSpPr>
          <p:spPr>
            <a:xfrm>
              <a:off x="5905633" y="3676417"/>
              <a:ext cx="1863543" cy="903657"/>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lnSpc>
                  <a:spcPct val="90000"/>
                </a:lnSpc>
                <a:spcBef>
                  <a:spcPct val="0"/>
                </a:spcBef>
                <a:spcAft>
                  <a:spcPct val="0"/>
                </a:spcAft>
              </a:pPr>
              <a:r>
                <a:rPr lang="en-US" sz="1600" dirty="0">
                  <a:solidFill>
                    <a:srgbClr val="FFFFFF"/>
                  </a:solidFill>
                </a:rPr>
                <a:t>VID1.AVI</a:t>
              </a:r>
            </a:p>
          </p:txBody>
        </p:sp>
      </p:grpSp>
      <p:sp>
        <p:nvSpPr>
          <p:cNvPr id="100" name="Rounded Rectangle 99"/>
          <p:cNvSpPr/>
          <p:nvPr/>
        </p:nvSpPr>
        <p:spPr bwMode="auto">
          <a:xfrm>
            <a:off x="1370767" y="1074946"/>
            <a:ext cx="6599206" cy="457200"/>
          </a:xfrm>
          <a:prstGeom prst="roundRect">
            <a:avLst/>
          </a:prstGeom>
          <a:gradFill>
            <a:gsLst>
              <a:gs pos="0">
                <a:srgbClr val="756005"/>
              </a:gs>
              <a:gs pos="55000">
                <a:srgbClr val="8D7005"/>
              </a:gs>
              <a:gs pos="100000">
                <a:srgbClr val="AA7F06"/>
              </a:gs>
            </a:gsLst>
          </a:gradFill>
          <a:ln>
            <a:solidFill>
              <a:srgbClr val="977515"/>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rgbClr val="FFFFFF"/>
                </a:solidFill>
                <a:latin typeface="Calibri"/>
              </a:rPr>
              <a:t>http://&lt;account&gt;.</a:t>
            </a:r>
            <a:r>
              <a:rPr lang="en-US" sz="1600" b="1" dirty="0">
                <a:solidFill>
                  <a:srgbClr val="FFFFFF"/>
                </a:solidFill>
                <a:latin typeface="Calibri"/>
              </a:rPr>
              <a:t>blob</a:t>
            </a:r>
            <a:r>
              <a:rPr lang="en-US" sz="1600" dirty="0">
                <a:solidFill>
                  <a:srgbClr val="FFFFFF"/>
                </a:solidFill>
                <a:latin typeface="Calibri"/>
              </a:rPr>
              <a:t>.core.windows.net/&lt;container&gt;/&lt;blobname&gt;</a:t>
            </a:r>
          </a:p>
        </p:txBody>
      </p:sp>
      <p:sp>
        <p:nvSpPr>
          <p:cNvPr id="101" name="Down Arrow 100"/>
          <p:cNvSpPr/>
          <p:nvPr/>
        </p:nvSpPr>
        <p:spPr bwMode="auto">
          <a:xfrm rot="10800000">
            <a:off x="2628394" y="1406520"/>
            <a:ext cx="226683" cy="233847"/>
          </a:xfrm>
          <a:prstGeom prst="downArrow">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solidFill>
                <a:srgbClr val="FFFFFF"/>
              </a:solidFill>
              <a:latin typeface="Calibri"/>
            </a:endParaRPr>
          </a:p>
        </p:txBody>
      </p:sp>
      <p:sp>
        <p:nvSpPr>
          <p:cNvPr id="102" name="Down Arrow 101"/>
          <p:cNvSpPr/>
          <p:nvPr/>
        </p:nvSpPr>
        <p:spPr bwMode="auto">
          <a:xfrm rot="10800000">
            <a:off x="5835953" y="1379114"/>
            <a:ext cx="226683" cy="233847"/>
          </a:xfrm>
          <a:prstGeom prst="downArrow">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solidFill>
                <a:srgbClr val="FFFFFF"/>
              </a:solidFill>
              <a:latin typeface="Calibri"/>
            </a:endParaRPr>
          </a:p>
        </p:txBody>
      </p:sp>
      <p:sp>
        <p:nvSpPr>
          <p:cNvPr id="103" name="Down Arrow 102"/>
          <p:cNvSpPr/>
          <p:nvPr/>
        </p:nvSpPr>
        <p:spPr bwMode="auto">
          <a:xfrm rot="10800000">
            <a:off x="6803407" y="1390327"/>
            <a:ext cx="226683" cy="233847"/>
          </a:xfrm>
          <a:prstGeom prst="downArrow">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solidFill>
                <a:srgbClr val="FFFFFF"/>
              </a:solidFill>
              <a:latin typeface="Calibri"/>
            </a:endParaRPr>
          </a:p>
        </p:txBody>
      </p:sp>
      <p:grpSp>
        <p:nvGrpSpPr>
          <p:cNvPr id="104" name="Group 4"/>
          <p:cNvGrpSpPr/>
          <p:nvPr/>
        </p:nvGrpSpPr>
        <p:grpSpPr>
          <a:xfrm>
            <a:off x="6385902" y="1719351"/>
            <a:ext cx="1584071" cy="4800599"/>
            <a:chOff x="5497074" y="0"/>
            <a:chExt cx="2492192" cy="4800599"/>
          </a:xfrm>
        </p:grpSpPr>
        <p:sp>
          <p:nvSpPr>
            <p:cNvPr id="105" name="Rounded Rectangle 104"/>
            <p:cNvSpPr/>
            <p:nvPr/>
          </p:nvSpPr>
          <p:spPr>
            <a:xfrm>
              <a:off x="5497074" y="0"/>
              <a:ext cx="2492192" cy="4800599"/>
            </a:xfrm>
            <a:prstGeom prst="roundRect">
              <a:avLst>
                <a:gd name="adj" fmla="val 10000"/>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sp>
        <p:sp>
          <p:nvSpPr>
            <p:cNvPr id="106" name="Rounded Rectangle 4"/>
            <p:cNvSpPr/>
            <p:nvPr/>
          </p:nvSpPr>
          <p:spPr>
            <a:xfrm>
              <a:off x="5576053" y="13252"/>
              <a:ext cx="2303725" cy="144018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8920" tIns="248920" rIns="248920" bIns="248920" numCol="1" spcCol="1270" anchor="ctr" anchorCtr="0">
              <a:noAutofit/>
            </a:bodyPr>
            <a:lstStyle/>
            <a:p>
              <a:pPr lvl="0" algn="ctr" defTabSz="1555750">
                <a:lnSpc>
                  <a:spcPct val="90000"/>
                </a:lnSpc>
                <a:spcBef>
                  <a:spcPct val="0"/>
                </a:spcBef>
                <a:spcAft>
                  <a:spcPct val="35000"/>
                </a:spcAft>
              </a:pPr>
              <a:r>
                <a:rPr lang="en-US" sz="2000" dirty="0">
                  <a:solidFill>
                    <a:schemeClr val="bg1"/>
                  </a:solidFill>
                </a:rPr>
                <a:t>Pages</a:t>
              </a:r>
              <a:r>
                <a:rPr lang="en-US" sz="2800" kern="1200" dirty="0">
                  <a:solidFill>
                    <a:schemeClr val="bg1"/>
                  </a:solidFill>
                </a:rPr>
                <a:t>/</a:t>
              </a:r>
            </a:p>
            <a:p>
              <a:pPr lvl="0" algn="ctr" defTabSz="1555750">
                <a:lnSpc>
                  <a:spcPct val="90000"/>
                </a:lnSpc>
                <a:spcBef>
                  <a:spcPct val="0"/>
                </a:spcBef>
                <a:spcAft>
                  <a:spcPct val="35000"/>
                </a:spcAft>
              </a:pPr>
              <a:r>
                <a:rPr lang="en-US" sz="2000" dirty="0">
                  <a:solidFill>
                    <a:schemeClr val="bg1"/>
                  </a:solidFill>
                </a:rPr>
                <a:t>Blocks</a:t>
              </a:r>
            </a:p>
          </p:txBody>
        </p:sp>
      </p:grpSp>
      <p:grpSp>
        <p:nvGrpSpPr>
          <p:cNvPr id="107" name="Group 10"/>
          <p:cNvGrpSpPr/>
          <p:nvPr/>
        </p:nvGrpSpPr>
        <p:grpSpPr>
          <a:xfrm>
            <a:off x="6030589" y="4336260"/>
            <a:ext cx="735536" cy="49022"/>
            <a:chOff x="5003335" y="1979431"/>
            <a:chExt cx="980459" cy="49022"/>
          </a:xfrm>
          <a:solidFill>
            <a:schemeClr val="accent4">
              <a:lumMod val="50000"/>
            </a:schemeClr>
          </a:solidFill>
        </p:grpSpPr>
        <p:sp>
          <p:nvSpPr>
            <p:cNvPr id="108" name="Straight Connector 15"/>
            <p:cNvSpPr/>
            <p:nvPr/>
          </p:nvSpPr>
          <p:spPr>
            <a:xfrm rot="19293342">
              <a:off x="5003335" y="1985947"/>
              <a:ext cx="980459" cy="35991"/>
            </a:xfrm>
            <a:custGeom>
              <a:avLst/>
              <a:gdLst/>
              <a:ahLst/>
              <a:cxnLst/>
              <a:rect l="0" t="0" r="0" b="0"/>
              <a:pathLst>
                <a:path>
                  <a:moveTo>
                    <a:pt x="0" y="17995"/>
                  </a:moveTo>
                  <a:lnTo>
                    <a:pt x="980459" y="17995"/>
                  </a:lnTo>
                </a:path>
              </a:pathLst>
            </a:custGeom>
            <a:grpFill/>
            <a:ln cmpd="sng">
              <a:solidFill>
                <a:schemeClr val="accent4">
                  <a:lumMod val="50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09" name="Straight Connector 16"/>
            <p:cNvSpPr/>
            <p:nvPr/>
          </p:nvSpPr>
          <p:spPr>
            <a:xfrm rot="19293342">
              <a:off x="5469053" y="1979431"/>
              <a:ext cx="49022" cy="49022"/>
            </a:xfrm>
            <a:prstGeom prst="rect">
              <a:avLst/>
            </a:prstGeom>
            <a:grpFill/>
            <a:ln cmpd="sng">
              <a:solidFill>
                <a:schemeClr val="accent4">
                  <a:lumMod val="50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400" kern="1200" dirty="0"/>
            </a:p>
          </p:txBody>
        </p:sp>
      </p:grpSp>
      <p:sp>
        <p:nvSpPr>
          <p:cNvPr id="110" name="Rounded Rectangle 109"/>
          <p:cNvSpPr/>
          <p:nvPr/>
        </p:nvSpPr>
        <p:spPr>
          <a:xfrm>
            <a:off x="6661454" y="3576027"/>
            <a:ext cx="1189723" cy="959885"/>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111" name="Rounded Rectangle 18"/>
          <p:cNvSpPr/>
          <p:nvPr/>
        </p:nvSpPr>
        <p:spPr>
          <a:xfrm>
            <a:off x="6657601" y="3604141"/>
            <a:ext cx="1168632" cy="903657"/>
          </a:xfrm>
          <a:prstGeom prst="rect">
            <a:avLst/>
          </a:prstGeom>
          <a:no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lvl="0" algn="ctr" defTabSz="914099" fontAlgn="base">
              <a:lnSpc>
                <a:spcPct val="90000"/>
              </a:lnSpc>
              <a:spcBef>
                <a:spcPct val="0"/>
              </a:spcBef>
              <a:spcAft>
                <a:spcPct val="0"/>
              </a:spcAft>
            </a:pPr>
            <a:r>
              <a:rPr lang="en-US" sz="1600" dirty="0">
                <a:solidFill>
                  <a:srgbClr val="FFFFFF"/>
                </a:solidFill>
              </a:rPr>
              <a:t>Block/Page</a:t>
            </a:r>
          </a:p>
        </p:txBody>
      </p:sp>
      <p:grpSp>
        <p:nvGrpSpPr>
          <p:cNvPr id="112" name="Group 12"/>
          <p:cNvGrpSpPr/>
          <p:nvPr/>
        </p:nvGrpSpPr>
        <p:grpSpPr>
          <a:xfrm>
            <a:off x="6047646" y="4908899"/>
            <a:ext cx="701421" cy="46749"/>
            <a:chOff x="5026072" y="2552069"/>
            <a:chExt cx="934985" cy="46749"/>
          </a:xfrm>
          <a:solidFill>
            <a:schemeClr val="accent4">
              <a:lumMod val="50000"/>
            </a:schemeClr>
          </a:solidFill>
        </p:grpSpPr>
        <p:sp>
          <p:nvSpPr>
            <p:cNvPr id="113" name="Straight Connector 19"/>
            <p:cNvSpPr/>
            <p:nvPr/>
          </p:nvSpPr>
          <p:spPr>
            <a:xfrm rot="2087060">
              <a:off x="5026072" y="2557448"/>
              <a:ext cx="934985" cy="35991"/>
            </a:xfrm>
            <a:custGeom>
              <a:avLst/>
              <a:gdLst/>
              <a:ahLst/>
              <a:cxnLst/>
              <a:rect l="0" t="0" r="0" b="0"/>
              <a:pathLst>
                <a:path>
                  <a:moveTo>
                    <a:pt x="0" y="17995"/>
                  </a:moveTo>
                  <a:lnTo>
                    <a:pt x="934985" y="17995"/>
                  </a:lnTo>
                </a:path>
              </a:pathLst>
            </a:custGeom>
            <a:grpFill/>
            <a:ln cmpd="sng">
              <a:solidFill>
                <a:schemeClr val="accent4">
                  <a:lumMod val="50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14" name="Straight Connector 20"/>
            <p:cNvSpPr/>
            <p:nvPr/>
          </p:nvSpPr>
          <p:spPr>
            <a:xfrm rot="2087060">
              <a:off x="5470190" y="2552069"/>
              <a:ext cx="46749" cy="46749"/>
            </a:xfrm>
            <a:prstGeom prst="rect">
              <a:avLst/>
            </a:prstGeom>
            <a:grpFill/>
            <a:ln cmpd="sng">
              <a:solidFill>
                <a:schemeClr val="accent4">
                  <a:lumMod val="50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400" kern="1200" dirty="0"/>
            </a:p>
          </p:txBody>
        </p:sp>
      </p:grpSp>
      <p:sp>
        <p:nvSpPr>
          <p:cNvPr id="115" name="Rounded Rectangle 114"/>
          <p:cNvSpPr/>
          <p:nvPr/>
        </p:nvSpPr>
        <p:spPr>
          <a:xfrm>
            <a:off x="6661454" y="4719030"/>
            <a:ext cx="1189724" cy="959885"/>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116" name="Rounded Rectangle 22"/>
          <p:cNvSpPr/>
          <p:nvPr/>
        </p:nvSpPr>
        <p:spPr>
          <a:xfrm>
            <a:off x="6657601" y="4747144"/>
            <a:ext cx="1168632" cy="903657"/>
          </a:xfrm>
          <a:prstGeom prst="rect">
            <a:avLst/>
          </a:prstGeom>
          <a:no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0" tIns="45718" rIns="0" bIns="45718" numCol="1" rtlCol="0" anchor="ctr" anchorCtr="0" compatLnSpc="1">
            <a:prstTxWarp prst="textNoShape">
              <a:avLst/>
            </a:prstTxWarp>
          </a:bodyPr>
          <a:lstStyle/>
          <a:p>
            <a:pPr lvl="0" algn="ctr" defTabSz="914099" fontAlgn="base">
              <a:lnSpc>
                <a:spcPct val="90000"/>
              </a:lnSpc>
              <a:spcBef>
                <a:spcPct val="0"/>
              </a:spcBef>
              <a:spcAft>
                <a:spcPct val="0"/>
              </a:spcAft>
            </a:pPr>
            <a:r>
              <a:rPr lang="en-US" sz="1600" dirty="0">
                <a:solidFill>
                  <a:srgbClr val="FFFFFF"/>
                </a:solidFill>
              </a:rPr>
              <a:t>Block/Page</a:t>
            </a:r>
          </a:p>
        </p:txBody>
      </p:sp>
      <p:sp>
        <p:nvSpPr>
          <p:cNvPr id="117" name="Rounded Rectangle 116"/>
          <p:cNvSpPr/>
          <p:nvPr/>
        </p:nvSpPr>
        <p:spPr>
          <a:xfrm>
            <a:off x="4977802" y="4114802"/>
            <a:ext cx="1189724" cy="959885"/>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118" name="Rounded Rectangle 22"/>
          <p:cNvSpPr/>
          <p:nvPr/>
        </p:nvSpPr>
        <p:spPr>
          <a:xfrm>
            <a:off x="4973950" y="4142916"/>
            <a:ext cx="1168632" cy="903657"/>
          </a:xfrm>
          <a:prstGeom prst="rect">
            <a:avLst/>
          </a:prstGeom>
          <a:no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0" tIns="45718" rIns="0" bIns="45718" numCol="1" rtlCol="0" anchor="ctr" anchorCtr="0" compatLnSpc="1">
            <a:prstTxWarp prst="textNoShape">
              <a:avLst/>
            </a:prstTxWarp>
          </a:bodyPr>
          <a:lstStyle/>
          <a:p>
            <a:pPr lvl="0" algn="ctr" defTabSz="914099" fontAlgn="base">
              <a:lnSpc>
                <a:spcPct val="90000"/>
              </a:lnSpc>
              <a:spcBef>
                <a:spcPct val="0"/>
              </a:spcBef>
              <a:spcAft>
                <a:spcPct val="0"/>
              </a:spcAft>
            </a:pPr>
            <a:r>
              <a:rPr lang="en-US" sz="1600" dirty="0">
                <a:solidFill>
                  <a:srgbClr val="FFFFFF"/>
                </a:solidFill>
              </a:rPr>
              <a:t>PIC02.JPG</a:t>
            </a:r>
          </a:p>
        </p:txBody>
      </p:sp>
    </p:spTree>
    <p:extLst>
      <p:ext uri="{BB962C8B-B14F-4D97-AF65-F5344CB8AC3E}">
        <p14:creationId xmlns:p14="http://schemas.microsoft.com/office/powerpoint/2010/main" val="53461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2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2000" tmFilter="0, 0; .2, .5; .8, .5; 1, 0"/>
                                        <p:tgtEl>
                                          <p:spTgt spid="71"/>
                                        </p:tgtEl>
                                      </p:cBhvr>
                                    </p:animEffect>
                                    <p:animScale>
                                      <p:cBhvr>
                                        <p:cTn id="12" dur="1000" autoRev="1" fill="hold"/>
                                        <p:tgtEl>
                                          <p:spTgt spid="71"/>
                                        </p:tgtEl>
                                      </p:cBhvr>
                                      <p:by x="105000" y="105000"/>
                                    </p:animScale>
                                  </p:childTnLst>
                                </p:cTn>
                              </p:par>
                              <p:par>
                                <p:cTn id="13" presetID="1" presetClass="entr" presetSubtype="0" fill="hold" grpId="0" nodeType="withEffect">
                                  <p:stCondLst>
                                    <p:cond delay="0"/>
                                  </p:stCondLst>
                                  <p:childTnLst>
                                    <p:set>
                                      <p:cBhvr>
                                        <p:cTn id="14" dur="1" fill="hold">
                                          <p:stCondLst>
                                            <p:cond delay="0"/>
                                          </p:stCondLst>
                                        </p:cTn>
                                        <p:tgtEl>
                                          <p:spTgt spid="10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nodeType="clickEffect">
                                  <p:stCondLst>
                                    <p:cond delay="0"/>
                                  </p:stCondLst>
                                  <p:childTnLst>
                                    <p:animEffect transition="out" filter="fade">
                                      <p:cBhvr>
                                        <p:cTn id="18" dur="2000" tmFilter="0, 0; .2, .5; .8, .5; 1, 0"/>
                                        <p:tgtEl>
                                          <p:spTgt spid="68"/>
                                        </p:tgtEl>
                                      </p:cBhvr>
                                    </p:animEffect>
                                    <p:animScale>
                                      <p:cBhvr>
                                        <p:cTn id="19" dur="1000" autoRev="1" fill="hold"/>
                                        <p:tgtEl>
                                          <p:spTgt spid="68"/>
                                        </p:tgtEl>
                                      </p:cBhvr>
                                      <p:by x="105000" y="105000"/>
                                    </p:animScale>
                                  </p:childTnLst>
                                </p:cTn>
                              </p:par>
                              <p:par>
                                <p:cTn id="20" presetID="1" presetClass="entr" presetSubtype="0" fill="hold" grpId="0" nodeType="withEffect">
                                  <p:stCondLst>
                                    <p:cond delay="0"/>
                                  </p:stCondLst>
                                  <p:childTnLst>
                                    <p:set>
                                      <p:cBhvr>
                                        <p:cTn id="21" dur="1" fill="hold">
                                          <p:stCondLst>
                                            <p:cond delay="0"/>
                                          </p:stCondLst>
                                        </p:cTn>
                                        <p:tgtEl>
                                          <p:spTgt spid="10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6" presetClass="emph" presetSubtype="0" fill="hold" nodeType="clickEffect">
                                  <p:stCondLst>
                                    <p:cond delay="0"/>
                                  </p:stCondLst>
                                  <p:childTnLst>
                                    <p:animEffect transition="out" filter="fade">
                                      <p:cBhvr>
                                        <p:cTn id="25" dur="2000" tmFilter="0, 0; .2, .5; .8, .5; 1, 0"/>
                                        <p:tgtEl>
                                          <p:spTgt spid="65"/>
                                        </p:tgtEl>
                                      </p:cBhvr>
                                    </p:animEffect>
                                    <p:animScale>
                                      <p:cBhvr>
                                        <p:cTn id="26" dur="1000" autoRev="1" fill="hold"/>
                                        <p:tgtEl>
                                          <p:spTgt spid="65"/>
                                        </p:tgtEl>
                                      </p:cBhvr>
                                      <p:by x="105000" y="105000"/>
                                    </p:animScale>
                                  </p:childTnLst>
                                </p:cTn>
                              </p:par>
                              <p:par>
                                <p:cTn id="27" presetID="1" presetClass="entr" presetSubtype="0" fill="hold" grpId="0" nodeType="withEffect">
                                  <p:stCondLst>
                                    <p:cond delay="0"/>
                                  </p:stCondLst>
                                  <p:childTnLst>
                                    <p:set>
                                      <p:cBhvr>
                                        <p:cTn id="28"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1" grpId="0" animBg="1"/>
      <p:bldP spid="102" grpId="0" animBg="1"/>
      <p:bldP spid="10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8968" y="617648"/>
            <a:ext cx="7488831" cy="915506"/>
          </a:xfrm>
        </p:spPr>
        <p:txBody>
          <a:bodyPr/>
          <a:lstStyle/>
          <a:p>
            <a:r>
              <a:rPr lang="en-US" dirty="0"/>
              <a:t>Blob Details</a:t>
            </a:r>
          </a:p>
        </p:txBody>
      </p:sp>
      <p:sp>
        <p:nvSpPr>
          <p:cNvPr id="3" name="Content Placeholder 2"/>
          <p:cNvSpPr>
            <a:spLocks noGrp="1"/>
          </p:cNvSpPr>
          <p:nvPr>
            <p:ph idx="1"/>
          </p:nvPr>
        </p:nvSpPr>
        <p:spPr>
          <a:xfrm>
            <a:off x="389436" y="908720"/>
            <a:ext cx="8363938" cy="5275290"/>
          </a:xfrm>
        </p:spPr>
        <p:txBody>
          <a:bodyPr/>
          <a:lstStyle/>
          <a:p>
            <a:r>
              <a:rPr lang="en-US" sz="1800" dirty="0"/>
              <a:t>Main Web Service Operations</a:t>
            </a:r>
          </a:p>
          <a:p>
            <a:pPr lvl="1"/>
            <a:r>
              <a:rPr lang="en-US" sz="1800" dirty="0" err="1"/>
              <a:t>PutBlob</a:t>
            </a:r>
            <a:endParaRPr lang="en-US" sz="1800" dirty="0"/>
          </a:p>
          <a:p>
            <a:pPr lvl="1"/>
            <a:r>
              <a:rPr lang="en-US" sz="1800" dirty="0" err="1"/>
              <a:t>GetBlob</a:t>
            </a:r>
            <a:endParaRPr lang="en-US" sz="1800" dirty="0"/>
          </a:p>
          <a:p>
            <a:pPr lvl="1"/>
            <a:r>
              <a:rPr lang="en-US" sz="1800" dirty="0" err="1"/>
              <a:t>DeleteBlob</a:t>
            </a:r>
            <a:endParaRPr lang="en-US" sz="1800" dirty="0"/>
          </a:p>
          <a:p>
            <a:pPr lvl="1"/>
            <a:r>
              <a:rPr lang="en-US" sz="1800" dirty="0" err="1"/>
              <a:t>CopyBlob</a:t>
            </a:r>
            <a:endParaRPr lang="en-US" sz="1800" dirty="0"/>
          </a:p>
          <a:p>
            <a:pPr lvl="1"/>
            <a:r>
              <a:rPr lang="en-US" sz="1800" dirty="0" err="1"/>
              <a:t>SnapshotBlob</a:t>
            </a:r>
            <a:r>
              <a:rPr lang="en-US" sz="1800" dirty="0"/>
              <a:t> </a:t>
            </a:r>
          </a:p>
          <a:p>
            <a:pPr lvl="1"/>
            <a:r>
              <a:rPr lang="en-US" sz="1800" dirty="0" err="1"/>
              <a:t>LeaseBlob</a:t>
            </a:r>
            <a:r>
              <a:rPr lang="en-US" sz="1800" dirty="0"/>
              <a:t> </a:t>
            </a:r>
          </a:p>
          <a:p>
            <a:r>
              <a:rPr lang="en-US" sz="1800" dirty="0"/>
              <a:t>Associate Metadata with Blob</a:t>
            </a:r>
          </a:p>
          <a:p>
            <a:pPr lvl="1"/>
            <a:r>
              <a:rPr lang="en-US" sz="1800" dirty="0"/>
              <a:t>Standard HTTP metadata/headers </a:t>
            </a:r>
            <a:br>
              <a:rPr lang="en-US" sz="1800" dirty="0"/>
            </a:br>
            <a:r>
              <a:rPr lang="en-US" sz="1800" dirty="0"/>
              <a:t>(Cache-Control, Content-Encoding, Content-Type, </a:t>
            </a:r>
            <a:r>
              <a:rPr lang="en-US" sz="1800" dirty="0" err="1"/>
              <a:t>etc</a:t>
            </a:r>
            <a:r>
              <a:rPr lang="en-US" sz="1800" dirty="0"/>
              <a:t>)</a:t>
            </a:r>
          </a:p>
          <a:p>
            <a:pPr lvl="1"/>
            <a:r>
              <a:rPr lang="en-US" sz="1800" dirty="0"/>
              <a:t>Metadata is &lt;name, value&gt; pairs, up to 8KB per blob</a:t>
            </a:r>
          </a:p>
          <a:p>
            <a:pPr lvl="1"/>
            <a:r>
              <a:rPr lang="en-US" sz="1800" dirty="0"/>
              <a:t>Either as part of </a:t>
            </a:r>
            <a:r>
              <a:rPr lang="en-US" sz="1800" dirty="0" err="1"/>
              <a:t>PutBlob</a:t>
            </a:r>
            <a:r>
              <a:rPr lang="en-US" sz="1800" dirty="0"/>
              <a:t> or independently</a:t>
            </a:r>
          </a:p>
          <a:p>
            <a:r>
              <a:rPr lang="en-US" sz="1800" dirty="0"/>
              <a:t>Blob always accessed by name</a:t>
            </a:r>
          </a:p>
          <a:p>
            <a:pPr lvl="1"/>
            <a:r>
              <a:rPr lang="en-US" sz="1800" dirty="0"/>
              <a:t>Can include ‘/‘ or other </a:t>
            </a:r>
            <a:r>
              <a:rPr lang="en-US" sz="1800" dirty="0" err="1"/>
              <a:t>delimeter</a:t>
            </a:r>
            <a:r>
              <a:rPr lang="en-US" sz="1800" dirty="0"/>
              <a:t> in name </a:t>
            </a:r>
            <a:br>
              <a:rPr lang="en-US" sz="1800" dirty="0"/>
            </a:br>
            <a:r>
              <a:rPr lang="en-US" sz="1800" dirty="0"/>
              <a:t>e.g. /&lt;container&gt;/</a:t>
            </a:r>
            <a:r>
              <a:rPr lang="en-US" sz="1800" dirty="0" err="1"/>
              <a:t>myblobs</a:t>
            </a:r>
            <a:r>
              <a:rPr lang="en-US" sz="1800" dirty="0"/>
              <a:t>/blob.jpg</a:t>
            </a:r>
          </a:p>
        </p:txBody>
      </p:sp>
    </p:spTree>
    <p:extLst>
      <p:ext uri="{BB962C8B-B14F-4D97-AF65-F5344CB8AC3E}">
        <p14:creationId xmlns:p14="http://schemas.microsoft.com/office/powerpoint/2010/main" val="3309230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275" y="592141"/>
            <a:ext cx="7886700" cy="652721"/>
          </a:xfrm>
        </p:spPr>
        <p:txBody>
          <a:bodyPr/>
          <a:lstStyle/>
          <a:p>
            <a:r>
              <a:rPr lang="en-US" dirty="0"/>
              <a:t>Blob Containers</a:t>
            </a:r>
          </a:p>
        </p:txBody>
      </p:sp>
      <p:sp>
        <p:nvSpPr>
          <p:cNvPr id="3" name="Content Placeholder 2"/>
          <p:cNvSpPr>
            <a:spLocks noGrp="1"/>
          </p:cNvSpPr>
          <p:nvPr>
            <p:ph idx="1"/>
          </p:nvPr>
        </p:nvSpPr>
        <p:spPr>
          <a:xfrm>
            <a:off x="246701" y="1686451"/>
            <a:ext cx="8363938" cy="4856714"/>
          </a:xfrm>
        </p:spPr>
        <p:txBody>
          <a:bodyPr/>
          <a:lstStyle/>
          <a:p>
            <a:r>
              <a:rPr lang="en-US" sz="2000" dirty="0"/>
              <a:t>Multiple Containers per Account</a:t>
            </a:r>
          </a:p>
          <a:p>
            <a:pPr lvl="1"/>
            <a:r>
              <a:rPr lang="en-US" sz="2000" dirty="0"/>
              <a:t>Special $root container</a:t>
            </a:r>
          </a:p>
          <a:p>
            <a:r>
              <a:rPr lang="en-US" sz="2000" dirty="0"/>
              <a:t>Blob Container</a:t>
            </a:r>
          </a:p>
          <a:p>
            <a:pPr lvl="1"/>
            <a:r>
              <a:rPr lang="en-US" sz="2000" dirty="0"/>
              <a:t>A container holds a set of blobs</a:t>
            </a:r>
          </a:p>
          <a:p>
            <a:pPr lvl="1"/>
            <a:r>
              <a:rPr lang="en-US" sz="2000" dirty="0"/>
              <a:t>Set access policies at the container level </a:t>
            </a:r>
          </a:p>
          <a:p>
            <a:pPr lvl="1"/>
            <a:r>
              <a:rPr lang="en-US" sz="2000" dirty="0"/>
              <a:t>Associate Metadata with Container</a:t>
            </a:r>
          </a:p>
          <a:p>
            <a:pPr lvl="1"/>
            <a:r>
              <a:rPr lang="en-US" sz="2000" dirty="0"/>
              <a:t>List the blobs in a container</a:t>
            </a:r>
          </a:p>
          <a:p>
            <a:pPr lvl="2"/>
            <a:r>
              <a:rPr lang="en-US" sz="2000" dirty="0"/>
              <a:t>Including Blob Metadata and MD5 </a:t>
            </a:r>
          </a:p>
          <a:p>
            <a:pPr lvl="2"/>
            <a:r>
              <a:rPr lang="en-US" sz="2000" dirty="0"/>
              <a:t>NO search/query. i.e. no WHERE </a:t>
            </a:r>
            <a:r>
              <a:rPr lang="en-US" sz="2000" dirty="0" err="1"/>
              <a:t>MetadataValue</a:t>
            </a:r>
            <a:r>
              <a:rPr lang="en-US" sz="2000" dirty="0"/>
              <a:t> = ?</a:t>
            </a:r>
          </a:p>
          <a:p>
            <a:r>
              <a:rPr lang="en-US" sz="2000" dirty="0"/>
              <a:t>Blobs Throughput</a:t>
            </a:r>
          </a:p>
          <a:p>
            <a:pPr lvl="1"/>
            <a:r>
              <a:rPr lang="en-US" sz="2000" dirty="0"/>
              <a:t>Effectively in Partition of 1</a:t>
            </a:r>
          </a:p>
          <a:p>
            <a:pPr lvl="1"/>
            <a:r>
              <a:rPr lang="en-US" sz="2000" dirty="0"/>
              <a:t>Target of 60MB/s per Blob</a:t>
            </a:r>
          </a:p>
        </p:txBody>
      </p:sp>
    </p:spTree>
    <p:extLst>
      <p:ext uri="{BB962C8B-B14F-4D97-AF65-F5344CB8AC3E}">
        <p14:creationId xmlns:p14="http://schemas.microsoft.com/office/powerpoint/2010/main" val="2142016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432262" y="3075711"/>
            <a:ext cx="8246225" cy="3441469"/>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sz="2400" dirty="0"/>
              <a:t>GET http://</a:t>
            </a:r>
            <a:r>
              <a:rPr lang="en-US" sz="2400" u="sng" dirty="0"/>
              <a:t>...</a:t>
            </a:r>
            <a:r>
              <a:rPr lang="en-US" sz="2400" dirty="0"/>
              <a:t>/</a:t>
            </a:r>
            <a:r>
              <a:rPr lang="en-US" sz="2400" u="sng" dirty="0"/>
              <a:t>products</a:t>
            </a:r>
            <a:r>
              <a:rPr lang="en-US" sz="2400" dirty="0"/>
              <a:t>?comp=list&amp;delimiter=/</a:t>
            </a:r>
          </a:p>
          <a:p>
            <a:pPr defTabSz="914099"/>
            <a:endParaRPr lang="en-US" sz="2400" dirty="0"/>
          </a:p>
          <a:p>
            <a:r>
              <a:rPr lang="en-US" sz="2400" dirty="0"/>
              <a:t>&lt;BlobPrefix&gt;Bikes&lt;/BlobPrefix&gt;</a:t>
            </a:r>
            <a:endParaRPr lang="en-NZ" sz="2400" dirty="0"/>
          </a:p>
          <a:p>
            <a:r>
              <a:rPr lang="en-US" sz="2400" dirty="0"/>
              <a:t>&lt;BlobPrefix&gt;Canoes&lt;/BlobPrefix&gt;</a:t>
            </a:r>
            <a:endParaRPr lang="en-NZ" sz="2400" dirty="0"/>
          </a:p>
          <a:p>
            <a:r>
              <a:rPr lang="en-US" sz="2400" dirty="0"/>
              <a:t>&lt;BlobPrefix&gt;Tents&lt;/BlobPrefix&gt;</a:t>
            </a:r>
            <a:endParaRPr lang="en-NZ" sz="2400" dirty="0">
              <a:solidFill>
                <a:srgbClr val="FFFFFF"/>
              </a:solidFill>
              <a:effectLst>
                <a:outerShdw blurRad="38100" dist="38100" dir="2700000" algn="tl">
                  <a:srgbClr val="000000">
                    <a:alpha val="43137"/>
                  </a:srgbClr>
                </a:outerShdw>
              </a:effectLst>
              <a:latin typeface="Calibri" pitchFamily="34" charset="0"/>
            </a:endParaRPr>
          </a:p>
        </p:txBody>
      </p:sp>
      <p:sp>
        <p:nvSpPr>
          <p:cNvPr id="2" name="Title 1"/>
          <p:cNvSpPr>
            <a:spLocks noGrp="1"/>
          </p:cNvSpPr>
          <p:nvPr>
            <p:ph type="title"/>
          </p:nvPr>
        </p:nvSpPr>
        <p:spPr>
          <a:xfrm>
            <a:off x="589721" y="672495"/>
            <a:ext cx="7886700" cy="652721"/>
          </a:xfrm>
        </p:spPr>
        <p:txBody>
          <a:bodyPr/>
          <a:lstStyle/>
          <a:p>
            <a:r>
              <a:rPr lang="en-NZ" dirty="0"/>
              <a:t>Enumerating Blobs</a:t>
            </a:r>
          </a:p>
        </p:txBody>
      </p:sp>
      <p:sp>
        <p:nvSpPr>
          <p:cNvPr id="3" name="Content Placeholder 2"/>
          <p:cNvSpPr>
            <a:spLocks noGrp="1"/>
          </p:cNvSpPr>
          <p:nvPr>
            <p:ph idx="1"/>
          </p:nvPr>
        </p:nvSpPr>
        <p:spPr>
          <a:xfrm>
            <a:off x="367134" y="1428057"/>
            <a:ext cx="8363938" cy="1348061"/>
          </a:xfrm>
        </p:spPr>
        <p:txBody>
          <a:bodyPr/>
          <a:lstStyle/>
          <a:p>
            <a:r>
              <a:rPr lang="en-NZ" sz="2400" dirty="0"/>
              <a:t>GET Blob operation takes parameters</a:t>
            </a:r>
          </a:p>
          <a:p>
            <a:pPr lvl="1"/>
            <a:r>
              <a:rPr lang="en-NZ" sz="2000" dirty="0"/>
              <a:t>Prefix</a:t>
            </a:r>
          </a:p>
          <a:p>
            <a:pPr lvl="1"/>
            <a:r>
              <a:rPr lang="en-NZ" sz="2000" dirty="0"/>
              <a:t>Delimiter</a:t>
            </a:r>
          </a:p>
          <a:p>
            <a:pPr lvl="1"/>
            <a:r>
              <a:rPr lang="en-NZ" sz="2000" dirty="0"/>
              <a:t>Include= (snapshots, metadata etc…)</a:t>
            </a:r>
          </a:p>
        </p:txBody>
      </p:sp>
      <p:sp>
        <p:nvSpPr>
          <p:cNvPr id="6" name="Rounded Rectangle 5"/>
          <p:cNvSpPr/>
          <p:nvPr/>
        </p:nvSpPr>
        <p:spPr bwMode="auto">
          <a:xfrm>
            <a:off x="432261" y="3075708"/>
            <a:ext cx="8246225" cy="3441469"/>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sz="2400" dirty="0"/>
              <a:t>GET http://</a:t>
            </a:r>
            <a:r>
              <a:rPr lang="en-US" sz="2400" u="sng" dirty="0"/>
              <a:t>...</a:t>
            </a:r>
            <a:r>
              <a:rPr lang="en-US" sz="2400" dirty="0"/>
              <a:t>/</a:t>
            </a:r>
            <a:r>
              <a:rPr lang="en-US" sz="2400" u="sng" dirty="0"/>
              <a:t>products</a:t>
            </a:r>
            <a:r>
              <a:rPr lang="en-US" sz="2400" dirty="0"/>
              <a:t>?comp=list&amp;prefix=Tents&amp;delimiter=/</a:t>
            </a:r>
          </a:p>
          <a:p>
            <a:pPr defTabSz="914099"/>
            <a:endParaRPr lang="en-US" sz="2400" dirty="0"/>
          </a:p>
          <a:p>
            <a:r>
              <a:rPr lang="en-US" sz="2400" dirty="0"/>
              <a:t>&lt;Blob&gt;Tents/PalaceTent.wmv&lt;/Blob&gt;</a:t>
            </a:r>
          </a:p>
          <a:p>
            <a:r>
              <a:rPr lang="en-US" sz="2400" dirty="0"/>
              <a:t>&lt;Blob&gt;Tents/ShedTent.wmv&lt;/Blob&gt;</a:t>
            </a:r>
            <a:endParaRPr lang="en-NZ" sz="2400" dirty="0"/>
          </a:p>
        </p:txBody>
      </p:sp>
      <p:sp>
        <p:nvSpPr>
          <p:cNvPr id="4" name="Rounded Rectangle 3"/>
          <p:cNvSpPr/>
          <p:nvPr/>
        </p:nvSpPr>
        <p:spPr bwMode="auto">
          <a:xfrm>
            <a:off x="432262" y="3075705"/>
            <a:ext cx="8246225" cy="3012274"/>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NZ" sz="2400" dirty="0">
                <a:solidFill>
                  <a:srgbClr val="FFFFFF"/>
                </a:solidFill>
                <a:effectLst>
                  <a:outerShdw blurRad="38100" dist="38100" dir="2700000" algn="tl">
                    <a:srgbClr val="000000">
                      <a:alpha val="43137"/>
                    </a:srgbClr>
                  </a:outerShdw>
                </a:effectLst>
                <a:latin typeface="Calibri" pitchFamily="34" charset="0"/>
              </a:rPr>
              <a:t>http://adventureworks.blob.core.windows.net/</a:t>
            </a:r>
          </a:p>
          <a:p>
            <a:pPr defTabSz="914099"/>
            <a:r>
              <a:rPr lang="en-NZ" sz="2400" dirty="0">
                <a:solidFill>
                  <a:srgbClr val="FFFFFF"/>
                </a:solidFill>
                <a:effectLst>
                  <a:outerShdw blurRad="38100" dist="38100" dir="2700000" algn="tl">
                    <a:srgbClr val="000000">
                      <a:alpha val="43137"/>
                    </a:srgbClr>
                  </a:outerShdw>
                </a:effectLst>
                <a:latin typeface="Calibri" pitchFamily="34" charset="0"/>
              </a:rPr>
              <a:t>Products/Bikes/SuperDuperCycle.jpg</a:t>
            </a:r>
          </a:p>
          <a:p>
            <a:pPr defTabSz="914099"/>
            <a:r>
              <a:rPr lang="en-NZ" sz="2400" dirty="0">
                <a:solidFill>
                  <a:srgbClr val="FFFFFF"/>
                </a:solidFill>
                <a:effectLst>
                  <a:outerShdw blurRad="38100" dist="38100" dir="2700000" algn="tl">
                    <a:srgbClr val="000000">
                      <a:alpha val="43137"/>
                    </a:srgbClr>
                  </a:outerShdw>
                </a:effectLst>
                <a:latin typeface="Calibri" pitchFamily="34" charset="0"/>
              </a:rPr>
              <a:t>Products/Bikes/FastBike.jpg</a:t>
            </a:r>
          </a:p>
          <a:p>
            <a:pPr defTabSz="914099"/>
            <a:r>
              <a:rPr lang="en-NZ" sz="2400" dirty="0">
                <a:solidFill>
                  <a:srgbClr val="FFFFFF"/>
                </a:solidFill>
                <a:effectLst>
                  <a:outerShdw blurRad="38100" dist="38100" dir="2700000" algn="tl">
                    <a:srgbClr val="000000">
                      <a:alpha val="43137"/>
                    </a:srgbClr>
                  </a:outerShdw>
                </a:effectLst>
                <a:latin typeface="Calibri" pitchFamily="34" charset="0"/>
              </a:rPr>
              <a:t>Products/Canoes/Whitewater.jpg</a:t>
            </a:r>
          </a:p>
          <a:p>
            <a:pPr defTabSz="914099"/>
            <a:r>
              <a:rPr lang="en-NZ" sz="2400" dirty="0">
                <a:solidFill>
                  <a:srgbClr val="FFFFFF"/>
                </a:solidFill>
                <a:effectLst>
                  <a:outerShdw blurRad="38100" dist="38100" dir="2700000" algn="tl">
                    <a:srgbClr val="000000">
                      <a:alpha val="43137"/>
                    </a:srgbClr>
                  </a:outerShdw>
                </a:effectLst>
                <a:latin typeface="Calibri" pitchFamily="34" charset="0"/>
              </a:rPr>
              <a:t>Products/Canoes/Flatwater.jpg</a:t>
            </a:r>
          </a:p>
          <a:p>
            <a:pPr defTabSz="914099"/>
            <a:r>
              <a:rPr lang="en-NZ" sz="2400" dirty="0">
                <a:solidFill>
                  <a:srgbClr val="FFFFFF"/>
                </a:solidFill>
                <a:effectLst>
                  <a:outerShdw blurRad="38100" dist="38100" dir="2700000" algn="tl">
                    <a:srgbClr val="000000">
                      <a:alpha val="43137"/>
                    </a:srgbClr>
                  </a:outerShdw>
                </a:effectLst>
                <a:latin typeface="Calibri" pitchFamily="34" charset="0"/>
              </a:rPr>
              <a:t>Products/Canoes/Hybrid.jpg</a:t>
            </a:r>
          </a:p>
          <a:p>
            <a:pPr defTabSz="914099"/>
            <a:r>
              <a:rPr lang="en-NZ" sz="2400" dirty="0">
                <a:solidFill>
                  <a:srgbClr val="FFFFFF"/>
                </a:solidFill>
                <a:effectLst>
                  <a:outerShdw blurRad="38100" dist="38100" dir="2700000" algn="tl">
                    <a:srgbClr val="000000">
                      <a:alpha val="43137"/>
                    </a:srgbClr>
                  </a:outerShdw>
                </a:effectLst>
                <a:latin typeface="Calibri" pitchFamily="34" charset="0"/>
              </a:rPr>
              <a:t>Products/Tents/PalaceTent.jpg</a:t>
            </a:r>
          </a:p>
          <a:p>
            <a:pPr defTabSz="914099"/>
            <a:r>
              <a:rPr lang="en-NZ" sz="2400" dirty="0">
                <a:solidFill>
                  <a:srgbClr val="FFFFFF"/>
                </a:solidFill>
                <a:effectLst>
                  <a:outerShdw blurRad="38100" dist="38100" dir="2700000" algn="tl">
                    <a:srgbClr val="000000">
                      <a:alpha val="43137"/>
                    </a:srgbClr>
                  </a:outerShdw>
                </a:effectLst>
                <a:latin typeface="Calibri" pitchFamily="34" charset="0"/>
              </a:rPr>
              <a:t>Products/Tents/ShedTent.jpg</a:t>
            </a:r>
          </a:p>
        </p:txBody>
      </p:sp>
    </p:spTree>
    <p:extLst>
      <p:ext uri="{BB962C8B-B14F-4D97-AF65-F5344CB8AC3E}">
        <p14:creationId xmlns:p14="http://schemas.microsoft.com/office/powerpoint/2010/main" val="2923712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77778E-7 2.89017E-6 L -0.00191 -0.44255 " pathEditMode="relative" rAng="0" ptsTypes="AA">
                                      <p:cBhvr>
                                        <p:cTn id="6" dur="2000" fill="hold"/>
                                        <p:tgtEl>
                                          <p:spTgt spid="4"/>
                                        </p:tgtEl>
                                        <p:attrNameLst>
                                          <p:attrName>ppt_x</p:attrName>
                                          <p:attrName>ppt_y</p:attrName>
                                        </p:attrNameLst>
                                      </p:cBhvr>
                                      <p:rCtr x="-104" y="-22127"/>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bg/>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P spid="6" grpId="0" build="allAtOnce"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a:t>Pagination</a:t>
            </a:r>
            <a:endParaRPr lang="en-NZ" dirty="0"/>
          </a:p>
        </p:txBody>
      </p:sp>
      <p:sp>
        <p:nvSpPr>
          <p:cNvPr id="3" name="Content Placeholder 2"/>
          <p:cNvSpPr>
            <a:spLocks noGrp="1"/>
          </p:cNvSpPr>
          <p:nvPr>
            <p:ph idx="1"/>
          </p:nvPr>
        </p:nvSpPr>
        <p:spPr>
          <a:xfrm>
            <a:off x="389436" y="1499616"/>
            <a:ext cx="8363938" cy="1391150"/>
          </a:xfrm>
        </p:spPr>
        <p:txBody>
          <a:bodyPr/>
          <a:lstStyle/>
          <a:p>
            <a:r>
              <a:rPr lang="en-NZ"/>
              <a:t>Large lists of Blobs can be paginated</a:t>
            </a:r>
          </a:p>
          <a:p>
            <a:pPr lvl="1"/>
            <a:r>
              <a:rPr lang="en-NZ"/>
              <a:t>Either set maxresults or;</a:t>
            </a:r>
          </a:p>
          <a:p>
            <a:pPr lvl="1"/>
            <a:r>
              <a:rPr lang="en-NZ"/>
              <a:t>Exceed default value for maxresults (5000)</a:t>
            </a:r>
            <a:endParaRPr lang="en-NZ" dirty="0"/>
          </a:p>
        </p:txBody>
      </p:sp>
      <p:sp>
        <p:nvSpPr>
          <p:cNvPr id="5" name="Rounded Rectangle 4"/>
          <p:cNvSpPr/>
          <p:nvPr/>
        </p:nvSpPr>
        <p:spPr bwMode="auto">
          <a:xfrm>
            <a:off x="432259" y="3677284"/>
            <a:ext cx="8246225" cy="2964149"/>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NZ" sz="2400" dirty="0">
                <a:solidFill>
                  <a:srgbClr val="FFFFFF"/>
                </a:solidFill>
                <a:effectLst>
                  <a:outerShdw blurRad="38100" dist="38100" dir="2700000" algn="tl">
                    <a:srgbClr val="000000">
                      <a:alpha val="43137"/>
                    </a:srgbClr>
                  </a:outerShdw>
                </a:effectLst>
                <a:latin typeface="Calibri" pitchFamily="34" charset="0"/>
              </a:rPr>
              <a:t>http://.../products?comp=list&amp;prefix=Canoes&amp;maxresults=2</a:t>
            </a:r>
            <a:br>
              <a:rPr lang="en-NZ" sz="2400" dirty="0">
                <a:solidFill>
                  <a:srgbClr val="FFFFFF"/>
                </a:solidFill>
                <a:effectLst>
                  <a:outerShdw blurRad="38100" dist="38100" dir="2700000" algn="tl">
                    <a:srgbClr val="000000">
                      <a:alpha val="43137"/>
                    </a:srgbClr>
                  </a:outerShdw>
                </a:effectLst>
                <a:latin typeface="Calibri" pitchFamily="34" charset="0"/>
              </a:rPr>
            </a:br>
            <a:r>
              <a:rPr lang="en-NZ" sz="2400" dirty="0">
                <a:solidFill>
                  <a:srgbClr val="FFFFFF"/>
                </a:solidFill>
                <a:effectLst>
                  <a:outerShdw blurRad="38100" dist="38100" dir="2700000" algn="tl">
                    <a:srgbClr val="000000">
                      <a:alpha val="43137"/>
                    </a:srgbClr>
                  </a:outerShdw>
                </a:effectLst>
                <a:latin typeface="Calibri" pitchFamily="34" charset="0"/>
              </a:rPr>
              <a:t>	&amp;marker=MarkerValue</a:t>
            </a:r>
          </a:p>
          <a:p>
            <a:pPr defTabSz="914099"/>
            <a:endParaRPr lang="en-NZ" sz="2400" dirty="0">
              <a:solidFill>
                <a:srgbClr val="FFFFFF"/>
              </a:solidFill>
              <a:effectLst>
                <a:outerShdw blurRad="38100" dist="38100" dir="2700000" algn="tl">
                  <a:srgbClr val="000000">
                    <a:alpha val="43137"/>
                  </a:srgbClr>
                </a:outerShdw>
              </a:effectLst>
              <a:latin typeface="Calibri" pitchFamily="34" charset="0"/>
            </a:endParaRPr>
          </a:p>
          <a:p>
            <a:r>
              <a:rPr lang="en-US" sz="2400" dirty="0"/>
              <a:t>&lt;Blob&gt;Canoes/Hybrid.jpg&lt;/Blob&gt;</a:t>
            </a:r>
            <a:endParaRPr lang="en-NZ" sz="2400" dirty="0"/>
          </a:p>
        </p:txBody>
      </p:sp>
      <p:sp>
        <p:nvSpPr>
          <p:cNvPr id="4" name="Rounded Rectangle 3"/>
          <p:cNvSpPr/>
          <p:nvPr/>
        </p:nvSpPr>
        <p:spPr bwMode="auto">
          <a:xfrm>
            <a:off x="432261" y="3075706"/>
            <a:ext cx="8246225" cy="2964148"/>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NZ" sz="2400" dirty="0">
                <a:solidFill>
                  <a:srgbClr val="FFFFFF"/>
                </a:solidFill>
                <a:effectLst>
                  <a:outerShdw blurRad="38100" dist="38100" dir="2700000" algn="tl">
                    <a:srgbClr val="000000">
                      <a:alpha val="43137"/>
                    </a:srgbClr>
                  </a:outerShdw>
                </a:effectLst>
                <a:latin typeface="Calibri" pitchFamily="34" charset="0"/>
              </a:rPr>
              <a:t>http://.../products?comp=list&amp;prefix=Canoes&amp;maxresults=2</a:t>
            </a:r>
          </a:p>
          <a:p>
            <a:pPr defTabSz="914099"/>
            <a:endParaRPr lang="en-NZ" sz="2400" dirty="0">
              <a:solidFill>
                <a:srgbClr val="FFFFFF"/>
              </a:solidFill>
              <a:effectLst>
                <a:outerShdw blurRad="38100" dist="38100" dir="2700000" algn="tl">
                  <a:srgbClr val="000000">
                    <a:alpha val="43137"/>
                  </a:srgbClr>
                </a:outerShdw>
              </a:effectLst>
              <a:latin typeface="Calibri" pitchFamily="34" charset="0"/>
            </a:endParaRPr>
          </a:p>
          <a:p>
            <a:r>
              <a:rPr lang="en-US" sz="2400" dirty="0"/>
              <a:t>&lt;Blob&gt;Canoes/Whitewater.jpg&lt;/Blob&gt;</a:t>
            </a:r>
            <a:endParaRPr lang="en-NZ" sz="2400" dirty="0"/>
          </a:p>
          <a:p>
            <a:r>
              <a:rPr lang="en-US" sz="2400" dirty="0"/>
              <a:t>&lt;Blob&gt;Canoes/Flatwater.jpg&lt;/Blob&gt;</a:t>
            </a:r>
            <a:endParaRPr lang="en-NZ" sz="2400" dirty="0"/>
          </a:p>
          <a:p>
            <a:r>
              <a:rPr lang="en-US" sz="2400" dirty="0"/>
              <a:t>&lt;NextMarker&gt;MarkerValue&lt;/NextMarker&gt;</a:t>
            </a:r>
            <a:endParaRPr lang="en-NZ" sz="2400" dirty="0"/>
          </a:p>
          <a:p>
            <a:pPr defTabSz="914099"/>
            <a:endParaRPr lang="en-NZ" sz="2400" dirty="0">
              <a:solidFill>
                <a:srgbClr val="FFFFFF"/>
              </a:solidFill>
              <a:effectLst>
                <a:outerShdw blurRad="38100" dist="38100" dir="2700000" algn="tl">
                  <a:srgbClr val="000000">
                    <a:alpha val="43137"/>
                  </a:srgbClr>
                </a:outerShdw>
              </a:effectLst>
              <a:latin typeface="Calibri" pitchFamily="34" charset="0"/>
            </a:endParaRPr>
          </a:p>
        </p:txBody>
      </p:sp>
    </p:spTree>
    <p:extLst>
      <p:ext uri="{BB962C8B-B14F-4D97-AF65-F5344CB8AC3E}">
        <p14:creationId xmlns:p14="http://schemas.microsoft.com/office/powerpoint/2010/main" val="72293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77778E-7 2.89017E-6 L -0.00191 -0.42567 " pathEditMode="relative" rAng="0" ptsTypes="AA">
                                      <p:cBhvr>
                                        <p:cTn id="6" dur="2000" fill="hold"/>
                                        <p:tgtEl>
                                          <p:spTgt spid="4"/>
                                        </p:tgtEl>
                                        <p:attrNameLst>
                                          <p:attrName>ppt_x</p:attrName>
                                          <p:attrName>ppt_y</p:attrName>
                                        </p:attrNameLst>
                                      </p:cBhvr>
                                      <p:rCtr x="-104" y="-21295"/>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E082B-CB17-447B-8E81-F9BE68198141}"/>
              </a:ext>
            </a:extLst>
          </p:cNvPr>
          <p:cNvSpPr>
            <a:spLocks noGrp="1"/>
          </p:cNvSpPr>
          <p:nvPr>
            <p:ph type="title"/>
          </p:nvPr>
        </p:nvSpPr>
        <p:spPr/>
        <p:txBody>
          <a:bodyPr/>
          <a:lstStyle/>
          <a:p>
            <a:r>
              <a:rPr lang="en-US" dirty="0"/>
              <a:t>How to move data to storage</a:t>
            </a:r>
            <a:endParaRPr lang="en-DE" dirty="0"/>
          </a:p>
        </p:txBody>
      </p:sp>
      <p:sp>
        <p:nvSpPr>
          <p:cNvPr id="5" name="TextBox 4">
            <a:extLst>
              <a:ext uri="{FF2B5EF4-FFF2-40B4-BE49-F238E27FC236}">
                <a16:creationId xmlns:a16="http://schemas.microsoft.com/office/drawing/2014/main" id="{799759B3-ADF7-448A-A670-768056CAE600}"/>
              </a:ext>
            </a:extLst>
          </p:cNvPr>
          <p:cNvSpPr txBox="1"/>
          <p:nvPr/>
        </p:nvSpPr>
        <p:spPr>
          <a:xfrm>
            <a:off x="550870" y="3194820"/>
            <a:ext cx="8263054" cy="369332"/>
          </a:xfrm>
          <a:prstGeom prst="rect">
            <a:avLst/>
          </a:prstGeom>
          <a:noFill/>
        </p:spPr>
        <p:txBody>
          <a:bodyPr wrap="square">
            <a:spAutoFit/>
          </a:bodyPr>
          <a:lstStyle/>
          <a:p>
            <a:r>
              <a:rPr lang="en-US" dirty="0">
                <a:hlinkClick r:id="rId2"/>
              </a:rPr>
              <a:t>https://docs.microsoft.com/en-us/azure/storage/blobs/storage-blobs-introduction</a:t>
            </a:r>
            <a:endParaRPr lang="en-DE" dirty="0"/>
          </a:p>
        </p:txBody>
      </p:sp>
    </p:spTree>
    <p:extLst>
      <p:ext uri="{BB962C8B-B14F-4D97-AF65-F5344CB8AC3E}">
        <p14:creationId xmlns:p14="http://schemas.microsoft.com/office/powerpoint/2010/main" val="1446504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320" y="723168"/>
            <a:ext cx="8795320" cy="1143000"/>
          </a:xfrm>
        </p:spPr>
        <p:txBody>
          <a:bodyPr/>
          <a:lstStyle/>
          <a:p>
            <a:pPr algn="l"/>
            <a:r>
              <a:rPr lang="en-US" sz="3600" dirty="0"/>
              <a:t>Demo</a:t>
            </a:r>
            <a:br>
              <a:rPr lang="de-DE" sz="1600" b="0" dirty="0">
                <a:latin typeface="Segoe UI" pitchFamily="34" charset="0"/>
                <a:ea typeface="Segoe UI" pitchFamily="34" charset="0"/>
                <a:cs typeface="Segoe UI" pitchFamily="34" charset="0"/>
              </a:rPr>
            </a:br>
            <a:endParaRPr lang="de-DE" sz="1600" b="0" dirty="0">
              <a:latin typeface="Segoe UI" pitchFamily="34" charset="0"/>
              <a:ea typeface="Segoe UI" pitchFamily="34" charset="0"/>
              <a:cs typeface="Segoe UI" pitchFamily="34" charset="0"/>
            </a:endParaRPr>
          </a:p>
        </p:txBody>
      </p:sp>
      <p:sp>
        <p:nvSpPr>
          <p:cNvPr id="12" name="Rectangle 11"/>
          <p:cNvSpPr/>
          <p:nvPr/>
        </p:nvSpPr>
        <p:spPr>
          <a:xfrm>
            <a:off x="2699792" y="2264405"/>
            <a:ext cx="1728192" cy="102057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itchFamily="34" charset="0"/>
              <a:ea typeface="Segoe UI" pitchFamily="34" charset="0"/>
              <a:cs typeface="Segoe UI" pitchFamily="34" charset="0"/>
            </a:endParaRPr>
          </a:p>
          <a:p>
            <a:pPr algn="ctr"/>
            <a:endParaRPr lang="en-US" dirty="0">
              <a:latin typeface="Segoe UI" pitchFamily="34" charset="0"/>
              <a:ea typeface="Segoe UI" pitchFamily="34" charset="0"/>
              <a:cs typeface="Segoe UI" pitchFamily="34" charset="0"/>
            </a:endParaRPr>
          </a:p>
          <a:p>
            <a:pPr algn="ctr"/>
            <a:r>
              <a:rPr lang="en-US" dirty="0">
                <a:latin typeface="Segoe UI" pitchFamily="34" charset="0"/>
                <a:ea typeface="Segoe UI" pitchFamily="34" charset="0"/>
                <a:cs typeface="Segoe UI" pitchFamily="34" charset="0"/>
              </a:rPr>
              <a:t>STORAGE</a:t>
            </a:r>
            <a:br>
              <a:rPr lang="en-US" dirty="0">
                <a:latin typeface="Segoe UI" pitchFamily="34" charset="0"/>
                <a:ea typeface="Segoe UI" pitchFamily="34" charset="0"/>
                <a:cs typeface="Segoe UI" pitchFamily="34" charset="0"/>
              </a:rPr>
            </a:br>
            <a:r>
              <a:rPr lang="en-US" dirty="0">
                <a:latin typeface="Segoe UI" pitchFamily="34" charset="0"/>
                <a:ea typeface="Segoe UI" pitchFamily="34" charset="0"/>
                <a:cs typeface="Segoe UI" pitchFamily="34" charset="0"/>
              </a:rPr>
              <a:t>ACCOUNT</a:t>
            </a:r>
          </a:p>
          <a:p>
            <a:pPr algn="ctr"/>
            <a:endParaRPr lang="en-US" dirty="0">
              <a:latin typeface="Segoe UI" pitchFamily="34" charset="0"/>
              <a:ea typeface="Segoe UI" pitchFamily="34" charset="0"/>
              <a:cs typeface="Segoe UI" pitchFamily="34" charset="0"/>
            </a:endParaRPr>
          </a:p>
          <a:p>
            <a:pPr algn="ctr"/>
            <a:endParaRPr lang="de-DE" dirty="0">
              <a:latin typeface="Segoe UI" pitchFamily="34" charset="0"/>
              <a:ea typeface="Segoe UI" pitchFamily="34" charset="0"/>
              <a:cs typeface="Segoe UI" pitchFamily="34" charset="0"/>
            </a:endParaRPr>
          </a:p>
        </p:txBody>
      </p:sp>
      <p:sp>
        <p:nvSpPr>
          <p:cNvPr id="6" name="Rectangle 5"/>
          <p:cNvSpPr/>
          <p:nvPr/>
        </p:nvSpPr>
        <p:spPr>
          <a:xfrm>
            <a:off x="4716016" y="2264404"/>
            <a:ext cx="1728192" cy="102057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itchFamily="34" charset="0"/>
              <a:ea typeface="Segoe UI" pitchFamily="34" charset="0"/>
              <a:cs typeface="Segoe UI" pitchFamily="34" charset="0"/>
            </a:endParaRPr>
          </a:p>
          <a:p>
            <a:pPr algn="ctr"/>
            <a:endParaRPr lang="en-US" dirty="0">
              <a:latin typeface="Segoe UI" pitchFamily="34" charset="0"/>
              <a:ea typeface="Segoe UI" pitchFamily="34" charset="0"/>
              <a:cs typeface="Segoe UI" pitchFamily="34" charset="0"/>
            </a:endParaRPr>
          </a:p>
          <a:p>
            <a:pPr algn="ctr"/>
            <a:r>
              <a:rPr lang="en-US" dirty="0">
                <a:latin typeface="Segoe UI" pitchFamily="34" charset="0"/>
                <a:ea typeface="Segoe UI" pitchFamily="34" charset="0"/>
                <a:cs typeface="Segoe UI" pitchFamily="34" charset="0"/>
              </a:rPr>
              <a:t>STORAGE</a:t>
            </a:r>
            <a:br>
              <a:rPr lang="en-US" dirty="0">
                <a:latin typeface="Segoe UI" pitchFamily="34" charset="0"/>
                <a:ea typeface="Segoe UI" pitchFamily="34" charset="0"/>
                <a:cs typeface="Segoe UI" pitchFamily="34" charset="0"/>
              </a:rPr>
            </a:br>
            <a:r>
              <a:rPr lang="en-US" dirty="0">
                <a:latin typeface="Segoe UI" pitchFamily="34" charset="0"/>
                <a:ea typeface="Segoe UI" pitchFamily="34" charset="0"/>
                <a:cs typeface="Segoe UI" pitchFamily="34" charset="0"/>
              </a:rPr>
              <a:t>TOOLS</a:t>
            </a:r>
          </a:p>
          <a:p>
            <a:pPr algn="ctr"/>
            <a:endParaRPr lang="en-US" dirty="0">
              <a:latin typeface="Segoe UI" pitchFamily="34" charset="0"/>
              <a:ea typeface="Segoe UI" pitchFamily="34" charset="0"/>
              <a:cs typeface="Segoe UI" pitchFamily="34" charset="0"/>
            </a:endParaRPr>
          </a:p>
          <a:p>
            <a:pPr algn="ctr"/>
            <a:endParaRPr lang="de-DE"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92586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Resilience and Scale</a:t>
            </a:r>
          </a:p>
        </p:txBody>
      </p:sp>
      <p:sp>
        <p:nvSpPr>
          <p:cNvPr id="3" name="Text Placeholder 2"/>
          <p:cNvSpPr>
            <a:spLocks noGrp="1"/>
          </p:cNvSpPr>
          <p:nvPr>
            <p:ph sz="half" idx="1"/>
          </p:nvPr>
        </p:nvSpPr>
        <p:spPr/>
        <p:txBody>
          <a:bodyPr/>
          <a:lstStyle/>
          <a:p>
            <a:r>
              <a:rPr lang="en-US" dirty="0"/>
              <a:t>Everything is designed to Fail… because resources are plentiful</a:t>
            </a:r>
          </a:p>
          <a:p>
            <a:r>
              <a:rPr lang="en-US" dirty="0"/>
              <a:t>Multiple instances of applications and application services</a:t>
            </a:r>
          </a:p>
          <a:p>
            <a:r>
              <a:rPr lang="en-US" dirty="0"/>
              <a:t>Instances provide BOTH scale and resilience </a:t>
            </a:r>
          </a:p>
          <a:p>
            <a:r>
              <a:rPr lang="en-US" dirty="0"/>
              <a:t>Instances and no resource constraints make change and deployments easy</a:t>
            </a:r>
          </a:p>
          <a:p>
            <a:r>
              <a:rPr lang="en-US" dirty="0"/>
              <a:t>Anything can fail but apps/services continue to work</a:t>
            </a:r>
          </a:p>
          <a:p>
            <a:r>
              <a:rPr lang="en-US" dirty="0"/>
              <a:t>The platform monitors, manages and recovers from failures</a:t>
            </a:r>
          </a:p>
          <a:p>
            <a:endParaRPr lang="en-US" dirty="0"/>
          </a:p>
        </p:txBody>
      </p:sp>
      <p:sp>
        <p:nvSpPr>
          <p:cNvPr id="6" name="Text Placeholder 2"/>
          <p:cNvSpPr txBox="1">
            <a:spLocks/>
          </p:cNvSpPr>
          <p:nvPr/>
        </p:nvSpPr>
        <p:spPr>
          <a:xfrm>
            <a:off x="201930" y="2217864"/>
            <a:ext cx="8740142" cy="1539267"/>
          </a:xfrm>
          <a:prstGeom prst="rect">
            <a:avLst/>
          </a:prstGeom>
        </p:spPr>
        <p:txBody>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868" dirty="0"/>
          </a:p>
        </p:txBody>
      </p:sp>
      <p:sp>
        <p:nvSpPr>
          <p:cNvPr id="71" name="TextBox 70"/>
          <p:cNvSpPr txBox="1"/>
          <p:nvPr/>
        </p:nvSpPr>
        <p:spPr>
          <a:xfrm>
            <a:off x="269208" y="3770675"/>
            <a:ext cx="3417990" cy="183384"/>
          </a:xfrm>
          <a:prstGeom prst="rect">
            <a:avLst/>
          </a:prstGeom>
          <a:noFill/>
        </p:spPr>
        <p:txBody>
          <a:bodyPr wrap="square" lIns="0" tIns="0" rIns="0" bIns="0" rtlCol="0">
            <a:spAutoFit/>
          </a:bodyPr>
          <a:lstStyle/>
          <a:p>
            <a:pPr>
              <a:lnSpc>
                <a:spcPct val="90000"/>
              </a:lnSpc>
              <a:spcBef>
                <a:spcPct val="20000"/>
              </a:spcBef>
              <a:buSzPct val="80000"/>
            </a:pPr>
            <a:r>
              <a:rPr lang="en-US" sz="1324" dirty="0">
                <a:solidFill>
                  <a:schemeClr val="bg1"/>
                </a:solidFill>
              </a:rPr>
              <a:t>An Example: Windows Azure Storage</a:t>
            </a:r>
          </a:p>
        </p:txBody>
      </p:sp>
    </p:spTree>
    <p:extLst>
      <p:ext uri="{BB962C8B-B14F-4D97-AF65-F5344CB8AC3E}">
        <p14:creationId xmlns:p14="http://schemas.microsoft.com/office/powerpoint/2010/main" val="146695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40456" y="553921"/>
            <a:ext cx="8363938" cy="609398"/>
          </a:xfrm>
        </p:spPr>
        <p:txBody>
          <a:bodyPr/>
          <a:lstStyle/>
          <a:p>
            <a:r>
              <a:rPr lang="en-US" sz="3600" dirty="0"/>
              <a:t>Two Types of Blobs</a:t>
            </a:r>
          </a:p>
        </p:txBody>
      </p:sp>
      <p:sp>
        <p:nvSpPr>
          <p:cNvPr id="2" name="Content Placeholder 1"/>
          <p:cNvSpPr>
            <a:spLocks noGrp="1"/>
          </p:cNvSpPr>
          <p:nvPr>
            <p:ph idx="1"/>
          </p:nvPr>
        </p:nvSpPr>
        <p:spPr>
          <a:xfrm>
            <a:off x="454163" y="1327366"/>
            <a:ext cx="8363938" cy="5638467"/>
          </a:xfrm>
        </p:spPr>
        <p:txBody>
          <a:bodyPr/>
          <a:lstStyle/>
          <a:p>
            <a:r>
              <a:rPr lang="en-US" sz="2000" dirty="0"/>
              <a:t>Block Blob </a:t>
            </a:r>
          </a:p>
          <a:p>
            <a:pPr lvl="1"/>
            <a:r>
              <a:rPr lang="en-US" sz="2000" dirty="0"/>
              <a:t>Targeted at streaming workloads</a:t>
            </a:r>
          </a:p>
          <a:p>
            <a:pPr lvl="1"/>
            <a:r>
              <a:rPr lang="en-US" sz="2000" dirty="0"/>
              <a:t>Each blob consists of a sequence of </a:t>
            </a:r>
            <a:r>
              <a:rPr lang="en-US" sz="2000" b="1" dirty="0"/>
              <a:t>blocks </a:t>
            </a:r>
          </a:p>
          <a:p>
            <a:pPr lvl="2"/>
            <a:r>
              <a:rPr lang="en-US" sz="2000" dirty="0"/>
              <a:t>Each block is identified by a Block ID</a:t>
            </a:r>
          </a:p>
          <a:p>
            <a:pPr lvl="1"/>
            <a:r>
              <a:rPr lang="en-US" sz="2000" dirty="0"/>
              <a:t>Size limit 200GB per blob</a:t>
            </a:r>
          </a:p>
          <a:p>
            <a:pPr lvl="1"/>
            <a:r>
              <a:rPr lang="en-US" sz="2000" dirty="0"/>
              <a:t>Optimistic Concurrency via </a:t>
            </a:r>
            <a:r>
              <a:rPr lang="en-US" sz="2000" dirty="0" err="1"/>
              <a:t>ETags</a:t>
            </a:r>
            <a:endParaRPr lang="en-US" sz="2000" dirty="0"/>
          </a:p>
          <a:p>
            <a:r>
              <a:rPr lang="en-US" sz="2000" dirty="0"/>
              <a:t>Page Blob</a:t>
            </a:r>
          </a:p>
          <a:p>
            <a:pPr lvl="1"/>
            <a:r>
              <a:rPr lang="en-US" sz="2000" dirty="0"/>
              <a:t>Targeted at random read/write workloads</a:t>
            </a:r>
          </a:p>
          <a:p>
            <a:pPr lvl="1"/>
            <a:r>
              <a:rPr lang="en-US" sz="2000" dirty="0"/>
              <a:t>Each blob consists of an array of </a:t>
            </a:r>
            <a:r>
              <a:rPr lang="en-US" sz="2000" b="1" dirty="0"/>
              <a:t>pages </a:t>
            </a:r>
          </a:p>
          <a:p>
            <a:pPr lvl="2"/>
            <a:r>
              <a:rPr lang="en-US" sz="2000" dirty="0"/>
              <a:t>Each page is identified by its offset from the start of the blob</a:t>
            </a:r>
          </a:p>
          <a:p>
            <a:pPr lvl="1"/>
            <a:r>
              <a:rPr lang="en-US" sz="2000" dirty="0"/>
              <a:t>Size limit 1TB per blob</a:t>
            </a:r>
          </a:p>
          <a:p>
            <a:pPr lvl="1"/>
            <a:r>
              <a:rPr lang="en-US" sz="2000" dirty="0"/>
              <a:t>Optimistic or Pessimistic (locking) concurrency via Leases</a:t>
            </a:r>
            <a:br>
              <a:rPr lang="en-US" sz="2000" dirty="0"/>
            </a:br>
            <a:r>
              <a:rPr lang="en-US" sz="2000" dirty="0"/>
              <a:t>Sample: </a:t>
            </a:r>
            <a:r>
              <a:rPr lang="en-US" sz="1600" dirty="0">
                <a:hlinkClick r:id="rId3"/>
              </a:rPr>
              <a:t>http://blogs.msdn.com/b/windowsazurestorage/archive/2010/04/11/using-windows-azure-page-blobs-and-how-to-efficiently-upload-and-download-page-blobs.aspx</a:t>
            </a:r>
            <a:endParaRPr lang="en-US" sz="1600" dirty="0"/>
          </a:p>
          <a:p>
            <a:pPr lvl="1"/>
            <a:endParaRPr lang="en-US" sz="2400" dirty="0"/>
          </a:p>
        </p:txBody>
      </p:sp>
    </p:spTree>
    <p:extLst>
      <p:ext uri="{BB962C8B-B14F-4D97-AF65-F5344CB8AC3E}">
        <p14:creationId xmlns:p14="http://schemas.microsoft.com/office/powerpoint/2010/main" val="3601842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20"/>
          <p:cNvGrpSpPr/>
          <p:nvPr/>
        </p:nvGrpSpPr>
        <p:grpSpPr>
          <a:xfrm>
            <a:off x="1345282" y="1467200"/>
            <a:ext cx="2915409" cy="533400"/>
            <a:chOff x="4038600" y="3276600"/>
            <a:chExt cx="3886200" cy="533400"/>
          </a:xfrm>
          <a:solidFill>
            <a:srgbClr val="FFFF00"/>
          </a:solidFill>
        </p:grpSpPr>
        <p:sp>
          <p:nvSpPr>
            <p:cNvPr id="50" name="Rectangle 49"/>
            <p:cNvSpPr/>
            <p:nvPr/>
          </p:nvSpPr>
          <p:spPr>
            <a:xfrm>
              <a:off x="4038600" y="3276600"/>
              <a:ext cx="228600" cy="5334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300" dirty="0">
                <a:solidFill>
                  <a:srgbClr val="FFFFFF"/>
                </a:solidFill>
              </a:endParaRPr>
            </a:p>
          </p:txBody>
        </p:sp>
        <p:sp>
          <p:nvSpPr>
            <p:cNvPr id="51" name="Rectangle 50"/>
            <p:cNvSpPr/>
            <p:nvPr/>
          </p:nvSpPr>
          <p:spPr>
            <a:xfrm>
              <a:off x="4343400" y="3276600"/>
              <a:ext cx="228600" cy="5334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300" dirty="0">
                <a:solidFill>
                  <a:srgbClr val="FFFFFF"/>
                </a:solidFill>
              </a:endParaRPr>
            </a:p>
          </p:txBody>
        </p:sp>
        <p:sp>
          <p:nvSpPr>
            <p:cNvPr id="52" name="Rectangle 51"/>
            <p:cNvSpPr/>
            <p:nvPr/>
          </p:nvSpPr>
          <p:spPr>
            <a:xfrm>
              <a:off x="4648200" y="3276600"/>
              <a:ext cx="508911" cy="5334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300" dirty="0">
                <a:solidFill>
                  <a:srgbClr val="FFFFFF"/>
                </a:solidFill>
              </a:endParaRPr>
            </a:p>
          </p:txBody>
        </p:sp>
        <p:sp>
          <p:nvSpPr>
            <p:cNvPr id="53" name="Rectangle 52"/>
            <p:cNvSpPr/>
            <p:nvPr/>
          </p:nvSpPr>
          <p:spPr>
            <a:xfrm>
              <a:off x="5257800" y="3276600"/>
              <a:ext cx="228600" cy="5334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300" dirty="0">
                <a:solidFill>
                  <a:srgbClr val="FFFFFF"/>
                </a:solidFill>
              </a:endParaRPr>
            </a:p>
          </p:txBody>
        </p:sp>
        <p:sp>
          <p:nvSpPr>
            <p:cNvPr id="54" name="Rectangle 53"/>
            <p:cNvSpPr/>
            <p:nvPr/>
          </p:nvSpPr>
          <p:spPr>
            <a:xfrm>
              <a:off x="5562600" y="3276600"/>
              <a:ext cx="228600" cy="5334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300" dirty="0">
                <a:solidFill>
                  <a:srgbClr val="FFFFFF"/>
                </a:solidFill>
              </a:endParaRPr>
            </a:p>
          </p:txBody>
        </p:sp>
        <p:sp>
          <p:nvSpPr>
            <p:cNvPr id="55" name="Rectangle 54"/>
            <p:cNvSpPr/>
            <p:nvPr/>
          </p:nvSpPr>
          <p:spPr>
            <a:xfrm>
              <a:off x="5867400" y="3276600"/>
              <a:ext cx="228600" cy="5334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300" dirty="0">
                <a:solidFill>
                  <a:srgbClr val="FFFFFF"/>
                </a:solidFill>
              </a:endParaRPr>
            </a:p>
          </p:txBody>
        </p:sp>
        <p:sp>
          <p:nvSpPr>
            <p:cNvPr id="56" name="Rectangle 55"/>
            <p:cNvSpPr/>
            <p:nvPr/>
          </p:nvSpPr>
          <p:spPr>
            <a:xfrm>
              <a:off x="6172200" y="3276600"/>
              <a:ext cx="228600" cy="5334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300" dirty="0">
                <a:solidFill>
                  <a:srgbClr val="FFFFFF"/>
                </a:solidFill>
              </a:endParaRPr>
            </a:p>
          </p:txBody>
        </p:sp>
        <p:sp>
          <p:nvSpPr>
            <p:cNvPr id="57" name="Rectangle 56"/>
            <p:cNvSpPr/>
            <p:nvPr/>
          </p:nvSpPr>
          <p:spPr>
            <a:xfrm>
              <a:off x="6477000" y="3276600"/>
              <a:ext cx="228600" cy="5334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300" dirty="0">
                <a:solidFill>
                  <a:srgbClr val="FFFFFF"/>
                </a:solidFill>
              </a:endParaRPr>
            </a:p>
          </p:txBody>
        </p:sp>
        <p:sp>
          <p:nvSpPr>
            <p:cNvPr id="58" name="Rectangle 57"/>
            <p:cNvSpPr/>
            <p:nvPr/>
          </p:nvSpPr>
          <p:spPr>
            <a:xfrm>
              <a:off x="6781800" y="3276600"/>
              <a:ext cx="228600" cy="5334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300" dirty="0">
                <a:solidFill>
                  <a:srgbClr val="FFFFFF"/>
                </a:solidFill>
              </a:endParaRPr>
            </a:p>
          </p:txBody>
        </p:sp>
        <p:sp>
          <p:nvSpPr>
            <p:cNvPr id="59" name="Rectangle 58"/>
            <p:cNvSpPr/>
            <p:nvPr/>
          </p:nvSpPr>
          <p:spPr>
            <a:xfrm>
              <a:off x="7086600" y="3276600"/>
              <a:ext cx="228600" cy="5334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300" dirty="0">
                <a:solidFill>
                  <a:srgbClr val="FFFFFF"/>
                </a:solidFill>
              </a:endParaRPr>
            </a:p>
          </p:txBody>
        </p:sp>
        <p:sp>
          <p:nvSpPr>
            <p:cNvPr id="60" name="Rectangle 59"/>
            <p:cNvSpPr/>
            <p:nvPr/>
          </p:nvSpPr>
          <p:spPr>
            <a:xfrm>
              <a:off x="7391400" y="3276600"/>
              <a:ext cx="228600" cy="5334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300" dirty="0">
                <a:solidFill>
                  <a:srgbClr val="FFFFFF"/>
                </a:solidFill>
              </a:endParaRPr>
            </a:p>
          </p:txBody>
        </p:sp>
        <p:sp>
          <p:nvSpPr>
            <p:cNvPr id="61" name="Rectangle 60"/>
            <p:cNvSpPr/>
            <p:nvPr/>
          </p:nvSpPr>
          <p:spPr>
            <a:xfrm>
              <a:off x="7696200" y="3276600"/>
              <a:ext cx="228600" cy="5334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300" dirty="0">
                <a:solidFill>
                  <a:srgbClr val="FFFFFF"/>
                </a:solidFill>
              </a:endParaRPr>
            </a:p>
          </p:txBody>
        </p:sp>
      </p:grpSp>
      <p:sp>
        <p:nvSpPr>
          <p:cNvPr id="2" name="Title 1"/>
          <p:cNvSpPr>
            <a:spLocks noGrp="1"/>
          </p:cNvSpPr>
          <p:nvPr>
            <p:ph type="title"/>
          </p:nvPr>
        </p:nvSpPr>
        <p:spPr/>
        <p:txBody>
          <a:bodyPr/>
          <a:lstStyle/>
          <a:p>
            <a:r>
              <a:rPr lang="en-US"/>
              <a:t>Uploading a Block Blob</a:t>
            </a:r>
            <a:endParaRPr lang="en-US" dirty="0"/>
          </a:p>
        </p:txBody>
      </p:sp>
      <p:sp>
        <p:nvSpPr>
          <p:cNvPr id="45" name="Rectangle 44"/>
          <p:cNvSpPr/>
          <p:nvPr/>
        </p:nvSpPr>
        <p:spPr>
          <a:xfrm>
            <a:off x="1639843" y="1471090"/>
            <a:ext cx="2458090" cy="5334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a:solidFill>
                  <a:srgbClr val="FFFFFF"/>
                </a:solidFill>
              </a:rPr>
              <a:t>10 GB Movie</a:t>
            </a:r>
          </a:p>
        </p:txBody>
      </p:sp>
      <p:sp>
        <p:nvSpPr>
          <p:cNvPr id="62" name="Cloud"/>
          <p:cNvSpPr>
            <a:spLocks noChangeAspect="1" noEditPoints="1" noChangeArrowheads="1"/>
          </p:cNvSpPr>
          <p:nvPr/>
        </p:nvSpPr>
        <p:spPr bwMode="auto">
          <a:xfrm>
            <a:off x="3851920" y="3827115"/>
            <a:ext cx="3601388" cy="17621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4"/>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en-US" dirty="0">
              <a:solidFill>
                <a:srgbClr val="FFFFFF"/>
              </a:solidFill>
              <a:latin typeface="Calibri"/>
            </a:endParaRPr>
          </a:p>
          <a:p>
            <a:pPr algn="r" defTabSz="914099" fontAlgn="base">
              <a:spcBef>
                <a:spcPct val="0"/>
              </a:spcBef>
              <a:spcAft>
                <a:spcPct val="0"/>
              </a:spcAft>
            </a:pPr>
            <a:r>
              <a:rPr lang="en-US" dirty="0">
                <a:solidFill>
                  <a:srgbClr val="FFFFFF"/>
                </a:solidFill>
                <a:latin typeface="Calibri"/>
              </a:rPr>
              <a:t>                           Windows Azure Storage</a:t>
            </a:r>
          </a:p>
        </p:txBody>
      </p:sp>
      <p:sp>
        <p:nvSpPr>
          <p:cNvPr id="63" name="Rectangle 62"/>
          <p:cNvSpPr/>
          <p:nvPr/>
        </p:nvSpPr>
        <p:spPr>
          <a:xfrm>
            <a:off x="1366702" y="1471090"/>
            <a:ext cx="171495" cy="5334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300" dirty="0">
              <a:solidFill>
                <a:srgbClr val="FFFFFF"/>
              </a:solidFill>
            </a:endParaRPr>
          </a:p>
        </p:txBody>
      </p:sp>
      <p:grpSp>
        <p:nvGrpSpPr>
          <p:cNvPr id="64" name="Group 38"/>
          <p:cNvGrpSpPr/>
          <p:nvPr/>
        </p:nvGrpSpPr>
        <p:grpSpPr>
          <a:xfrm>
            <a:off x="1288101" y="2226586"/>
            <a:ext cx="3195728" cy="1015504"/>
            <a:chOff x="830818" y="3007225"/>
            <a:chExt cx="4259862" cy="1015504"/>
          </a:xfrm>
        </p:grpSpPr>
        <p:sp>
          <p:nvSpPr>
            <p:cNvPr id="65" name="TextBox 64"/>
            <p:cNvSpPr txBox="1"/>
            <p:nvPr/>
          </p:nvSpPr>
          <p:spPr>
            <a:xfrm>
              <a:off x="830818" y="3023096"/>
              <a:ext cx="594880" cy="964367"/>
            </a:xfrm>
            <a:prstGeom prst="rect">
              <a:avLst/>
            </a:prstGeom>
            <a:noFill/>
          </p:spPr>
          <p:txBody>
            <a:bodyPr vert="vert270" wrap="none" rtlCol="0">
              <a:spAutoFit/>
            </a:bodyPr>
            <a:lstStyle/>
            <a:p>
              <a:r>
                <a:rPr lang="en-US" b="1" dirty="0"/>
                <a:t>Block Id 1</a:t>
              </a:r>
            </a:p>
          </p:txBody>
        </p:sp>
        <p:sp>
          <p:nvSpPr>
            <p:cNvPr id="66" name="TextBox 65"/>
            <p:cNvSpPr txBox="1"/>
            <p:nvPr/>
          </p:nvSpPr>
          <p:spPr>
            <a:xfrm>
              <a:off x="1126093" y="3007225"/>
              <a:ext cx="594880" cy="964367"/>
            </a:xfrm>
            <a:prstGeom prst="rect">
              <a:avLst/>
            </a:prstGeom>
            <a:noFill/>
          </p:spPr>
          <p:txBody>
            <a:bodyPr vert="vert270" wrap="none" rtlCol="0">
              <a:spAutoFit/>
            </a:bodyPr>
            <a:lstStyle/>
            <a:p>
              <a:r>
                <a:rPr lang="en-US" b="1" dirty="0"/>
                <a:t>Block Id 2</a:t>
              </a:r>
            </a:p>
          </p:txBody>
        </p:sp>
        <p:sp>
          <p:nvSpPr>
            <p:cNvPr id="67" name="TextBox 66"/>
            <p:cNvSpPr txBox="1"/>
            <p:nvPr/>
          </p:nvSpPr>
          <p:spPr>
            <a:xfrm>
              <a:off x="1459468" y="3023096"/>
              <a:ext cx="594880" cy="964367"/>
            </a:xfrm>
            <a:prstGeom prst="rect">
              <a:avLst/>
            </a:prstGeom>
            <a:noFill/>
          </p:spPr>
          <p:txBody>
            <a:bodyPr vert="vert270" wrap="none" rtlCol="0">
              <a:spAutoFit/>
            </a:bodyPr>
            <a:lstStyle/>
            <a:p>
              <a:r>
                <a:rPr lang="en-US" b="1" dirty="0"/>
                <a:t>Block Id 3</a:t>
              </a:r>
            </a:p>
          </p:txBody>
        </p:sp>
        <p:sp>
          <p:nvSpPr>
            <p:cNvPr id="68" name="TextBox 67"/>
            <p:cNvSpPr txBox="1"/>
            <p:nvPr/>
          </p:nvSpPr>
          <p:spPr>
            <a:xfrm>
              <a:off x="4495800" y="3024699"/>
              <a:ext cx="594880" cy="998030"/>
            </a:xfrm>
            <a:prstGeom prst="rect">
              <a:avLst/>
            </a:prstGeom>
            <a:noFill/>
          </p:spPr>
          <p:txBody>
            <a:bodyPr vert="vert270" wrap="none" rtlCol="0">
              <a:spAutoFit/>
            </a:bodyPr>
            <a:lstStyle/>
            <a:p>
              <a:r>
                <a:rPr lang="en-US" b="1" dirty="0"/>
                <a:t>Block Id N</a:t>
              </a:r>
            </a:p>
          </p:txBody>
        </p:sp>
        <p:cxnSp>
          <p:nvCxnSpPr>
            <p:cNvPr id="69" name="Straight Connector 68"/>
            <p:cNvCxnSpPr/>
            <p:nvPr/>
          </p:nvCxnSpPr>
          <p:spPr>
            <a:xfrm>
              <a:off x="1905000" y="3352800"/>
              <a:ext cx="2514600" cy="1588"/>
            </a:xfrm>
            <a:prstGeom prst="line">
              <a:avLst/>
            </a:prstGeom>
            <a:ln w="50800">
              <a:solidFill>
                <a:srgbClr val="FFFF00"/>
              </a:solidFill>
              <a:prstDash val="sysDot"/>
            </a:ln>
          </p:spPr>
          <p:style>
            <a:lnRef idx="1">
              <a:schemeClr val="accent1"/>
            </a:lnRef>
            <a:fillRef idx="0">
              <a:schemeClr val="accent1"/>
            </a:fillRef>
            <a:effectRef idx="0">
              <a:schemeClr val="accent1"/>
            </a:effectRef>
            <a:fontRef idx="minor">
              <a:schemeClr val="tx1"/>
            </a:fontRef>
          </p:style>
        </p:cxnSp>
      </p:grpSp>
      <p:sp>
        <p:nvSpPr>
          <p:cNvPr id="70" name="Rounded Rectangle 69"/>
          <p:cNvSpPr/>
          <p:nvPr/>
        </p:nvSpPr>
        <p:spPr>
          <a:xfrm>
            <a:off x="4405269" y="1268760"/>
            <a:ext cx="3082140" cy="2362200"/>
          </a:xfrm>
          <a:prstGeom prst="roundRect">
            <a:avLst/>
          </a:prstGeom>
          <a:solidFill>
            <a:schemeClr val="tx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200" dirty="0">
                <a:solidFill>
                  <a:schemeClr val="bg1"/>
                </a:solidFill>
                <a:latin typeface="Calibri"/>
              </a:rPr>
              <a:t>blobName = “TheBlob.wmv”;</a:t>
            </a:r>
          </a:p>
          <a:p>
            <a:pPr defTabSz="914099" fontAlgn="base">
              <a:spcBef>
                <a:spcPct val="0"/>
              </a:spcBef>
              <a:spcAft>
                <a:spcPct val="0"/>
              </a:spcAft>
            </a:pPr>
            <a:r>
              <a:rPr lang="en-US" sz="1200" dirty="0">
                <a:solidFill>
                  <a:schemeClr val="bg1"/>
                </a:solidFill>
                <a:latin typeface="Calibri"/>
              </a:rPr>
              <a:t>PutBlock(blobName, blockId1, block1Bits);</a:t>
            </a:r>
          </a:p>
          <a:p>
            <a:pPr defTabSz="914099" fontAlgn="base">
              <a:spcBef>
                <a:spcPct val="0"/>
              </a:spcBef>
              <a:spcAft>
                <a:spcPct val="0"/>
              </a:spcAft>
            </a:pPr>
            <a:r>
              <a:rPr lang="en-US" sz="1200" dirty="0">
                <a:solidFill>
                  <a:schemeClr val="bg1"/>
                </a:solidFill>
                <a:latin typeface="Calibri"/>
              </a:rPr>
              <a:t>PutBlock(blobName, blockId2, block2Bits);</a:t>
            </a:r>
          </a:p>
          <a:p>
            <a:pPr defTabSz="914099" fontAlgn="base">
              <a:spcBef>
                <a:spcPct val="0"/>
              </a:spcBef>
              <a:spcAft>
                <a:spcPct val="0"/>
              </a:spcAft>
            </a:pPr>
            <a:r>
              <a:rPr lang="en-US" sz="1200" dirty="0">
                <a:solidFill>
                  <a:schemeClr val="bg1"/>
                </a:solidFill>
                <a:latin typeface="Calibri"/>
              </a:rPr>
              <a:t>…………</a:t>
            </a:r>
          </a:p>
          <a:p>
            <a:pPr defTabSz="914099" fontAlgn="base">
              <a:spcBef>
                <a:spcPct val="0"/>
              </a:spcBef>
              <a:spcAft>
                <a:spcPct val="0"/>
              </a:spcAft>
            </a:pPr>
            <a:r>
              <a:rPr lang="en-US" sz="1200" dirty="0">
                <a:solidFill>
                  <a:schemeClr val="bg1"/>
                </a:solidFill>
                <a:latin typeface="Calibri"/>
              </a:rPr>
              <a:t>PutBlock(blobName, blockIdN, blockNBits);</a:t>
            </a:r>
          </a:p>
          <a:p>
            <a:pPr defTabSz="914099" fontAlgn="base">
              <a:spcBef>
                <a:spcPct val="0"/>
              </a:spcBef>
              <a:spcAft>
                <a:spcPct val="0"/>
              </a:spcAft>
            </a:pPr>
            <a:r>
              <a:rPr lang="en-US" sz="1200" b="1" dirty="0">
                <a:solidFill>
                  <a:schemeClr val="bg1"/>
                </a:solidFill>
                <a:latin typeface="Calibri"/>
              </a:rPr>
              <a:t>PutBlockList(blobName,</a:t>
            </a:r>
          </a:p>
          <a:p>
            <a:pPr defTabSz="914099" fontAlgn="base">
              <a:spcBef>
                <a:spcPct val="0"/>
              </a:spcBef>
              <a:spcAft>
                <a:spcPct val="0"/>
              </a:spcAft>
            </a:pPr>
            <a:r>
              <a:rPr lang="en-US" sz="1400" b="1" dirty="0">
                <a:solidFill>
                  <a:schemeClr val="bg1"/>
                </a:solidFill>
                <a:latin typeface="Calibri"/>
              </a:rPr>
              <a:t>	       blockId1,…,blockIdN);</a:t>
            </a:r>
          </a:p>
        </p:txBody>
      </p:sp>
      <p:sp>
        <p:nvSpPr>
          <p:cNvPr id="71" name="Rectangle 70"/>
          <p:cNvSpPr/>
          <p:nvPr/>
        </p:nvSpPr>
        <p:spPr>
          <a:xfrm>
            <a:off x="1631090" y="1471090"/>
            <a:ext cx="171495" cy="5334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300" dirty="0">
              <a:solidFill>
                <a:srgbClr val="FFFFFF"/>
              </a:solidFill>
            </a:endParaRPr>
          </a:p>
        </p:txBody>
      </p:sp>
      <p:sp>
        <p:nvSpPr>
          <p:cNvPr id="72" name="Rectangle 71"/>
          <p:cNvSpPr/>
          <p:nvPr/>
        </p:nvSpPr>
        <p:spPr>
          <a:xfrm>
            <a:off x="1870396" y="1467200"/>
            <a:ext cx="374583" cy="5334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300" dirty="0">
              <a:solidFill>
                <a:srgbClr val="FFFFFF"/>
              </a:solidFill>
            </a:endParaRPr>
          </a:p>
        </p:txBody>
      </p:sp>
      <p:sp>
        <p:nvSpPr>
          <p:cNvPr id="73" name="Rectangle 72"/>
          <p:cNvSpPr/>
          <p:nvPr/>
        </p:nvSpPr>
        <p:spPr>
          <a:xfrm>
            <a:off x="4146345" y="1471090"/>
            <a:ext cx="171495" cy="5334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300" dirty="0">
              <a:solidFill>
                <a:srgbClr val="FFFFFF"/>
              </a:solidFill>
            </a:endParaRPr>
          </a:p>
        </p:txBody>
      </p:sp>
      <p:sp>
        <p:nvSpPr>
          <p:cNvPr id="75" name="Rounded Rectangle 74"/>
          <p:cNvSpPr/>
          <p:nvPr/>
        </p:nvSpPr>
        <p:spPr>
          <a:xfrm>
            <a:off x="4932040" y="4371453"/>
            <a:ext cx="1710203" cy="533400"/>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a:solidFill>
                  <a:srgbClr val="FFFFFF"/>
                </a:solidFill>
              </a:rPr>
              <a:t>TheBlob.wmv</a:t>
            </a:r>
          </a:p>
        </p:txBody>
      </p:sp>
      <p:sp>
        <p:nvSpPr>
          <p:cNvPr id="78" name="Text Placeholder 2"/>
          <p:cNvSpPr txBox="1">
            <a:spLocks/>
          </p:cNvSpPr>
          <p:nvPr/>
        </p:nvSpPr>
        <p:spPr>
          <a:xfrm>
            <a:off x="374208" y="4083674"/>
            <a:ext cx="3439477" cy="984885"/>
          </a:xfrm>
          <a:prstGeom prst="rect">
            <a:avLst/>
          </a:prstGeom>
        </p:spPr>
        <p:txBody>
          <a:bodyPr vert="horz" wrap="square" lIns="0" tIns="0" rIns="0" bIns="0" rtlCol="0">
            <a:spAutoFit/>
          </a:bodyPr>
          <a:lstStyle/>
          <a:p>
            <a:pPr marL="460375" marR="0" lvl="0" indent="-460375" algn="l" defTabSz="914363" rtl="0" eaLnBrk="1" fontAlgn="auto" latinLnBrk="0" hangingPunct="1">
              <a:lnSpc>
                <a:spcPct val="90000"/>
              </a:lnSpc>
              <a:spcBef>
                <a:spcPct val="20000"/>
              </a:spcBef>
              <a:spcAft>
                <a:spcPts val="0"/>
              </a:spcAft>
              <a:buClrTx/>
              <a:buSzTx/>
              <a:buFontTx/>
              <a:buBlip>
                <a:blip r:embed="rId3"/>
              </a:buBlip>
              <a:tabLst/>
              <a:defRPr/>
            </a:pPr>
            <a:r>
              <a:rPr kumimoji="0" lang="en-US" sz="1600" b="0" i="0" u="none" strike="noStrike" kern="1200" cap="none" spc="0" normalizeH="0" baseline="0" noProof="0" dirty="0">
                <a:ln>
                  <a:noFill/>
                </a:ln>
                <a:gradFill>
                  <a:gsLst>
                    <a:gs pos="36000">
                      <a:schemeClr val="tx1"/>
                    </a:gs>
                    <a:gs pos="86000">
                      <a:schemeClr val="tx1"/>
                    </a:gs>
                  </a:gsLst>
                  <a:lin ang="5400000" scaled="0"/>
                </a:gradFill>
                <a:effectLst/>
                <a:uLnTx/>
                <a:uFillTx/>
                <a:latin typeface="+mn-lt"/>
                <a:ea typeface="+mn-ea"/>
                <a:cs typeface="+mn-cs"/>
              </a:rPr>
              <a:t>Benefit</a:t>
            </a:r>
          </a:p>
          <a:p>
            <a:pPr marL="855663" marR="0" lvl="1" indent="-395288" algn="l" defTabSz="914363" rtl="0" eaLnBrk="1" fontAlgn="auto" latinLnBrk="0" hangingPunct="1">
              <a:lnSpc>
                <a:spcPct val="90000"/>
              </a:lnSpc>
              <a:spcBef>
                <a:spcPct val="20000"/>
              </a:spcBef>
              <a:spcAft>
                <a:spcPts val="0"/>
              </a:spcAft>
              <a:buClrTx/>
              <a:buSzTx/>
              <a:buFontTx/>
              <a:buBlip>
                <a:blip r:embed="rId4"/>
              </a:buBlip>
              <a:tabLst/>
              <a:defRPr/>
            </a:pPr>
            <a:r>
              <a:rPr kumimoji="0" lang="en-US" sz="1600" b="0" i="0" u="none" strike="noStrike" kern="1200" cap="none" spc="0" normalizeH="0" baseline="0" noProof="0" dirty="0">
                <a:ln>
                  <a:noFill/>
                </a:ln>
                <a:gradFill>
                  <a:gsLst>
                    <a:gs pos="36000">
                      <a:schemeClr val="tx1"/>
                    </a:gs>
                    <a:gs pos="86000">
                      <a:schemeClr val="tx1"/>
                    </a:gs>
                  </a:gsLst>
                  <a:lin ang="5400000" scaled="0"/>
                </a:gradFill>
                <a:effectLst/>
                <a:uLnTx/>
                <a:uFillTx/>
                <a:latin typeface="+mn-lt"/>
                <a:ea typeface="+mn-ea"/>
                <a:cs typeface="+mn-cs"/>
              </a:rPr>
              <a:t>Efficient continuation and retry</a:t>
            </a:r>
          </a:p>
          <a:p>
            <a:pPr marL="855663" marR="0" lvl="1" indent="-395288" algn="l" defTabSz="914363" rtl="0" eaLnBrk="1" fontAlgn="auto" latinLnBrk="0" hangingPunct="1">
              <a:lnSpc>
                <a:spcPct val="90000"/>
              </a:lnSpc>
              <a:spcBef>
                <a:spcPct val="20000"/>
              </a:spcBef>
              <a:spcAft>
                <a:spcPts val="0"/>
              </a:spcAft>
              <a:buClrTx/>
              <a:buSzTx/>
              <a:buFontTx/>
              <a:buBlip>
                <a:blip r:embed="rId4"/>
              </a:buBlip>
              <a:tabLst/>
              <a:defRPr/>
            </a:pPr>
            <a:r>
              <a:rPr kumimoji="0" lang="en-US" sz="1600" b="0" i="0" u="none" strike="noStrike" kern="1200" cap="none" spc="0" normalizeH="0" baseline="0" noProof="0" dirty="0">
                <a:ln>
                  <a:noFill/>
                </a:ln>
                <a:gradFill>
                  <a:gsLst>
                    <a:gs pos="36000">
                      <a:schemeClr val="tx1"/>
                    </a:gs>
                    <a:gs pos="86000">
                      <a:schemeClr val="tx1"/>
                    </a:gs>
                  </a:gsLst>
                  <a:lin ang="5400000" scaled="0"/>
                </a:gradFill>
                <a:effectLst/>
                <a:uLnTx/>
                <a:uFillTx/>
                <a:latin typeface="+mn-lt"/>
                <a:ea typeface="+mn-ea"/>
                <a:cs typeface="+mn-cs"/>
              </a:rPr>
              <a:t>Parallel and out of order upload of blocks</a:t>
            </a:r>
          </a:p>
        </p:txBody>
      </p:sp>
    </p:spTree>
    <p:extLst>
      <p:ext uri="{BB962C8B-B14F-4D97-AF65-F5344CB8AC3E}">
        <p14:creationId xmlns:p14="http://schemas.microsoft.com/office/powerpoint/2010/main" val="2759889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Blobs</a:t>
            </a:r>
          </a:p>
        </p:txBody>
      </p:sp>
      <p:sp>
        <p:nvSpPr>
          <p:cNvPr id="40" name="Content Placeholder 2"/>
          <p:cNvSpPr txBox="1">
            <a:spLocks/>
          </p:cNvSpPr>
          <p:nvPr/>
        </p:nvSpPr>
        <p:spPr>
          <a:xfrm>
            <a:off x="4084908" y="1201738"/>
            <a:ext cx="3402501" cy="5199062"/>
          </a:xfrm>
          <a:prstGeom prst="rect">
            <a:avLst/>
          </a:prstGeom>
        </p:spPr>
        <p:txBody>
          <a:bodyPr vert="horz" wrap="square" lIns="0" tIns="0" rIns="0" bIns="0" rtlCol="0">
            <a:normAutofit fontScale="55000" lnSpcReduction="20000"/>
          </a:bodyPr>
          <a:lstStyle>
            <a:lvl1pPr marL="533307" indent="-533307" algn="l" defTabSz="1218937"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en-US" dirty="0"/>
              <a:t>Create </a:t>
            </a:r>
            <a:r>
              <a:rPr lang="en-US" dirty="0" err="1"/>
              <a:t>MyBlob</a:t>
            </a:r>
            <a:endParaRPr lang="en-US" dirty="0"/>
          </a:p>
          <a:p>
            <a:pPr lvl="1"/>
            <a:r>
              <a:rPr lang="en-US" dirty="0"/>
              <a:t>Specify Blob Size = 10 </a:t>
            </a:r>
            <a:r>
              <a:rPr lang="en-US" dirty="0" err="1"/>
              <a:t>Gbytes</a:t>
            </a:r>
            <a:endParaRPr lang="en-US" dirty="0"/>
          </a:p>
          <a:p>
            <a:pPr lvl="1"/>
            <a:r>
              <a:rPr lang="en-US" dirty="0"/>
              <a:t>Sparse storage - Only charged for pages with data stored in them</a:t>
            </a:r>
          </a:p>
          <a:p>
            <a:pPr lvl="1"/>
            <a:endParaRPr lang="en-US" dirty="0"/>
          </a:p>
          <a:p>
            <a:r>
              <a:rPr lang="en-US" dirty="0"/>
              <a:t>Fixed Page Size = 512 bytes</a:t>
            </a:r>
          </a:p>
          <a:p>
            <a:pPr lvl="1">
              <a:buFontTx/>
              <a:buNone/>
            </a:pPr>
            <a:endParaRPr lang="en-US" dirty="0"/>
          </a:p>
          <a:p>
            <a:r>
              <a:rPr lang="en-US" dirty="0"/>
              <a:t>Random Access Operations</a:t>
            </a:r>
          </a:p>
          <a:p>
            <a:pPr lvl="1"/>
            <a:r>
              <a:rPr lang="en-US" dirty="0" err="1">
                <a:solidFill>
                  <a:schemeClr val="tx1"/>
                </a:solidFill>
              </a:rPr>
              <a:t>PutPage</a:t>
            </a:r>
            <a:r>
              <a:rPr lang="en-US" dirty="0">
                <a:solidFill>
                  <a:schemeClr val="tx1"/>
                </a:solidFill>
              </a:rPr>
              <a:t>[512, 2048)</a:t>
            </a:r>
          </a:p>
          <a:p>
            <a:pPr lvl="1"/>
            <a:r>
              <a:rPr lang="en-US" dirty="0" err="1">
                <a:solidFill>
                  <a:schemeClr val="tx1"/>
                </a:solidFill>
              </a:rPr>
              <a:t>PutPage</a:t>
            </a:r>
            <a:r>
              <a:rPr lang="en-US" dirty="0">
                <a:solidFill>
                  <a:schemeClr val="tx1"/>
                </a:solidFill>
              </a:rPr>
              <a:t>[0, 1024)</a:t>
            </a:r>
          </a:p>
          <a:p>
            <a:pPr lvl="1"/>
            <a:r>
              <a:rPr lang="en-US" dirty="0" err="1">
                <a:solidFill>
                  <a:schemeClr val="tx1"/>
                </a:solidFill>
              </a:rPr>
              <a:t>ClearPage</a:t>
            </a:r>
            <a:r>
              <a:rPr lang="en-US" dirty="0">
                <a:solidFill>
                  <a:schemeClr val="tx1"/>
                </a:solidFill>
              </a:rPr>
              <a:t>[512, 1536)</a:t>
            </a:r>
          </a:p>
          <a:p>
            <a:pPr lvl="1"/>
            <a:r>
              <a:rPr lang="en-US" dirty="0" err="1">
                <a:solidFill>
                  <a:schemeClr val="tx1"/>
                </a:solidFill>
              </a:rPr>
              <a:t>PutPage</a:t>
            </a:r>
            <a:r>
              <a:rPr lang="en-US" dirty="0">
                <a:solidFill>
                  <a:schemeClr val="tx1"/>
                </a:solidFill>
              </a:rPr>
              <a:t>[2048,2560)</a:t>
            </a:r>
          </a:p>
          <a:p>
            <a:pPr lvl="1"/>
            <a:endParaRPr lang="en-US" dirty="0">
              <a:solidFill>
                <a:schemeClr val="tx1"/>
              </a:solidFill>
            </a:endParaRPr>
          </a:p>
          <a:p>
            <a:r>
              <a:rPr lang="en-US" dirty="0" err="1">
                <a:solidFill>
                  <a:schemeClr val="tx1"/>
                </a:solidFill>
              </a:rPr>
              <a:t>GetPageRange</a:t>
            </a:r>
            <a:r>
              <a:rPr lang="en-US" dirty="0">
                <a:solidFill>
                  <a:schemeClr val="tx1"/>
                </a:solidFill>
              </a:rPr>
              <a:t>[0, 4096) returns valid data ranges:</a:t>
            </a:r>
          </a:p>
          <a:p>
            <a:pPr lvl="1"/>
            <a:r>
              <a:rPr lang="en-US" dirty="0">
                <a:solidFill>
                  <a:schemeClr val="tx1"/>
                </a:solidFill>
              </a:rPr>
              <a:t>[0,512) , [1536,2560)</a:t>
            </a:r>
          </a:p>
          <a:p>
            <a:pPr lvl="4"/>
            <a:endParaRPr lang="en-US" dirty="0">
              <a:solidFill>
                <a:schemeClr val="tx1"/>
              </a:solidFill>
            </a:endParaRPr>
          </a:p>
          <a:p>
            <a:r>
              <a:rPr lang="en-US" dirty="0" err="1">
                <a:solidFill>
                  <a:schemeClr val="tx1"/>
                </a:solidFill>
              </a:rPr>
              <a:t>GetBlob</a:t>
            </a:r>
            <a:r>
              <a:rPr lang="en-US" dirty="0">
                <a:solidFill>
                  <a:schemeClr val="tx1"/>
                </a:solidFill>
              </a:rPr>
              <a:t>[1000, 2048) returns</a:t>
            </a:r>
          </a:p>
          <a:p>
            <a:pPr lvl="1"/>
            <a:r>
              <a:rPr lang="en-US" dirty="0">
                <a:solidFill>
                  <a:schemeClr val="tx1"/>
                </a:solidFill>
              </a:rPr>
              <a:t>All 0 for first 536 bytes</a:t>
            </a:r>
          </a:p>
          <a:p>
            <a:pPr lvl="1"/>
            <a:r>
              <a:rPr lang="en-US" dirty="0">
                <a:solidFill>
                  <a:schemeClr val="tx1"/>
                </a:solidFill>
              </a:rPr>
              <a:t>Next 512 bytes are data stored in [1536,2048)</a:t>
            </a:r>
          </a:p>
          <a:p>
            <a:endParaRPr lang="en-US" dirty="0"/>
          </a:p>
          <a:p>
            <a:pPr lvl="1"/>
            <a:endParaRPr lang="en-US" dirty="0"/>
          </a:p>
          <a:p>
            <a:pPr lvl="1"/>
            <a:endParaRPr lang="en-US" dirty="0"/>
          </a:p>
          <a:p>
            <a:pPr lvl="1"/>
            <a:endParaRPr lang="en-US" dirty="0"/>
          </a:p>
        </p:txBody>
      </p:sp>
      <p:sp>
        <p:nvSpPr>
          <p:cNvPr id="41" name="TextBox 40"/>
          <p:cNvSpPr txBox="1"/>
          <p:nvPr/>
        </p:nvSpPr>
        <p:spPr>
          <a:xfrm rot="5400000">
            <a:off x="1884158" y="1699427"/>
            <a:ext cx="369332" cy="170881"/>
          </a:xfrm>
          <a:prstGeom prst="rect">
            <a:avLst/>
          </a:prstGeom>
          <a:noFill/>
        </p:spPr>
        <p:txBody>
          <a:bodyPr vert="vert270" wrap="none" rtlCol="0">
            <a:spAutoFit/>
          </a:bodyPr>
          <a:lstStyle/>
          <a:p>
            <a:r>
              <a:rPr lang="en-US" sz="1200" b="1" dirty="0"/>
              <a:t>0</a:t>
            </a:r>
          </a:p>
        </p:txBody>
      </p:sp>
      <p:sp>
        <p:nvSpPr>
          <p:cNvPr id="43" name="Rectangle 42"/>
          <p:cNvSpPr/>
          <p:nvPr/>
        </p:nvSpPr>
        <p:spPr>
          <a:xfrm>
            <a:off x="1706372" y="5361802"/>
            <a:ext cx="561372" cy="276999"/>
          </a:xfrm>
          <a:prstGeom prst="rect">
            <a:avLst/>
          </a:prstGeom>
        </p:spPr>
        <p:txBody>
          <a:bodyPr wrap="none">
            <a:spAutoFit/>
          </a:bodyPr>
          <a:lstStyle/>
          <a:p>
            <a:r>
              <a:rPr lang="en-US" sz="1200" b="1" dirty="0"/>
              <a:t>10 GB</a:t>
            </a:r>
            <a:endParaRPr lang="en-US" sz="1200" baseline="30000" dirty="0"/>
          </a:p>
        </p:txBody>
      </p:sp>
      <p:grpSp>
        <p:nvGrpSpPr>
          <p:cNvPr id="45" name="Group 44"/>
          <p:cNvGrpSpPr/>
          <p:nvPr/>
        </p:nvGrpSpPr>
        <p:grpSpPr>
          <a:xfrm>
            <a:off x="1619672" y="1828800"/>
            <a:ext cx="1417397" cy="3657600"/>
            <a:chOff x="1463429" y="1828800"/>
            <a:chExt cx="1889370" cy="3657600"/>
          </a:xfrm>
        </p:grpSpPr>
        <p:sp>
          <p:nvSpPr>
            <p:cNvPr id="47" name="Rectangle 46"/>
            <p:cNvSpPr/>
            <p:nvPr/>
          </p:nvSpPr>
          <p:spPr>
            <a:xfrm rot="5400000">
              <a:off x="800099" y="2933700"/>
              <a:ext cx="3657600" cy="14478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a:solidFill>
                    <a:srgbClr val="FFFFFF"/>
                  </a:solidFill>
                </a:rPr>
                <a:t>10 GB Address Space</a:t>
              </a:r>
            </a:p>
          </p:txBody>
        </p:sp>
        <p:cxnSp>
          <p:nvCxnSpPr>
            <p:cNvPr id="49" name="Straight Connector 48"/>
            <p:cNvCxnSpPr/>
            <p:nvPr/>
          </p:nvCxnSpPr>
          <p:spPr>
            <a:xfrm rot="5400000">
              <a:off x="875507" y="4457701"/>
              <a:ext cx="1753393" cy="794"/>
            </a:xfrm>
            <a:prstGeom prst="line">
              <a:avLst/>
            </a:prstGeom>
            <a:ln w="508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547444" y="2009001"/>
              <a:ext cx="560265" cy="276999"/>
            </a:xfrm>
            <a:prstGeom prst="rect">
              <a:avLst/>
            </a:prstGeom>
          </p:spPr>
          <p:txBody>
            <a:bodyPr wrap="none">
              <a:spAutoFit/>
            </a:bodyPr>
            <a:lstStyle/>
            <a:p>
              <a:r>
                <a:rPr lang="en-US" sz="1200" b="1" dirty="0"/>
                <a:t>512</a:t>
              </a:r>
              <a:endParaRPr lang="en-US" sz="1200" dirty="0"/>
            </a:p>
          </p:txBody>
        </p:sp>
        <p:sp>
          <p:nvSpPr>
            <p:cNvPr id="53" name="Rectangle 52"/>
            <p:cNvSpPr/>
            <p:nvPr/>
          </p:nvSpPr>
          <p:spPr>
            <a:xfrm>
              <a:off x="1463429" y="2313801"/>
              <a:ext cx="664967" cy="276999"/>
            </a:xfrm>
            <a:prstGeom prst="rect">
              <a:avLst/>
            </a:prstGeom>
          </p:spPr>
          <p:txBody>
            <a:bodyPr wrap="none">
              <a:spAutoFit/>
            </a:bodyPr>
            <a:lstStyle/>
            <a:p>
              <a:r>
                <a:rPr lang="en-US" sz="1200" b="1" dirty="0"/>
                <a:t>1024</a:t>
              </a:r>
              <a:endParaRPr lang="en-US" sz="1200" dirty="0"/>
            </a:p>
          </p:txBody>
        </p:sp>
        <p:cxnSp>
          <p:nvCxnSpPr>
            <p:cNvPr id="55" name="Straight Connector 54"/>
            <p:cNvCxnSpPr/>
            <p:nvPr/>
          </p:nvCxnSpPr>
          <p:spPr>
            <a:xfrm>
              <a:off x="1904999" y="2133600"/>
              <a:ext cx="1447800" cy="15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904999" y="4267200"/>
              <a:ext cx="1447800" cy="15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904999" y="4572000"/>
              <a:ext cx="1447800" cy="15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904999" y="2436812"/>
              <a:ext cx="1447800" cy="15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904999" y="2741612"/>
              <a:ext cx="1447800" cy="15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04999" y="3046412"/>
              <a:ext cx="1447800" cy="15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904999" y="3351212"/>
              <a:ext cx="1447800" cy="15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904999" y="3656012"/>
              <a:ext cx="1447800" cy="15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904999" y="3960812"/>
              <a:ext cx="1447800" cy="15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904999" y="4876800"/>
              <a:ext cx="1447800" cy="15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904999" y="5181600"/>
              <a:ext cx="1447800" cy="15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1466442" y="2614245"/>
              <a:ext cx="664967" cy="276999"/>
            </a:xfrm>
            <a:prstGeom prst="rect">
              <a:avLst/>
            </a:prstGeom>
          </p:spPr>
          <p:txBody>
            <a:bodyPr wrap="none">
              <a:spAutoFit/>
            </a:bodyPr>
            <a:lstStyle/>
            <a:p>
              <a:r>
                <a:rPr lang="en-US" sz="1200" b="1" dirty="0"/>
                <a:t>1536</a:t>
              </a:r>
              <a:endParaRPr lang="en-US" sz="1200" dirty="0"/>
            </a:p>
          </p:txBody>
        </p:sp>
        <p:sp>
          <p:nvSpPr>
            <p:cNvPr id="77" name="Rectangle 76"/>
            <p:cNvSpPr/>
            <p:nvPr/>
          </p:nvSpPr>
          <p:spPr>
            <a:xfrm>
              <a:off x="1474393" y="2919045"/>
              <a:ext cx="664967" cy="276999"/>
            </a:xfrm>
            <a:prstGeom prst="rect">
              <a:avLst/>
            </a:prstGeom>
          </p:spPr>
          <p:txBody>
            <a:bodyPr wrap="none">
              <a:spAutoFit/>
            </a:bodyPr>
            <a:lstStyle/>
            <a:p>
              <a:r>
                <a:rPr lang="en-US" sz="1200" b="1" dirty="0"/>
                <a:t>2048</a:t>
              </a:r>
              <a:endParaRPr lang="en-US" sz="1200" dirty="0"/>
            </a:p>
          </p:txBody>
        </p:sp>
        <p:sp>
          <p:nvSpPr>
            <p:cNvPr id="78" name="Rectangle 77"/>
            <p:cNvSpPr/>
            <p:nvPr/>
          </p:nvSpPr>
          <p:spPr>
            <a:xfrm>
              <a:off x="1474393" y="3223845"/>
              <a:ext cx="664967" cy="276999"/>
            </a:xfrm>
            <a:prstGeom prst="rect">
              <a:avLst/>
            </a:prstGeom>
          </p:spPr>
          <p:txBody>
            <a:bodyPr wrap="none">
              <a:spAutoFit/>
            </a:bodyPr>
            <a:lstStyle/>
            <a:p>
              <a:r>
                <a:rPr lang="en-US" sz="1200" b="1" dirty="0"/>
                <a:t>2560</a:t>
              </a:r>
              <a:endParaRPr lang="en-US" sz="1200" dirty="0"/>
            </a:p>
          </p:txBody>
        </p:sp>
      </p:grpSp>
      <p:sp>
        <p:nvSpPr>
          <p:cNvPr id="79" name="Rectangle 78"/>
          <p:cNvSpPr/>
          <p:nvPr/>
        </p:nvSpPr>
        <p:spPr>
          <a:xfrm rot="5400000">
            <a:off x="2137587" y="2047734"/>
            <a:ext cx="914400" cy="1086133"/>
          </a:xfrm>
          <a:prstGeom prst="rect">
            <a:avLst/>
          </a:prstGeom>
          <a:solidFill>
            <a:schemeClr val="accent4"/>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300" dirty="0">
              <a:solidFill>
                <a:srgbClr val="FFFFFF"/>
              </a:solidFill>
            </a:endParaRPr>
          </a:p>
        </p:txBody>
      </p:sp>
      <p:sp>
        <p:nvSpPr>
          <p:cNvPr id="80" name="Rectangle 79"/>
          <p:cNvSpPr/>
          <p:nvPr/>
        </p:nvSpPr>
        <p:spPr>
          <a:xfrm rot="5400000">
            <a:off x="2289987" y="1590534"/>
            <a:ext cx="609600" cy="1086133"/>
          </a:xfrm>
          <a:prstGeom prst="rect">
            <a:avLst/>
          </a:prstGeom>
          <a:solidFill>
            <a:schemeClr val="accent6">
              <a:lumMod val="75000"/>
            </a:schemeClr>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300" dirty="0">
              <a:solidFill>
                <a:srgbClr val="FFFFFF"/>
              </a:solidFill>
            </a:endParaRPr>
          </a:p>
        </p:txBody>
      </p:sp>
      <p:grpSp>
        <p:nvGrpSpPr>
          <p:cNvPr id="81" name="Group 71"/>
          <p:cNvGrpSpPr/>
          <p:nvPr/>
        </p:nvGrpSpPr>
        <p:grpSpPr>
          <a:xfrm>
            <a:off x="2051721" y="2133600"/>
            <a:ext cx="1086133" cy="609600"/>
            <a:chOff x="3733800" y="1828800"/>
            <a:chExt cx="1447800" cy="306388"/>
          </a:xfrm>
        </p:grpSpPr>
        <p:sp>
          <p:nvSpPr>
            <p:cNvPr id="82" name="Rectangle 81"/>
            <p:cNvSpPr/>
            <p:nvPr/>
          </p:nvSpPr>
          <p:spPr>
            <a:xfrm rot="5400000">
              <a:off x="4305300" y="1257300"/>
              <a:ext cx="304800" cy="14478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300" dirty="0">
                <a:solidFill>
                  <a:srgbClr val="FFFFFF"/>
                </a:solidFill>
              </a:endParaRPr>
            </a:p>
          </p:txBody>
        </p:sp>
        <p:cxnSp>
          <p:nvCxnSpPr>
            <p:cNvPr id="83" name="Straight Connector 82"/>
            <p:cNvCxnSpPr/>
            <p:nvPr/>
          </p:nvCxnSpPr>
          <p:spPr>
            <a:xfrm>
              <a:off x="3733800" y="1981200"/>
              <a:ext cx="1447800" cy="15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733800" y="2133600"/>
              <a:ext cx="1447800" cy="15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733800" y="1828800"/>
              <a:ext cx="1447800" cy="15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pSp>
      <p:sp>
        <p:nvSpPr>
          <p:cNvPr id="86" name="Rectangle 85"/>
          <p:cNvSpPr/>
          <p:nvPr/>
        </p:nvSpPr>
        <p:spPr>
          <a:xfrm rot="5400000">
            <a:off x="2442387" y="2657334"/>
            <a:ext cx="304800" cy="1086133"/>
          </a:xfrm>
          <a:prstGeom prst="rect">
            <a:avLst/>
          </a:prstGeom>
          <a:solidFill>
            <a:srgbClr val="00B050"/>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300" dirty="0">
              <a:solidFill>
                <a:srgbClr val="FFFFFF"/>
              </a:solidFill>
            </a:endParaRPr>
          </a:p>
        </p:txBody>
      </p:sp>
      <p:grpSp>
        <p:nvGrpSpPr>
          <p:cNvPr id="87" name="Group 103"/>
          <p:cNvGrpSpPr/>
          <p:nvPr/>
        </p:nvGrpSpPr>
        <p:grpSpPr>
          <a:xfrm>
            <a:off x="3252183" y="1828800"/>
            <a:ext cx="114330" cy="1524000"/>
            <a:chOff x="3505200" y="1828800"/>
            <a:chExt cx="152400" cy="1524000"/>
          </a:xfrm>
        </p:grpSpPr>
        <p:sp>
          <p:nvSpPr>
            <p:cNvPr id="88" name="Right Brace 87"/>
            <p:cNvSpPr/>
            <p:nvPr/>
          </p:nvSpPr>
          <p:spPr>
            <a:xfrm>
              <a:off x="3505200" y="1828800"/>
              <a:ext cx="152400" cy="304800"/>
            </a:xfrm>
            <a:prstGeom prst="rightBrac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9" name="Right Brace 88"/>
            <p:cNvSpPr/>
            <p:nvPr/>
          </p:nvSpPr>
          <p:spPr>
            <a:xfrm>
              <a:off x="3505200" y="2743200"/>
              <a:ext cx="152400" cy="609600"/>
            </a:xfrm>
            <a:prstGeom prst="rightBrac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90" name="Right Brace 89"/>
          <p:cNvSpPr/>
          <p:nvPr/>
        </p:nvSpPr>
        <p:spPr>
          <a:xfrm>
            <a:off x="3252183" y="2355850"/>
            <a:ext cx="114330" cy="692150"/>
          </a:xfrm>
          <a:prstGeom prst="rightBrac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634371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511045"/>
            <a:ext cx="7886700" cy="652721"/>
          </a:xfrm>
        </p:spPr>
        <p:txBody>
          <a:bodyPr/>
          <a:lstStyle/>
          <a:p>
            <a:r>
              <a:rPr lang="en-NZ" dirty="0"/>
              <a:t>Shared Access Signatures</a:t>
            </a:r>
          </a:p>
        </p:txBody>
      </p:sp>
      <p:sp>
        <p:nvSpPr>
          <p:cNvPr id="3" name="Content Placeholder 2"/>
          <p:cNvSpPr>
            <a:spLocks noGrp="1"/>
          </p:cNvSpPr>
          <p:nvPr>
            <p:ph idx="1"/>
          </p:nvPr>
        </p:nvSpPr>
        <p:spPr>
          <a:xfrm>
            <a:off x="389436" y="1447801"/>
            <a:ext cx="8363938" cy="3964162"/>
          </a:xfrm>
        </p:spPr>
        <p:txBody>
          <a:bodyPr/>
          <a:lstStyle/>
          <a:p>
            <a:r>
              <a:rPr lang="en-NZ" sz="2400" dirty="0"/>
              <a:t>Fine grain access rights to blobs and containers</a:t>
            </a:r>
          </a:p>
          <a:p>
            <a:r>
              <a:rPr lang="en-NZ" sz="2400" dirty="0"/>
              <a:t>Sign URL with storage key – permit elevated rights</a:t>
            </a:r>
          </a:p>
          <a:p>
            <a:r>
              <a:rPr lang="en-NZ" sz="2400" dirty="0"/>
              <a:t>Revocation</a:t>
            </a:r>
          </a:p>
          <a:p>
            <a:pPr lvl="1"/>
            <a:r>
              <a:rPr lang="en-NZ" sz="2400" dirty="0"/>
              <a:t>Use short time periods and re-issue</a:t>
            </a:r>
          </a:p>
          <a:p>
            <a:pPr lvl="1"/>
            <a:r>
              <a:rPr lang="en-NZ" sz="2400" dirty="0"/>
              <a:t>Use container level policy that can be deleted </a:t>
            </a:r>
          </a:p>
          <a:p>
            <a:r>
              <a:rPr lang="en-NZ" sz="2400" dirty="0"/>
              <a:t>Two broad approaches</a:t>
            </a:r>
          </a:p>
          <a:p>
            <a:pPr lvl="1"/>
            <a:r>
              <a:rPr lang="en-NZ" sz="2400" dirty="0"/>
              <a:t>Ad-hoc</a:t>
            </a:r>
          </a:p>
          <a:p>
            <a:pPr lvl="1"/>
            <a:r>
              <a:rPr lang="en-NZ" sz="2400" dirty="0"/>
              <a:t>Policy based</a:t>
            </a:r>
          </a:p>
        </p:txBody>
      </p:sp>
    </p:spTree>
    <p:extLst>
      <p:ext uri="{BB962C8B-B14F-4D97-AF65-F5344CB8AC3E}">
        <p14:creationId xmlns:p14="http://schemas.microsoft.com/office/powerpoint/2010/main" val="2598621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a:t>Ad Hoc Signatures</a:t>
            </a:r>
            <a:endParaRPr lang="en-NZ" dirty="0"/>
          </a:p>
        </p:txBody>
      </p:sp>
      <p:sp>
        <p:nvSpPr>
          <p:cNvPr id="3" name="Content Placeholder 2"/>
          <p:cNvSpPr>
            <a:spLocks noGrp="1"/>
          </p:cNvSpPr>
          <p:nvPr>
            <p:ph idx="1"/>
          </p:nvPr>
        </p:nvSpPr>
        <p:spPr>
          <a:xfrm>
            <a:off x="389436" y="1447800"/>
            <a:ext cx="8363938" cy="4776692"/>
          </a:xfrm>
        </p:spPr>
        <p:txBody>
          <a:bodyPr/>
          <a:lstStyle/>
          <a:p>
            <a:r>
              <a:rPr lang="en-NZ" sz="2000" dirty="0"/>
              <a:t>Create Short Dated Shared Access Signature</a:t>
            </a:r>
          </a:p>
          <a:p>
            <a:pPr lvl="1"/>
            <a:r>
              <a:rPr lang="en-US" sz="2000" dirty="0" err="1"/>
              <a:t>Signedresource</a:t>
            </a:r>
            <a:r>
              <a:rPr lang="en-US" sz="2000" dirty="0"/>
              <a:t> </a:t>
            </a:r>
            <a:r>
              <a:rPr lang="en-NZ" sz="2000" dirty="0"/>
              <a:t>Blob or Container</a:t>
            </a:r>
          </a:p>
          <a:p>
            <a:pPr lvl="1"/>
            <a:r>
              <a:rPr lang="en-US" sz="2000" dirty="0" err="1"/>
              <a:t>AccessPolicy</a:t>
            </a:r>
            <a:r>
              <a:rPr lang="en-US" sz="2000" dirty="0"/>
              <a:t> </a:t>
            </a:r>
            <a:r>
              <a:rPr lang="en-NZ" sz="2000" dirty="0"/>
              <a:t>Start, Expiry and Permissions</a:t>
            </a:r>
          </a:p>
          <a:p>
            <a:pPr lvl="1"/>
            <a:r>
              <a:rPr lang="en-US" sz="2000" dirty="0"/>
              <a:t>Signature </a:t>
            </a:r>
            <a:r>
              <a:rPr lang="en-NZ" sz="2000" dirty="0"/>
              <a:t>HMAC-SHA256 of above fields</a:t>
            </a:r>
          </a:p>
          <a:p>
            <a:pPr lvl="1"/>
            <a:endParaRPr lang="en-NZ" sz="2000" dirty="0"/>
          </a:p>
          <a:p>
            <a:pPr lvl="1"/>
            <a:endParaRPr lang="en-NZ" sz="2000" dirty="0"/>
          </a:p>
          <a:p>
            <a:pPr lvl="1"/>
            <a:endParaRPr lang="en-NZ" sz="2000" dirty="0"/>
          </a:p>
          <a:p>
            <a:r>
              <a:rPr lang="en-NZ" sz="2000" dirty="0"/>
              <a:t>Use case</a:t>
            </a:r>
          </a:p>
          <a:p>
            <a:pPr lvl="1"/>
            <a:r>
              <a:rPr lang="en-NZ" sz="2000" dirty="0"/>
              <a:t>Single use URLs</a:t>
            </a:r>
          </a:p>
          <a:p>
            <a:pPr lvl="1"/>
            <a:r>
              <a:rPr lang="en-NZ" sz="2000" dirty="0"/>
              <a:t>E.g. Share file.</a:t>
            </a:r>
          </a:p>
          <a:p>
            <a:pPr lvl="1"/>
            <a:r>
              <a:rPr lang="en-NZ" sz="2000" dirty="0"/>
              <a:t>Temporary access</a:t>
            </a:r>
          </a:p>
        </p:txBody>
      </p:sp>
      <p:sp>
        <p:nvSpPr>
          <p:cNvPr id="5" name="Rounded Rectangle 4"/>
          <p:cNvSpPr/>
          <p:nvPr/>
        </p:nvSpPr>
        <p:spPr bwMode="auto">
          <a:xfrm>
            <a:off x="615138" y="3483918"/>
            <a:ext cx="8279476" cy="897774"/>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sz="2000" dirty="0"/>
              <a:t>http://...blob.../pics/image.jpg?</a:t>
            </a:r>
            <a:br>
              <a:rPr lang="en-NZ" sz="2000" dirty="0"/>
            </a:br>
            <a:r>
              <a:rPr lang="en-NZ" sz="2000" dirty="0"/>
              <a:t>sr=c&amp;st=2009-02-09T08:20Z&amp;se=2009-02-10T08:30Z&amp;sp=w</a:t>
            </a:r>
            <a:br>
              <a:rPr lang="en-NZ" sz="2000" dirty="0"/>
            </a:br>
            <a:r>
              <a:rPr lang="en-NZ" sz="2000" dirty="0"/>
              <a:t>&amp;sig= dD80ihBh5jfNpymO5Hg1IdiJIEvHcJpCMiCMnN%2fRnbI%3d</a:t>
            </a:r>
            <a:endParaRPr lang="en-US" sz="2000" dirty="0">
              <a:solidFill>
                <a:srgbClr val="FFFFFF"/>
              </a:solidFill>
              <a:latin typeface="Calibri"/>
            </a:endParaRPr>
          </a:p>
        </p:txBody>
      </p:sp>
      <p:sp>
        <p:nvSpPr>
          <p:cNvPr id="6" name="Down Arrow 5"/>
          <p:cNvSpPr/>
          <p:nvPr/>
        </p:nvSpPr>
        <p:spPr bwMode="auto">
          <a:xfrm rot="10800000" flipV="1">
            <a:off x="1701652" y="3492664"/>
            <a:ext cx="477224" cy="342708"/>
          </a:xfrm>
          <a:prstGeom prst="downArrow">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latin typeface="Calibri"/>
            </a:endParaRPr>
          </a:p>
        </p:txBody>
      </p:sp>
      <p:sp>
        <p:nvSpPr>
          <p:cNvPr id="7" name="Down Arrow 6"/>
          <p:cNvSpPr/>
          <p:nvPr/>
        </p:nvSpPr>
        <p:spPr bwMode="auto">
          <a:xfrm rot="10800000" flipV="1">
            <a:off x="2725414" y="3483918"/>
            <a:ext cx="477224" cy="342708"/>
          </a:xfrm>
          <a:prstGeom prst="downArrow">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latin typeface="Calibri"/>
            </a:endParaRPr>
          </a:p>
        </p:txBody>
      </p:sp>
      <p:sp>
        <p:nvSpPr>
          <p:cNvPr id="8" name="Down Arrow 7"/>
          <p:cNvSpPr/>
          <p:nvPr/>
        </p:nvSpPr>
        <p:spPr bwMode="auto">
          <a:xfrm rot="10800000" flipV="1">
            <a:off x="5614442" y="3532972"/>
            <a:ext cx="477224" cy="342708"/>
          </a:xfrm>
          <a:prstGeom prst="downArrow">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latin typeface="Calibri"/>
            </a:endParaRPr>
          </a:p>
        </p:txBody>
      </p:sp>
      <p:sp>
        <p:nvSpPr>
          <p:cNvPr id="9" name="Down Arrow 8"/>
          <p:cNvSpPr/>
          <p:nvPr/>
        </p:nvSpPr>
        <p:spPr bwMode="auto">
          <a:xfrm rot="10800000" flipV="1">
            <a:off x="7426037" y="3532971"/>
            <a:ext cx="477224" cy="342708"/>
          </a:xfrm>
          <a:prstGeom prst="downArrow">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latin typeface="Calibri"/>
            </a:endParaRPr>
          </a:p>
        </p:txBody>
      </p:sp>
      <p:sp>
        <p:nvSpPr>
          <p:cNvPr id="11" name="Down Arrow 10"/>
          <p:cNvSpPr/>
          <p:nvPr/>
        </p:nvSpPr>
        <p:spPr bwMode="auto">
          <a:xfrm flipV="1">
            <a:off x="4280423" y="4381692"/>
            <a:ext cx="477224" cy="342708"/>
          </a:xfrm>
          <a:prstGeom prst="downArrow">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latin typeface="Calibri"/>
            </a:endParaRPr>
          </a:p>
        </p:txBody>
      </p:sp>
    </p:spTree>
    <p:extLst>
      <p:ext uri="{BB962C8B-B14F-4D97-AF65-F5344CB8AC3E}">
        <p14:creationId xmlns:p14="http://schemas.microsoft.com/office/powerpoint/2010/main" val="847458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657" y="468059"/>
            <a:ext cx="7886700" cy="652721"/>
          </a:xfrm>
        </p:spPr>
        <p:txBody>
          <a:bodyPr/>
          <a:lstStyle/>
          <a:p>
            <a:r>
              <a:rPr lang="en-NZ" dirty="0"/>
              <a:t>Policy Based Signatures</a:t>
            </a:r>
          </a:p>
        </p:txBody>
      </p:sp>
      <p:sp>
        <p:nvSpPr>
          <p:cNvPr id="3" name="Content Placeholder 2"/>
          <p:cNvSpPr>
            <a:spLocks noGrp="1"/>
          </p:cNvSpPr>
          <p:nvPr>
            <p:ph idx="1"/>
          </p:nvPr>
        </p:nvSpPr>
        <p:spPr>
          <a:xfrm>
            <a:off x="389436" y="1447800"/>
            <a:ext cx="8363938" cy="5127558"/>
          </a:xfrm>
        </p:spPr>
        <p:txBody>
          <a:bodyPr/>
          <a:lstStyle/>
          <a:p>
            <a:r>
              <a:rPr lang="en-NZ" sz="2000" dirty="0"/>
              <a:t>Create Container Level Policy</a:t>
            </a:r>
          </a:p>
          <a:p>
            <a:pPr lvl="1"/>
            <a:r>
              <a:rPr lang="en-US" sz="2000" dirty="0"/>
              <a:t> </a:t>
            </a:r>
            <a:r>
              <a:rPr lang="en-NZ" sz="2000" dirty="0"/>
              <a:t>Specify </a:t>
            </a:r>
            <a:r>
              <a:rPr lang="en-US" sz="2000" dirty="0" err="1"/>
              <a:t>StartTime</a:t>
            </a:r>
            <a:r>
              <a:rPr lang="en-US" sz="2000" dirty="0"/>
              <a:t>, </a:t>
            </a:r>
            <a:r>
              <a:rPr lang="en-US" sz="2000" dirty="0" err="1"/>
              <a:t>ExpiryTime</a:t>
            </a:r>
            <a:r>
              <a:rPr lang="en-US" sz="2000" dirty="0"/>
              <a:t>, Permissions</a:t>
            </a:r>
            <a:endParaRPr lang="en-NZ" sz="2000" dirty="0"/>
          </a:p>
          <a:p>
            <a:r>
              <a:rPr lang="en-NZ" sz="2000" dirty="0"/>
              <a:t>Create Shared Access Signature URL</a:t>
            </a:r>
          </a:p>
          <a:p>
            <a:pPr lvl="1"/>
            <a:r>
              <a:rPr lang="en-US" sz="2000" dirty="0" err="1"/>
              <a:t>Signedresource</a:t>
            </a:r>
            <a:r>
              <a:rPr lang="en-US" sz="2000" dirty="0"/>
              <a:t> </a:t>
            </a:r>
            <a:r>
              <a:rPr lang="en-NZ" sz="2000" dirty="0"/>
              <a:t>Blob or Container</a:t>
            </a:r>
          </a:p>
          <a:p>
            <a:pPr lvl="1"/>
            <a:r>
              <a:rPr lang="en-US" sz="2000" dirty="0" err="1"/>
              <a:t>Signedidentifier</a:t>
            </a:r>
            <a:r>
              <a:rPr lang="en-US" sz="2000" dirty="0"/>
              <a:t> </a:t>
            </a:r>
            <a:r>
              <a:rPr lang="en-NZ" sz="2000" dirty="0"/>
              <a:t>Optional pointer to container policy</a:t>
            </a:r>
          </a:p>
          <a:p>
            <a:pPr lvl="1"/>
            <a:r>
              <a:rPr lang="en-US" sz="2000" dirty="0"/>
              <a:t>Signature </a:t>
            </a:r>
            <a:r>
              <a:rPr lang="en-NZ" sz="2000" dirty="0"/>
              <a:t>HMAC-SHA256 of above fields</a:t>
            </a:r>
          </a:p>
          <a:p>
            <a:pPr lvl="1"/>
            <a:endParaRPr lang="en-NZ" sz="2000" dirty="0"/>
          </a:p>
          <a:p>
            <a:pPr lvl="1"/>
            <a:endParaRPr lang="en-NZ" sz="2000" dirty="0"/>
          </a:p>
          <a:p>
            <a:endParaRPr lang="en-NZ" sz="2000" dirty="0"/>
          </a:p>
          <a:p>
            <a:r>
              <a:rPr lang="en-NZ" sz="2000" dirty="0"/>
              <a:t>Use case</a:t>
            </a:r>
          </a:p>
          <a:p>
            <a:pPr lvl="1"/>
            <a:r>
              <a:rPr lang="en-NZ" sz="2000" dirty="0"/>
              <a:t>Providing revocable permissions to certain users/groups</a:t>
            </a:r>
          </a:p>
          <a:p>
            <a:pPr lvl="1"/>
            <a:r>
              <a:rPr lang="en-NZ" sz="2000" dirty="0"/>
              <a:t>To revoke: Delete or update container policy </a:t>
            </a:r>
          </a:p>
        </p:txBody>
      </p:sp>
      <p:sp>
        <p:nvSpPr>
          <p:cNvPr id="5" name="Rounded Rectangle 4"/>
          <p:cNvSpPr/>
          <p:nvPr/>
        </p:nvSpPr>
        <p:spPr bwMode="auto">
          <a:xfrm>
            <a:off x="617909" y="4191000"/>
            <a:ext cx="8279476" cy="897774"/>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dirty="0"/>
              <a:t>http://...blob.../pics/image.jpg?</a:t>
            </a:r>
            <a:br>
              <a:rPr lang="en-NZ" dirty="0"/>
            </a:br>
            <a:r>
              <a:rPr lang="en-NZ" dirty="0"/>
              <a:t>sr=c&amp;si=MyUploadPolicyForUserID12345</a:t>
            </a:r>
            <a:br>
              <a:rPr lang="en-NZ" dirty="0"/>
            </a:br>
            <a:r>
              <a:rPr lang="en-NZ" dirty="0"/>
              <a:t>&amp;sig=dD80ihBh5jfNpymO5Hg1IdiJIEvHcJpCMiCMnN%2fRnbI%3d</a:t>
            </a:r>
            <a:endParaRPr lang="en-US" dirty="0">
              <a:solidFill>
                <a:srgbClr val="FFFFFF"/>
              </a:solidFill>
              <a:latin typeface="Calibri"/>
            </a:endParaRPr>
          </a:p>
        </p:txBody>
      </p:sp>
      <p:sp>
        <p:nvSpPr>
          <p:cNvPr id="6" name="Down Arrow 5"/>
          <p:cNvSpPr/>
          <p:nvPr/>
        </p:nvSpPr>
        <p:spPr bwMode="auto">
          <a:xfrm rot="10800000" flipV="1">
            <a:off x="2807781" y="4267901"/>
            <a:ext cx="477224" cy="342708"/>
          </a:xfrm>
          <a:prstGeom prst="downArrow">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latin typeface="Calibri"/>
            </a:endParaRPr>
          </a:p>
        </p:txBody>
      </p:sp>
      <p:sp>
        <p:nvSpPr>
          <p:cNvPr id="8" name="Down Arrow 7"/>
          <p:cNvSpPr/>
          <p:nvPr/>
        </p:nvSpPr>
        <p:spPr bwMode="auto">
          <a:xfrm rot="10800000" flipV="1">
            <a:off x="5013464" y="4191001"/>
            <a:ext cx="477224" cy="342708"/>
          </a:xfrm>
          <a:prstGeom prst="downArrow">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latin typeface="Calibri"/>
            </a:endParaRPr>
          </a:p>
        </p:txBody>
      </p:sp>
      <p:sp>
        <p:nvSpPr>
          <p:cNvPr id="11" name="Down Arrow 10"/>
          <p:cNvSpPr/>
          <p:nvPr/>
        </p:nvSpPr>
        <p:spPr bwMode="auto">
          <a:xfrm flipV="1">
            <a:off x="4203395" y="5073086"/>
            <a:ext cx="477224" cy="342708"/>
          </a:xfrm>
          <a:prstGeom prst="downArrow">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latin typeface="Calibri"/>
            </a:endParaRPr>
          </a:p>
        </p:txBody>
      </p:sp>
    </p:spTree>
    <p:extLst>
      <p:ext uri="{BB962C8B-B14F-4D97-AF65-F5344CB8AC3E}">
        <p14:creationId xmlns:p14="http://schemas.microsoft.com/office/powerpoint/2010/main" val="3432653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72023"/>
            <a:ext cx="7886700" cy="652721"/>
          </a:xfrm>
        </p:spPr>
        <p:txBody>
          <a:bodyPr/>
          <a:lstStyle/>
          <a:p>
            <a:r>
              <a:rPr lang="en-US" sz="3200" dirty="0"/>
              <a:t>Content Delivery Network (CDN)</a:t>
            </a:r>
          </a:p>
        </p:txBody>
      </p:sp>
      <p:sp>
        <p:nvSpPr>
          <p:cNvPr id="3" name="Content Placeholder 2"/>
          <p:cNvSpPr>
            <a:spLocks noGrp="1"/>
          </p:cNvSpPr>
          <p:nvPr>
            <p:ph idx="1"/>
          </p:nvPr>
        </p:nvSpPr>
        <p:spPr>
          <a:xfrm>
            <a:off x="395536" y="1124744"/>
            <a:ext cx="8363938" cy="5075236"/>
          </a:xfrm>
        </p:spPr>
        <p:txBody>
          <a:bodyPr/>
          <a:lstStyle/>
          <a:p>
            <a:r>
              <a:rPr lang="en-US" sz="1600" dirty="0"/>
              <a:t>Scenario</a:t>
            </a:r>
          </a:p>
          <a:p>
            <a:pPr lvl="1"/>
            <a:r>
              <a:rPr lang="en-US" sz="1600" dirty="0"/>
              <a:t>Frequently accessed blobs</a:t>
            </a:r>
          </a:p>
          <a:p>
            <a:pPr lvl="1"/>
            <a:r>
              <a:rPr lang="en-US" sz="1600" dirty="0"/>
              <a:t>Accessed from around the world</a:t>
            </a:r>
          </a:p>
          <a:p>
            <a:r>
              <a:rPr lang="en-US" sz="1600" dirty="0"/>
              <a:t>Windows Azure Content Delivery Network (CDN) provides high-bandwidth global blob content delivery</a:t>
            </a:r>
          </a:p>
          <a:p>
            <a:pPr lvl="2"/>
            <a:r>
              <a:rPr lang="en-US" sz="1600" dirty="0"/>
              <a:t>20 locations globally (US, Europe, Asia, Australia and South America), and growing</a:t>
            </a:r>
          </a:p>
          <a:p>
            <a:pPr lvl="2"/>
            <a:r>
              <a:rPr lang="en-US" sz="1600" dirty="0"/>
              <a:t>Same experience for users no matter how far they are from the geo-location where the storage account is hosted</a:t>
            </a:r>
          </a:p>
          <a:p>
            <a:r>
              <a:rPr lang="en-US" sz="1600" dirty="0"/>
              <a:t>Blob service URL </a:t>
            </a:r>
            <a:r>
              <a:rPr lang="en-US" sz="1600" dirty="0" err="1"/>
              <a:t>vs</a:t>
            </a:r>
            <a:r>
              <a:rPr lang="en-US" sz="1600" dirty="0"/>
              <a:t> CDN URL:</a:t>
            </a:r>
          </a:p>
          <a:p>
            <a:pPr lvl="1"/>
            <a:r>
              <a:rPr lang="en-US" sz="1600" dirty="0"/>
              <a:t>Windows Azure Blob URL: </a:t>
            </a:r>
            <a:r>
              <a:rPr lang="en-US" sz="1600" dirty="0">
                <a:hlinkClick r:id="rId3"/>
              </a:rPr>
              <a:t>http://images.blob.core.windows.net/</a:t>
            </a:r>
            <a:endParaRPr lang="en-US" sz="1600" dirty="0"/>
          </a:p>
          <a:p>
            <a:pPr lvl="1"/>
            <a:r>
              <a:rPr lang="en-US" sz="1600" dirty="0"/>
              <a:t>Windows Azure CDN URL: </a:t>
            </a:r>
            <a:r>
              <a:rPr lang="en-US" sz="1600" dirty="0">
                <a:hlinkClick r:id="rId4"/>
              </a:rPr>
              <a:t>http://&lt;id&gt;.vo.msecnd.net/ </a:t>
            </a:r>
            <a:endParaRPr lang="en-US" sz="1600" dirty="0"/>
          </a:p>
          <a:p>
            <a:pPr lvl="1"/>
            <a:r>
              <a:rPr lang="en-US" sz="1600" dirty="0"/>
              <a:t>Custom Domain Name for CDN: </a:t>
            </a:r>
            <a:r>
              <a:rPr lang="en-US" sz="1600" dirty="0">
                <a:hlinkClick r:id="rId4"/>
              </a:rPr>
              <a:t>http://cdn.contoso.com/ </a:t>
            </a:r>
            <a:endParaRPr lang="en-US" sz="1600" dirty="0"/>
          </a:p>
          <a:p>
            <a:r>
              <a:rPr lang="en-US" sz="1600" dirty="0"/>
              <a:t>Cost</a:t>
            </a:r>
          </a:p>
          <a:p>
            <a:pPr lvl="1"/>
            <a:r>
              <a:rPr lang="en-US" sz="1600" dirty="0"/>
              <a:t>US located CDN nodes 15c/GB + 1c/10,000 </a:t>
            </a:r>
            <a:r>
              <a:rPr lang="en-US" sz="1600" dirty="0" err="1"/>
              <a:t>txn</a:t>
            </a:r>
            <a:endParaRPr lang="en-US" sz="1600" dirty="0"/>
          </a:p>
          <a:p>
            <a:pPr lvl="1"/>
            <a:r>
              <a:rPr lang="en-US" sz="1600" dirty="0"/>
              <a:t>Rest of World 20c/GB + 1c/10,000 </a:t>
            </a:r>
            <a:r>
              <a:rPr lang="en-US" sz="1600" dirty="0" err="1"/>
              <a:t>txn</a:t>
            </a:r>
            <a:endParaRPr lang="en-US" sz="1600" dirty="0"/>
          </a:p>
          <a:p>
            <a:pPr lvl="1"/>
            <a:r>
              <a:rPr lang="en-US" sz="1600" dirty="0"/>
              <a:t>Traffic from Storage node to edge node at standard rates</a:t>
            </a:r>
          </a:p>
          <a:p>
            <a:pPr marL="400050" lvl="1" indent="0">
              <a:buNone/>
            </a:pPr>
            <a:endParaRPr lang="en-US" sz="1600" dirty="0"/>
          </a:p>
        </p:txBody>
      </p:sp>
    </p:spTree>
    <p:extLst>
      <p:ext uri="{BB962C8B-B14F-4D97-AF65-F5344CB8AC3E}">
        <p14:creationId xmlns:p14="http://schemas.microsoft.com/office/powerpoint/2010/main" val="35175734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24" y="576864"/>
            <a:ext cx="8795320" cy="1143000"/>
          </a:xfrm>
        </p:spPr>
        <p:txBody>
          <a:bodyPr/>
          <a:lstStyle/>
          <a:p>
            <a:pPr algn="l"/>
            <a:r>
              <a:rPr lang="en-US" sz="3600" dirty="0"/>
              <a:t>Demo</a:t>
            </a:r>
            <a:br>
              <a:rPr lang="de-DE" sz="1600" b="0" dirty="0">
                <a:latin typeface="Segoe UI" pitchFamily="34" charset="0"/>
                <a:ea typeface="Segoe UI" pitchFamily="34" charset="0"/>
                <a:cs typeface="Segoe UI" pitchFamily="34" charset="0"/>
              </a:rPr>
            </a:br>
            <a:endParaRPr lang="de-DE" sz="1600" b="0" dirty="0">
              <a:latin typeface="Segoe UI" pitchFamily="34" charset="0"/>
              <a:ea typeface="Segoe UI" pitchFamily="34" charset="0"/>
              <a:cs typeface="Segoe UI" pitchFamily="34" charset="0"/>
            </a:endParaRPr>
          </a:p>
        </p:txBody>
      </p:sp>
      <p:sp>
        <p:nvSpPr>
          <p:cNvPr id="12" name="Rectangle 11"/>
          <p:cNvSpPr/>
          <p:nvPr/>
        </p:nvSpPr>
        <p:spPr>
          <a:xfrm>
            <a:off x="2699792" y="2264405"/>
            <a:ext cx="1728192" cy="102057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itchFamily="34" charset="0"/>
              <a:ea typeface="Segoe UI" pitchFamily="34" charset="0"/>
              <a:cs typeface="Segoe UI" pitchFamily="34" charset="0"/>
            </a:endParaRPr>
          </a:p>
          <a:p>
            <a:pPr algn="ctr"/>
            <a:endParaRPr lang="en-US" dirty="0">
              <a:latin typeface="Segoe UI" pitchFamily="34" charset="0"/>
              <a:ea typeface="Segoe UI" pitchFamily="34" charset="0"/>
              <a:cs typeface="Segoe UI" pitchFamily="34" charset="0"/>
            </a:endParaRPr>
          </a:p>
          <a:p>
            <a:pPr algn="ctr"/>
            <a:r>
              <a:rPr lang="en-US" dirty="0">
                <a:latin typeface="Segoe UI" pitchFamily="34" charset="0"/>
                <a:ea typeface="Segoe UI" pitchFamily="34" charset="0"/>
                <a:cs typeface="Segoe UI" pitchFamily="34" charset="0"/>
              </a:rPr>
              <a:t>STORAGE</a:t>
            </a:r>
            <a:br>
              <a:rPr lang="en-US" dirty="0">
                <a:latin typeface="Segoe UI" pitchFamily="34" charset="0"/>
                <a:ea typeface="Segoe UI" pitchFamily="34" charset="0"/>
                <a:cs typeface="Segoe UI" pitchFamily="34" charset="0"/>
              </a:rPr>
            </a:br>
            <a:r>
              <a:rPr lang="en-US" dirty="0">
                <a:latin typeface="Segoe UI" pitchFamily="34" charset="0"/>
                <a:ea typeface="Segoe UI" pitchFamily="34" charset="0"/>
                <a:cs typeface="Segoe UI" pitchFamily="34" charset="0"/>
              </a:rPr>
              <a:t>ROLE</a:t>
            </a:r>
          </a:p>
          <a:p>
            <a:pPr algn="ctr"/>
            <a:endParaRPr lang="en-US" dirty="0">
              <a:latin typeface="Segoe UI" pitchFamily="34" charset="0"/>
              <a:ea typeface="Segoe UI" pitchFamily="34" charset="0"/>
              <a:cs typeface="Segoe UI" pitchFamily="34" charset="0"/>
            </a:endParaRPr>
          </a:p>
          <a:p>
            <a:pPr algn="ctr"/>
            <a:endParaRPr lang="de-DE" dirty="0">
              <a:latin typeface="Segoe UI" pitchFamily="34" charset="0"/>
              <a:ea typeface="Segoe UI" pitchFamily="34" charset="0"/>
              <a:cs typeface="Segoe UI" pitchFamily="34" charset="0"/>
            </a:endParaRPr>
          </a:p>
        </p:txBody>
      </p:sp>
      <p:sp>
        <p:nvSpPr>
          <p:cNvPr id="7" name="Rectangle 6"/>
          <p:cNvSpPr/>
          <p:nvPr/>
        </p:nvSpPr>
        <p:spPr>
          <a:xfrm>
            <a:off x="4589584" y="2264404"/>
            <a:ext cx="1728192" cy="102057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itchFamily="34" charset="0"/>
              <a:ea typeface="Segoe UI" pitchFamily="34" charset="0"/>
              <a:cs typeface="Segoe UI" pitchFamily="34" charset="0"/>
            </a:endParaRPr>
          </a:p>
          <a:p>
            <a:pPr algn="ctr"/>
            <a:endParaRPr lang="en-US" dirty="0">
              <a:latin typeface="Segoe UI" pitchFamily="34" charset="0"/>
              <a:ea typeface="Segoe UI" pitchFamily="34" charset="0"/>
              <a:cs typeface="Segoe UI" pitchFamily="34" charset="0"/>
            </a:endParaRPr>
          </a:p>
          <a:p>
            <a:pPr algn="ctr"/>
            <a:r>
              <a:rPr lang="en-US" dirty="0">
                <a:latin typeface="Segoe UI" pitchFamily="34" charset="0"/>
                <a:ea typeface="Segoe UI" pitchFamily="34" charset="0"/>
                <a:cs typeface="Segoe UI" pitchFamily="34" charset="0"/>
              </a:rPr>
              <a:t>STORAGE</a:t>
            </a:r>
            <a:br>
              <a:rPr lang="en-US" dirty="0">
                <a:latin typeface="Segoe UI" pitchFamily="34" charset="0"/>
                <a:ea typeface="Segoe UI" pitchFamily="34" charset="0"/>
                <a:cs typeface="Segoe UI" pitchFamily="34" charset="0"/>
              </a:rPr>
            </a:br>
            <a:r>
              <a:rPr lang="en-US" dirty="0">
                <a:latin typeface="Segoe UI" pitchFamily="34" charset="0"/>
                <a:ea typeface="Segoe UI" pitchFamily="34" charset="0"/>
                <a:cs typeface="Segoe UI" pitchFamily="34" charset="0"/>
              </a:rPr>
              <a:t>DESKTOP</a:t>
            </a:r>
            <a:br>
              <a:rPr lang="en-US" dirty="0">
                <a:latin typeface="Segoe UI" pitchFamily="34" charset="0"/>
                <a:ea typeface="Segoe UI" pitchFamily="34" charset="0"/>
                <a:cs typeface="Segoe UI" pitchFamily="34" charset="0"/>
              </a:rPr>
            </a:br>
            <a:r>
              <a:rPr lang="en-US" dirty="0">
                <a:latin typeface="Segoe UI" pitchFamily="34" charset="0"/>
                <a:ea typeface="Segoe UI" pitchFamily="34" charset="0"/>
                <a:cs typeface="Segoe UI" pitchFamily="34" charset="0"/>
              </a:rPr>
              <a:t>CONSOLE</a:t>
            </a:r>
          </a:p>
          <a:p>
            <a:pPr algn="ctr"/>
            <a:endParaRPr lang="en-US" dirty="0">
              <a:latin typeface="Segoe UI" pitchFamily="34" charset="0"/>
              <a:ea typeface="Segoe UI" pitchFamily="34" charset="0"/>
              <a:cs typeface="Segoe UI" pitchFamily="34" charset="0"/>
            </a:endParaRPr>
          </a:p>
          <a:p>
            <a:pPr algn="ctr"/>
            <a:endParaRPr lang="de-DE" dirty="0">
              <a:latin typeface="Segoe UI" pitchFamily="34" charset="0"/>
              <a:ea typeface="Segoe UI" pitchFamily="34" charset="0"/>
              <a:cs typeface="Segoe UI" pitchFamily="34" charset="0"/>
            </a:endParaRPr>
          </a:p>
        </p:txBody>
      </p:sp>
      <p:sp>
        <p:nvSpPr>
          <p:cNvPr id="8" name="Rectangle 7"/>
          <p:cNvSpPr/>
          <p:nvPr/>
        </p:nvSpPr>
        <p:spPr>
          <a:xfrm>
            <a:off x="2699792" y="3429001"/>
            <a:ext cx="1728192" cy="102057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itchFamily="34" charset="0"/>
              <a:ea typeface="Segoe UI" pitchFamily="34" charset="0"/>
              <a:cs typeface="Segoe UI" pitchFamily="34" charset="0"/>
            </a:endParaRPr>
          </a:p>
          <a:p>
            <a:pPr algn="ctr"/>
            <a:endParaRPr lang="en-US" dirty="0">
              <a:latin typeface="Segoe UI" pitchFamily="34" charset="0"/>
              <a:ea typeface="Segoe UI" pitchFamily="34" charset="0"/>
              <a:cs typeface="Segoe UI" pitchFamily="34" charset="0"/>
            </a:endParaRPr>
          </a:p>
          <a:p>
            <a:pPr algn="ctr"/>
            <a:r>
              <a:rPr lang="en-US" dirty="0">
                <a:latin typeface="Segoe UI" pitchFamily="34" charset="0"/>
                <a:ea typeface="Segoe UI" pitchFamily="34" charset="0"/>
                <a:cs typeface="Segoe UI" pitchFamily="34" charset="0"/>
              </a:rPr>
              <a:t>PAGE</a:t>
            </a:r>
          </a:p>
          <a:p>
            <a:pPr algn="ctr"/>
            <a:endParaRPr lang="en-US" dirty="0">
              <a:latin typeface="Segoe UI" pitchFamily="34" charset="0"/>
              <a:ea typeface="Segoe UI" pitchFamily="34" charset="0"/>
              <a:cs typeface="Segoe UI" pitchFamily="34" charset="0"/>
            </a:endParaRPr>
          </a:p>
          <a:p>
            <a:pPr algn="ctr"/>
            <a:endParaRPr lang="de-DE" dirty="0">
              <a:latin typeface="Segoe UI" pitchFamily="34" charset="0"/>
              <a:ea typeface="Segoe UI" pitchFamily="34" charset="0"/>
              <a:cs typeface="Segoe UI" pitchFamily="34" charset="0"/>
            </a:endParaRPr>
          </a:p>
        </p:txBody>
      </p:sp>
      <p:sp>
        <p:nvSpPr>
          <p:cNvPr id="9" name="Rectangle 8"/>
          <p:cNvSpPr/>
          <p:nvPr/>
        </p:nvSpPr>
        <p:spPr>
          <a:xfrm>
            <a:off x="4589584" y="3429000"/>
            <a:ext cx="1728192" cy="102057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itchFamily="34" charset="0"/>
              <a:ea typeface="Segoe UI" pitchFamily="34" charset="0"/>
              <a:cs typeface="Segoe UI" pitchFamily="34" charset="0"/>
            </a:endParaRPr>
          </a:p>
          <a:p>
            <a:pPr algn="ctr"/>
            <a:endParaRPr lang="en-US" dirty="0">
              <a:latin typeface="Segoe UI" pitchFamily="34" charset="0"/>
              <a:ea typeface="Segoe UI" pitchFamily="34" charset="0"/>
              <a:cs typeface="Segoe UI" pitchFamily="34" charset="0"/>
            </a:endParaRPr>
          </a:p>
          <a:p>
            <a:pPr algn="ctr"/>
            <a:r>
              <a:rPr lang="en-US" dirty="0">
                <a:latin typeface="Segoe UI" pitchFamily="34" charset="0"/>
                <a:ea typeface="Segoe UI" pitchFamily="34" charset="0"/>
                <a:cs typeface="Segoe UI" pitchFamily="34" charset="0"/>
              </a:rPr>
              <a:t>BLOCK</a:t>
            </a:r>
          </a:p>
          <a:p>
            <a:pPr algn="ctr"/>
            <a:endParaRPr lang="en-US" dirty="0">
              <a:latin typeface="Segoe UI" pitchFamily="34" charset="0"/>
              <a:ea typeface="Segoe UI" pitchFamily="34" charset="0"/>
              <a:cs typeface="Segoe UI" pitchFamily="34" charset="0"/>
            </a:endParaRPr>
          </a:p>
          <a:p>
            <a:pPr algn="ctr"/>
            <a:endParaRPr lang="de-DE"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01193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3568" y="2060848"/>
            <a:ext cx="7848872" cy="1800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AZURE FILES</a:t>
            </a:r>
            <a:endParaRPr lang="de-DE" sz="4000" dirty="0"/>
          </a:p>
        </p:txBody>
      </p:sp>
    </p:spTree>
    <p:extLst>
      <p:ext uri="{BB962C8B-B14F-4D97-AF65-F5344CB8AC3E}">
        <p14:creationId xmlns:p14="http://schemas.microsoft.com/office/powerpoint/2010/main" val="221293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687676"/>
            <a:ext cx="8348353" cy="915506"/>
          </a:xfrm>
        </p:spPr>
        <p:txBody>
          <a:bodyPr/>
          <a:lstStyle/>
          <a:p>
            <a:r>
              <a:rPr lang="de-DE" sz="4400" dirty="0">
                <a:solidFill>
                  <a:srgbClr val="09009E"/>
                </a:solidFill>
              </a:rPr>
              <a:t>Create </a:t>
            </a:r>
            <a:r>
              <a:rPr lang="de-DE" sz="4400" dirty="0" err="1">
                <a:solidFill>
                  <a:srgbClr val="09009E"/>
                </a:solidFill>
              </a:rPr>
              <a:t>file</a:t>
            </a:r>
            <a:r>
              <a:rPr lang="de-DE" sz="4400" dirty="0">
                <a:solidFill>
                  <a:srgbClr val="09009E"/>
                </a:solidFill>
              </a:rPr>
              <a:t> </a:t>
            </a:r>
            <a:r>
              <a:rPr lang="de-DE" sz="4400" dirty="0" err="1">
                <a:solidFill>
                  <a:srgbClr val="09009E"/>
                </a:solidFill>
              </a:rPr>
              <a:t>share</a:t>
            </a:r>
            <a:r>
              <a:rPr lang="de-DE" sz="4400" dirty="0">
                <a:solidFill>
                  <a:srgbClr val="09009E"/>
                </a:solidFill>
              </a:rPr>
              <a:t>: </a:t>
            </a:r>
            <a:r>
              <a:rPr lang="de-DE" sz="4400" dirty="0" err="1">
                <a:solidFill>
                  <a:srgbClr val="09009E"/>
                </a:solidFill>
              </a:rPr>
              <a:t>PowerShell</a:t>
            </a:r>
            <a:br>
              <a:rPr lang="de-DE" sz="4400" dirty="0">
                <a:solidFill>
                  <a:srgbClr val="09009E"/>
                </a:solidFill>
              </a:rPr>
            </a:br>
            <a:r>
              <a:rPr lang="de-DE" sz="2400" dirty="0">
                <a:solidFill>
                  <a:srgbClr val="09009E"/>
                </a:solidFill>
              </a:rPr>
              <a:t>SMB 2.1 </a:t>
            </a:r>
            <a:r>
              <a:rPr lang="de-DE" sz="2400" dirty="0" err="1">
                <a:solidFill>
                  <a:srgbClr val="09009E"/>
                </a:solidFill>
              </a:rPr>
              <a:t>Endpoint</a:t>
            </a:r>
            <a:endParaRPr lang="en-US" sz="2400" dirty="0">
              <a:solidFill>
                <a:srgbClr val="09009E"/>
              </a:solidFill>
            </a:endParaRPr>
          </a:p>
        </p:txBody>
      </p:sp>
      <p:sp>
        <p:nvSpPr>
          <p:cNvPr id="4" name="Rectangle 3"/>
          <p:cNvSpPr/>
          <p:nvPr/>
        </p:nvSpPr>
        <p:spPr>
          <a:xfrm>
            <a:off x="174172" y="1950704"/>
            <a:ext cx="9782629" cy="3108543"/>
          </a:xfrm>
          <a:prstGeom prst="rect">
            <a:avLst/>
          </a:prstGeom>
        </p:spPr>
        <p:txBody>
          <a:bodyPr wrap="square">
            <a:spAutoFit/>
          </a:bodyPr>
          <a:lstStyle/>
          <a:p>
            <a:r>
              <a:rPr lang="en-US" dirty="0"/>
              <a:t> </a:t>
            </a:r>
            <a:endParaRPr lang="en-US" dirty="0">
              <a:latin typeface="Lucida Console" panose="020B0609040504020204" pitchFamily="49" charset="0"/>
            </a:endParaRPr>
          </a:p>
          <a:p>
            <a:endParaRPr lang="en-US" dirty="0">
              <a:latin typeface="Lucida Console" panose="020B0609040504020204" pitchFamily="49" charset="0"/>
            </a:endParaRPr>
          </a:p>
          <a:p>
            <a:r>
              <a:rPr lang="en-US" sz="2000" dirty="0">
                <a:solidFill>
                  <a:srgbClr val="0000FF"/>
                </a:solidFill>
                <a:latin typeface="Lucida Console" panose="020B0609040504020204" pitchFamily="49" charset="0"/>
              </a:rPr>
              <a:t>import-module</a:t>
            </a:r>
            <a:r>
              <a:rPr lang="en-US" sz="2000" dirty="0">
                <a:solidFill>
                  <a:prstClr val="black"/>
                </a:solidFill>
                <a:latin typeface="Lucida Console" panose="020B0609040504020204" pitchFamily="49" charset="0"/>
              </a:rPr>
              <a:t>  </a:t>
            </a:r>
            <a:r>
              <a:rPr lang="en-US" sz="2000" dirty="0">
                <a:solidFill>
                  <a:srgbClr val="8A2BE2"/>
                </a:solidFill>
                <a:latin typeface="Lucida Console" panose="020B0609040504020204" pitchFamily="49" charset="0"/>
              </a:rPr>
              <a:t>.\AzureStorageFile.psd1</a:t>
            </a:r>
            <a:endParaRPr lang="en-US" sz="2000" dirty="0">
              <a:solidFill>
                <a:prstClr val="black"/>
              </a:solidFill>
              <a:latin typeface="Lucida Console" panose="020B0609040504020204" pitchFamily="49" charset="0"/>
            </a:endParaRPr>
          </a:p>
          <a:p>
            <a:endParaRPr lang="en-US" sz="2000" dirty="0">
              <a:solidFill>
                <a:prstClr val="black"/>
              </a:solidFill>
              <a:latin typeface="Lucida Console" panose="020B0609040504020204" pitchFamily="49" charset="0"/>
            </a:endParaRPr>
          </a:p>
          <a:p>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ctx</a:t>
            </a:r>
            <a:r>
              <a:rPr lang="en-US" sz="2000" dirty="0">
                <a:solidFill>
                  <a:srgbClr val="A9A9A9"/>
                </a:solidFill>
                <a:latin typeface="Lucida Console" panose="020B0609040504020204" pitchFamily="49" charset="0"/>
              </a:rPr>
              <a:t>=</a:t>
            </a:r>
            <a:r>
              <a:rPr lang="en-US" sz="2000" dirty="0">
                <a:solidFill>
                  <a:srgbClr val="0000FF"/>
                </a:solidFill>
                <a:latin typeface="Lucida Console" panose="020B0609040504020204" pitchFamily="49" charset="0"/>
              </a:rPr>
              <a:t>New-</a:t>
            </a:r>
            <a:r>
              <a:rPr lang="en-US" sz="2000" dirty="0" err="1">
                <a:solidFill>
                  <a:srgbClr val="0000FF"/>
                </a:solidFill>
                <a:latin typeface="Lucida Console" panose="020B0609040504020204" pitchFamily="49" charset="0"/>
              </a:rPr>
              <a:t>AzureStorageContext</a:t>
            </a:r>
            <a:r>
              <a:rPr lang="en-US" sz="2000" dirty="0">
                <a:solidFill>
                  <a:prstClr val="black"/>
                </a:solidFill>
                <a:latin typeface="Lucida Console" panose="020B0609040504020204" pitchFamily="49" charset="0"/>
              </a:rPr>
              <a:t> </a:t>
            </a:r>
            <a:r>
              <a:rPr lang="en-US" sz="2000" dirty="0" err="1">
                <a:solidFill>
                  <a:srgbClr val="8A2BE2"/>
                </a:solidFill>
                <a:latin typeface="Lucida Console" panose="020B0609040504020204" pitchFamily="49" charset="0"/>
              </a:rPr>
              <a:t>accName</a:t>
            </a:r>
            <a:r>
              <a:rPr lang="en-US" sz="2000" dirty="0">
                <a:solidFill>
                  <a:srgbClr val="8A2BE2"/>
                </a:solidFill>
                <a:latin typeface="Lucida Console" panose="020B0609040504020204" pitchFamily="49" charset="0"/>
              </a:rPr>
              <a:t> </a:t>
            </a:r>
            <a:r>
              <a:rPr lang="en-US" sz="2000" dirty="0" err="1">
                <a:solidFill>
                  <a:prstClr val="black"/>
                </a:solidFill>
                <a:latin typeface="Lucida Console" panose="020B0609040504020204" pitchFamily="49" charset="0"/>
              </a:rPr>
              <a:t>accKey</a:t>
            </a:r>
            <a:endParaRPr lang="en-US" sz="2000" dirty="0">
              <a:solidFill>
                <a:prstClr val="black"/>
              </a:solidFill>
              <a:latin typeface="Lucida Console" panose="020B0609040504020204" pitchFamily="49" charset="0"/>
            </a:endParaRPr>
          </a:p>
          <a:p>
            <a:endParaRPr lang="en-US" sz="2000" dirty="0">
              <a:solidFill>
                <a:prstClr val="black"/>
              </a:solidFill>
              <a:latin typeface="Lucida Console" panose="020B0609040504020204" pitchFamily="49" charset="0"/>
            </a:endParaRPr>
          </a:p>
          <a:p>
            <a:r>
              <a:rPr lang="en-US" sz="2000" dirty="0">
                <a:solidFill>
                  <a:srgbClr val="FF4500"/>
                </a:solidFill>
                <a:latin typeface="Lucida Console" panose="020B0609040504020204" pitchFamily="49" charset="0"/>
              </a:rPr>
              <a:t>$s</a:t>
            </a:r>
            <a:r>
              <a:rPr lang="en-US" sz="2000" dirty="0">
                <a:solidFill>
                  <a:prstClr val="black"/>
                </a:solidFill>
                <a:latin typeface="Lucida Console" panose="020B0609040504020204" pitchFamily="49" charset="0"/>
              </a:rPr>
              <a:t> </a:t>
            </a:r>
            <a:r>
              <a:rPr lang="en-US" sz="2000" dirty="0">
                <a:solidFill>
                  <a:srgbClr val="A9A9A9"/>
                </a:solidFill>
                <a:latin typeface="Lucida Console" panose="020B0609040504020204" pitchFamily="49" charset="0"/>
              </a:rPr>
              <a:t>=</a:t>
            </a:r>
            <a:r>
              <a:rPr lang="en-US" sz="2000" dirty="0">
                <a:solidFill>
                  <a:prstClr val="black"/>
                </a:solidFill>
                <a:latin typeface="Lucida Console" panose="020B0609040504020204" pitchFamily="49" charset="0"/>
              </a:rPr>
              <a:t> </a:t>
            </a:r>
            <a:r>
              <a:rPr lang="en-US" sz="2000" dirty="0">
                <a:solidFill>
                  <a:srgbClr val="0000FF"/>
                </a:solidFill>
                <a:latin typeface="Lucida Console" panose="020B0609040504020204" pitchFamily="49" charset="0"/>
              </a:rPr>
              <a:t>New-</a:t>
            </a:r>
            <a:r>
              <a:rPr lang="en-US" sz="2000" dirty="0" err="1">
                <a:solidFill>
                  <a:srgbClr val="0000FF"/>
                </a:solidFill>
                <a:latin typeface="Lucida Console" panose="020B0609040504020204" pitchFamily="49" charset="0"/>
              </a:rPr>
              <a:t>AzureStorageShare</a:t>
            </a:r>
            <a:r>
              <a:rPr lang="en-US" sz="2000" dirty="0">
                <a:solidFill>
                  <a:prstClr val="black"/>
                </a:solidFill>
                <a:latin typeface="Lucida Console" panose="020B0609040504020204" pitchFamily="49" charset="0"/>
              </a:rPr>
              <a:t> </a:t>
            </a:r>
            <a:r>
              <a:rPr lang="en-US" sz="2000" dirty="0" err="1">
                <a:solidFill>
                  <a:srgbClr val="8A2BE2"/>
                </a:solidFill>
                <a:latin typeface="Lucida Console" panose="020B0609040504020204" pitchFamily="49" charset="0"/>
              </a:rPr>
              <a:t>mycloudfiles</a:t>
            </a:r>
            <a:r>
              <a:rPr lang="en-US" sz="2000" dirty="0">
                <a:solidFill>
                  <a:prstClr val="black"/>
                </a:solidFill>
                <a:latin typeface="Lucida Console" panose="020B0609040504020204" pitchFamily="49" charset="0"/>
              </a:rPr>
              <a:t> </a:t>
            </a:r>
            <a:r>
              <a:rPr lang="en-US" sz="2000" dirty="0">
                <a:solidFill>
                  <a:srgbClr val="000080"/>
                </a:solidFill>
                <a:latin typeface="Lucida Console" panose="020B0609040504020204" pitchFamily="49" charset="0"/>
              </a:rPr>
              <a:t>-Context</a:t>
            </a:r>
            <a:r>
              <a:rPr lang="en-US" sz="2000" dirty="0">
                <a:solidFill>
                  <a:prstClr val="black"/>
                </a:solidFill>
                <a:latin typeface="Lucida Console" panose="020B0609040504020204" pitchFamily="49" charset="0"/>
              </a:rPr>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ctx</a:t>
            </a:r>
            <a:endParaRPr lang="en-US" sz="2000" dirty="0">
              <a:solidFill>
                <a:prstClr val="black"/>
              </a:solidFill>
              <a:latin typeface="Lucida Console" panose="020B0609040504020204" pitchFamily="49" charset="0"/>
            </a:endParaRPr>
          </a:p>
          <a:p>
            <a:endParaRPr lang="en-US" sz="2000" dirty="0">
              <a:solidFill>
                <a:prstClr val="black"/>
              </a:solidFill>
              <a:latin typeface="Lucida Console" panose="020B0609040504020204" pitchFamily="49" charset="0"/>
            </a:endParaRPr>
          </a:p>
          <a:p>
            <a:r>
              <a:rPr lang="en-US" sz="2000" dirty="0">
                <a:solidFill>
                  <a:srgbClr val="0000FF"/>
                </a:solidFill>
                <a:latin typeface="Lucida Console" panose="020B0609040504020204" pitchFamily="49" charset="0"/>
              </a:rPr>
              <a:t>New-</a:t>
            </a:r>
            <a:r>
              <a:rPr lang="en-US" sz="2000" dirty="0" err="1">
                <a:solidFill>
                  <a:srgbClr val="0000FF"/>
                </a:solidFill>
                <a:latin typeface="Lucida Console" panose="020B0609040504020204" pitchFamily="49" charset="0"/>
              </a:rPr>
              <a:t>AzureStorageDirectory</a:t>
            </a:r>
            <a:r>
              <a:rPr lang="en-US" sz="2000" dirty="0">
                <a:solidFill>
                  <a:prstClr val="black"/>
                </a:solidFill>
                <a:latin typeface="Lucida Console" panose="020B0609040504020204" pitchFamily="49" charset="0"/>
              </a:rPr>
              <a:t> </a:t>
            </a:r>
            <a:r>
              <a:rPr lang="en-US" sz="2000" dirty="0">
                <a:solidFill>
                  <a:srgbClr val="000080"/>
                </a:solidFill>
                <a:latin typeface="Lucida Console" panose="020B0609040504020204" pitchFamily="49" charset="0"/>
              </a:rPr>
              <a:t>-Share</a:t>
            </a:r>
            <a:r>
              <a:rPr lang="en-US" sz="2000" dirty="0">
                <a:solidFill>
                  <a:prstClr val="black"/>
                </a:solidFill>
                <a:latin typeface="Lucida Console" panose="020B0609040504020204" pitchFamily="49" charset="0"/>
              </a:rPr>
              <a:t> </a:t>
            </a:r>
            <a:r>
              <a:rPr lang="en-US" sz="2000" dirty="0">
                <a:solidFill>
                  <a:srgbClr val="FF4500"/>
                </a:solidFill>
                <a:latin typeface="Lucida Console" panose="020B0609040504020204" pitchFamily="49" charset="0"/>
              </a:rPr>
              <a:t>$s</a:t>
            </a:r>
            <a:r>
              <a:rPr lang="en-US" sz="2000" dirty="0">
                <a:solidFill>
                  <a:prstClr val="black"/>
                </a:solidFill>
                <a:latin typeface="Lucida Console" panose="020B0609040504020204" pitchFamily="49" charset="0"/>
              </a:rPr>
              <a:t> </a:t>
            </a:r>
            <a:r>
              <a:rPr lang="en-US" sz="2000" dirty="0">
                <a:solidFill>
                  <a:srgbClr val="000080"/>
                </a:solidFill>
                <a:latin typeface="Lucida Console" panose="020B0609040504020204" pitchFamily="49" charset="0"/>
              </a:rPr>
              <a:t>-Path</a:t>
            </a:r>
            <a:r>
              <a:rPr lang="en-US" sz="2000" dirty="0">
                <a:solidFill>
                  <a:prstClr val="black"/>
                </a:solidFill>
                <a:latin typeface="Lucida Console" panose="020B0609040504020204" pitchFamily="49" charset="0"/>
              </a:rPr>
              <a:t> </a:t>
            </a:r>
            <a:r>
              <a:rPr lang="en-US" sz="2000" dirty="0" err="1">
                <a:solidFill>
                  <a:srgbClr val="8A2BE2"/>
                </a:solidFill>
                <a:latin typeface="Lucida Console" panose="020B0609040504020204" pitchFamily="49" charset="0"/>
              </a:rPr>
              <a:t>testdir</a:t>
            </a:r>
            <a:endParaRPr lang="en-US" sz="2000" dirty="0">
              <a:solidFill>
                <a:prstClr val="black"/>
              </a:solidFill>
              <a:latin typeface="Lucida Console" panose="020B0609040504020204" pitchFamily="49" charset="0"/>
            </a:endParaRPr>
          </a:p>
          <a:p>
            <a:r>
              <a:rPr lang="en-US" sz="2000" dirty="0">
                <a:solidFill>
                  <a:prstClr val="black"/>
                </a:solidFill>
                <a:latin typeface="Lucida Console" panose="020B0609040504020204" pitchFamily="49" charset="0"/>
              </a:rPr>
              <a:t> </a:t>
            </a:r>
            <a:endParaRPr lang="en-US" sz="1600" dirty="0">
              <a:solidFill>
                <a:prstClr val="black"/>
              </a:solidFill>
              <a:latin typeface="Lucida Console" panose="020B0609040504020204" pitchFamily="49" charset="0"/>
            </a:endParaRPr>
          </a:p>
        </p:txBody>
      </p:sp>
    </p:spTree>
    <p:extLst>
      <p:ext uri="{BB962C8B-B14F-4D97-AF65-F5344CB8AC3E}">
        <p14:creationId xmlns:p14="http://schemas.microsoft.com/office/powerpoint/2010/main" val="2110904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3"/>
          <p:cNvSpPr/>
          <p:nvPr/>
        </p:nvSpPr>
        <p:spPr bwMode="auto">
          <a:xfrm>
            <a:off x="2551443" y="3084491"/>
            <a:ext cx="1744771" cy="662210"/>
          </a:xfrm>
          <a:prstGeom prst="rightArrow">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grpSp>
        <p:nvGrpSpPr>
          <p:cNvPr id="26" name="Group 25"/>
          <p:cNvGrpSpPr/>
          <p:nvPr/>
        </p:nvGrpSpPr>
        <p:grpSpPr>
          <a:xfrm>
            <a:off x="763014" y="2600903"/>
            <a:ext cx="1918044" cy="1653485"/>
            <a:chOff x="328301" y="3881331"/>
            <a:chExt cx="722921" cy="623207"/>
          </a:xfrm>
        </p:grpSpPr>
        <p:sp>
          <p:nvSpPr>
            <p:cNvPr id="27" name="Hexagon 26"/>
            <p:cNvSpPr/>
            <p:nvPr/>
          </p:nvSpPr>
          <p:spPr bwMode="auto">
            <a:xfrm rot="19780699">
              <a:off x="328301" y="3881331"/>
              <a:ext cx="722921" cy="623207"/>
            </a:xfrm>
            <a:prstGeom prst="hexagon">
              <a:avLst>
                <a:gd name="adj" fmla="val 28905"/>
                <a:gd name="vf" fmla="val 115470"/>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66827"/>
              <a:ext cx="314925" cy="284870"/>
            </a:xfrm>
            <a:prstGeom prst="rect">
              <a:avLst/>
            </a:prstGeom>
          </p:spPr>
        </p:pic>
      </p:grpSp>
      <p:grpSp>
        <p:nvGrpSpPr>
          <p:cNvPr id="45" name="Group 44"/>
          <p:cNvGrpSpPr/>
          <p:nvPr/>
        </p:nvGrpSpPr>
        <p:grpSpPr>
          <a:xfrm>
            <a:off x="760449" y="2600903"/>
            <a:ext cx="1918044" cy="1653485"/>
            <a:chOff x="328301" y="3881331"/>
            <a:chExt cx="722921" cy="623207"/>
          </a:xfrm>
        </p:grpSpPr>
        <p:sp>
          <p:nvSpPr>
            <p:cNvPr id="46" name="Hexagon 45"/>
            <p:cNvSpPr/>
            <p:nvPr/>
          </p:nvSpPr>
          <p:spPr bwMode="auto">
            <a:xfrm rot="19780699">
              <a:off x="328301" y="3881331"/>
              <a:ext cx="722921" cy="623207"/>
            </a:xfrm>
            <a:prstGeom prst="hexagon">
              <a:avLst>
                <a:gd name="adj" fmla="val 28905"/>
                <a:gd name="vf" fmla="val 115470"/>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2298" y="4066827"/>
              <a:ext cx="314925" cy="284870"/>
            </a:xfrm>
            <a:prstGeom prst="rect">
              <a:avLst/>
            </a:prstGeom>
          </p:spPr>
        </p:pic>
      </p:grpSp>
      <p:sp>
        <p:nvSpPr>
          <p:cNvPr id="56" name="Right Arrow 55"/>
          <p:cNvSpPr/>
          <p:nvPr/>
        </p:nvSpPr>
        <p:spPr bwMode="auto">
          <a:xfrm>
            <a:off x="2551443" y="3089395"/>
            <a:ext cx="1744771" cy="662210"/>
          </a:xfrm>
          <a:prstGeom prst="rightArrow">
            <a:avLst/>
          </a:prstGeom>
          <a:solidFill>
            <a:srgbClr val="92D050">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94" name="Rounded Rectangle 93"/>
          <p:cNvSpPr/>
          <p:nvPr/>
        </p:nvSpPr>
        <p:spPr bwMode="auto">
          <a:xfrm>
            <a:off x="4535683" y="2381917"/>
            <a:ext cx="4253023" cy="2535714"/>
          </a:xfrm>
          <a:prstGeom prst="roundRect">
            <a:avLst>
              <a:gd name="adj" fmla="val 3964"/>
            </a:avLst>
          </a:prstGeom>
          <a:solidFill>
            <a:srgbClr val="A6A6A6"/>
          </a:solidFill>
          <a:ln>
            <a:solidFill>
              <a:srgbClr val="A6A6A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350" dirty="0">
              <a:solidFill>
                <a:srgbClr val="FFFFFF"/>
              </a:solidFill>
            </a:endParaRPr>
          </a:p>
        </p:txBody>
      </p:sp>
      <p:grpSp>
        <p:nvGrpSpPr>
          <p:cNvPr id="97" name="Group 96"/>
          <p:cNvGrpSpPr/>
          <p:nvPr/>
        </p:nvGrpSpPr>
        <p:grpSpPr>
          <a:xfrm>
            <a:off x="4694390" y="2546069"/>
            <a:ext cx="1254309" cy="2213132"/>
            <a:chOff x="3857138" y="-151910"/>
            <a:chExt cx="1671976" cy="2950074"/>
          </a:xfrm>
        </p:grpSpPr>
        <p:pic>
          <p:nvPicPr>
            <p:cNvPr id="112" name="Picture 111"/>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3857140" y="-151910"/>
              <a:ext cx="1671974" cy="303820"/>
            </a:xfrm>
            <a:prstGeom prst="rect">
              <a:avLst/>
            </a:prstGeom>
          </p:spPr>
        </p:pic>
        <p:sp>
          <p:nvSpPr>
            <p:cNvPr id="113" name="Rectangle 112"/>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114" name="Picture 113"/>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3857140" y="2691324"/>
              <a:ext cx="1671974" cy="106840"/>
            </a:xfrm>
            <a:prstGeom prst="rect">
              <a:avLst/>
            </a:prstGeom>
          </p:spPr>
        </p:pic>
      </p:grpSp>
      <p:grpSp>
        <p:nvGrpSpPr>
          <p:cNvPr id="122" name="Group 121"/>
          <p:cNvGrpSpPr/>
          <p:nvPr/>
        </p:nvGrpSpPr>
        <p:grpSpPr>
          <a:xfrm>
            <a:off x="6036014" y="2546069"/>
            <a:ext cx="1254309" cy="2213132"/>
            <a:chOff x="3857138" y="-151910"/>
            <a:chExt cx="1671976" cy="2950074"/>
          </a:xfrm>
        </p:grpSpPr>
        <p:pic>
          <p:nvPicPr>
            <p:cNvPr id="123" name="Picture 122"/>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3857140" y="-151910"/>
              <a:ext cx="1671974" cy="303820"/>
            </a:xfrm>
            <a:prstGeom prst="rect">
              <a:avLst/>
            </a:prstGeom>
          </p:spPr>
        </p:pic>
        <p:sp>
          <p:nvSpPr>
            <p:cNvPr id="124" name="Rectangle 123"/>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125" name="Picture 124"/>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3857140" y="2691324"/>
              <a:ext cx="1671974" cy="106840"/>
            </a:xfrm>
            <a:prstGeom prst="rect">
              <a:avLst/>
            </a:prstGeom>
          </p:spPr>
        </p:pic>
      </p:grpSp>
      <p:grpSp>
        <p:nvGrpSpPr>
          <p:cNvPr id="133" name="Group 132"/>
          <p:cNvGrpSpPr/>
          <p:nvPr/>
        </p:nvGrpSpPr>
        <p:grpSpPr>
          <a:xfrm>
            <a:off x="7377534" y="2546069"/>
            <a:ext cx="1254309" cy="2213132"/>
            <a:chOff x="3857138" y="-151910"/>
            <a:chExt cx="1671976" cy="2950074"/>
          </a:xfrm>
        </p:grpSpPr>
        <p:pic>
          <p:nvPicPr>
            <p:cNvPr id="134" name="Picture 133"/>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3857140" y="-151910"/>
              <a:ext cx="1671974" cy="303820"/>
            </a:xfrm>
            <a:prstGeom prst="rect">
              <a:avLst/>
            </a:prstGeom>
          </p:spPr>
        </p:pic>
        <p:sp>
          <p:nvSpPr>
            <p:cNvPr id="135" name="Rectangle 134"/>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136" name="Picture 135"/>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3857140" y="2691324"/>
              <a:ext cx="1671974" cy="106840"/>
            </a:xfrm>
            <a:prstGeom prst="rect">
              <a:avLst/>
            </a:prstGeom>
          </p:spPr>
        </p:pic>
      </p:grpSp>
      <p:sp>
        <p:nvSpPr>
          <p:cNvPr id="144" name="Rounded Rectangle 143"/>
          <p:cNvSpPr/>
          <p:nvPr/>
        </p:nvSpPr>
        <p:spPr bwMode="auto">
          <a:xfrm>
            <a:off x="4796400" y="2902901"/>
            <a:ext cx="460898" cy="564207"/>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45" name="Rounded Rectangle 144"/>
          <p:cNvSpPr/>
          <p:nvPr/>
        </p:nvSpPr>
        <p:spPr bwMode="auto">
          <a:xfrm>
            <a:off x="6121230" y="3559126"/>
            <a:ext cx="460898" cy="564207"/>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46" name="Rounded Rectangle 145"/>
          <p:cNvSpPr/>
          <p:nvPr/>
        </p:nvSpPr>
        <p:spPr bwMode="auto">
          <a:xfrm>
            <a:off x="8059058" y="2905370"/>
            <a:ext cx="460898" cy="564207"/>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grpSp>
        <p:nvGrpSpPr>
          <p:cNvPr id="115" name="Group 114"/>
          <p:cNvGrpSpPr/>
          <p:nvPr/>
        </p:nvGrpSpPr>
        <p:grpSpPr>
          <a:xfrm>
            <a:off x="4779608" y="2889197"/>
            <a:ext cx="1070949" cy="1789500"/>
            <a:chOff x="6371150" y="2709450"/>
            <a:chExt cx="1427560" cy="2385378"/>
          </a:xfrm>
        </p:grpSpPr>
        <p:pic>
          <p:nvPicPr>
            <p:cNvPr id="116" name="Picture 1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17" name="Picture 1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18" name="Picture 1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19" name="Picture 118"/>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6371150" y="4461376"/>
              <a:ext cx="636754" cy="633452"/>
            </a:xfrm>
            <a:prstGeom prst="rect">
              <a:avLst/>
            </a:prstGeom>
          </p:spPr>
        </p:pic>
        <p:pic>
          <p:nvPicPr>
            <p:cNvPr id="120" name="Picture 119"/>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7161956" y="4461376"/>
              <a:ext cx="636754" cy="633452"/>
            </a:xfrm>
            <a:prstGeom prst="rect">
              <a:avLst/>
            </a:prstGeom>
          </p:spPr>
        </p:pic>
        <p:pic>
          <p:nvPicPr>
            <p:cNvPr id="121" name="Picture 1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126" name="Group 125"/>
          <p:cNvGrpSpPr/>
          <p:nvPr/>
        </p:nvGrpSpPr>
        <p:grpSpPr>
          <a:xfrm>
            <a:off x="6121231" y="2889197"/>
            <a:ext cx="1070949" cy="1789500"/>
            <a:chOff x="6371150" y="2709450"/>
            <a:chExt cx="1427560" cy="2385378"/>
          </a:xfrm>
        </p:grpSpPr>
        <p:pic>
          <p:nvPicPr>
            <p:cNvPr id="127" name="Picture 1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28" name="Picture 1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29" name="Picture 1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30" name="Picture 129"/>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6371150" y="4461376"/>
              <a:ext cx="636754" cy="633452"/>
            </a:xfrm>
            <a:prstGeom prst="rect">
              <a:avLst/>
            </a:prstGeom>
          </p:spPr>
        </p:pic>
        <p:pic>
          <p:nvPicPr>
            <p:cNvPr id="131" name="Picture 130"/>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7161956" y="4461376"/>
              <a:ext cx="636754" cy="633452"/>
            </a:xfrm>
            <a:prstGeom prst="rect">
              <a:avLst/>
            </a:prstGeom>
          </p:spPr>
        </p:pic>
        <p:pic>
          <p:nvPicPr>
            <p:cNvPr id="132" name="Picture 13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137" name="Group 136"/>
          <p:cNvGrpSpPr/>
          <p:nvPr/>
        </p:nvGrpSpPr>
        <p:grpSpPr>
          <a:xfrm>
            <a:off x="7462751" y="2889197"/>
            <a:ext cx="1070949" cy="1789500"/>
            <a:chOff x="6371150" y="2709450"/>
            <a:chExt cx="1427560" cy="2385378"/>
          </a:xfrm>
        </p:grpSpPr>
        <p:pic>
          <p:nvPicPr>
            <p:cNvPr id="138" name="Picture 1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39" name="Picture 13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40" name="Picture 1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41" name="Picture 140"/>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6371150" y="4461376"/>
              <a:ext cx="636754" cy="633452"/>
            </a:xfrm>
            <a:prstGeom prst="rect">
              <a:avLst/>
            </a:prstGeom>
          </p:spPr>
        </p:pic>
        <p:pic>
          <p:nvPicPr>
            <p:cNvPr id="142" name="Picture 141"/>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7161956" y="4461376"/>
              <a:ext cx="636754" cy="633452"/>
            </a:xfrm>
            <a:prstGeom prst="rect">
              <a:avLst/>
            </a:prstGeom>
          </p:spPr>
        </p:pic>
        <p:pic>
          <p:nvPicPr>
            <p:cNvPr id="143" name="Picture 14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sp>
        <p:nvSpPr>
          <p:cNvPr id="49" name="TextBox 48"/>
          <p:cNvSpPr txBox="1"/>
          <p:nvPr/>
        </p:nvSpPr>
        <p:spPr>
          <a:xfrm>
            <a:off x="5491824" y="5079911"/>
            <a:ext cx="2340740" cy="170368"/>
          </a:xfrm>
          <a:prstGeom prst="rect">
            <a:avLst/>
          </a:prstGeom>
          <a:noFill/>
        </p:spPr>
        <p:txBody>
          <a:bodyPr wrap="square" lIns="0" tIns="0" rIns="0" bIns="0" rtlCol="0">
            <a:spAutoFit/>
          </a:bodyPr>
          <a:lstStyle/>
          <a:p>
            <a:pPr algn="ctr">
              <a:lnSpc>
                <a:spcPct val="80000"/>
              </a:lnSpc>
              <a:spcBef>
                <a:spcPct val="20000"/>
              </a:spcBef>
              <a:buSzPct val="80000"/>
            </a:pPr>
            <a:r>
              <a:rPr lang="en-US" sz="1350" dirty="0">
                <a:solidFill>
                  <a:srgbClr val="5F5F5F">
                    <a:alpha val="99000"/>
                  </a:srgbClr>
                </a:solidFill>
              </a:rPr>
              <a:t>Microsoft Azure Storage</a:t>
            </a:r>
          </a:p>
        </p:txBody>
      </p:sp>
      <p:sp>
        <p:nvSpPr>
          <p:cNvPr id="50" name="Title 3"/>
          <p:cNvSpPr txBox="1">
            <a:spLocks/>
          </p:cNvSpPr>
          <p:nvPr/>
        </p:nvSpPr>
        <p:spPr>
          <a:xfrm>
            <a:off x="389436" y="1158741"/>
            <a:ext cx="8363938" cy="561069"/>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sz="4951" dirty="0">
                <a:solidFill>
                  <a:srgbClr val="FFFFFF"/>
                </a:solidFill>
              </a:rPr>
              <a:t>VM with persistent drive</a:t>
            </a:r>
          </a:p>
        </p:txBody>
      </p:sp>
      <p:sp>
        <p:nvSpPr>
          <p:cNvPr id="3" name="Title 2"/>
          <p:cNvSpPr>
            <a:spLocks noGrp="1"/>
          </p:cNvSpPr>
          <p:nvPr>
            <p:ph type="title"/>
          </p:nvPr>
        </p:nvSpPr>
        <p:spPr/>
        <p:txBody>
          <a:bodyPr/>
          <a:lstStyle/>
          <a:p>
            <a:r>
              <a:rPr lang="en-US" dirty="0"/>
              <a:t>3 COPIES</a:t>
            </a:r>
          </a:p>
        </p:txBody>
      </p:sp>
    </p:spTree>
    <p:extLst>
      <p:ext uri="{BB962C8B-B14F-4D97-AF65-F5344CB8AC3E}">
        <p14:creationId xmlns:p14="http://schemas.microsoft.com/office/powerpoint/2010/main" val="1072177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p:tgtEl>
                                          <p:spTgt spid="4"/>
                                        </p:tgtEl>
                                        <p:attrNameLst>
                                          <p:attrName>ppt_x</p:attrName>
                                        </p:attrNameLst>
                                      </p:cBhvr>
                                      <p:tavLst>
                                        <p:tav tm="0">
                                          <p:val>
                                            <p:strVal val="#ppt_x-#ppt_w*1.125000"/>
                                          </p:val>
                                        </p:tav>
                                        <p:tav tm="100000">
                                          <p:val>
                                            <p:strVal val="#ppt_x"/>
                                          </p:val>
                                        </p:tav>
                                      </p:tavLst>
                                    </p:anim>
                                    <p:animEffect transition="in" filter="wipe(right)">
                                      <p:cBhvr>
                                        <p:cTn id="8" dur="1000"/>
                                        <p:tgtEl>
                                          <p:spTgt spid="4"/>
                                        </p:tgtEl>
                                      </p:cBhvr>
                                    </p:animEffect>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par>
                          <p:cTn id="13" fill="hold">
                            <p:stCondLst>
                              <p:cond delay="1500"/>
                            </p:stCondLst>
                            <p:childTnLst>
                              <p:par>
                                <p:cTn id="14" presetID="10" presetClass="entr" presetSubtype="0" fill="hold" grpId="0" nodeType="afterEffect">
                                  <p:stCondLst>
                                    <p:cond delay="0"/>
                                  </p:stCondLst>
                                  <p:childTnLst>
                                    <p:set>
                                      <p:cBhvr>
                                        <p:cTn id="15" dur="1" fill="hold">
                                          <p:stCondLst>
                                            <p:cond delay="0"/>
                                          </p:stCondLst>
                                        </p:cTn>
                                        <p:tgtEl>
                                          <p:spTgt spid="144"/>
                                        </p:tgtEl>
                                        <p:attrNameLst>
                                          <p:attrName>style.visibility</p:attrName>
                                        </p:attrNameLst>
                                      </p:cBhvr>
                                      <p:to>
                                        <p:strVal val="visible"/>
                                      </p:to>
                                    </p:set>
                                    <p:animEffect transition="in" filter="fade">
                                      <p:cBhvr>
                                        <p:cTn id="16" dur="250"/>
                                        <p:tgtEl>
                                          <p:spTgt spid="144"/>
                                        </p:tgtEl>
                                      </p:cBhvr>
                                    </p:animEffect>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146"/>
                                        </p:tgtEl>
                                        <p:attrNameLst>
                                          <p:attrName>style.visibility</p:attrName>
                                        </p:attrNameLst>
                                      </p:cBhvr>
                                      <p:to>
                                        <p:strVal val="visible"/>
                                      </p:to>
                                    </p:set>
                                    <p:animEffect transition="in" filter="fade">
                                      <p:cBhvr>
                                        <p:cTn id="20" dur="250"/>
                                        <p:tgtEl>
                                          <p:spTgt spid="146"/>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45"/>
                                        </p:tgtEl>
                                        <p:attrNameLst>
                                          <p:attrName>style.visibility</p:attrName>
                                        </p:attrNameLst>
                                      </p:cBhvr>
                                      <p:to>
                                        <p:strVal val="visible"/>
                                      </p:to>
                                    </p:set>
                                    <p:animEffect transition="in" filter="fade">
                                      <p:cBhvr>
                                        <p:cTn id="24" dur="250"/>
                                        <p:tgtEl>
                                          <p:spTgt spid="145"/>
                                        </p:tgtEl>
                                      </p:cBhvr>
                                    </p:animEffect>
                                  </p:childTnLst>
                                </p:cTn>
                              </p:par>
                            </p:childTnLst>
                          </p:cTn>
                        </p:par>
                        <p:par>
                          <p:cTn id="25" fill="hold">
                            <p:stCondLst>
                              <p:cond delay="2250"/>
                            </p:stCondLst>
                            <p:childTnLst>
                              <p:par>
                                <p:cTn id="26" presetID="10" presetClass="entr" presetSubtype="0" fill="hold" nodeType="after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750"/>
                                        <p:tgtEl>
                                          <p:spTgt spid="45"/>
                                        </p:tgtEl>
                                      </p:cBhvr>
                                    </p:animEffect>
                                  </p:childTnLst>
                                </p:cTn>
                              </p:par>
                            </p:childTnLst>
                          </p:cTn>
                        </p:par>
                        <p:par>
                          <p:cTn id="29" fill="hold">
                            <p:stCondLst>
                              <p:cond delay="3000"/>
                            </p:stCondLst>
                            <p:childTnLst>
                              <p:par>
                                <p:cTn id="30" presetID="10" presetClass="exit" presetSubtype="0" fill="hold" grpId="1" nodeType="afterEffect">
                                  <p:stCondLst>
                                    <p:cond delay="0"/>
                                  </p:stCondLst>
                                  <p:childTnLst>
                                    <p:animEffect transition="out" filter="fade">
                                      <p:cBhvr>
                                        <p:cTn id="31" dur="1000"/>
                                        <p:tgtEl>
                                          <p:spTgt spid="4"/>
                                        </p:tgtEl>
                                      </p:cBhvr>
                                    </p:animEffect>
                                    <p:set>
                                      <p:cBhvr>
                                        <p:cTn id="32"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6" grpId="0" animBg="1"/>
      <p:bldP spid="144" grpId="0" animBg="1"/>
      <p:bldP spid="145" grpId="0" animBg="1"/>
      <p:bldP spid="14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687676"/>
            <a:ext cx="8348353" cy="915506"/>
          </a:xfrm>
        </p:spPr>
        <p:txBody>
          <a:bodyPr/>
          <a:lstStyle/>
          <a:p>
            <a:r>
              <a:rPr lang="de-DE" sz="4400" dirty="0">
                <a:solidFill>
                  <a:srgbClr val="09009E"/>
                </a:solidFill>
              </a:rPr>
              <a:t>Create </a:t>
            </a:r>
            <a:r>
              <a:rPr lang="de-DE" sz="4400" dirty="0" err="1">
                <a:solidFill>
                  <a:srgbClr val="09009E"/>
                </a:solidFill>
              </a:rPr>
              <a:t>file</a:t>
            </a:r>
            <a:r>
              <a:rPr lang="de-DE" sz="4400" dirty="0">
                <a:solidFill>
                  <a:srgbClr val="09009E"/>
                </a:solidFill>
              </a:rPr>
              <a:t> </a:t>
            </a:r>
            <a:r>
              <a:rPr lang="de-DE" sz="4400" dirty="0" err="1">
                <a:solidFill>
                  <a:srgbClr val="09009E"/>
                </a:solidFill>
              </a:rPr>
              <a:t>share</a:t>
            </a:r>
            <a:r>
              <a:rPr lang="de-DE" sz="4400" dirty="0">
                <a:solidFill>
                  <a:srgbClr val="09009E"/>
                </a:solidFill>
              </a:rPr>
              <a:t>: .NET API</a:t>
            </a:r>
            <a:br>
              <a:rPr lang="de-DE" sz="4400" dirty="0">
                <a:solidFill>
                  <a:srgbClr val="09009E"/>
                </a:solidFill>
              </a:rPr>
            </a:br>
            <a:r>
              <a:rPr lang="de-DE" sz="2400" dirty="0">
                <a:solidFill>
                  <a:srgbClr val="09009E"/>
                </a:solidFill>
              </a:rPr>
              <a:t>SMB 2.1 </a:t>
            </a:r>
            <a:r>
              <a:rPr lang="de-DE" sz="2400" dirty="0" err="1">
                <a:solidFill>
                  <a:srgbClr val="09009E"/>
                </a:solidFill>
              </a:rPr>
              <a:t>Endpoint</a:t>
            </a:r>
            <a:r>
              <a:rPr lang="de-DE" sz="2400" dirty="0">
                <a:solidFill>
                  <a:srgbClr val="09009E"/>
                </a:solidFill>
              </a:rPr>
              <a:t>	 	</a:t>
            </a:r>
            <a:endParaRPr lang="en-US" sz="2400" dirty="0">
              <a:solidFill>
                <a:srgbClr val="09009E"/>
              </a:solidFill>
            </a:endParaRPr>
          </a:p>
        </p:txBody>
      </p:sp>
      <p:sp>
        <p:nvSpPr>
          <p:cNvPr id="4" name="Rectangle 3"/>
          <p:cNvSpPr/>
          <p:nvPr/>
        </p:nvSpPr>
        <p:spPr>
          <a:xfrm>
            <a:off x="174172" y="5143847"/>
            <a:ext cx="9782629" cy="646331"/>
          </a:xfrm>
          <a:prstGeom prst="rect">
            <a:avLst/>
          </a:prstGeom>
        </p:spPr>
        <p:txBody>
          <a:bodyPr wrap="square">
            <a:spAutoFit/>
          </a:bodyPr>
          <a:lstStyle/>
          <a:p>
            <a:r>
              <a:rPr lang="en-US" dirty="0"/>
              <a:t> </a:t>
            </a:r>
            <a:endParaRPr lang="en-US" dirty="0">
              <a:latin typeface="Lucida Console" panose="020B0609040504020204" pitchFamily="49" charset="0"/>
            </a:endParaRPr>
          </a:p>
          <a:p>
            <a:endParaRPr lang="en-US" dirty="0">
              <a:latin typeface="Lucida Console" panose="020B0609040504020204" pitchFamily="49" charset="0"/>
            </a:endParaRPr>
          </a:p>
        </p:txBody>
      </p:sp>
      <p:sp>
        <p:nvSpPr>
          <p:cNvPr id="3" name="Rectangle 2"/>
          <p:cNvSpPr>
            <a:spLocks noChangeArrowheads="1"/>
          </p:cNvSpPr>
          <p:nvPr/>
        </p:nvSpPr>
        <p:spPr bwMode="auto">
          <a:xfrm>
            <a:off x="537027" y="2212979"/>
            <a:ext cx="8395099" cy="38472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Segoe UI" panose="020B0502040204020203" pitchFamily="34" charset="0"/>
                <a:cs typeface="Segoe UI" panose="020B0502040204020203" pitchFamily="34" charset="0"/>
              </a:rPr>
              <a:t>static</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a:ln>
                  <a:noFill/>
                </a:ln>
                <a:solidFill>
                  <a:srgbClr val="0000FF"/>
                </a:solidFill>
                <a:effectLst/>
                <a:latin typeface="Segoe UI" panose="020B0502040204020203" pitchFamily="34" charset="0"/>
                <a:cs typeface="Segoe UI" panose="020B0502040204020203" pitchFamily="34" charset="0"/>
              </a:rPr>
              <a:t>void</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Main(</a:t>
            </a:r>
            <a:r>
              <a:rPr kumimoji="0" lang="en-US" altLang="en-US" sz="2800" b="0" i="0" u="none" strike="noStrike" cap="none" normalizeH="0" baseline="0" dirty="0">
                <a:ln>
                  <a:noFill/>
                </a:ln>
                <a:solidFill>
                  <a:srgbClr val="0000FF"/>
                </a:solidFill>
                <a:effectLst/>
                <a:latin typeface="Segoe UI" panose="020B0502040204020203" pitchFamily="34" charset="0"/>
                <a:cs typeface="Segoe UI" panose="020B0502040204020203" pitchFamily="34" charset="0"/>
              </a:rPr>
              <a:t>string</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chemeClr val="tx1"/>
                </a:solidFill>
                <a:effectLst/>
              </a:rPr>
              <a:t> </a:t>
            </a:r>
            <a:br>
              <a:rPr kumimoji="0" lang="en-US" altLang="en-US" b="0" i="0" u="none" strike="noStrike" cap="none" normalizeH="0" baseline="0" dirty="0">
                <a:ln>
                  <a:noFill/>
                </a:ln>
                <a:solidFill>
                  <a:schemeClr val="tx1"/>
                </a:solidFill>
                <a:effectLst/>
              </a:rPr>
            </a:br>
            <a:r>
              <a:rPr kumimoji="0" lang="en-US" altLang="en-US" sz="16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CloudStorageAccount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account =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CloudStorageAccount.Parse</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cxnString</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chemeClr val="tx1"/>
                </a:solidFill>
                <a:effectLst/>
              </a:rPr>
              <a:t> </a:t>
            </a:r>
            <a:br>
              <a:rPr kumimoji="0" lang="en-US" altLang="en-US" sz="1600" b="0" i="0" u="none" strike="noStrike" cap="none" normalizeH="0" baseline="0" dirty="0">
                <a:ln>
                  <a:noFill/>
                </a:ln>
                <a:solidFill>
                  <a:schemeClr val="tx1"/>
                </a:solidFill>
                <a:effectLst/>
              </a:rPr>
            </a:b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CloudFileClient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client =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account.CreateCloudFileClient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chemeClr val="tx1"/>
                </a:solidFill>
                <a:effectLst/>
              </a:rPr>
              <a:t> </a:t>
            </a:r>
            <a:br>
              <a:rPr kumimoji="0" lang="en-US" altLang="en-US" sz="1600" b="0" i="0" u="none" strike="noStrike" cap="none" normalizeH="0" baseline="0" dirty="0">
                <a:ln>
                  <a:noFill/>
                </a:ln>
                <a:solidFill>
                  <a:schemeClr val="tx1"/>
                </a:solidFill>
                <a:effectLst/>
              </a:rPr>
            </a:b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CloudFileShare</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share =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client.GetShareReference</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006080"/>
                </a:solidFill>
                <a:effectLst/>
                <a:latin typeface="Segoe UI" panose="020B0502040204020203" pitchFamily="34" charset="0"/>
                <a:cs typeface="Segoe UI" panose="020B0502040204020203" pitchFamily="34" charset="0"/>
              </a:rPr>
              <a:t>"bar"</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share.CreateIfNotExistsAsync</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().Wait();</a:t>
            </a:r>
            <a:r>
              <a:rPr kumimoji="0" lang="en-US" altLang="en-US" sz="1600" b="0" i="0" u="none" strike="noStrike" cap="none" normalizeH="0" baseline="0" dirty="0">
                <a:ln>
                  <a:noFill/>
                </a:ln>
                <a:solidFill>
                  <a:schemeClr val="tx1"/>
                </a:solidFill>
                <a:effectLst/>
              </a:rPr>
              <a:t> </a:t>
            </a:r>
            <a:br>
              <a:rPr kumimoji="0" lang="en-US" altLang="en-US" b="0" i="0" u="none" strike="noStrike" cap="none" normalizeH="0" baseline="0" dirty="0">
                <a:ln>
                  <a:noFill/>
                </a:ln>
                <a:solidFill>
                  <a:schemeClr val="tx1"/>
                </a:solidFill>
                <a:effectLst/>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lang="en-US" altLang="en-US" sz="24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19965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9977" y="1247688"/>
            <a:ext cx="9019255" cy="4133055"/>
          </a:xfrm>
        </p:spPr>
        <p:txBody>
          <a:bodyPr/>
          <a:lstStyle/>
          <a:p>
            <a:r>
              <a:rPr lang="en-US" sz="1600" dirty="0" err="1">
                <a:latin typeface="Segoe UI" panose="020B0502040204020203" pitchFamily="34" charset="0"/>
                <a:cs typeface="Segoe UI" panose="020B0502040204020203" pitchFamily="34" charset="0"/>
                <a:hlinkClick r:id="rId2"/>
              </a:rPr>
              <a:t>AzCopy</a:t>
            </a:r>
            <a:r>
              <a:rPr lang="en-US" sz="1600" dirty="0">
                <a:latin typeface="Segoe UI" panose="020B0502040204020203" pitchFamily="34" charset="0"/>
                <a:cs typeface="Segoe UI" panose="020B0502040204020203" pitchFamily="34" charset="0"/>
                <a:hlinkClick r:id="rId2"/>
              </a:rPr>
              <a:t> version 2.4</a:t>
            </a:r>
            <a:r>
              <a:rPr lang="en-US" sz="1600" dirty="0">
                <a:latin typeface="Segoe UI" panose="020B0502040204020203" pitchFamily="34" charset="0"/>
                <a:cs typeface="Segoe UI" panose="020B0502040204020203" pitchFamily="34" charset="0"/>
              </a:rPr>
              <a:t> supports moving your local files to Azure files and back</a:t>
            </a:r>
          </a:p>
          <a:p>
            <a:r>
              <a:rPr lang="en-US" sz="1600" dirty="0">
                <a:latin typeface="Segoe UI" panose="020B0502040204020203" pitchFamily="34" charset="0"/>
                <a:cs typeface="Segoe UI" panose="020B0502040204020203" pitchFamily="34" charset="0"/>
              </a:rPr>
              <a:t>Upload files from local disk recursively: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AzCopy</a:t>
            </a:r>
            <a:r>
              <a:rPr lang="en-US" sz="1400" dirty="0">
                <a:latin typeface="Courier New" panose="02070309020205020404" pitchFamily="49" charset="0"/>
                <a:cs typeface="Courier New" panose="02070309020205020404" pitchFamily="49" charset="0"/>
              </a:rPr>
              <a:t> d:\test\ </a:t>
            </a:r>
            <a:r>
              <a:rPr lang="en-US" sz="1400" dirty="0">
                <a:latin typeface="Courier New" panose="02070309020205020404" pitchFamily="49" charset="0"/>
                <a:cs typeface="Courier New" panose="02070309020205020404" pitchFamily="49" charset="0"/>
                <a:hlinkClick r:id="rId3"/>
              </a:rPr>
              <a:t>https://myaccount.file.core.windows.net/myfileshare/</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/DestKey:key /s</a:t>
            </a:r>
            <a:br>
              <a:rPr lang="en-US" sz="1400" dirty="0">
                <a:latin typeface="Courier New" panose="02070309020205020404" pitchFamily="49" charset="0"/>
                <a:cs typeface="Courier New" panose="02070309020205020404" pitchFamily="49" charset="0"/>
              </a:rPr>
            </a:br>
            <a:r>
              <a:rPr lang="en-US" sz="1600" dirty="0">
                <a:latin typeface="Segoe UI" panose="020B0502040204020203" pitchFamily="34" charset="0"/>
                <a:cs typeface="Segoe UI" panose="020B0502040204020203" pitchFamily="34" charset="0"/>
              </a:rPr>
              <a:t> </a:t>
            </a:r>
            <a:br>
              <a:rPr lang="en-US" sz="1600" dirty="0">
                <a:latin typeface="Segoe UI" panose="020B0502040204020203" pitchFamily="34" charset="0"/>
                <a:cs typeface="Segoe UI" panose="020B0502040204020203" pitchFamily="34" charset="0"/>
              </a:rPr>
            </a:br>
            <a:r>
              <a:rPr lang="en-US" sz="1600" i="1" dirty="0">
                <a:latin typeface="Segoe UI" panose="020B0502040204020203" pitchFamily="34" charset="0"/>
                <a:cs typeface="Segoe UI" panose="020B0502040204020203" pitchFamily="34" charset="0"/>
              </a:rPr>
              <a:t>Note: empty folders will not be uploaded.</a:t>
            </a:r>
          </a:p>
          <a:p>
            <a:r>
              <a:rPr lang="en-US" sz="1600" dirty="0">
                <a:latin typeface="Segoe UI" panose="020B0502040204020203" pitchFamily="34" charset="0"/>
                <a:cs typeface="Segoe UI" panose="020B0502040204020203" pitchFamily="34" charset="0"/>
              </a:rPr>
              <a:t>Upload files with certain file pattern:</a:t>
            </a:r>
            <a:br>
              <a:rPr lang="en-US" sz="1600" dirty="0">
                <a:latin typeface="Segoe UI" panose="020B0502040204020203" pitchFamily="34" charset="0"/>
                <a:cs typeface="Segoe UI" panose="020B0502040204020203" pitchFamily="34" charset="0"/>
              </a:rPr>
            </a:br>
            <a:br>
              <a:rPr lang="en-US" sz="1600" dirty="0">
                <a:latin typeface="Segoe UI" panose="020B0502040204020203" pitchFamily="34" charset="0"/>
                <a:cs typeface="Segoe UI" panose="020B0502040204020203" pitchFamily="34" charset="0"/>
              </a:rPr>
            </a:br>
            <a:r>
              <a:rPr lang="en-US" sz="1600" dirty="0">
                <a:latin typeface="Segoe UI" panose="020B0502040204020203" pitchFamily="34" charset="0"/>
                <a:cs typeface="Segoe UI" panose="020B0502040204020203" pitchFamily="34" charset="0"/>
              </a:rPr>
              <a:t>	</a:t>
            </a:r>
            <a:r>
              <a:rPr lang="en-US" sz="1400" dirty="0" err="1">
                <a:latin typeface="Courier New" panose="02070309020205020404" pitchFamily="49" charset="0"/>
                <a:cs typeface="Courier New" panose="02070309020205020404" pitchFamily="49" charset="0"/>
              </a:rPr>
              <a:t>AzCopy</a:t>
            </a:r>
            <a:r>
              <a:rPr lang="en-US" sz="1400" dirty="0">
                <a:latin typeface="Courier New" panose="02070309020205020404" pitchFamily="49" charset="0"/>
                <a:cs typeface="Courier New" panose="02070309020205020404" pitchFamily="49" charset="0"/>
              </a:rPr>
              <a:t> d:\test\ https://myaccount.file.core.windows.net/myfileshare/ 	/</a:t>
            </a:r>
            <a:r>
              <a:rPr lang="en-US" sz="1400" dirty="0" err="1">
                <a:latin typeface="Courier New" panose="02070309020205020404" pitchFamily="49" charset="0"/>
                <a:cs typeface="Courier New" panose="02070309020205020404" pitchFamily="49" charset="0"/>
              </a:rPr>
              <a:t>DestKey:key</a:t>
            </a:r>
            <a:r>
              <a:rPr lang="en-US" sz="1400" dirty="0">
                <a:latin typeface="Courier New" panose="02070309020205020404" pitchFamily="49" charset="0"/>
                <a:cs typeface="Courier New" panose="02070309020205020404" pitchFamily="49" charset="0"/>
              </a:rPr>
              <a:t> ab* /s</a:t>
            </a:r>
          </a:p>
          <a:p>
            <a:pPr marL="0" indent="0">
              <a:buNone/>
            </a:pPr>
            <a:r>
              <a:rPr lang="en-US" sz="1600" dirty="0">
                <a:latin typeface="Segoe UI" panose="020B0502040204020203" pitchFamily="34" charset="0"/>
                <a:cs typeface="Segoe UI" panose="020B0502040204020203" pitchFamily="34" charset="0"/>
              </a:rPr>
              <a:t>•Download all files recursively to local disk:</a:t>
            </a:r>
          </a:p>
          <a:p>
            <a:pPr marL="0" indent="0">
              <a:buNone/>
            </a:pPr>
            <a:r>
              <a:rPr lang="en-US" sz="1600" dirty="0">
                <a:latin typeface="Segoe UI" panose="020B0502040204020203" pitchFamily="34" charset="0"/>
                <a:cs typeface="Segoe UI" panose="020B0502040204020203" pitchFamily="34" charset="0"/>
              </a:rPr>
              <a:t>  	</a:t>
            </a:r>
            <a:r>
              <a:rPr lang="en-US" sz="1400" dirty="0" err="1">
                <a:latin typeface="Courier New" panose="02070309020205020404" pitchFamily="49" charset="0"/>
                <a:cs typeface="Courier New" panose="02070309020205020404" pitchFamily="49" charset="0"/>
              </a:rPr>
              <a:t>AzCopy</a:t>
            </a:r>
            <a:r>
              <a:rPr lang="en-US" sz="1400" dirty="0">
                <a:latin typeface="Courier New" panose="02070309020205020404" pitchFamily="49" charset="0"/>
                <a:cs typeface="Courier New" panose="02070309020205020404" pitchFamily="49" charset="0"/>
              </a:rPr>
              <a:t> https://myaccount.file.core.windows.net/myfileshare/ d:\test\ 	/</a:t>
            </a:r>
            <a:r>
              <a:rPr lang="en-US" sz="1400" dirty="0" err="1">
                <a:latin typeface="Courier New" panose="02070309020205020404" pitchFamily="49" charset="0"/>
                <a:cs typeface="Courier New" panose="02070309020205020404" pitchFamily="49" charset="0"/>
              </a:rPr>
              <a:t>SourceKey:key</a:t>
            </a:r>
            <a:r>
              <a:rPr lang="en-US" sz="1400" dirty="0">
                <a:latin typeface="Courier New" panose="02070309020205020404" pitchFamily="49" charset="0"/>
                <a:cs typeface="Courier New" panose="02070309020205020404" pitchFamily="49" charset="0"/>
              </a:rPr>
              <a:t> /s</a:t>
            </a:r>
          </a:p>
          <a:p>
            <a:pPr marL="0" indent="0">
              <a:buNone/>
            </a:pPr>
            <a:r>
              <a:rPr lang="en-US" sz="1600" i="1" dirty="0">
                <a:latin typeface="Segoe UI" panose="020B0502040204020203" pitchFamily="34" charset="0"/>
                <a:cs typeface="Segoe UI" panose="020B0502040204020203" pitchFamily="34" charset="0"/>
              </a:rPr>
              <a:t>Note: empty folders will not be downloaded.</a:t>
            </a:r>
          </a:p>
          <a:p>
            <a:r>
              <a:rPr lang="en-US" sz="1600" dirty="0">
                <a:latin typeface="Segoe UI" panose="020B0502040204020203" pitchFamily="34" charset="0"/>
                <a:cs typeface="Segoe UI" panose="020B0502040204020203" pitchFamily="34" charset="0"/>
              </a:rPr>
              <a:t>Download one file from the file share to your local disk </a:t>
            </a:r>
          </a:p>
          <a:p>
            <a:pPr marL="0" indent="0">
              <a:buNone/>
            </a:pPr>
            <a:r>
              <a:rPr lang="en-US" sz="1600" dirty="0">
                <a:latin typeface="Segoe UI" panose="020B0502040204020203" pitchFamily="34" charset="0"/>
                <a:cs typeface="Segoe UI" panose="020B0502040204020203" pitchFamily="34" charset="0"/>
              </a:rPr>
              <a:t>  	</a:t>
            </a:r>
            <a:r>
              <a:rPr lang="en-US" sz="1400" dirty="0" err="1">
                <a:latin typeface="Courier New" panose="02070309020205020404" pitchFamily="49" charset="0"/>
                <a:cs typeface="Courier New" panose="02070309020205020404" pitchFamily="49" charset="0"/>
              </a:rPr>
              <a:t>AzCopy</a:t>
            </a:r>
            <a:r>
              <a:rPr lang="en-US" sz="1400" dirty="0">
                <a:latin typeface="Courier New" panose="02070309020205020404" pitchFamily="49" charset="0"/>
                <a:cs typeface="Courier New" panose="02070309020205020404" pitchFamily="49" charset="0"/>
              </a:rPr>
              <a:t> https://myaccount.file.core.windows.net/myfileshare/myfolder1/ 	d:\test\ /</a:t>
            </a:r>
            <a:r>
              <a:rPr lang="en-US" sz="1400" dirty="0" err="1">
                <a:latin typeface="Courier New" panose="02070309020205020404" pitchFamily="49" charset="0"/>
                <a:cs typeface="Courier New" panose="02070309020205020404" pitchFamily="49" charset="0"/>
              </a:rPr>
              <a:t>SourceKey:key</a:t>
            </a:r>
            <a:r>
              <a:rPr lang="en-US" sz="1400" dirty="0">
                <a:latin typeface="Courier New" panose="02070309020205020404" pitchFamily="49" charset="0"/>
                <a:cs typeface="Courier New" panose="02070309020205020404" pitchFamily="49" charset="0"/>
              </a:rPr>
              <a:t> abc.txt</a:t>
            </a:r>
          </a:p>
        </p:txBody>
      </p:sp>
      <p:sp>
        <p:nvSpPr>
          <p:cNvPr id="3" name="Title 2"/>
          <p:cNvSpPr>
            <a:spLocks noGrp="1"/>
          </p:cNvSpPr>
          <p:nvPr>
            <p:ph type="title"/>
          </p:nvPr>
        </p:nvSpPr>
        <p:spPr>
          <a:xfrm>
            <a:off x="323528" y="501147"/>
            <a:ext cx="7488831" cy="915506"/>
          </a:xfrm>
        </p:spPr>
        <p:txBody>
          <a:bodyPr/>
          <a:lstStyle/>
          <a:p>
            <a:r>
              <a:rPr lang="en-US" sz="4000" dirty="0">
                <a:solidFill>
                  <a:srgbClr val="09009E"/>
                </a:solidFill>
              </a:rPr>
              <a:t>Moving files</a:t>
            </a:r>
          </a:p>
        </p:txBody>
      </p:sp>
    </p:spTree>
    <p:extLst>
      <p:ext uri="{BB962C8B-B14F-4D97-AF65-F5344CB8AC3E}">
        <p14:creationId xmlns:p14="http://schemas.microsoft.com/office/powerpoint/2010/main" val="33552192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Windows</a:t>
            </a:r>
            <a:br>
              <a:rPr lang="en-US" dirty="0"/>
            </a:br>
            <a:br>
              <a:rPr lang="en-US" dirty="0"/>
            </a:br>
            <a:r>
              <a:rPr lang="en-US" sz="2000" dirty="0"/>
              <a:t>net use * \\myaccountname.file.core.windows.net\&lt;sharename&gt; /</a:t>
            </a:r>
            <a:r>
              <a:rPr lang="en-US" sz="2000" dirty="0" err="1"/>
              <a:t>u:myaccountname</a:t>
            </a:r>
            <a:r>
              <a:rPr lang="en-US" sz="2000" dirty="0"/>
              <a:t> </a:t>
            </a:r>
            <a:r>
              <a:rPr lang="en-US" sz="2000" dirty="0" err="1"/>
              <a:t>StorageAccountKeyEndingIn</a:t>
            </a:r>
            <a:r>
              <a:rPr lang="en-US" sz="2000"/>
              <a:t>==</a:t>
            </a:r>
            <a:br>
              <a:rPr lang="en-US" sz="2000"/>
            </a:br>
            <a:endParaRPr lang="en-US" sz="2000" dirty="0"/>
          </a:p>
          <a:p>
            <a:r>
              <a:rPr lang="en-US" dirty="0"/>
              <a:t>Linux</a:t>
            </a:r>
          </a:p>
          <a:p>
            <a:pPr marL="457200" lvl="1" indent="0">
              <a:buNone/>
            </a:pPr>
            <a:r>
              <a:rPr lang="en-US" sz="1600" dirty="0" err="1"/>
              <a:t>sudo</a:t>
            </a:r>
            <a:r>
              <a:rPr lang="en-US" sz="1600" dirty="0"/>
              <a:t> apt-get install </a:t>
            </a:r>
            <a:r>
              <a:rPr lang="en-US" sz="1600" dirty="0" err="1"/>
              <a:t>cifs-utils</a:t>
            </a:r>
            <a:br>
              <a:rPr lang="en-US" sz="1600" dirty="0"/>
            </a:br>
            <a:endParaRPr lang="en-US" sz="1600" dirty="0"/>
          </a:p>
          <a:p>
            <a:pPr marL="457200" lvl="1" indent="0">
              <a:buNone/>
            </a:pPr>
            <a:r>
              <a:rPr lang="en-US" sz="1600" dirty="0" err="1"/>
              <a:t>sudo</a:t>
            </a:r>
            <a:r>
              <a:rPr lang="en-US" sz="1600" dirty="0"/>
              <a:t> mount -t </a:t>
            </a:r>
            <a:r>
              <a:rPr lang="en-US" sz="1600" dirty="0" err="1"/>
              <a:t>cifs</a:t>
            </a:r>
            <a:r>
              <a:rPr lang="en-US" sz="1600" dirty="0"/>
              <a:t> //myaccountname.file.core.windows.net/</a:t>
            </a:r>
            <a:r>
              <a:rPr lang="en-US" sz="1600" dirty="0" err="1"/>
              <a:t>mysharename</a:t>
            </a:r>
            <a:r>
              <a:rPr lang="en-US" sz="1600" dirty="0"/>
              <a:t> ./</a:t>
            </a:r>
            <a:r>
              <a:rPr lang="en-US" sz="1600" dirty="0" err="1"/>
              <a:t>mymountpoint</a:t>
            </a:r>
            <a:r>
              <a:rPr lang="en-US" sz="1600" dirty="0"/>
              <a:t> -o </a:t>
            </a:r>
            <a:r>
              <a:rPr lang="en-US" sz="1600" dirty="0" err="1"/>
              <a:t>vers</a:t>
            </a:r>
            <a:r>
              <a:rPr lang="en-US" sz="1600" dirty="0"/>
              <a:t>=2.1,username=</a:t>
            </a:r>
            <a:r>
              <a:rPr lang="en-US" sz="1600" dirty="0" err="1"/>
              <a:t>myaccountname,password</a:t>
            </a:r>
            <a:r>
              <a:rPr lang="en-US" sz="1600" dirty="0"/>
              <a:t>=</a:t>
            </a:r>
            <a:r>
              <a:rPr lang="en-US" sz="1600" dirty="0" err="1"/>
              <a:t>StorageAccountKeyEndingIn</a:t>
            </a:r>
            <a:r>
              <a:rPr lang="en-US" sz="1600" dirty="0"/>
              <a:t>==,</a:t>
            </a:r>
            <a:r>
              <a:rPr lang="en-US" sz="1600" dirty="0" err="1"/>
              <a:t>dir_mode</a:t>
            </a:r>
            <a:r>
              <a:rPr lang="en-US" sz="1600" dirty="0"/>
              <a:t>=0777,file_mode=0777</a:t>
            </a:r>
          </a:p>
        </p:txBody>
      </p:sp>
      <p:sp>
        <p:nvSpPr>
          <p:cNvPr id="3" name="Title 2"/>
          <p:cNvSpPr>
            <a:spLocks noGrp="1"/>
          </p:cNvSpPr>
          <p:nvPr>
            <p:ph type="title"/>
          </p:nvPr>
        </p:nvSpPr>
        <p:spPr>
          <a:xfrm>
            <a:off x="253954" y="526844"/>
            <a:ext cx="7488831" cy="915506"/>
          </a:xfrm>
        </p:spPr>
        <p:txBody>
          <a:bodyPr/>
          <a:lstStyle/>
          <a:p>
            <a:r>
              <a:rPr lang="en-US" sz="4400" dirty="0">
                <a:solidFill>
                  <a:srgbClr val="09009E"/>
                </a:solidFill>
              </a:rPr>
              <a:t>Mapping</a:t>
            </a:r>
            <a:r>
              <a:rPr lang="en-US" dirty="0"/>
              <a:t> </a:t>
            </a:r>
          </a:p>
        </p:txBody>
      </p:sp>
    </p:spTree>
    <p:extLst>
      <p:ext uri="{BB962C8B-B14F-4D97-AF65-F5344CB8AC3E}">
        <p14:creationId xmlns:p14="http://schemas.microsoft.com/office/powerpoint/2010/main" val="10087442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683568" y="2060848"/>
            <a:ext cx="7848872" cy="1800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strike="sngStrike" dirty="0"/>
              <a:t>STORAGE DRIVE</a:t>
            </a:r>
            <a:endParaRPr lang="de-DE" sz="4000" strike="sngStrike" dirty="0"/>
          </a:p>
        </p:txBody>
      </p:sp>
    </p:spTree>
    <p:extLst>
      <p:ext uri="{BB962C8B-B14F-4D97-AF65-F5344CB8AC3E}">
        <p14:creationId xmlns:p14="http://schemas.microsoft.com/office/powerpoint/2010/main" val="364247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72023"/>
            <a:ext cx="7886700" cy="652721"/>
          </a:xfrm>
        </p:spPr>
        <p:txBody>
          <a:bodyPr/>
          <a:lstStyle/>
          <a:p>
            <a:r>
              <a:rPr lang="en-US" sz="3600" strike="sngStrike" dirty="0"/>
              <a:t>Windows Azure Drives</a:t>
            </a:r>
          </a:p>
        </p:txBody>
      </p:sp>
      <p:sp>
        <p:nvSpPr>
          <p:cNvPr id="3" name="Content Placeholder 2"/>
          <p:cNvSpPr>
            <a:spLocks noGrp="1"/>
          </p:cNvSpPr>
          <p:nvPr>
            <p:ph idx="1"/>
          </p:nvPr>
        </p:nvSpPr>
        <p:spPr>
          <a:xfrm>
            <a:off x="395536" y="1319816"/>
            <a:ext cx="8363938" cy="4512004"/>
          </a:xfrm>
        </p:spPr>
        <p:txBody>
          <a:bodyPr/>
          <a:lstStyle/>
          <a:p>
            <a:r>
              <a:rPr lang="en-US" sz="2000" dirty="0"/>
              <a:t>Durable NTFS volume for Windows Azure Instances</a:t>
            </a:r>
          </a:p>
          <a:p>
            <a:pPr lvl="1"/>
            <a:r>
              <a:rPr lang="en-US" sz="2000" dirty="0"/>
              <a:t>Use existing NTFS APIs to access a network attached durable drive</a:t>
            </a:r>
          </a:p>
          <a:p>
            <a:pPr lvl="1"/>
            <a:r>
              <a:rPr lang="en-US" sz="2000" dirty="0"/>
              <a:t>Use System.IO from .NET</a:t>
            </a:r>
          </a:p>
          <a:p>
            <a:r>
              <a:rPr lang="en-US" sz="2000" dirty="0"/>
              <a:t>Benefits</a:t>
            </a:r>
          </a:p>
          <a:p>
            <a:pPr lvl="1"/>
            <a:r>
              <a:rPr lang="en-US" sz="2000" dirty="0"/>
              <a:t>Move existing apps using NTFS more easily to the cloud</a:t>
            </a:r>
          </a:p>
          <a:p>
            <a:pPr lvl="1"/>
            <a:r>
              <a:rPr lang="en-US" sz="2000" dirty="0"/>
              <a:t>Durability and survival of data on instance recycle </a:t>
            </a:r>
          </a:p>
          <a:p>
            <a:r>
              <a:rPr lang="en-US" sz="2000" dirty="0"/>
              <a:t>A Windows Azure Drive is a NTFS VHD Page Blob</a:t>
            </a:r>
          </a:p>
          <a:p>
            <a:pPr lvl="1"/>
            <a:r>
              <a:rPr lang="en-US" sz="2000" dirty="0"/>
              <a:t>Mounts Page Blob over the network as an NTFS drive</a:t>
            </a:r>
          </a:p>
          <a:p>
            <a:pPr lvl="1"/>
            <a:r>
              <a:rPr lang="en-US" sz="2000" dirty="0"/>
              <a:t>Local cache on instance for read operations</a:t>
            </a:r>
          </a:p>
          <a:p>
            <a:pPr lvl="1"/>
            <a:r>
              <a:rPr lang="en-US" sz="2000" dirty="0"/>
              <a:t>All flushed and </a:t>
            </a:r>
            <a:r>
              <a:rPr lang="en-US" sz="2000" dirty="0" err="1"/>
              <a:t>unbuffered</a:t>
            </a:r>
            <a:r>
              <a:rPr lang="en-US" sz="2000" dirty="0"/>
              <a:t> writes to drive are made durable to the Page Blob</a:t>
            </a:r>
          </a:p>
        </p:txBody>
      </p:sp>
    </p:spTree>
    <p:extLst>
      <p:ext uri="{BB962C8B-B14F-4D97-AF65-F5344CB8AC3E}">
        <p14:creationId xmlns:p14="http://schemas.microsoft.com/office/powerpoint/2010/main" val="30869643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Windows</a:t>
            </a:r>
            <a:r>
              <a:rPr lang="en-US" dirty="0"/>
              <a:t> </a:t>
            </a:r>
            <a:r>
              <a:rPr lang="en-US" sz="3600" dirty="0"/>
              <a:t>Azure Drive Capabilities</a:t>
            </a:r>
          </a:p>
        </p:txBody>
      </p:sp>
      <p:sp>
        <p:nvSpPr>
          <p:cNvPr id="3" name="Content Placeholder 2"/>
          <p:cNvSpPr>
            <a:spLocks noGrp="1"/>
          </p:cNvSpPr>
          <p:nvPr>
            <p:ph idx="1"/>
          </p:nvPr>
        </p:nvSpPr>
        <p:spPr>
          <a:xfrm>
            <a:off x="389436" y="1447801"/>
            <a:ext cx="8363938" cy="3914918"/>
          </a:xfrm>
        </p:spPr>
        <p:txBody>
          <a:bodyPr/>
          <a:lstStyle/>
          <a:p>
            <a:r>
              <a:rPr lang="en-US" sz="2400" dirty="0"/>
              <a:t>A Windows Azure Drive is a Page Blob formatted as a NTFS single volume Virtual Hard Drive (VHD)</a:t>
            </a:r>
          </a:p>
          <a:p>
            <a:pPr lvl="1"/>
            <a:r>
              <a:rPr lang="en-US" sz="2000" dirty="0"/>
              <a:t>Drives can be up to 1TB</a:t>
            </a:r>
          </a:p>
          <a:p>
            <a:r>
              <a:rPr lang="en-US" sz="2400" dirty="0"/>
              <a:t>A Page Blob can be mounted:</a:t>
            </a:r>
          </a:p>
          <a:p>
            <a:pPr lvl="1"/>
            <a:r>
              <a:rPr lang="en-US" sz="2000" dirty="0"/>
              <a:t>On one instance at a time for read/write</a:t>
            </a:r>
          </a:p>
          <a:p>
            <a:pPr lvl="1"/>
            <a:r>
              <a:rPr lang="en-US" sz="2000" dirty="0"/>
              <a:t>Using read-only snapshots to multiple instances at once</a:t>
            </a:r>
          </a:p>
          <a:p>
            <a:r>
              <a:rPr lang="en-US" sz="2400" dirty="0"/>
              <a:t>An instance can dynamically mount up to 16 drives</a:t>
            </a:r>
          </a:p>
          <a:p>
            <a:r>
              <a:rPr lang="en-US" sz="2400" dirty="0"/>
              <a:t>Remote Access via standard </a:t>
            </a:r>
            <a:r>
              <a:rPr lang="en-US" sz="2400" dirty="0" err="1"/>
              <a:t>BlobUI</a:t>
            </a:r>
            <a:endParaRPr lang="en-US" sz="2400" dirty="0"/>
          </a:p>
          <a:p>
            <a:pPr lvl="1"/>
            <a:r>
              <a:rPr lang="en-US" sz="2000" dirty="0"/>
              <a:t>Can’t remotely mount drive. </a:t>
            </a:r>
          </a:p>
          <a:p>
            <a:pPr lvl="1"/>
            <a:r>
              <a:rPr lang="en-US" sz="2000" dirty="0"/>
              <a:t>Can upload the VHD to a Page Blob using the blob interface, and then mount it as a Drive</a:t>
            </a:r>
          </a:p>
          <a:p>
            <a:pPr lvl="1"/>
            <a:r>
              <a:rPr lang="en-US" sz="2000" dirty="0"/>
              <a:t>Can download the VHD to a local file and mount locally</a:t>
            </a:r>
          </a:p>
        </p:txBody>
      </p:sp>
    </p:spTree>
    <p:extLst>
      <p:ext uri="{BB962C8B-B14F-4D97-AF65-F5344CB8AC3E}">
        <p14:creationId xmlns:p14="http://schemas.microsoft.com/office/powerpoint/2010/main" val="8279367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384"/>
            <a:ext cx="7488831" cy="915506"/>
          </a:xfrm>
        </p:spPr>
        <p:txBody>
          <a:bodyPr/>
          <a:lstStyle/>
          <a:p>
            <a:r>
              <a:rPr lang="en-US" sz="3600" dirty="0"/>
              <a:t>Drive</a:t>
            </a:r>
            <a:r>
              <a:rPr lang="en-US" dirty="0"/>
              <a:t> </a:t>
            </a:r>
            <a:r>
              <a:rPr lang="en-US" sz="3600" dirty="0"/>
              <a:t>Details</a:t>
            </a:r>
          </a:p>
        </p:txBody>
      </p:sp>
      <p:sp>
        <p:nvSpPr>
          <p:cNvPr id="3" name="Content Placeholder 2"/>
          <p:cNvSpPr>
            <a:spLocks noGrp="1"/>
          </p:cNvSpPr>
          <p:nvPr>
            <p:ph idx="1"/>
          </p:nvPr>
        </p:nvSpPr>
        <p:spPr>
          <a:xfrm>
            <a:off x="389436" y="980728"/>
            <a:ext cx="8363938" cy="4518160"/>
          </a:xfrm>
        </p:spPr>
        <p:txBody>
          <a:bodyPr/>
          <a:lstStyle/>
          <a:p>
            <a:r>
              <a:rPr lang="en-US" sz="2800" dirty="0"/>
              <a:t>Operations performed via Drive API not REST Calls	</a:t>
            </a:r>
          </a:p>
          <a:p>
            <a:r>
              <a:rPr lang="en-US" sz="2800" dirty="0"/>
              <a:t>Operations on Drives</a:t>
            </a:r>
          </a:p>
          <a:p>
            <a:pPr lvl="1"/>
            <a:r>
              <a:rPr lang="en-US" sz="2400" b="1" dirty="0" err="1"/>
              <a:t>CreateDrive</a:t>
            </a:r>
            <a:endParaRPr lang="en-US" sz="2400" b="1" dirty="0"/>
          </a:p>
          <a:p>
            <a:pPr lvl="2"/>
            <a:r>
              <a:rPr lang="en-US" sz="2000" dirty="0"/>
              <a:t>Creates a new NTFS formatted VHD in Blob storage</a:t>
            </a:r>
          </a:p>
          <a:p>
            <a:pPr lvl="1"/>
            <a:r>
              <a:rPr lang="en-US" sz="2400" b="1" dirty="0" err="1"/>
              <a:t>MountDrive</a:t>
            </a:r>
            <a:r>
              <a:rPr lang="en-US" sz="2400" b="1" dirty="0"/>
              <a:t>/</a:t>
            </a:r>
            <a:r>
              <a:rPr lang="en-US" sz="2400" b="1" dirty="0" err="1"/>
              <a:t>UnmountDrive</a:t>
            </a:r>
            <a:endParaRPr lang="en-US" sz="2400" b="1" dirty="0"/>
          </a:p>
          <a:p>
            <a:pPr lvl="2"/>
            <a:r>
              <a:rPr lang="en-US" sz="2000" dirty="0"/>
              <a:t>Mounts a drive into Instance at new drive letter</a:t>
            </a:r>
          </a:p>
          <a:p>
            <a:pPr lvl="2"/>
            <a:r>
              <a:rPr lang="en-US" sz="2000" dirty="0"/>
              <a:t>Unmounts a drive freeing drive letter</a:t>
            </a:r>
          </a:p>
          <a:p>
            <a:pPr lvl="1"/>
            <a:r>
              <a:rPr lang="en-US" sz="2400" b="1" dirty="0"/>
              <a:t>Get Mounted Drives</a:t>
            </a:r>
          </a:p>
          <a:p>
            <a:pPr lvl="2"/>
            <a:r>
              <a:rPr lang="en-US" sz="2000" dirty="0"/>
              <a:t>List mounted drives; underlying blob and drive letter</a:t>
            </a:r>
          </a:p>
          <a:p>
            <a:pPr lvl="1"/>
            <a:r>
              <a:rPr lang="en-US" sz="2400" b="1" dirty="0"/>
              <a:t>Snapshot Drive</a:t>
            </a:r>
          </a:p>
          <a:p>
            <a:pPr lvl="2"/>
            <a:r>
              <a:rPr lang="en-US" sz="2000" dirty="0"/>
              <a:t>Create snapshot copy of the drive</a:t>
            </a:r>
          </a:p>
          <a:p>
            <a:pPr lvl="2"/>
            <a:endParaRPr lang="en-US" sz="2000" dirty="0"/>
          </a:p>
        </p:txBody>
      </p:sp>
    </p:spTree>
    <p:extLst>
      <p:ext uri="{BB962C8B-B14F-4D97-AF65-F5344CB8AC3E}">
        <p14:creationId xmlns:p14="http://schemas.microsoft.com/office/powerpoint/2010/main" val="17030972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Rounded Rectangle 8"/>
          <p:cNvSpPr/>
          <p:nvPr/>
        </p:nvSpPr>
        <p:spPr bwMode="auto">
          <a:xfrm>
            <a:off x="598811" y="1375646"/>
            <a:ext cx="3738520" cy="3600956"/>
          </a:xfrm>
          <a:prstGeom prst="roundRect">
            <a:avLst/>
          </a:prstGeom>
          <a:solidFill>
            <a:schemeClr val="tx1">
              <a:lumMod val="75000"/>
              <a:alpha val="55000"/>
            </a:schemeClr>
          </a:solidFill>
          <a:ln>
            <a:solidFill>
              <a:schemeClr val="tx2">
                <a:lumMod val="50000"/>
              </a:schemeClr>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b="1" dirty="0">
                <a:gradFill>
                  <a:gsLst>
                    <a:gs pos="0">
                      <a:schemeClr val="tx1"/>
                    </a:gs>
                    <a:gs pos="86000">
                      <a:schemeClr val="tx1"/>
                    </a:gs>
                  </a:gsLst>
                  <a:lin ang="5400000" scaled="0"/>
                </a:gradFill>
              </a:rPr>
              <a:t>VM</a:t>
            </a:r>
          </a:p>
          <a:p>
            <a:pPr algn="ctr" defTabSz="914099" fontAlgn="base">
              <a:spcBef>
                <a:spcPct val="0"/>
              </a:spcBef>
              <a:spcAft>
                <a:spcPct val="0"/>
              </a:spcAft>
            </a:pPr>
            <a:endParaRPr lang="en-US" sz="2400" b="1" dirty="0">
              <a:gradFill>
                <a:gsLst>
                  <a:gs pos="0">
                    <a:schemeClr val="tx1"/>
                  </a:gs>
                  <a:gs pos="86000">
                    <a:schemeClr val="tx1"/>
                  </a:gs>
                </a:gsLst>
                <a:lin ang="5400000" scaled="0"/>
              </a:gradFill>
            </a:endParaRPr>
          </a:p>
          <a:p>
            <a:pPr algn="ctr" defTabSz="914099" fontAlgn="base">
              <a:spcBef>
                <a:spcPct val="0"/>
              </a:spcBef>
              <a:spcAft>
                <a:spcPct val="0"/>
              </a:spcAft>
            </a:pPr>
            <a:endParaRPr lang="en-US" sz="2400" b="1" dirty="0">
              <a:gradFill>
                <a:gsLst>
                  <a:gs pos="0">
                    <a:schemeClr val="tx1"/>
                  </a:gs>
                  <a:gs pos="86000">
                    <a:schemeClr val="tx1"/>
                  </a:gs>
                </a:gsLst>
                <a:lin ang="5400000" scaled="0"/>
              </a:gradFill>
            </a:endParaRPr>
          </a:p>
          <a:p>
            <a:pPr algn="ctr" defTabSz="914099" fontAlgn="base">
              <a:spcBef>
                <a:spcPct val="0"/>
              </a:spcBef>
              <a:spcAft>
                <a:spcPct val="0"/>
              </a:spcAft>
            </a:pPr>
            <a:endParaRPr lang="en-US" sz="2400" b="1" dirty="0">
              <a:gradFill>
                <a:gsLst>
                  <a:gs pos="0">
                    <a:schemeClr val="tx1"/>
                  </a:gs>
                  <a:gs pos="86000">
                    <a:schemeClr val="tx1"/>
                  </a:gs>
                </a:gsLst>
                <a:lin ang="5400000" scaled="0"/>
              </a:gradFill>
            </a:endParaRPr>
          </a:p>
          <a:p>
            <a:pPr algn="ctr" defTabSz="914099" fontAlgn="base">
              <a:spcBef>
                <a:spcPct val="0"/>
              </a:spcBef>
              <a:spcAft>
                <a:spcPct val="0"/>
              </a:spcAft>
            </a:pPr>
            <a:endParaRPr lang="en-US" sz="2400" b="1" dirty="0">
              <a:gradFill>
                <a:gsLst>
                  <a:gs pos="0">
                    <a:schemeClr val="tx1"/>
                  </a:gs>
                  <a:gs pos="86000">
                    <a:schemeClr val="tx1"/>
                  </a:gs>
                </a:gsLst>
                <a:lin ang="5400000" scaled="0"/>
              </a:gradFill>
            </a:endParaRPr>
          </a:p>
          <a:p>
            <a:pPr algn="ctr" defTabSz="914099" fontAlgn="base">
              <a:spcBef>
                <a:spcPct val="0"/>
              </a:spcBef>
              <a:spcAft>
                <a:spcPct val="0"/>
              </a:spcAft>
            </a:pPr>
            <a:endParaRPr lang="en-US" sz="2400" b="1" dirty="0">
              <a:gradFill>
                <a:gsLst>
                  <a:gs pos="0">
                    <a:schemeClr val="tx1"/>
                  </a:gs>
                  <a:gs pos="86000">
                    <a:schemeClr val="tx1"/>
                  </a:gs>
                </a:gsLst>
                <a:lin ang="5400000" scaled="0"/>
              </a:gradFill>
            </a:endParaRPr>
          </a:p>
          <a:p>
            <a:pPr algn="ctr" defTabSz="914099" fontAlgn="base">
              <a:spcBef>
                <a:spcPct val="0"/>
              </a:spcBef>
              <a:spcAft>
                <a:spcPct val="0"/>
              </a:spcAft>
            </a:pPr>
            <a:endParaRPr lang="en-US" sz="2400" b="1" dirty="0">
              <a:gradFill>
                <a:gsLst>
                  <a:gs pos="0">
                    <a:schemeClr val="tx1"/>
                  </a:gs>
                  <a:gs pos="86000">
                    <a:schemeClr val="tx1"/>
                  </a:gs>
                </a:gsLst>
                <a:lin ang="5400000" scaled="0"/>
              </a:gradFill>
            </a:endParaRPr>
          </a:p>
          <a:p>
            <a:pPr algn="ctr" defTabSz="914099" fontAlgn="base">
              <a:spcBef>
                <a:spcPct val="0"/>
              </a:spcBef>
              <a:spcAft>
                <a:spcPct val="0"/>
              </a:spcAft>
            </a:pPr>
            <a:endParaRPr lang="en-US" sz="2400" b="1" dirty="0">
              <a:gradFill>
                <a:gsLst>
                  <a:gs pos="0">
                    <a:schemeClr val="tx1"/>
                  </a:gs>
                  <a:gs pos="86000">
                    <a:schemeClr val="tx1"/>
                  </a:gs>
                </a:gsLst>
                <a:lin ang="5400000" scaled="0"/>
              </a:gradFill>
            </a:endParaRPr>
          </a:p>
          <a:p>
            <a:pPr algn="ctr" defTabSz="914099"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89436" y="228601"/>
            <a:ext cx="8363938" cy="609398"/>
          </a:xfrm>
        </p:spPr>
        <p:txBody>
          <a:bodyPr/>
          <a:lstStyle/>
          <a:p>
            <a:r>
              <a:rPr lang="en-US" sz="3600" dirty="0"/>
              <a:t>How Windows Azure Drives Works</a:t>
            </a:r>
          </a:p>
        </p:txBody>
      </p:sp>
      <p:sp>
        <p:nvSpPr>
          <p:cNvPr id="17" name="Content Placeholder 2"/>
          <p:cNvSpPr>
            <a:spLocks noGrp="1"/>
          </p:cNvSpPr>
          <p:nvPr>
            <p:ph idx="4294967295"/>
          </p:nvPr>
        </p:nvSpPr>
        <p:spPr>
          <a:xfrm>
            <a:off x="4686300" y="1327150"/>
            <a:ext cx="4152900" cy="3308350"/>
          </a:xfrm>
          <a:prstGeom prst="rect">
            <a:avLst/>
          </a:prstGeom>
        </p:spPr>
        <p:txBody>
          <a:bodyPr>
            <a:normAutofit fontScale="92500" lnSpcReduction="20000"/>
          </a:bodyPr>
          <a:lstStyle/>
          <a:p>
            <a:r>
              <a:rPr lang="en-US" sz="2400" dirty="0">
                <a:effectLst/>
              </a:rPr>
              <a:t>Drive is a formatted page blob stored in blob service</a:t>
            </a:r>
          </a:p>
          <a:p>
            <a:r>
              <a:rPr lang="en-US" sz="2400" dirty="0">
                <a:effectLst/>
              </a:rPr>
              <a:t>Mount obtains a blob lease </a:t>
            </a:r>
          </a:p>
          <a:p>
            <a:r>
              <a:rPr lang="en-US" sz="2400" dirty="0">
                <a:effectLst/>
              </a:rPr>
              <a:t>Mount specifies amount of local storage for cache</a:t>
            </a:r>
          </a:p>
          <a:p>
            <a:r>
              <a:rPr lang="en-US" sz="2400" dirty="0">
                <a:effectLst/>
              </a:rPr>
              <a:t>NTFS flushed/</a:t>
            </a:r>
            <a:r>
              <a:rPr lang="en-US" sz="2400" dirty="0" err="1">
                <a:effectLst/>
              </a:rPr>
              <a:t>unbuffered</a:t>
            </a:r>
            <a:r>
              <a:rPr lang="en-US" sz="2400" dirty="0">
                <a:effectLst/>
              </a:rPr>
              <a:t> writes commit to blob store before returning to app</a:t>
            </a:r>
          </a:p>
          <a:p>
            <a:r>
              <a:rPr lang="en-US" sz="2400" dirty="0">
                <a:effectLst/>
              </a:rPr>
              <a:t>NTFS reads can be served from local cache or from blob store (cache miss)</a:t>
            </a:r>
            <a:endParaRPr lang="en-US" dirty="0">
              <a:effectLst/>
            </a:endParaRPr>
          </a:p>
          <a:p>
            <a:pPr>
              <a:buNone/>
            </a:pPr>
            <a:endParaRPr lang="en-US" dirty="0">
              <a:effectLst/>
            </a:endParaRPr>
          </a:p>
        </p:txBody>
      </p:sp>
      <p:sp>
        <p:nvSpPr>
          <p:cNvPr id="5" name="Cloud"/>
          <p:cNvSpPr>
            <a:spLocks noChangeAspect="1" noEditPoints="1" noChangeArrowheads="1"/>
          </p:cNvSpPr>
          <p:nvPr/>
        </p:nvSpPr>
        <p:spPr bwMode="auto">
          <a:xfrm>
            <a:off x="3733801" y="4858402"/>
            <a:ext cx="4800600" cy="17621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4"/>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en-US" dirty="0">
              <a:solidFill>
                <a:srgbClr val="FFFFFF"/>
              </a:solidFill>
              <a:latin typeface="Calibri"/>
            </a:endParaRPr>
          </a:p>
          <a:p>
            <a:pPr algn="r" defTabSz="914099" fontAlgn="base">
              <a:spcBef>
                <a:spcPct val="0"/>
              </a:spcBef>
              <a:spcAft>
                <a:spcPct val="0"/>
              </a:spcAft>
            </a:pPr>
            <a:r>
              <a:rPr lang="en-US" dirty="0">
                <a:solidFill>
                  <a:srgbClr val="FFFFFF"/>
                </a:solidFill>
                <a:latin typeface="Calibri"/>
              </a:rPr>
              <a:t>                           Windows Azure Blob Service</a:t>
            </a:r>
          </a:p>
        </p:txBody>
      </p:sp>
      <p:sp>
        <p:nvSpPr>
          <p:cNvPr id="6" name="Rounded Rectangle 5"/>
          <p:cNvSpPr/>
          <p:nvPr/>
        </p:nvSpPr>
        <p:spPr bwMode="auto">
          <a:xfrm>
            <a:off x="4377790" y="5324560"/>
            <a:ext cx="1448853" cy="590719"/>
          </a:xfrm>
          <a:prstGeom prst="roundRect">
            <a:avLst/>
          </a:prstGeom>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a:gradFill>
                  <a:gsLst>
                    <a:gs pos="0">
                      <a:srgbClr val="FFFFFF"/>
                    </a:gs>
                    <a:gs pos="100000">
                      <a:srgbClr val="FFFFFF"/>
                    </a:gs>
                  </a:gsLst>
                  <a:lin ang="5400000" scaled="0"/>
                </a:gradFill>
              </a:rPr>
              <a:t>DemoBlob</a:t>
            </a:r>
          </a:p>
        </p:txBody>
      </p:sp>
      <p:grpSp>
        <p:nvGrpSpPr>
          <p:cNvPr id="3" name="Group 22"/>
          <p:cNvGrpSpPr/>
          <p:nvPr/>
        </p:nvGrpSpPr>
        <p:grpSpPr>
          <a:xfrm>
            <a:off x="1003413" y="3665690"/>
            <a:ext cx="974498" cy="917861"/>
            <a:chOff x="1068149" y="3754700"/>
            <a:chExt cx="974498" cy="917861"/>
          </a:xfrm>
        </p:grpSpPr>
        <p:sp>
          <p:nvSpPr>
            <p:cNvPr id="7" name="Flowchart: Magnetic Disk 6"/>
            <p:cNvSpPr/>
            <p:nvPr/>
          </p:nvSpPr>
          <p:spPr bwMode="auto">
            <a:xfrm>
              <a:off x="1157161" y="3754700"/>
              <a:ext cx="873940" cy="679731"/>
            </a:xfrm>
            <a:prstGeom prst="flowChartMagneticDisk">
              <a:avLst/>
            </a:prstGeom>
            <a:ln>
              <a:solidFill>
                <a:schemeClr val="tx2">
                  <a:lumMod val="25000"/>
                </a:schemeClr>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8" name="TextBox 7"/>
            <p:cNvSpPr txBox="1"/>
            <p:nvPr/>
          </p:nvSpPr>
          <p:spPr>
            <a:xfrm>
              <a:off x="1068149" y="4426340"/>
              <a:ext cx="974498" cy="246221"/>
            </a:xfrm>
            <a:prstGeom prst="rect">
              <a:avLst/>
            </a:prstGeom>
            <a:noFill/>
          </p:spPr>
          <p:txBody>
            <a:bodyPr wrap="none" lIns="0" tIns="0" rIns="0" bIns="0" rtlCol="0">
              <a:spAutoFit/>
            </a:bodyPr>
            <a:lstStyle/>
            <a:p>
              <a:r>
                <a:rPr lang="en-US" sz="1600" dirty="0">
                  <a:gradFill>
                    <a:gsLst>
                      <a:gs pos="0">
                        <a:schemeClr val="tx1"/>
                      </a:gs>
                      <a:gs pos="86000">
                        <a:schemeClr val="tx1"/>
                      </a:gs>
                    </a:gsLst>
                    <a:lin ang="5400000" scaled="0"/>
                  </a:gradFill>
                </a:rPr>
                <a:t>Local Cache</a:t>
              </a:r>
            </a:p>
          </p:txBody>
        </p:sp>
      </p:grpSp>
      <p:cxnSp>
        <p:nvCxnSpPr>
          <p:cNvPr id="12" name="Straight Connector 11"/>
          <p:cNvCxnSpPr/>
          <p:nvPr/>
        </p:nvCxnSpPr>
        <p:spPr>
          <a:xfrm>
            <a:off x="687823" y="2929317"/>
            <a:ext cx="352812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890909" y="2976525"/>
            <a:ext cx="243656" cy="261610"/>
          </a:xfrm>
          <a:prstGeom prst="rect">
            <a:avLst/>
          </a:prstGeom>
          <a:noFill/>
        </p:spPr>
        <p:txBody>
          <a:bodyPr wrap="none" lIns="0" tIns="0" rIns="0" bIns="0" rtlCol="0">
            <a:spAutoFit/>
          </a:bodyPr>
          <a:lstStyle/>
          <a:p>
            <a:r>
              <a:rPr lang="en-US" dirty="0">
                <a:gradFill>
                  <a:gsLst>
                    <a:gs pos="0">
                      <a:schemeClr val="tx1"/>
                    </a:gs>
                    <a:gs pos="86000">
                      <a:schemeClr val="tx1"/>
                    </a:gs>
                  </a:gsLst>
                  <a:lin ang="5400000" scaled="0"/>
                </a:gradFill>
              </a:rPr>
              <a:t>OS</a:t>
            </a:r>
          </a:p>
        </p:txBody>
      </p:sp>
      <p:sp>
        <p:nvSpPr>
          <p:cNvPr id="16" name="Rounded Rectangle 15"/>
          <p:cNvSpPr/>
          <p:nvPr/>
        </p:nvSpPr>
        <p:spPr bwMode="auto">
          <a:xfrm>
            <a:off x="1691234" y="1990642"/>
            <a:ext cx="1521304" cy="542166"/>
          </a:xfrm>
          <a:prstGeom prst="roundRect">
            <a:avLst/>
          </a:prstGeom>
          <a:gradFill>
            <a:gsLst>
              <a:gs pos="0">
                <a:srgbClr val="8488C4"/>
              </a:gs>
              <a:gs pos="53000">
                <a:srgbClr val="D4DEFF"/>
              </a:gs>
              <a:gs pos="83000">
                <a:srgbClr val="D4DEFF"/>
              </a:gs>
              <a:gs pos="100000">
                <a:srgbClr val="96AB94"/>
              </a:gs>
            </a:gsLst>
            <a:lin ang="16200000" scaled="0"/>
          </a:gradFill>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tx2">
                    <a:lumMod val="50000"/>
                  </a:schemeClr>
                </a:solidFill>
              </a:rPr>
              <a:t>Application</a:t>
            </a:r>
            <a:endParaRPr lang="en-US" sz="2400" dirty="0">
              <a:solidFill>
                <a:schemeClr val="tx2">
                  <a:lumMod val="50000"/>
                </a:schemeClr>
              </a:solidFill>
            </a:endParaRPr>
          </a:p>
        </p:txBody>
      </p:sp>
      <p:grpSp>
        <p:nvGrpSpPr>
          <p:cNvPr id="4" name="Group 20"/>
          <p:cNvGrpSpPr/>
          <p:nvPr/>
        </p:nvGrpSpPr>
        <p:grpSpPr>
          <a:xfrm>
            <a:off x="3463393" y="3656253"/>
            <a:ext cx="985880" cy="1765408"/>
            <a:chOff x="3754705" y="3615793"/>
            <a:chExt cx="985880" cy="1765408"/>
          </a:xfrm>
        </p:grpSpPr>
        <p:sp>
          <p:nvSpPr>
            <p:cNvPr id="18" name="Curved Right Arrow 17"/>
            <p:cNvSpPr/>
            <p:nvPr/>
          </p:nvSpPr>
          <p:spPr bwMode="auto">
            <a:xfrm rot="20014297">
              <a:off x="3754705" y="3916545"/>
              <a:ext cx="485524" cy="1464656"/>
            </a:xfrm>
            <a:prstGeom prst="curvedRightArrow">
              <a:avLst/>
            </a:prstGeom>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19" name="Curved Right Arrow 18"/>
            <p:cNvSpPr/>
            <p:nvPr/>
          </p:nvSpPr>
          <p:spPr bwMode="auto">
            <a:xfrm rot="20014297" flipH="1" flipV="1">
              <a:off x="4255061" y="3615793"/>
              <a:ext cx="485524" cy="1464656"/>
            </a:xfrm>
            <a:prstGeom prst="curvedRightArrow">
              <a:avLst/>
            </a:prstGeom>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20" name="TextBox 19"/>
            <p:cNvSpPr txBox="1"/>
            <p:nvPr/>
          </p:nvSpPr>
          <p:spPr>
            <a:xfrm>
              <a:off x="3965097" y="4385883"/>
              <a:ext cx="504946" cy="261610"/>
            </a:xfrm>
            <a:prstGeom prst="rect">
              <a:avLst/>
            </a:prstGeom>
            <a:noFill/>
          </p:spPr>
          <p:txBody>
            <a:bodyPr wrap="none" lIns="0" tIns="0" rIns="0" bIns="0" rtlCol="0">
              <a:spAutoFit/>
            </a:bodyPr>
            <a:lstStyle/>
            <a:p>
              <a:r>
                <a:rPr lang="en-US" b="1" dirty="0">
                  <a:solidFill>
                    <a:schemeClr val="bg2">
                      <a:lumMod val="40000"/>
                      <a:lumOff val="60000"/>
                    </a:schemeClr>
                  </a:solidFill>
                </a:rPr>
                <a:t>Lease</a:t>
              </a:r>
            </a:p>
          </p:txBody>
        </p:sp>
      </p:grpSp>
      <p:sp>
        <p:nvSpPr>
          <p:cNvPr id="22" name="Flowchart: Magnetic Disk 21"/>
          <p:cNvSpPr/>
          <p:nvPr/>
        </p:nvSpPr>
        <p:spPr bwMode="auto">
          <a:xfrm>
            <a:off x="2120113" y="2751293"/>
            <a:ext cx="1229990" cy="962952"/>
          </a:xfrm>
          <a:prstGeom prst="flowChartMagneticDisk">
            <a:avLst/>
          </a:prstGeom>
          <a:noFill/>
          <a:ln w="22225">
            <a:solidFill>
              <a:schemeClr val="bg2">
                <a:lumMod val="20000"/>
                <a:lumOff val="80000"/>
              </a:schemeClr>
            </a:solidFill>
            <a:prstDash val="sysDash"/>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bg2">
                    <a:lumMod val="40000"/>
                    <a:lumOff val="60000"/>
                  </a:schemeClr>
                </a:solidFill>
              </a:rPr>
              <a:t>Drive X:</a:t>
            </a:r>
            <a:endParaRPr lang="en-US" sz="1600" dirty="0">
              <a:solidFill>
                <a:schemeClr val="bg2">
                  <a:lumMod val="40000"/>
                  <a:lumOff val="60000"/>
                </a:schemeClr>
              </a:solidFill>
            </a:endParaRPr>
          </a:p>
        </p:txBody>
      </p:sp>
      <p:cxnSp>
        <p:nvCxnSpPr>
          <p:cNvPr id="25" name="Straight Arrow Connector 24"/>
          <p:cNvCxnSpPr/>
          <p:nvPr/>
        </p:nvCxnSpPr>
        <p:spPr>
          <a:xfrm rot="5400000">
            <a:off x="2023010" y="2840305"/>
            <a:ext cx="614995" cy="1588"/>
          </a:xfrm>
          <a:prstGeom prst="straightConnector1">
            <a:avLst/>
          </a:prstGeom>
          <a:ln w="28575">
            <a:solidFill>
              <a:schemeClr val="tx1"/>
            </a:solidFill>
            <a:tailEnd type="arrow"/>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0" name="Group 32"/>
          <p:cNvGrpSpPr/>
          <p:nvPr/>
        </p:nvGrpSpPr>
        <p:grpSpPr>
          <a:xfrm>
            <a:off x="1618408" y="3155338"/>
            <a:ext cx="2759382" cy="2193496"/>
            <a:chOff x="1618408" y="3155338"/>
            <a:chExt cx="2759382" cy="2193496"/>
          </a:xfrm>
        </p:grpSpPr>
        <p:cxnSp>
          <p:nvCxnSpPr>
            <p:cNvPr id="27" name="Straight Arrow Connector 26"/>
            <p:cNvCxnSpPr/>
            <p:nvPr/>
          </p:nvCxnSpPr>
          <p:spPr>
            <a:xfrm rot="10800000" flipV="1">
              <a:off x="1618408" y="3155338"/>
              <a:ext cx="695361" cy="656013"/>
            </a:xfrm>
            <a:prstGeom prst="straightConnector1">
              <a:avLst/>
            </a:prstGeom>
            <a:ln w="28575">
              <a:solidFill>
                <a:schemeClr val="tx1"/>
              </a:solidFill>
              <a:tailEnd type="arrow"/>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16200000" flipH="1">
              <a:off x="2281954" y="3252997"/>
              <a:ext cx="2176756" cy="2014917"/>
            </a:xfrm>
            <a:prstGeom prst="straightConnector1">
              <a:avLst/>
            </a:prstGeom>
            <a:ln w="28575">
              <a:solidFill>
                <a:schemeClr val="tx1"/>
              </a:solidFill>
              <a:tailEnd type="arrow"/>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cxnSp>
        <p:nvCxnSpPr>
          <p:cNvPr id="36" name="Straight Arrow Connector 35"/>
          <p:cNvCxnSpPr/>
          <p:nvPr/>
        </p:nvCxnSpPr>
        <p:spPr>
          <a:xfrm rot="10800000" flipV="1">
            <a:off x="1594132" y="3123530"/>
            <a:ext cx="671638" cy="663545"/>
          </a:xfrm>
          <a:prstGeom prst="straightConnector1">
            <a:avLst/>
          </a:prstGeom>
          <a:ln w="28575">
            <a:solidFill>
              <a:schemeClr val="tx1"/>
            </a:solidFill>
            <a:prstDash val="sysDash"/>
            <a:tailEnd type="arrow"/>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1" name="Freeform 40"/>
          <p:cNvSpPr/>
          <p:nvPr/>
        </p:nvSpPr>
        <p:spPr>
          <a:xfrm>
            <a:off x="1518606" y="2540901"/>
            <a:ext cx="463943" cy="1213805"/>
          </a:xfrm>
          <a:custGeom>
            <a:avLst/>
            <a:gdLst>
              <a:gd name="connsiteX0" fmla="*/ 59341 w 590718"/>
              <a:gd name="connsiteY0" fmla="*/ 1635939 h 1635939"/>
              <a:gd name="connsiteX1" fmla="*/ 75526 w 590718"/>
              <a:gd name="connsiteY1" fmla="*/ 705355 h 1635939"/>
              <a:gd name="connsiteX2" fmla="*/ 512495 w 590718"/>
              <a:gd name="connsiteY2" fmla="*/ 106545 h 1635939"/>
              <a:gd name="connsiteX3" fmla="*/ 544864 w 590718"/>
              <a:gd name="connsiteY3" fmla="*/ 66085 h 1635939"/>
            </a:gdLst>
            <a:ahLst/>
            <a:cxnLst>
              <a:cxn ang="0">
                <a:pos x="connsiteX0" y="connsiteY0"/>
              </a:cxn>
              <a:cxn ang="0">
                <a:pos x="connsiteX1" y="connsiteY1"/>
              </a:cxn>
              <a:cxn ang="0">
                <a:pos x="connsiteX2" y="connsiteY2"/>
              </a:cxn>
              <a:cxn ang="0">
                <a:pos x="connsiteX3" y="connsiteY3"/>
              </a:cxn>
            </a:cxnLst>
            <a:rect l="l" t="t" r="r" b="b"/>
            <a:pathLst>
              <a:path w="590718" h="1635939">
                <a:moveTo>
                  <a:pt x="59341" y="1635939"/>
                </a:moveTo>
                <a:cubicBezTo>
                  <a:pt x="29670" y="1298096"/>
                  <a:pt x="0" y="960254"/>
                  <a:pt x="75526" y="705355"/>
                </a:cubicBezTo>
                <a:cubicBezTo>
                  <a:pt x="151052" y="450456"/>
                  <a:pt x="434272" y="213090"/>
                  <a:pt x="512495" y="106545"/>
                </a:cubicBezTo>
                <a:cubicBezTo>
                  <a:pt x="590718" y="0"/>
                  <a:pt x="567791" y="33042"/>
                  <a:pt x="544864" y="66085"/>
                </a:cubicBezTo>
              </a:path>
            </a:pathLst>
          </a:custGeom>
          <a:ln w="28575">
            <a:solidFill>
              <a:schemeClr val="tx1"/>
            </a:solidFill>
            <a:tailEnd type="triangle"/>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43" name="Straight Arrow Connector 42"/>
          <p:cNvCxnSpPr/>
          <p:nvPr/>
        </p:nvCxnSpPr>
        <p:spPr>
          <a:xfrm rot="16200000" flipH="1">
            <a:off x="2310276" y="3192308"/>
            <a:ext cx="2136300" cy="2063472"/>
          </a:xfrm>
          <a:prstGeom prst="straightConnector1">
            <a:avLst/>
          </a:prstGeom>
          <a:ln w="28575">
            <a:solidFill>
              <a:schemeClr val="tx1"/>
            </a:solidFill>
            <a:prstDash val="sysDash"/>
            <a:headEnd type="none"/>
            <a:tailEnd type="arrow"/>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1956925" y="2847049"/>
            <a:ext cx="614995" cy="1588"/>
          </a:xfrm>
          <a:prstGeom prst="straightConnector1">
            <a:avLst/>
          </a:prstGeom>
          <a:ln w="28575">
            <a:solidFill>
              <a:schemeClr val="tx1"/>
            </a:solidFill>
            <a:prstDash val="sysDash"/>
            <a:tailEnd type="arrow"/>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16200000" flipV="1">
            <a:off x="2627391" y="3452779"/>
            <a:ext cx="1880769" cy="1684773"/>
          </a:xfrm>
          <a:prstGeom prst="straightConnector1">
            <a:avLst/>
          </a:prstGeom>
          <a:ln w="28575">
            <a:solidFill>
              <a:schemeClr val="tx1"/>
            </a:solidFill>
            <a:prstDash val="solid"/>
            <a:headEnd type="none"/>
            <a:tailEnd type="arrow"/>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0800000" flipV="1">
            <a:off x="1658867" y="3348843"/>
            <a:ext cx="1066520" cy="778099"/>
          </a:xfrm>
          <a:prstGeom prst="straightConnector1">
            <a:avLst/>
          </a:prstGeom>
          <a:ln w="28575">
            <a:solidFill>
              <a:schemeClr val="tx1"/>
            </a:solidFill>
            <a:prstDash val="solid"/>
            <a:headEnd type="none"/>
            <a:tailEnd type="arrow"/>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6200000" flipV="1">
            <a:off x="2168035" y="2803365"/>
            <a:ext cx="811275" cy="291557"/>
          </a:xfrm>
          <a:prstGeom prst="straightConnector1">
            <a:avLst/>
          </a:prstGeom>
          <a:ln w="28575">
            <a:solidFill>
              <a:schemeClr val="tx1"/>
            </a:solidFill>
            <a:prstDash val="solid"/>
            <a:headEnd type="none"/>
            <a:tailEnd type="arrow"/>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38018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323528" y="-27384"/>
            <a:ext cx="7488831" cy="915506"/>
          </a:xfrm>
        </p:spPr>
        <p:txBody>
          <a:bodyPr/>
          <a:lstStyle/>
          <a:p>
            <a:r>
              <a:rPr lang="en-US" sz="3600" dirty="0"/>
              <a:t>Cloud Drive Client Library Sample</a:t>
            </a:r>
          </a:p>
        </p:txBody>
      </p:sp>
      <p:sp>
        <p:nvSpPr>
          <p:cNvPr id="6" name="Rectangle 5"/>
          <p:cNvSpPr/>
          <p:nvPr/>
        </p:nvSpPr>
        <p:spPr>
          <a:xfrm>
            <a:off x="323528" y="908720"/>
            <a:ext cx="8763000" cy="4770537"/>
          </a:xfrm>
          <a:prstGeom prst="rect">
            <a:avLst/>
          </a:prstGeom>
          <a:noFill/>
        </p:spPr>
        <p:txBody>
          <a:bodyPr wrap="square">
            <a:spAutoFit/>
          </a:bodyPr>
          <a:lstStyle/>
          <a:p>
            <a:r>
              <a:rPr lang="en-US" sz="1600" b="1" dirty="0">
                <a:solidFill>
                  <a:srgbClr val="2B91AF"/>
                </a:solidFill>
              </a:rPr>
              <a:t>CloudStorageAccount </a:t>
            </a:r>
            <a:r>
              <a:rPr lang="en-US" sz="1600" dirty="0">
                <a:solidFill>
                  <a:schemeClr val="bg1"/>
                </a:solidFill>
              </a:rPr>
              <a:t>account =       </a:t>
            </a:r>
          </a:p>
          <a:p>
            <a:r>
              <a:rPr lang="en-US" sz="1600" b="1" dirty="0">
                <a:solidFill>
                  <a:schemeClr val="bg1"/>
                </a:solidFill>
              </a:rPr>
              <a:t> </a:t>
            </a:r>
            <a:r>
              <a:rPr lang="en-US" sz="1600" b="1" dirty="0" err="1">
                <a:solidFill>
                  <a:srgbClr val="2B91AF"/>
                </a:solidFill>
              </a:rPr>
              <a:t>CloudStorageAccount</a:t>
            </a:r>
            <a:r>
              <a:rPr lang="en-US" sz="1600" dirty="0" err="1">
                <a:solidFill>
                  <a:prstClr val="black"/>
                </a:solidFill>
              </a:rPr>
              <a:t>.</a:t>
            </a:r>
            <a:r>
              <a:rPr lang="en-US" sz="1600" b="1" dirty="0" err="1">
                <a:solidFill>
                  <a:prstClr val="black"/>
                </a:solidFill>
              </a:rPr>
              <a:t>FromConfigurationSetting</a:t>
            </a:r>
            <a:r>
              <a:rPr lang="en-US" sz="1600" dirty="0">
                <a:solidFill>
                  <a:prstClr val="black"/>
                </a:solidFill>
              </a:rPr>
              <a:t>(</a:t>
            </a:r>
            <a:r>
              <a:rPr lang="en-US" sz="1600" dirty="0">
                <a:solidFill>
                  <a:srgbClr val="A31515"/>
                </a:solidFill>
              </a:rPr>
              <a:t>"CloudStorageAccount"</a:t>
            </a:r>
            <a:r>
              <a:rPr lang="en-US" sz="1600" dirty="0">
                <a:solidFill>
                  <a:prstClr val="black"/>
                </a:solidFill>
              </a:rPr>
              <a:t>);</a:t>
            </a:r>
            <a:endParaRPr lang="en-US" sz="1600" b="1" dirty="0">
              <a:solidFill>
                <a:srgbClr val="2B91AF"/>
              </a:solidFill>
            </a:endParaRPr>
          </a:p>
          <a:p>
            <a:endParaRPr lang="en-US" sz="1600" b="1" dirty="0">
              <a:solidFill>
                <a:srgbClr val="2B91AF"/>
              </a:solidFill>
            </a:endParaRPr>
          </a:p>
          <a:p>
            <a:r>
              <a:rPr lang="en-US" sz="1600" b="1" dirty="0">
                <a:solidFill>
                  <a:srgbClr val="008000"/>
                </a:solidFill>
              </a:rPr>
              <a:t>//Initialize the local cache for drives mounted by this role instance</a:t>
            </a:r>
          </a:p>
          <a:p>
            <a:r>
              <a:rPr lang="en-US" sz="1600" b="1" dirty="0">
                <a:solidFill>
                  <a:srgbClr val="2B91AF"/>
                </a:solidFill>
              </a:rPr>
              <a:t>CloudDrive</a:t>
            </a:r>
            <a:r>
              <a:rPr lang="en-US" sz="1600" dirty="0">
                <a:solidFill>
                  <a:prstClr val="black"/>
                </a:solidFill>
              </a:rPr>
              <a:t>.</a:t>
            </a:r>
            <a:r>
              <a:rPr lang="en-US" sz="1600" b="1" dirty="0">
                <a:solidFill>
                  <a:prstClr val="black"/>
                </a:solidFill>
              </a:rPr>
              <a:t>InitializeCache</a:t>
            </a:r>
            <a:r>
              <a:rPr lang="en-US" sz="1600" dirty="0">
                <a:solidFill>
                  <a:prstClr val="black"/>
                </a:solidFill>
              </a:rPr>
              <a:t>(localCacheDir, cacheSizeInMB);</a:t>
            </a:r>
            <a:endParaRPr lang="en-US" sz="1600" dirty="0">
              <a:solidFill>
                <a:schemeClr val="bg1"/>
              </a:solidFill>
            </a:endParaRPr>
          </a:p>
          <a:p>
            <a:endParaRPr lang="en-US" sz="1600" b="1" dirty="0">
              <a:solidFill>
                <a:srgbClr val="2B91AF"/>
              </a:solidFill>
            </a:endParaRPr>
          </a:p>
          <a:p>
            <a:r>
              <a:rPr lang="en-US" sz="1600" b="1" dirty="0">
                <a:solidFill>
                  <a:srgbClr val="008000"/>
                </a:solidFill>
              </a:rPr>
              <a:t>//Create a cloud drive (PageBlob)</a:t>
            </a:r>
          </a:p>
          <a:p>
            <a:r>
              <a:rPr lang="en-US" sz="1600" b="1" dirty="0">
                <a:solidFill>
                  <a:srgbClr val="2B91AF"/>
                </a:solidFill>
              </a:rPr>
              <a:t>CloudDrive</a:t>
            </a:r>
            <a:r>
              <a:rPr lang="en-US" sz="1600" dirty="0">
                <a:solidFill>
                  <a:prstClr val="black"/>
                </a:solidFill>
              </a:rPr>
              <a:t> drive = </a:t>
            </a:r>
            <a:r>
              <a:rPr lang="en-US" sz="1600" dirty="0">
                <a:solidFill>
                  <a:schemeClr val="bg1"/>
                </a:solidFill>
              </a:rPr>
              <a:t>a</a:t>
            </a:r>
            <a:r>
              <a:rPr lang="en-US" sz="1600" dirty="0">
                <a:solidFill>
                  <a:prstClr val="black"/>
                </a:solidFill>
              </a:rPr>
              <a:t>(</a:t>
            </a:r>
            <a:r>
              <a:rPr lang="en-US" sz="1600" dirty="0" err="1">
                <a:solidFill>
                  <a:prstClr val="black"/>
                </a:solidFill>
              </a:rPr>
              <a:t>pageBlobUri</a:t>
            </a:r>
            <a:r>
              <a:rPr lang="en-US" sz="1600" dirty="0">
                <a:solidFill>
                  <a:prstClr val="black"/>
                </a:solidFill>
              </a:rPr>
              <a:t>);</a:t>
            </a:r>
          </a:p>
          <a:p>
            <a:endParaRPr lang="en-US" sz="1600" b="1" dirty="0">
              <a:solidFill>
                <a:prstClr val="black"/>
              </a:solidFill>
            </a:endParaRPr>
          </a:p>
          <a:p>
            <a:r>
              <a:rPr lang="en-US" sz="1600" b="1" dirty="0">
                <a:solidFill>
                  <a:srgbClr val="008000"/>
                </a:solidFill>
              </a:rPr>
              <a:t>//Mount the network attached drive on the local file system</a:t>
            </a:r>
          </a:p>
          <a:p>
            <a:r>
              <a:rPr lang="en-US" sz="1600" dirty="0">
                <a:solidFill>
                  <a:srgbClr val="0000FF"/>
                </a:solidFill>
              </a:rPr>
              <a:t>string</a:t>
            </a:r>
            <a:r>
              <a:rPr lang="en-US" sz="1600" dirty="0">
                <a:solidFill>
                  <a:prstClr val="black"/>
                </a:solidFill>
              </a:rPr>
              <a:t> pathOnLocalFS = </a:t>
            </a:r>
            <a:r>
              <a:rPr lang="en-US" sz="1600" dirty="0" err="1">
                <a:solidFill>
                  <a:prstClr val="black"/>
                </a:solidFill>
              </a:rPr>
              <a:t>drive.</a:t>
            </a:r>
            <a:r>
              <a:rPr lang="en-US" sz="1600" b="1" dirty="0" err="1">
                <a:solidFill>
                  <a:prstClr val="black"/>
                </a:solidFill>
              </a:rPr>
              <a:t>Mount</a:t>
            </a:r>
            <a:r>
              <a:rPr lang="en-US" sz="1600" dirty="0">
                <a:solidFill>
                  <a:prstClr val="black"/>
                </a:solidFill>
              </a:rPr>
              <a:t>(20</a:t>
            </a:r>
            <a:r>
              <a:rPr lang="en-US" sz="1600" dirty="0">
                <a:solidFill>
                  <a:schemeClr val="bg1"/>
                </a:solidFill>
              </a:rPr>
              <a:t>B</a:t>
            </a:r>
            <a:r>
              <a:rPr lang="en-US" sz="1600" dirty="0">
                <a:solidFill>
                  <a:srgbClr val="008000"/>
                </a:solidFill>
              </a:rPr>
              <a:t>/* </a:t>
            </a:r>
            <a:r>
              <a:rPr lang="en-US" sz="1600" dirty="0" err="1">
                <a:solidFill>
                  <a:srgbClr val="008000"/>
                </a:solidFill>
              </a:rPr>
              <a:t>sizeInMB</a:t>
            </a:r>
            <a:r>
              <a:rPr lang="en-US" sz="1600" dirty="0">
                <a:solidFill>
                  <a:srgbClr val="008000"/>
                </a:solidFill>
              </a:rPr>
              <a:t> */</a:t>
            </a:r>
            <a:r>
              <a:rPr lang="en-US" sz="1600" dirty="0">
                <a:solidFill>
                  <a:prstClr val="black"/>
                </a:solidFill>
              </a:rPr>
              <a:t>, </a:t>
            </a:r>
            <a:r>
              <a:rPr lang="en-US" sz="1600" b="1" dirty="0">
                <a:solidFill>
                  <a:srgbClr val="2B91AF"/>
                </a:solidFill>
              </a:rPr>
              <a:t>DriveMountOptions</a:t>
            </a:r>
            <a:r>
              <a:rPr lang="en-US" sz="1600" dirty="0">
                <a:solidFill>
                  <a:prstClr val="black"/>
                </a:solidFill>
              </a:rPr>
              <a:t>.None);</a:t>
            </a:r>
          </a:p>
          <a:p>
            <a:endParaRPr lang="en-US" sz="1600" b="1" dirty="0">
              <a:solidFill>
                <a:srgbClr val="2B91AF"/>
              </a:solidFill>
            </a:endParaRPr>
          </a:p>
          <a:p>
            <a:r>
              <a:rPr lang="en-US" sz="1600" b="1" dirty="0">
                <a:solidFill>
                  <a:srgbClr val="008000"/>
                </a:solidFill>
              </a:rPr>
              <a:t>//Use NTFS APIs to Read/Write files to drive</a:t>
            </a:r>
            <a:endParaRPr lang="en-US" sz="1600" b="1" dirty="0">
              <a:solidFill>
                <a:schemeClr val="bg1"/>
              </a:solidFill>
            </a:endParaRPr>
          </a:p>
          <a:p>
            <a:r>
              <a:rPr lang="en-US" sz="1600" b="1" dirty="0">
                <a:solidFill>
                  <a:schemeClr val="bg1"/>
                </a:solidFill>
              </a:rPr>
              <a:t>…</a:t>
            </a:r>
            <a:endParaRPr lang="en-US" sz="1600" b="1" dirty="0">
              <a:solidFill>
                <a:srgbClr val="2B91AF"/>
              </a:solidFill>
            </a:endParaRPr>
          </a:p>
          <a:p>
            <a:r>
              <a:rPr lang="en-US" sz="1600" b="1" dirty="0">
                <a:solidFill>
                  <a:srgbClr val="008000"/>
                </a:solidFill>
              </a:rPr>
              <a:t>//Snapshot drive while mounted to create backups</a:t>
            </a:r>
          </a:p>
          <a:p>
            <a:r>
              <a:rPr lang="en-US" sz="1600" dirty="0">
                <a:solidFill>
                  <a:srgbClr val="0000FF"/>
                </a:solidFill>
              </a:rPr>
              <a:t>Uri</a:t>
            </a:r>
            <a:r>
              <a:rPr lang="en-US" sz="1600" dirty="0">
                <a:solidFill>
                  <a:prstClr val="black"/>
                </a:solidFill>
              </a:rPr>
              <a:t> snapshotUri = drive.</a:t>
            </a:r>
            <a:r>
              <a:rPr lang="en-US" sz="1600" b="1" dirty="0">
                <a:solidFill>
                  <a:prstClr val="black"/>
                </a:solidFill>
              </a:rPr>
              <a:t>Snapshot</a:t>
            </a:r>
            <a:r>
              <a:rPr lang="en-US" sz="1600" dirty="0">
                <a:solidFill>
                  <a:prstClr val="black"/>
                </a:solidFill>
              </a:rPr>
              <a:t>();</a:t>
            </a:r>
          </a:p>
          <a:p>
            <a:endParaRPr lang="en-US" sz="1600" b="1" dirty="0">
              <a:solidFill>
                <a:srgbClr val="2B91AF"/>
              </a:solidFill>
            </a:endParaRPr>
          </a:p>
          <a:p>
            <a:r>
              <a:rPr lang="en-US" sz="1600" b="1" dirty="0">
                <a:solidFill>
                  <a:srgbClr val="008000"/>
                </a:solidFill>
              </a:rPr>
              <a:t>//Unmount the drive</a:t>
            </a:r>
          </a:p>
          <a:p>
            <a:r>
              <a:rPr lang="en-US" sz="1600" dirty="0">
                <a:solidFill>
                  <a:prstClr val="black"/>
                </a:solidFill>
              </a:rPr>
              <a:t>drive.</a:t>
            </a:r>
            <a:r>
              <a:rPr lang="en-US" sz="1600" b="1" dirty="0">
                <a:solidFill>
                  <a:prstClr val="black"/>
                </a:solidFill>
              </a:rPr>
              <a:t>Unmount</a:t>
            </a:r>
            <a:r>
              <a:rPr lang="en-US" sz="1600" dirty="0">
                <a:solidFill>
                  <a:prstClr val="black"/>
                </a:solidFill>
              </a:rPr>
              <a:t>();</a:t>
            </a:r>
          </a:p>
        </p:txBody>
      </p:sp>
    </p:spTree>
    <p:extLst>
      <p:ext uri="{BB962C8B-B14F-4D97-AF65-F5344CB8AC3E}">
        <p14:creationId xmlns:p14="http://schemas.microsoft.com/office/powerpoint/2010/main" val="29434542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79680"/>
            <a:ext cx="7886700" cy="652721"/>
          </a:xfrm>
        </p:spPr>
        <p:txBody>
          <a:bodyPr/>
          <a:lstStyle/>
          <a:p>
            <a:r>
              <a:rPr lang="en-NZ" sz="3600" dirty="0"/>
              <a:t>Failover with Drives</a:t>
            </a:r>
          </a:p>
        </p:txBody>
      </p:sp>
      <p:sp>
        <p:nvSpPr>
          <p:cNvPr id="3" name="Text Placeholder 2"/>
          <p:cNvSpPr>
            <a:spLocks noGrp="1"/>
          </p:cNvSpPr>
          <p:nvPr>
            <p:ph idx="1"/>
          </p:nvPr>
        </p:nvSpPr>
        <p:spPr>
          <a:xfrm>
            <a:off x="395536" y="1132401"/>
            <a:ext cx="8363938" cy="5896999"/>
          </a:xfrm>
        </p:spPr>
        <p:txBody>
          <a:bodyPr/>
          <a:lstStyle/>
          <a:p>
            <a:r>
              <a:rPr lang="en-NZ" sz="2000" dirty="0"/>
              <a:t>Must issue NTFS Flush command to persist data</a:t>
            </a:r>
          </a:p>
          <a:p>
            <a:pPr lvl="1"/>
            <a:r>
              <a:rPr lang="en-NZ" sz="2000" dirty="0"/>
              <a:t>Use </a:t>
            </a:r>
            <a:r>
              <a:rPr lang="en-NZ" sz="2000" dirty="0" err="1"/>
              <a:t>System.IO.Stream.Flush</a:t>
            </a:r>
            <a:r>
              <a:rPr lang="en-NZ" sz="2000" dirty="0"/>
              <a:t>()</a:t>
            </a:r>
          </a:p>
          <a:p>
            <a:r>
              <a:rPr lang="en-NZ" sz="2000" dirty="0"/>
              <a:t>Read/Write Drives protected with leases</a:t>
            </a:r>
          </a:p>
          <a:p>
            <a:pPr lvl="1"/>
            <a:r>
              <a:rPr lang="en-NZ" sz="2000" dirty="0"/>
              <a:t>1 Minute lease expiry</a:t>
            </a:r>
          </a:p>
          <a:p>
            <a:pPr lvl="1"/>
            <a:r>
              <a:rPr lang="en-NZ" sz="2000" dirty="0"/>
              <a:t>Maintained  by Windows Azure OS Driver</a:t>
            </a:r>
          </a:p>
          <a:p>
            <a:pPr lvl="1"/>
            <a:r>
              <a:rPr lang="en-NZ" sz="2000" dirty="0" err="1"/>
              <a:t>Unmount</a:t>
            </a:r>
            <a:r>
              <a:rPr lang="en-NZ" sz="2000" dirty="0"/>
              <a:t> on </a:t>
            </a:r>
            <a:r>
              <a:rPr lang="en-NZ" sz="2000" dirty="0" err="1"/>
              <a:t>RoleEntryPoint.OnStop</a:t>
            </a:r>
            <a:endParaRPr lang="en-NZ" sz="2000" dirty="0"/>
          </a:p>
          <a:p>
            <a:r>
              <a:rPr lang="en-NZ" sz="2000" dirty="0"/>
              <a:t>On failure</a:t>
            </a:r>
          </a:p>
          <a:p>
            <a:pPr lvl="1"/>
            <a:r>
              <a:rPr lang="en-NZ" sz="2000" dirty="0"/>
              <a:t>Lease will timeout after 1 minute</a:t>
            </a:r>
          </a:p>
          <a:p>
            <a:pPr lvl="1"/>
            <a:r>
              <a:rPr lang="en-NZ" sz="2000" dirty="0"/>
              <a:t>Re-mount drive on new instance</a:t>
            </a:r>
          </a:p>
          <a:p>
            <a:r>
              <a:rPr lang="en-NZ" sz="2000" dirty="0"/>
              <a:t>White Paper</a:t>
            </a:r>
            <a:br>
              <a:rPr lang="en-NZ" sz="2000" dirty="0"/>
            </a:br>
            <a:r>
              <a:rPr lang="en-NZ" sz="2000" dirty="0">
                <a:hlinkClick r:id="rId3"/>
              </a:rPr>
              <a:t>http://go.microsoft.com/?linkid=9710117</a:t>
            </a:r>
            <a:endParaRPr lang="en-NZ" sz="2000" dirty="0"/>
          </a:p>
          <a:p>
            <a:endParaRPr lang="en-NZ" sz="2000" dirty="0"/>
          </a:p>
        </p:txBody>
      </p:sp>
    </p:spTree>
    <p:extLst>
      <p:ext uri="{BB962C8B-B14F-4D97-AF65-F5344CB8AC3E}">
        <p14:creationId xmlns:p14="http://schemas.microsoft.com/office/powerpoint/2010/main" val="611018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ight Arrow 55"/>
          <p:cNvSpPr/>
          <p:nvPr/>
        </p:nvSpPr>
        <p:spPr bwMode="auto">
          <a:xfrm>
            <a:off x="2551443" y="3089395"/>
            <a:ext cx="1744771" cy="662210"/>
          </a:xfrm>
          <a:prstGeom prst="rightArrow">
            <a:avLst/>
          </a:prstGeom>
          <a:solidFill>
            <a:srgbClr val="92D050">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grpSp>
        <p:nvGrpSpPr>
          <p:cNvPr id="26" name="Group 25"/>
          <p:cNvGrpSpPr/>
          <p:nvPr/>
        </p:nvGrpSpPr>
        <p:grpSpPr>
          <a:xfrm>
            <a:off x="763014" y="2600903"/>
            <a:ext cx="1918044" cy="1653485"/>
            <a:chOff x="328301" y="3881331"/>
            <a:chExt cx="722921" cy="623207"/>
          </a:xfrm>
        </p:grpSpPr>
        <p:sp>
          <p:nvSpPr>
            <p:cNvPr id="27" name="Hexagon 26"/>
            <p:cNvSpPr/>
            <p:nvPr/>
          </p:nvSpPr>
          <p:spPr bwMode="auto">
            <a:xfrm rot="19780699">
              <a:off x="328301" y="3881331"/>
              <a:ext cx="722921" cy="623207"/>
            </a:xfrm>
            <a:prstGeom prst="hexagon">
              <a:avLst>
                <a:gd name="adj" fmla="val 28905"/>
                <a:gd name="vf" fmla="val 115470"/>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66827"/>
              <a:ext cx="314925" cy="284870"/>
            </a:xfrm>
            <a:prstGeom prst="rect">
              <a:avLst/>
            </a:prstGeom>
          </p:spPr>
        </p:pic>
      </p:grpSp>
      <p:grpSp>
        <p:nvGrpSpPr>
          <p:cNvPr id="45" name="Group 44"/>
          <p:cNvGrpSpPr/>
          <p:nvPr/>
        </p:nvGrpSpPr>
        <p:grpSpPr>
          <a:xfrm>
            <a:off x="760449" y="2600903"/>
            <a:ext cx="1918044" cy="1653485"/>
            <a:chOff x="328301" y="3881331"/>
            <a:chExt cx="722921" cy="623207"/>
          </a:xfrm>
        </p:grpSpPr>
        <p:sp>
          <p:nvSpPr>
            <p:cNvPr id="46" name="Hexagon 45"/>
            <p:cNvSpPr/>
            <p:nvPr/>
          </p:nvSpPr>
          <p:spPr bwMode="auto">
            <a:xfrm rot="19780699">
              <a:off x="328301" y="3881331"/>
              <a:ext cx="722921" cy="623207"/>
            </a:xfrm>
            <a:prstGeom prst="hexagon">
              <a:avLst>
                <a:gd name="adj" fmla="val 28905"/>
                <a:gd name="vf" fmla="val 115470"/>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2298" y="4066827"/>
              <a:ext cx="314925" cy="284870"/>
            </a:xfrm>
            <a:prstGeom prst="rect">
              <a:avLst/>
            </a:prstGeom>
          </p:spPr>
        </p:pic>
      </p:grpSp>
      <p:sp>
        <p:nvSpPr>
          <p:cNvPr id="94" name="Rounded Rectangle 93"/>
          <p:cNvSpPr/>
          <p:nvPr/>
        </p:nvSpPr>
        <p:spPr bwMode="auto">
          <a:xfrm>
            <a:off x="4535683" y="2381917"/>
            <a:ext cx="4253023" cy="2535714"/>
          </a:xfrm>
          <a:prstGeom prst="roundRect">
            <a:avLst>
              <a:gd name="adj" fmla="val 3964"/>
            </a:avLst>
          </a:prstGeom>
          <a:solidFill>
            <a:srgbClr val="A6A6A6"/>
          </a:solidFill>
          <a:ln>
            <a:solidFill>
              <a:srgbClr val="A6A6A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350" dirty="0">
              <a:solidFill>
                <a:srgbClr val="FFFFFF"/>
              </a:solidFill>
            </a:endParaRPr>
          </a:p>
        </p:txBody>
      </p:sp>
      <p:grpSp>
        <p:nvGrpSpPr>
          <p:cNvPr id="97" name="Group 96"/>
          <p:cNvGrpSpPr/>
          <p:nvPr/>
        </p:nvGrpSpPr>
        <p:grpSpPr>
          <a:xfrm>
            <a:off x="4694390" y="2546069"/>
            <a:ext cx="1254309" cy="2213132"/>
            <a:chOff x="3857138" y="-151910"/>
            <a:chExt cx="1671976" cy="2950074"/>
          </a:xfrm>
        </p:grpSpPr>
        <p:pic>
          <p:nvPicPr>
            <p:cNvPr id="112" name="Picture 111"/>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3857140" y="-151910"/>
              <a:ext cx="1671974" cy="303820"/>
            </a:xfrm>
            <a:prstGeom prst="rect">
              <a:avLst/>
            </a:prstGeom>
          </p:spPr>
        </p:pic>
        <p:sp>
          <p:nvSpPr>
            <p:cNvPr id="113" name="Rectangle 112"/>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114" name="Picture 113"/>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3857140" y="2691324"/>
              <a:ext cx="1671974" cy="106840"/>
            </a:xfrm>
            <a:prstGeom prst="rect">
              <a:avLst/>
            </a:prstGeom>
          </p:spPr>
        </p:pic>
      </p:grpSp>
      <p:grpSp>
        <p:nvGrpSpPr>
          <p:cNvPr id="122" name="Group 121"/>
          <p:cNvGrpSpPr/>
          <p:nvPr/>
        </p:nvGrpSpPr>
        <p:grpSpPr>
          <a:xfrm>
            <a:off x="6036014" y="2546069"/>
            <a:ext cx="1254309" cy="2213132"/>
            <a:chOff x="3857138" y="-151910"/>
            <a:chExt cx="1671976" cy="2950074"/>
          </a:xfrm>
        </p:grpSpPr>
        <p:pic>
          <p:nvPicPr>
            <p:cNvPr id="123" name="Picture 122"/>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3857140" y="-151910"/>
              <a:ext cx="1671974" cy="303820"/>
            </a:xfrm>
            <a:prstGeom prst="rect">
              <a:avLst/>
            </a:prstGeom>
          </p:spPr>
        </p:pic>
        <p:sp>
          <p:nvSpPr>
            <p:cNvPr id="124" name="Rectangle 123"/>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125" name="Picture 124"/>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3857140" y="2691324"/>
              <a:ext cx="1671974" cy="106840"/>
            </a:xfrm>
            <a:prstGeom prst="rect">
              <a:avLst/>
            </a:prstGeom>
          </p:spPr>
        </p:pic>
      </p:grpSp>
      <p:grpSp>
        <p:nvGrpSpPr>
          <p:cNvPr id="133" name="Group 132"/>
          <p:cNvGrpSpPr/>
          <p:nvPr/>
        </p:nvGrpSpPr>
        <p:grpSpPr>
          <a:xfrm>
            <a:off x="7377534" y="2546069"/>
            <a:ext cx="1254309" cy="2213132"/>
            <a:chOff x="3857138" y="-151910"/>
            <a:chExt cx="1671976" cy="2950074"/>
          </a:xfrm>
        </p:grpSpPr>
        <p:pic>
          <p:nvPicPr>
            <p:cNvPr id="134" name="Picture 133"/>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3857140" y="-151910"/>
              <a:ext cx="1671974" cy="303820"/>
            </a:xfrm>
            <a:prstGeom prst="rect">
              <a:avLst/>
            </a:prstGeom>
          </p:spPr>
        </p:pic>
        <p:sp>
          <p:nvSpPr>
            <p:cNvPr id="135" name="Rectangle 134"/>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136" name="Picture 135"/>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3857140" y="2691324"/>
              <a:ext cx="1671974" cy="106840"/>
            </a:xfrm>
            <a:prstGeom prst="rect">
              <a:avLst/>
            </a:prstGeom>
          </p:spPr>
        </p:pic>
      </p:grpSp>
      <p:sp>
        <p:nvSpPr>
          <p:cNvPr id="144" name="Rounded Rectangle 143"/>
          <p:cNvSpPr/>
          <p:nvPr/>
        </p:nvSpPr>
        <p:spPr bwMode="auto">
          <a:xfrm>
            <a:off x="6721506" y="3562838"/>
            <a:ext cx="460898" cy="564207"/>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45" name="Rounded Rectangle 144"/>
          <p:cNvSpPr/>
          <p:nvPr/>
        </p:nvSpPr>
        <p:spPr bwMode="auto">
          <a:xfrm>
            <a:off x="6121230" y="3559126"/>
            <a:ext cx="460898" cy="564207"/>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46" name="Rounded Rectangle 145"/>
          <p:cNvSpPr/>
          <p:nvPr/>
        </p:nvSpPr>
        <p:spPr bwMode="auto">
          <a:xfrm>
            <a:off x="8059058" y="2905370"/>
            <a:ext cx="460898" cy="564207"/>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grpSp>
        <p:nvGrpSpPr>
          <p:cNvPr id="126" name="Group 125"/>
          <p:cNvGrpSpPr/>
          <p:nvPr/>
        </p:nvGrpSpPr>
        <p:grpSpPr>
          <a:xfrm>
            <a:off x="6121231" y="2889197"/>
            <a:ext cx="1070949" cy="1789500"/>
            <a:chOff x="6371150" y="2709450"/>
            <a:chExt cx="1427560" cy="2385378"/>
          </a:xfrm>
        </p:grpSpPr>
        <p:pic>
          <p:nvPicPr>
            <p:cNvPr id="127" name="Picture 1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28" name="Picture 1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29" name="Picture 1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30" name="Picture 129"/>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6371150" y="4461376"/>
              <a:ext cx="636754" cy="633452"/>
            </a:xfrm>
            <a:prstGeom prst="rect">
              <a:avLst/>
            </a:prstGeom>
          </p:spPr>
        </p:pic>
        <p:pic>
          <p:nvPicPr>
            <p:cNvPr id="131" name="Picture 130"/>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7161956" y="4461376"/>
              <a:ext cx="636754" cy="633452"/>
            </a:xfrm>
            <a:prstGeom prst="rect">
              <a:avLst/>
            </a:prstGeom>
          </p:spPr>
        </p:pic>
        <p:pic>
          <p:nvPicPr>
            <p:cNvPr id="132" name="Picture 13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137" name="Group 136"/>
          <p:cNvGrpSpPr/>
          <p:nvPr/>
        </p:nvGrpSpPr>
        <p:grpSpPr>
          <a:xfrm>
            <a:off x="7462751" y="2889197"/>
            <a:ext cx="1070949" cy="1789500"/>
            <a:chOff x="6371150" y="2709450"/>
            <a:chExt cx="1427560" cy="2385378"/>
          </a:xfrm>
        </p:grpSpPr>
        <p:pic>
          <p:nvPicPr>
            <p:cNvPr id="138" name="Picture 1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39" name="Picture 13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40" name="Picture 1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41" name="Picture 140"/>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6371150" y="4461376"/>
              <a:ext cx="636754" cy="633452"/>
            </a:xfrm>
            <a:prstGeom prst="rect">
              <a:avLst/>
            </a:prstGeom>
          </p:spPr>
        </p:pic>
        <p:pic>
          <p:nvPicPr>
            <p:cNvPr id="142" name="Picture 141"/>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7161956" y="4461376"/>
              <a:ext cx="636754" cy="633452"/>
            </a:xfrm>
            <a:prstGeom prst="rect">
              <a:avLst/>
            </a:prstGeom>
          </p:spPr>
        </p:pic>
        <p:pic>
          <p:nvPicPr>
            <p:cNvPr id="143" name="Picture 14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2" name="Group 1"/>
          <p:cNvGrpSpPr/>
          <p:nvPr/>
        </p:nvGrpSpPr>
        <p:grpSpPr>
          <a:xfrm>
            <a:off x="6131541" y="3559126"/>
            <a:ext cx="450587" cy="564207"/>
            <a:chOff x="8173259" y="3602456"/>
            <a:chExt cx="600626" cy="752080"/>
          </a:xfrm>
        </p:grpSpPr>
        <p:sp>
          <p:nvSpPr>
            <p:cNvPr id="49" name="Rounded Rectangle 48"/>
            <p:cNvSpPr/>
            <p:nvPr/>
          </p:nvSpPr>
          <p:spPr bwMode="auto">
            <a:xfrm>
              <a:off x="8173259" y="3602456"/>
              <a:ext cx="600626" cy="752080"/>
            </a:xfrm>
            <a:prstGeom prst="roundRect">
              <a:avLst>
                <a:gd name="adj" fmla="val 10276"/>
              </a:avLst>
            </a:prstGeom>
            <a:solidFill>
              <a:srgbClr val="ED1E79"/>
            </a:solid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50" name="Picture 49"/>
            <p:cNvPicPr>
              <a:picLocks noChangeAspect="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262809" y="3757835"/>
              <a:ext cx="434829" cy="434829"/>
            </a:xfrm>
            <a:prstGeom prst="rect">
              <a:avLst/>
            </a:prstGeom>
          </p:spPr>
        </p:pic>
      </p:grpSp>
      <p:sp>
        <p:nvSpPr>
          <p:cNvPr id="5" name="Rounded Rectangle 4"/>
          <p:cNvSpPr/>
          <p:nvPr/>
        </p:nvSpPr>
        <p:spPr bwMode="auto">
          <a:xfrm>
            <a:off x="6121231" y="3544199"/>
            <a:ext cx="477690" cy="592690"/>
          </a:xfrm>
          <a:prstGeom prst="roundRect">
            <a:avLst>
              <a:gd name="adj" fmla="val 8320"/>
            </a:avLst>
          </a:prstGeom>
          <a:solidFill>
            <a:srgbClr val="5959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54" name="Rounded Rectangle 53"/>
          <p:cNvSpPr/>
          <p:nvPr/>
        </p:nvSpPr>
        <p:spPr bwMode="auto">
          <a:xfrm>
            <a:off x="4796400" y="2902901"/>
            <a:ext cx="460898" cy="564207"/>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grpSp>
        <p:nvGrpSpPr>
          <p:cNvPr id="115" name="Group 114"/>
          <p:cNvGrpSpPr/>
          <p:nvPr/>
        </p:nvGrpSpPr>
        <p:grpSpPr>
          <a:xfrm>
            <a:off x="4779608" y="2889197"/>
            <a:ext cx="1070949" cy="1789500"/>
            <a:chOff x="6371150" y="2709450"/>
            <a:chExt cx="1427560" cy="2385378"/>
          </a:xfrm>
        </p:grpSpPr>
        <p:pic>
          <p:nvPicPr>
            <p:cNvPr id="116" name="Picture 1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17" name="Picture 1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18" name="Picture 1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19" name="Picture 118"/>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6371150" y="4461376"/>
              <a:ext cx="636754" cy="633452"/>
            </a:xfrm>
            <a:prstGeom prst="rect">
              <a:avLst/>
            </a:prstGeom>
          </p:spPr>
        </p:pic>
        <p:pic>
          <p:nvPicPr>
            <p:cNvPr id="120" name="Picture 119"/>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7161956" y="4461376"/>
              <a:ext cx="636754" cy="633452"/>
            </a:xfrm>
            <a:prstGeom prst="rect">
              <a:avLst/>
            </a:prstGeom>
          </p:spPr>
        </p:pic>
        <p:pic>
          <p:nvPicPr>
            <p:cNvPr id="121" name="Picture 1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sp>
        <p:nvSpPr>
          <p:cNvPr id="53" name="TextBox 52"/>
          <p:cNvSpPr txBox="1"/>
          <p:nvPr/>
        </p:nvSpPr>
        <p:spPr>
          <a:xfrm>
            <a:off x="5491824" y="5079911"/>
            <a:ext cx="2340740" cy="166199"/>
          </a:xfrm>
          <a:prstGeom prst="rect">
            <a:avLst/>
          </a:prstGeom>
          <a:noFill/>
        </p:spPr>
        <p:txBody>
          <a:bodyPr wrap="square" lIns="0" tIns="0" rIns="0" bIns="0" rtlCol="0">
            <a:spAutoFit/>
          </a:bodyPr>
          <a:lstStyle/>
          <a:p>
            <a:pPr algn="ctr">
              <a:lnSpc>
                <a:spcPct val="80000"/>
              </a:lnSpc>
              <a:spcBef>
                <a:spcPct val="20000"/>
              </a:spcBef>
              <a:buSzPct val="80000"/>
            </a:pPr>
            <a:r>
              <a:rPr lang="en-US" sz="1350" dirty="0">
                <a:solidFill>
                  <a:srgbClr val="5F5F5F">
                    <a:alpha val="99000"/>
                  </a:srgbClr>
                </a:solidFill>
              </a:rPr>
              <a:t>Windows Azure Storage</a:t>
            </a:r>
          </a:p>
        </p:txBody>
      </p:sp>
      <p:sp>
        <p:nvSpPr>
          <p:cNvPr id="55" name="Title 3"/>
          <p:cNvSpPr txBox="1">
            <a:spLocks/>
          </p:cNvSpPr>
          <p:nvPr/>
        </p:nvSpPr>
        <p:spPr>
          <a:xfrm>
            <a:off x="389436" y="1158741"/>
            <a:ext cx="8363938" cy="561069"/>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sz="4951" dirty="0">
                <a:solidFill>
                  <a:srgbClr val="FFFFFF"/>
                </a:solidFill>
              </a:rPr>
              <a:t>VM with persistent drive</a:t>
            </a:r>
          </a:p>
        </p:txBody>
      </p:sp>
      <p:sp>
        <p:nvSpPr>
          <p:cNvPr id="4" name="Title 3"/>
          <p:cNvSpPr>
            <a:spLocks noGrp="1"/>
          </p:cNvSpPr>
          <p:nvPr>
            <p:ph type="title"/>
          </p:nvPr>
        </p:nvSpPr>
        <p:spPr/>
        <p:txBody>
          <a:bodyPr/>
          <a:lstStyle/>
          <a:p>
            <a:r>
              <a:rPr lang="en-US" dirty="0"/>
              <a:t>Auto Correction</a:t>
            </a:r>
          </a:p>
        </p:txBody>
      </p:sp>
    </p:spTree>
    <p:extLst>
      <p:ext uri="{BB962C8B-B14F-4D97-AF65-F5344CB8AC3E}">
        <p14:creationId xmlns:p14="http://schemas.microsoft.com/office/powerpoint/2010/main" val="1809663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4"/>
                                        </p:tgtEl>
                                        <p:attrNameLst>
                                          <p:attrName>style.visibility</p:attrName>
                                        </p:attrNameLst>
                                      </p:cBhvr>
                                      <p:to>
                                        <p:strVal val="visible"/>
                                      </p:to>
                                    </p:set>
                                    <p:animEffect transition="in" filter="fade">
                                      <p:cBhvr>
                                        <p:cTn id="12" dur="250"/>
                                        <p:tgtEl>
                                          <p:spTgt spid="144"/>
                                        </p:tgtEl>
                                      </p:cBhvr>
                                    </p:animEffect>
                                  </p:childTnLst>
                                </p:cTn>
                              </p:par>
                            </p:childTnLst>
                          </p:cTn>
                        </p:par>
                        <p:par>
                          <p:cTn id="13" fill="hold">
                            <p:stCondLst>
                              <p:cond delay="25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animBg="1"/>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5760"/>
            <a:ext cx="8795320" cy="1143000"/>
          </a:xfrm>
        </p:spPr>
        <p:txBody>
          <a:bodyPr/>
          <a:lstStyle/>
          <a:p>
            <a:pPr algn="l"/>
            <a:r>
              <a:rPr lang="en-US" sz="3600" dirty="0"/>
              <a:t>Demo</a:t>
            </a:r>
            <a:br>
              <a:rPr lang="de-DE" sz="1600" b="0" dirty="0">
                <a:latin typeface="Segoe UI" pitchFamily="34" charset="0"/>
                <a:ea typeface="Segoe UI" pitchFamily="34" charset="0"/>
                <a:cs typeface="Segoe UI" pitchFamily="34" charset="0"/>
              </a:rPr>
            </a:br>
            <a:endParaRPr lang="de-DE" sz="1600" b="0" dirty="0">
              <a:latin typeface="Segoe UI" pitchFamily="34" charset="0"/>
              <a:ea typeface="Segoe UI" pitchFamily="34" charset="0"/>
              <a:cs typeface="Segoe UI" pitchFamily="34" charset="0"/>
            </a:endParaRPr>
          </a:p>
        </p:txBody>
      </p:sp>
      <p:sp>
        <p:nvSpPr>
          <p:cNvPr id="12" name="Rectangle 11"/>
          <p:cNvSpPr/>
          <p:nvPr/>
        </p:nvSpPr>
        <p:spPr>
          <a:xfrm>
            <a:off x="2699792" y="2264405"/>
            <a:ext cx="1728192" cy="102057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itchFamily="34" charset="0"/>
              <a:ea typeface="Segoe UI" pitchFamily="34" charset="0"/>
              <a:cs typeface="Segoe UI" pitchFamily="34" charset="0"/>
            </a:endParaRPr>
          </a:p>
          <a:p>
            <a:pPr algn="ctr"/>
            <a:endParaRPr lang="en-US" dirty="0">
              <a:latin typeface="Segoe UI" pitchFamily="34" charset="0"/>
              <a:ea typeface="Segoe UI" pitchFamily="34" charset="0"/>
              <a:cs typeface="Segoe UI" pitchFamily="34" charset="0"/>
            </a:endParaRPr>
          </a:p>
          <a:p>
            <a:pPr algn="ctr"/>
            <a:r>
              <a:rPr lang="en-US" dirty="0">
                <a:latin typeface="Segoe UI" pitchFamily="34" charset="0"/>
                <a:ea typeface="Segoe UI" pitchFamily="34" charset="0"/>
                <a:cs typeface="Segoe UI" pitchFamily="34" charset="0"/>
              </a:rPr>
              <a:t>CREATE</a:t>
            </a:r>
          </a:p>
          <a:p>
            <a:pPr algn="ctr"/>
            <a:endParaRPr lang="en-US" dirty="0">
              <a:latin typeface="Segoe UI" pitchFamily="34" charset="0"/>
              <a:ea typeface="Segoe UI" pitchFamily="34" charset="0"/>
              <a:cs typeface="Segoe UI" pitchFamily="34" charset="0"/>
            </a:endParaRPr>
          </a:p>
          <a:p>
            <a:pPr algn="ctr"/>
            <a:endParaRPr lang="de-DE" dirty="0">
              <a:latin typeface="Segoe UI" pitchFamily="34" charset="0"/>
              <a:ea typeface="Segoe UI" pitchFamily="34" charset="0"/>
              <a:cs typeface="Segoe UI" pitchFamily="34" charset="0"/>
            </a:endParaRPr>
          </a:p>
        </p:txBody>
      </p:sp>
      <p:sp>
        <p:nvSpPr>
          <p:cNvPr id="7" name="Rectangle 6"/>
          <p:cNvSpPr/>
          <p:nvPr/>
        </p:nvSpPr>
        <p:spPr>
          <a:xfrm>
            <a:off x="4589584" y="2264404"/>
            <a:ext cx="1728192" cy="102057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itchFamily="34" charset="0"/>
              <a:ea typeface="Segoe UI" pitchFamily="34" charset="0"/>
              <a:cs typeface="Segoe UI" pitchFamily="34" charset="0"/>
            </a:endParaRPr>
          </a:p>
          <a:p>
            <a:pPr algn="ctr"/>
            <a:endParaRPr lang="en-US" dirty="0">
              <a:latin typeface="Segoe UI" pitchFamily="34" charset="0"/>
              <a:ea typeface="Segoe UI" pitchFamily="34" charset="0"/>
              <a:cs typeface="Segoe UI" pitchFamily="34" charset="0"/>
            </a:endParaRPr>
          </a:p>
          <a:p>
            <a:pPr algn="ctr"/>
            <a:r>
              <a:rPr lang="en-US" dirty="0">
                <a:latin typeface="Segoe UI" pitchFamily="34" charset="0"/>
                <a:ea typeface="Segoe UI" pitchFamily="34" charset="0"/>
                <a:cs typeface="Segoe UI" pitchFamily="34" charset="0"/>
              </a:rPr>
              <a:t>MOUNT</a:t>
            </a:r>
          </a:p>
          <a:p>
            <a:pPr algn="ctr"/>
            <a:endParaRPr lang="en-US" dirty="0">
              <a:latin typeface="Segoe UI" pitchFamily="34" charset="0"/>
              <a:ea typeface="Segoe UI" pitchFamily="34" charset="0"/>
              <a:cs typeface="Segoe UI" pitchFamily="34" charset="0"/>
            </a:endParaRPr>
          </a:p>
          <a:p>
            <a:pPr algn="ctr"/>
            <a:endParaRPr lang="de-DE" dirty="0">
              <a:latin typeface="Segoe UI" pitchFamily="34" charset="0"/>
              <a:ea typeface="Segoe UI" pitchFamily="34" charset="0"/>
              <a:cs typeface="Segoe UI" pitchFamily="34" charset="0"/>
            </a:endParaRPr>
          </a:p>
        </p:txBody>
      </p:sp>
      <p:sp>
        <p:nvSpPr>
          <p:cNvPr id="8" name="Rectangle 7"/>
          <p:cNvSpPr/>
          <p:nvPr/>
        </p:nvSpPr>
        <p:spPr>
          <a:xfrm>
            <a:off x="2699792" y="3429001"/>
            <a:ext cx="1728192" cy="102057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itchFamily="34" charset="0"/>
              <a:ea typeface="Segoe UI" pitchFamily="34" charset="0"/>
              <a:cs typeface="Segoe UI" pitchFamily="34" charset="0"/>
            </a:endParaRPr>
          </a:p>
          <a:p>
            <a:pPr algn="ctr"/>
            <a:endParaRPr lang="en-US" dirty="0">
              <a:latin typeface="Segoe UI" pitchFamily="34" charset="0"/>
              <a:ea typeface="Segoe UI" pitchFamily="34" charset="0"/>
              <a:cs typeface="Segoe UI" pitchFamily="34" charset="0"/>
            </a:endParaRPr>
          </a:p>
          <a:p>
            <a:pPr algn="ctr"/>
            <a:r>
              <a:rPr lang="en-US" dirty="0">
                <a:latin typeface="Segoe UI" pitchFamily="34" charset="0"/>
                <a:ea typeface="Segoe UI" pitchFamily="34" charset="0"/>
                <a:cs typeface="Segoe UI" pitchFamily="34" charset="0"/>
              </a:rPr>
              <a:t>UNMOUNT</a:t>
            </a:r>
          </a:p>
          <a:p>
            <a:pPr algn="ctr"/>
            <a:endParaRPr lang="en-US" dirty="0">
              <a:latin typeface="Segoe UI" pitchFamily="34" charset="0"/>
              <a:ea typeface="Segoe UI" pitchFamily="34" charset="0"/>
              <a:cs typeface="Segoe UI" pitchFamily="34" charset="0"/>
            </a:endParaRPr>
          </a:p>
          <a:p>
            <a:pPr algn="ctr"/>
            <a:endParaRPr lang="de-DE" dirty="0">
              <a:latin typeface="Segoe UI" pitchFamily="34" charset="0"/>
              <a:ea typeface="Segoe UI" pitchFamily="34" charset="0"/>
              <a:cs typeface="Segoe UI" pitchFamily="34" charset="0"/>
            </a:endParaRPr>
          </a:p>
        </p:txBody>
      </p:sp>
      <p:sp>
        <p:nvSpPr>
          <p:cNvPr id="9" name="Rectangle 8"/>
          <p:cNvSpPr/>
          <p:nvPr/>
        </p:nvSpPr>
        <p:spPr>
          <a:xfrm>
            <a:off x="4589584" y="3429000"/>
            <a:ext cx="1728192" cy="102057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itchFamily="34" charset="0"/>
              <a:ea typeface="Segoe UI" pitchFamily="34" charset="0"/>
              <a:cs typeface="Segoe UI" pitchFamily="34" charset="0"/>
            </a:endParaRPr>
          </a:p>
          <a:p>
            <a:pPr algn="ctr"/>
            <a:endParaRPr lang="en-US" dirty="0">
              <a:latin typeface="Segoe UI" pitchFamily="34" charset="0"/>
              <a:ea typeface="Segoe UI" pitchFamily="34" charset="0"/>
              <a:cs typeface="Segoe UI" pitchFamily="34" charset="0"/>
            </a:endParaRPr>
          </a:p>
          <a:p>
            <a:pPr algn="ctr"/>
            <a:r>
              <a:rPr lang="en-US" dirty="0">
                <a:latin typeface="Segoe UI" pitchFamily="34" charset="0"/>
                <a:ea typeface="Segoe UI" pitchFamily="34" charset="0"/>
                <a:cs typeface="Segoe UI" pitchFamily="34" charset="0"/>
              </a:rPr>
              <a:t>SNAPSHOT</a:t>
            </a:r>
          </a:p>
          <a:p>
            <a:pPr algn="ctr"/>
            <a:endParaRPr lang="en-US" dirty="0">
              <a:latin typeface="Segoe UI" pitchFamily="34" charset="0"/>
              <a:ea typeface="Segoe UI" pitchFamily="34" charset="0"/>
              <a:cs typeface="Segoe UI" pitchFamily="34" charset="0"/>
            </a:endParaRPr>
          </a:p>
          <a:p>
            <a:pPr algn="ctr"/>
            <a:endParaRPr lang="de-DE"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377851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3568" y="2060848"/>
            <a:ext cx="7848872" cy="1800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TABLE STORAGE </a:t>
            </a:r>
            <a:endParaRPr lang="de-DE" sz="4000" dirty="0"/>
          </a:p>
        </p:txBody>
      </p:sp>
    </p:spTree>
    <p:extLst>
      <p:ext uri="{BB962C8B-B14F-4D97-AF65-F5344CB8AC3E}">
        <p14:creationId xmlns:p14="http://schemas.microsoft.com/office/powerpoint/2010/main" val="2232691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456807"/>
            <a:ext cx="8363938" cy="1329595"/>
          </a:xfrm>
        </p:spPr>
        <p:txBody>
          <a:bodyPr/>
          <a:lstStyle/>
          <a:p>
            <a:r>
              <a:rPr lang="en-US" dirty="0"/>
              <a:t>Table Storage Concepts</a:t>
            </a:r>
            <a:br>
              <a:rPr lang="en-US" dirty="0"/>
            </a:br>
            <a:endParaRPr lang="en-US" dirty="0"/>
          </a:p>
        </p:txBody>
      </p:sp>
      <p:sp>
        <p:nvSpPr>
          <p:cNvPr id="6" name="Rounded Rectangle 5"/>
          <p:cNvSpPr/>
          <p:nvPr/>
        </p:nvSpPr>
        <p:spPr>
          <a:xfrm>
            <a:off x="6050282" y="1525250"/>
            <a:ext cx="2331719" cy="5027950"/>
          </a:xfrm>
          <a:prstGeom prst="roundRect">
            <a:avLst>
              <a:gd name="adj" fmla="val 10000"/>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6200000" scaled="1"/>
            <a:tileRect/>
          </a:gra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7" name="Rounded Rectangle 4"/>
          <p:cNvSpPr/>
          <p:nvPr/>
        </p:nvSpPr>
        <p:spPr>
          <a:xfrm>
            <a:off x="6050282" y="1525252"/>
            <a:ext cx="2331719" cy="150838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42240" tIns="142240" rIns="142240" bIns="142240" numCol="1" spcCol="1270" anchor="ctr" anchorCtr="0">
            <a:noAutofit/>
          </a:bodyPr>
          <a:lstStyle/>
          <a:p>
            <a:pPr algn="ctr" defTabSz="888963">
              <a:lnSpc>
                <a:spcPct val="90000"/>
              </a:lnSpc>
              <a:spcBef>
                <a:spcPct val="0"/>
              </a:spcBef>
              <a:spcAft>
                <a:spcPct val="35000"/>
              </a:spcAft>
            </a:pPr>
            <a:r>
              <a:rPr lang="en-US" sz="2800" dirty="0"/>
              <a:t>Entity</a:t>
            </a:r>
          </a:p>
        </p:txBody>
      </p:sp>
      <p:sp>
        <p:nvSpPr>
          <p:cNvPr id="8" name="Rounded Rectangle 7"/>
          <p:cNvSpPr/>
          <p:nvPr/>
        </p:nvSpPr>
        <p:spPr>
          <a:xfrm>
            <a:off x="3329941" y="1525250"/>
            <a:ext cx="2331719" cy="5027950"/>
          </a:xfrm>
          <a:prstGeom prst="roundRect">
            <a:avLst>
              <a:gd name="adj" fmla="val 10000"/>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6200000" scaled="1"/>
            <a:tileRect/>
          </a:gra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9" name="Rounded Rectangle 6"/>
          <p:cNvSpPr/>
          <p:nvPr/>
        </p:nvSpPr>
        <p:spPr>
          <a:xfrm>
            <a:off x="3329941" y="1525252"/>
            <a:ext cx="2331719" cy="150838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42240" tIns="142240" rIns="142240" bIns="142240" numCol="1" spcCol="1270" anchor="ctr" anchorCtr="0">
            <a:noAutofit/>
          </a:bodyPr>
          <a:lstStyle/>
          <a:p>
            <a:pPr algn="ctr" defTabSz="888963">
              <a:lnSpc>
                <a:spcPct val="90000"/>
              </a:lnSpc>
              <a:spcBef>
                <a:spcPct val="0"/>
              </a:spcBef>
              <a:spcAft>
                <a:spcPct val="35000"/>
              </a:spcAft>
            </a:pPr>
            <a:r>
              <a:rPr lang="en-US" sz="2800" dirty="0"/>
              <a:t>Table</a:t>
            </a:r>
          </a:p>
        </p:txBody>
      </p:sp>
      <p:sp>
        <p:nvSpPr>
          <p:cNvPr id="10" name="Rounded Rectangle 9"/>
          <p:cNvSpPr/>
          <p:nvPr/>
        </p:nvSpPr>
        <p:spPr>
          <a:xfrm>
            <a:off x="609601" y="1525250"/>
            <a:ext cx="2331719" cy="5027950"/>
          </a:xfrm>
          <a:prstGeom prst="roundRect">
            <a:avLst>
              <a:gd name="adj" fmla="val 10000"/>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6200000" scaled="1"/>
            <a:tileRect/>
          </a:gra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1" name="Rounded Rectangle 8"/>
          <p:cNvSpPr/>
          <p:nvPr/>
        </p:nvSpPr>
        <p:spPr>
          <a:xfrm>
            <a:off x="609601" y="1525252"/>
            <a:ext cx="2331719" cy="150838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42240" tIns="142240" rIns="142240" bIns="142240" numCol="1" spcCol="1270" anchor="ctr" anchorCtr="0">
            <a:noAutofit/>
          </a:bodyPr>
          <a:lstStyle/>
          <a:p>
            <a:pPr algn="ctr" defTabSz="888963">
              <a:lnSpc>
                <a:spcPct val="90000"/>
              </a:lnSpc>
              <a:spcBef>
                <a:spcPct val="0"/>
              </a:spcBef>
              <a:spcAft>
                <a:spcPct val="35000"/>
              </a:spcAft>
            </a:pPr>
            <a:r>
              <a:rPr lang="en-US" sz="2800" dirty="0"/>
              <a:t>Account</a:t>
            </a:r>
          </a:p>
        </p:txBody>
      </p:sp>
      <p:grpSp>
        <p:nvGrpSpPr>
          <p:cNvPr id="38" name="Group 37"/>
          <p:cNvGrpSpPr/>
          <p:nvPr/>
        </p:nvGrpSpPr>
        <p:grpSpPr>
          <a:xfrm>
            <a:off x="803911" y="4319269"/>
            <a:ext cx="1943099" cy="746145"/>
            <a:chOff x="803910" y="4319267"/>
            <a:chExt cx="1943099" cy="746145"/>
          </a:xfrm>
        </p:grpSpPr>
        <p:sp>
          <p:nvSpPr>
            <p:cNvPr id="12" name="Rounded Rectangle 11"/>
            <p:cNvSpPr/>
            <p:nvPr/>
          </p:nvSpPr>
          <p:spPr>
            <a:xfrm>
              <a:off x="803910" y="4320304"/>
              <a:ext cx="1943099" cy="745108"/>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13" name="Rounded Rectangle 10"/>
            <p:cNvSpPr/>
            <p:nvPr/>
          </p:nvSpPr>
          <p:spPr>
            <a:xfrm>
              <a:off x="843795" y="4319267"/>
              <a:ext cx="1886189" cy="701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algn="ctr" defTabSz="711170">
                <a:lnSpc>
                  <a:spcPct val="90000"/>
                </a:lnSpc>
                <a:spcBef>
                  <a:spcPct val="0"/>
                </a:spcBef>
                <a:spcAft>
                  <a:spcPct val="35000"/>
                </a:spcAft>
              </a:pPr>
              <a:r>
                <a:rPr lang="en-US" sz="1600" dirty="0"/>
                <a:t>contoso</a:t>
              </a:r>
            </a:p>
          </p:txBody>
        </p:sp>
      </p:grpSp>
      <p:sp>
        <p:nvSpPr>
          <p:cNvPr id="14" name="Straight Connector 11"/>
          <p:cNvSpPr/>
          <p:nvPr/>
        </p:nvSpPr>
        <p:spPr>
          <a:xfrm rot="18289469">
            <a:off x="2613722" y="4246491"/>
            <a:ext cx="1043817" cy="35858"/>
          </a:xfrm>
          <a:custGeom>
            <a:avLst/>
            <a:gdLst/>
            <a:ahLst/>
            <a:cxnLst/>
            <a:rect l="0" t="0" r="0" b="0"/>
            <a:pathLst>
              <a:path>
                <a:moveTo>
                  <a:pt x="0" y="13337"/>
                </a:moveTo>
                <a:lnTo>
                  <a:pt x="1012438" y="13337"/>
                </a:lnTo>
              </a:path>
            </a:pathLst>
          </a:custGeom>
          <a:noFill/>
          <a:ln cmpd="sng">
            <a:solidFill>
              <a:schemeClr val="tx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39" name="Group 38"/>
          <p:cNvGrpSpPr/>
          <p:nvPr/>
        </p:nvGrpSpPr>
        <p:grpSpPr>
          <a:xfrm>
            <a:off x="3524251" y="3463428"/>
            <a:ext cx="1943099" cy="745108"/>
            <a:chOff x="3524250" y="3463428"/>
            <a:chExt cx="1943099" cy="745108"/>
          </a:xfrm>
        </p:grpSpPr>
        <p:sp>
          <p:nvSpPr>
            <p:cNvPr id="16" name="Rounded Rectangle 15"/>
            <p:cNvSpPr/>
            <p:nvPr/>
          </p:nvSpPr>
          <p:spPr>
            <a:xfrm>
              <a:off x="3524250" y="3463428"/>
              <a:ext cx="1943099" cy="745108"/>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17" name="Rounded Rectangle 14"/>
            <p:cNvSpPr/>
            <p:nvPr/>
          </p:nvSpPr>
          <p:spPr>
            <a:xfrm>
              <a:off x="3552705" y="3485251"/>
              <a:ext cx="1886189" cy="701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algn="ctr" defTabSz="711170">
                <a:lnSpc>
                  <a:spcPct val="90000"/>
                </a:lnSpc>
                <a:spcBef>
                  <a:spcPct val="0"/>
                </a:spcBef>
                <a:spcAft>
                  <a:spcPct val="35000"/>
                </a:spcAft>
              </a:pPr>
              <a:r>
                <a:rPr lang="en-US" sz="1600" dirty="0"/>
                <a:t>customers</a:t>
              </a:r>
            </a:p>
          </p:txBody>
        </p:sp>
      </p:grpSp>
      <p:sp>
        <p:nvSpPr>
          <p:cNvPr id="18" name="Straight Connector 15"/>
          <p:cNvSpPr/>
          <p:nvPr/>
        </p:nvSpPr>
        <p:spPr>
          <a:xfrm rot="19457599">
            <a:off x="5388814" y="3459423"/>
            <a:ext cx="957173" cy="27501"/>
          </a:xfrm>
          <a:custGeom>
            <a:avLst/>
            <a:gdLst/>
            <a:ahLst/>
            <a:cxnLst/>
            <a:rect l="0" t="0" r="0" b="0"/>
            <a:pathLst>
              <a:path>
                <a:moveTo>
                  <a:pt x="0" y="13337"/>
                </a:moveTo>
                <a:lnTo>
                  <a:pt x="712015" y="13337"/>
                </a:lnTo>
              </a:path>
            </a:pathLst>
          </a:custGeom>
          <a:noFill/>
          <a:ln cmpd="sng">
            <a:solidFill>
              <a:schemeClr val="tx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9" name="Straight Connector 16"/>
          <p:cNvSpPr/>
          <p:nvPr/>
        </p:nvSpPr>
        <p:spPr>
          <a:xfrm rot="19457599">
            <a:off x="5832040" y="3603414"/>
            <a:ext cx="47858" cy="3670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algn="ctr" defTabSz="222241">
              <a:lnSpc>
                <a:spcPct val="90000"/>
              </a:lnSpc>
              <a:spcBef>
                <a:spcPct val="0"/>
              </a:spcBef>
              <a:spcAft>
                <a:spcPct val="35000"/>
              </a:spcAft>
            </a:pPr>
            <a:endParaRPr lang="en-US" sz="500" dirty="0"/>
          </a:p>
        </p:txBody>
      </p:sp>
      <p:grpSp>
        <p:nvGrpSpPr>
          <p:cNvPr id="41" name="Group 40"/>
          <p:cNvGrpSpPr/>
          <p:nvPr/>
        </p:nvGrpSpPr>
        <p:grpSpPr>
          <a:xfrm>
            <a:off x="6244589" y="3034991"/>
            <a:ext cx="1943099" cy="745108"/>
            <a:chOff x="6244589" y="3034991"/>
            <a:chExt cx="1943099" cy="745108"/>
          </a:xfrm>
        </p:grpSpPr>
        <p:sp>
          <p:nvSpPr>
            <p:cNvPr id="20" name="Rounded Rectangle 19"/>
            <p:cNvSpPr/>
            <p:nvPr/>
          </p:nvSpPr>
          <p:spPr>
            <a:xfrm>
              <a:off x="6244589" y="3034991"/>
              <a:ext cx="1943099" cy="745108"/>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21" name="Rounded Rectangle 18"/>
            <p:cNvSpPr/>
            <p:nvPr/>
          </p:nvSpPr>
          <p:spPr>
            <a:xfrm>
              <a:off x="6273045" y="3056814"/>
              <a:ext cx="1886189" cy="701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algn="ctr" defTabSz="711170">
                <a:lnSpc>
                  <a:spcPct val="90000"/>
                </a:lnSpc>
                <a:spcBef>
                  <a:spcPct val="0"/>
                </a:spcBef>
                <a:spcAft>
                  <a:spcPct val="35000"/>
                </a:spcAft>
              </a:pPr>
              <a:r>
                <a:rPr lang="en-US" sz="1600" dirty="0"/>
                <a:t>Name =…</a:t>
              </a:r>
            </a:p>
            <a:p>
              <a:pPr algn="ctr" defTabSz="711170">
                <a:lnSpc>
                  <a:spcPct val="90000"/>
                </a:lnSpc>
                <a:spcBef>
                  <a:spcPct val="0"/>
                </a:spcBef>
                <a:spcAft>
                  <a:spcPct val="35000"/>
                </a:spcAft>
              </a:pPr>
              <a:r>
                <a:rPr lang="en-US" sz="1600" dirty="0"/>
                <a:t>Email = …</a:t>
              </a:r>
            </a:p>
          </p:txBody>
        </p:sp>
      </p:grpSp>
      <p:sp>
        <p:nvSpPr>
          <p:cNvPr id="22" name="Straight Connector 19"/>
          <p:cNvSpPr/>
          <p:nvPr/>
        </p:nvSpPr>
        <p:spPr>
          <a:xfrm rot="2142401">
            <a:off x="5377384" y="4025021"/>
            <a:ext cx="957173" cy="27501"/>
          </a:xfrm>
          <a:custGeom>
            <a:avLst/>
            <a:gdLst/>
            <a:ahLst/>
            <a:cxnLst/>
            <a:rect l="0" t="0" r="0" b="0"/>
            <a:pathLst>
              <a:path>
                <a:moveTo>
                  <a:pt x="0" y="13337"/>
                </a:moveTo>
                <a:lnTo>
                  <a:pt x="712015" y="13337"/>
                </a:lnTo>
              </a:path>
            </a:pathLst>
          </a:custGeom>
          <a:noFill/>
          <a:ln cmpd="sng">
            <a:solidFill>
              <a:schemeClr val="tx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3" name="Straight Connector 20"/>
          <p:cNvSpPr/>
          <p:nvPr/>
        </p:nvSpPr>
        <p:spPr>
          <a:xfrm rot="2142401">
            <a:off x="5832040" y="4031851"/>
            <a:ext cx="47858" cy="3670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algn="ctr" defTabSz="222241">
              <a:lnSpc>
                <a:spcPct val="90000"/>
              </a:lnSpc>
              <a:spcBef>
                <a:spcPct val="0"/>
              </a:spcBef>
              <a:spcAft>
                <a:spcPct val="35000"/>
              </a:spcAft>
            </a:pPr>
            <a:endParaRPr lang="en-US" sz="500" dirty="0"/>
          </a:p>
        </p:txBody>
      </p:sp>
      <p:grpSp>
        <p:nvGrpSpPr>
          <p:cNvPr id="42" name="Group 41"/>
          <p:cNvGrpSpPr/>
          <p:nvPr/>
        </p:nvGrpSpPr>
        <p:grpSpPr>
          <a:xfrm>
            <a:off x="6244589" y="3891866"/>
            <a:ext cx="1943099" cy="745108"/>
            <a:chOff x="6244589" y="3891866"/>
            <a:chExt cx="1943099" cy="745108"/>
          </a:xfrm>
        </p:grpSpPr>
        <p:sp>
          <p:nvSpPr>
            <p:cNvPr id="24" name="Rounded Rectangle 23"/>
            <p:cNvSpPr/>
            <p:nvPr/>
          </p:nvSpPr>
          <p:spPr>
            <a:xfrm>
              <a:off x="6244589" y="3891866"/>
              <a:ext cx="1943099" cy="745108"/>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25" name="Rounded Rectangle 22"/>
            <p:cNvSpPr/>
            <p:nvPr/>
          </p:nvSpPr>
          <p:spPr>
            <a:xfrm>
              <a:off x="6273045" y="3913689"/>
              <a:ext cx="1886189" cy="701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algn="ctr" defTabSz="711170">
                <a:lnSpc>
                  <a:spcPct val="90000"/>
                </a:lnSpc>
                <a:spcBef>
                  <a:spcPct val="0"/>
                </a:spcBef>
                <a:spcAft>
                  <a:spcPct val="35000"/>
                </a:spcAft>
              </a:pPr>
              <a:r>
                <a:rPr lang="en-US" sz="1600" dirty="0"/>
                <a:t>Name =…</a:t>
              </a:r>
            </a:p>
            <a:p>
              <a:pPr algn="ctr" defTabSz="711170">
                <a:lnSpc>
                  <a:spcPct val="90000"/>
                </a:lnSpc>
                <a:spcBef>
                  <a:spcPct val="0"/>
                </a:spcBef>
                <a:spcAft>
                  <a:spcPct val="35000"/>
                </a:spcAft>
              </a:pPr>
              <a:r>
                <a:rPr lang="en-US" sz="1600" dirty="0"/>
                <a:t>EMailAdd= …</a:t>
              </a:r>
            </a:p>
          </p:txBody>
        </p:sp>
      </p:grpSp>
      <p:sp>
        <p:nvSpPr>
          <p:cNvPr id="26" name="Straight Connector 23"/>
          <p:cNvSpPr/>
          <p:nvPr/>
        </p:nvSpPr>
        <p:spPr>
          <a:xfrm rot="3310531">
            <a:off x="2613722" y="5103366"/>
            <a:ext cx="1043817" cy="35858"/>
          </a:xfrm>
          <a:custGeom>
            <a:avLst/>
            <a:gdLst/>
            <a:ahLst/>
            <a:cxnLst/>
            <a:rect l="0" t="0" r="0" b="0"/>
            <a:pathLst>
              <a:path>
                <a:moveTo>
                  <a:pt x="0" y="13337"/>
                </a:moveTo>
                <a:lnTo>
                  <a:pt x="1012438" y="13337"/>
                </a:lnTo>
              </a:path>
            </a:pathLst>
          </a:custGeom>
          <a:noFill/>
          <a:ln cmpd="sng">
            <a:solidFill>
              <a:schemeClr val="tx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7" name="Straight Connector 24"/>
          <p:cNvSpPr/>
          <p:nvPr/>
        </p:nvSpPr>
        <p:spPr>
          <a:xfrm rot="3310531">
            <a:off x="3109534" y="5087271"/>
            <a:ext cx="52190" cy="6805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algn="ctr" defTabSz="222241">
              <a:lnSpc>
                <a:spcPct val="90000"/>
              </a:lnSpc>
              <a:spcBef>
                <a:spcPct val="0"/>
              </a:spcBef>
              <a:spcAft>
                <a:spcPct val="35000"/>
              </a:spcAft>
            </a:pPr>
            <a:endParaRPr lang="en-US" sz="500" dirty="0"/>
          </a:p>
        </p:txBody>
      </p:sp>
      <p:grpSp>
        <p:nvGrpSpPr>
          <p:cNvPr id="40" name="Group 39"/>
          <p:cNvGrpSpPr/>
          <p:nvPr/>
        </p:nvGrpSpPr>
        <p:grpSpPr>
          <a:xfrm>
            <a:off x="3524251" y="5177179"/>
            <a:ext cx="1943099" cy="745108"/>
            <a:chOff x="3524250" y="5177179"/>
            <a:chExt cx="1943099" cy="745108"/>
          </a:xfrm>
        </p:grpSpPr>
        <p:sp>
          <p:nvSpPr>
            <p:cNvPr id="28" name="Rounded Rectangle 27"/>
            <p:cNvSpPr/>
            <p:nvPr/>
          </p:nvSpPr>
          <p:spPr>
            <a:xfrm>
              <a:off x="3524250" y="5177179"/>
              <a:ext cx="1943099" cy="745108"/>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29" name="Rounded Rectangle 26"/>
            <p:cNvSpPr/>
            <p:nvPr/>
          </p:nvSpPr>
          <p:spPr>
            <a:xfrm>
              <a:off x="3552705" y="5199002"/>
              <a:ext cx="1886189" cy="701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algn="ctr" defTabSz="711170">
                <a:lnSpc>
                  <a:spcPct val="90000"/>
                </a:lnSpc>
                <a:spcBef>
                  <a:spcPct val="0"/>
                </a:spcBef>
                <a:spcAft>
                  <a:spcPct val="35000"/>
                </a:spcAft>
              </a:pPr>
              <a:r>
                <a:rPr lang="en-US" sz="1600" dirty="0"/>
                <a:t>photos</a:t>
              </a:r>
            </a:p>
          </p:txBody>
        </p:sp>
      </p:grpSp>
      <p:sp>
        <p:nvSpPr>
          <p:cNvPr id="30" name="Straight Connector 27"/>
          <p:cNvSpPr/>
          <p:nvPr/>
        </p:nvSpPr>
        <p:spPr>
          <a:xfrm rot="20115009">
            <a:off x="5605853" y="5198941"/>
            <a:ext cx="949407" cy="944707"/>
          </a:xfrm>
          <a:custGeom>
            <a:avLst/>
            <a:gdLst/>
            <a:ahLst/>
            <a:cxnLst/>
            <a:rect l="0" t="0" r="0" b="0"/>
            <a:pathLst>
              <a:path>
                <a:moveTo>
                  <a:pt x="0" y="13337"/>
                </a:moveTo>
                <a:lnTo>
                  <a:pt x="712015" y="13337"/>
                </a:lnTo>
              </a:path>
            </a:pathLst>
          </a:custGeom>
          <a:noFill/>
          <a:ln cmpd="sng">
            <a:solidFill>
              <a:schemeClr val="tx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1" name="Straight Connector 28"/>
          <p:cNvSpPr/>
          <p:nvPr/>
        </p:nvSpPr>
        <p:spPr>
          <a:xfrm rot="19457599">
            <a:off x="5832040" y="5317164"/>
            <a:ext cx="47858" cy="3670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algn="ctr" defTabSz="222241">
              <a:lnSpc>
                <a:spcPct val="90000"/>
              </a:lnSpc>
              <a:spcBef>
                <a:spcPct val="0"/>
              </a:spcBef>
              <a:spcAft>
                <a:spcPct val="35000"/>
              </a:spcAft>
            </a:pPr>
            <a:endParaRPr lang="en-US" sz="500" dirty="0"/>
          </a:p>
        </p:txBody>
      </p:sp>
      <p:grpSp>
        <p:nvGrpSpPr>
          <p:cNvPr id="43" name="Group 42"/>
          <p:cNvGrpSpPr/>
          <p:nvPr/>
        </p:nvGrpSpPr>
        <p:grpSpPr>
          <a:xfrm>
            <a:off x="6244589" y="4748741"/>
            <a:ext cx="1943099" cy="745108"/>
            <a:chOff x="6244589" y="4748741"/>
            <a:chExt cx="1943099" cy="745108"/>
          </a:xfrm>
        </p:grpSpPr>
        <p:sp>
          <p:nvSpPr>
            <p:cNvPr id="32" name="Rounded Rectangle 31"/>
            <p:cNvSpPr/>
            <p:nvPr/>
          </p:nvSpPr>
          <p:spPr>
            <a:xfrm>
              <a:off x="6244589" y="4748741"/>
              <a:ext cx="1943099" cy="745108"/>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33" name="Rounded Rectangle 30"/>
            <p:cNvSpPr/>
            <p:nvPr/>
          </p:nvSpPr>
          <p:spPr>
            <a:xfrm>
              <a:off x="6273045" y="4770564"/>
              <a:ext cx="1886189" cy="701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algn="ctr" defTabSz="711170">
                <a:lnSpc>
                  <a:spcPct val="90000"/>
                </a:lnSpc>
                <a:spcBef>
                  <a:spcPct val="0"/>
                </a:spcBef>
                <a:spcAft>
                  <a:spcPct val="35000"/>
                </a:spcAft>
              </a:pPr>
              <a:r>
                <a:rPr lang="en-US" sz="1600" dirty="0"/>
                <a:t>Photo ID =…</a:t>
              </a:r>
            </a:p>
            <a:p>
              <a:pPr algn="ctr" defTabSz="711170">
                <a:lnSpc>
                  <a:spcPct val="90000"/>
                </a:lnSpc>
                <a:spcBef>
                  <a:spcPct val="0"/>
                </a:spcBef>
                <a:spcAft>
                  <a:spcPct val="35000"/>
                </a:spcAft>
              </a:pPr>
              <a:r>
                <a:rPr lang="en-US" sz="1600" dirty="0"/>
                <a:t>Date =…</a:t>
              </a:r>
            </a:p>
          </p:txBody>
        </p:sp>
      </p:grpSp>
      <p:sp>
        <p:nvSpPr>
          <p:cNvPr id="34" name="Straight Connector 31"/>
          <p:cNvSpPr/>
          <p:nvPr/>
        </p:nvSpPr>
        <p:spPr>
          <a:xfrm rot="2142401">
            <a:off x="5377384" y="5750203"/>
            <a:ext cx="957173" cy="27501"/>
          </a:xfrm>
          <a:custGeom>
            <a:avLst/>
            <a:gdLst/>
            <a:ahLst/>
            <a:cxnLst/>
            <a:rect l="0" t="0" r="0" b="0"/>
            <a:pathLst>
              <a:path>
                <a:moveTo>
                  <a:pt x="0" y="13337"/>
                </a:moveTo>
                <a:lnTo>
                  <a:pt x="712015" y="13337"/>
                </a:lnTo>
              </a:path>
            </a:pathLst>
          </a:custGeom>
          <a:noFill/>
          <a:ln cmpd="sng">
            <a:solidFill>
              <a:schemeClr val="tx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5" name="Straight Connector 32"/>
          <p:cNvSpPr/>
          <p:nvPr/>
        </p:nvSpPr>
        <p:spPr>
          <a:xfrm rot="2142401">
            <a:off x="5832040" y="5745602"/>
            <a:ext cx="47858" cy="3670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algn="ctr" defTabSz="222241">
              <a:lnSpc>
                <a:spcPct val="90000"/>
              </a:lnSpc>
              <a:spcBef>
                <a:spcPct val="0"/>
              </a:spcBef>
              <a:spcAft>
                <a:spcPct val="35000"/>
              </a:spcAft>
            </a:pPr>
            <a:endParaRPr lang="en-US" sz="500" dirty="0"/>
          </a:p>
        </p:txBody>
      </p:sp>
      <p:grpSp>
        <p:nvGrpSpPr>
          <p:cNvPr id="44" name="Group 43"/>
          <p:cNvGrpSpPr/>
          <p:nvPr/>
        </p:nvGrpSpPr>
        <p:grpSpPr>
          <a:xfrm>
            <a:off x="6244589" y="5605616"/>
            <a:ext cx="1943099" cy="745108"/>
            <a:chOff x="6244589" y="5605616"/>
            <a:chExt cx="1943099" cy="745108"/>
          </a:xfrm>
        </p:grpSpPr>
        <p:sp>
          <p:nvSpPr>
            <p:cNvPr id="36" name="Rounded Rectangle 35"/>
            <p:cNvSpPr/>
            <p:nvPr/>
          </p:nvSpPr>
          <p:spPr>
            <a:xfrm>
              <a:off x="6244589" y="5605616"/>
              <a:ext cx="1943099" cy="745108"/>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37" name="Rounded Rectangle 34"/>
            <p:cNvSpPr/>
            <p:nvPr/>
          </p:nvSpPr>
          <p:spPr>
            <a:xfrm>
              <a:off x="6273045" y="5627439"/>
              <a:ext cx="1886189" cy="701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algn="ctr" defTabSz="711170">
                <a:lnSpc>
                  <a:spcPct val="90000"/>
                </a:lnSpc>
                <a:spcBef>
                  <a:spcPct val="0"/>
                </a:spcBef>
                <a:spcAft>
                  <a:spcPct val="35000"/>
                </a:spcAft>
              </a:pPr>
              <a:r>
                <a:rPr lang="en-US" sz="1600" dirty="0"/>
                <a:t>Photo ID =…</a:t>
              </a:r>
            </a:p>
            <a:p>
              <a:pPr algn="ctr" defTabSz="711170">
                <a:lnSpc>
                  <a:spcPct val="90000"/>
                </a:lnSpc>
                <a:spcBef>
                  <a:spcPct val="0"/>
                </a:spcBef>
                <a:spcAft>
                  <a:spcPct val="35000"/>
                </a:spcAft>
              </a:pPr>
              <a:r>
                <a:rPr lang="en-US" sz="1600" dirty="0"/>
                <a:t>Date =…</a:t>
              </a:r>
            </a:p>
          </p:txBody>
        </p:sp>
      </p:grpSp>
    </p:spTree>
    <p:extLst>
      <p:ext uri="{BB962C8B-B14F-4D97-AF65-F5344CB8AC3E}">
        <p14:creationId xmlns:p14="http://schemas.microsoft.com/office/powerpoint/2010/main" val="30429548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5" y="-27384"/>
            <a:ext cx="7488831" cy="915506"/>
          </a:xfrm>
        </p:spPr>
        <p:txBody>
          <a:bodyPr/>
          <a:lstStyle/>
          <a:p>
            <a:r>
              <a:rPr lang="en-US" sz="3600" dirty="0"/>
              <a:t>Table Details</a:t>
            </a:r>
          </a:p>
        </p:txBody>
      </p:sp>
      <p:sp>
        <p:nvSpPr>
          <p:cNvPr id="3" name="Text Placeholder 2"/>
          <p:cNvSpPr>
            <a:spLocks noGrp="1"/>
          </p:cNvSpPr>
          <p:nvPr>
            <p:ph idx="1"/>
          </p:nvPr>
        </p:nvSpPr>
        <p:spPr>
          <a:xfrm>
            <a:off x="389436" y="836712"/>
            <a:ext cx="8363938" cy="4795159"/>
          </a:xfrm>
        </p:spPr>
        <p:txBody>
          <a:bodyPr/>
          <a:lstStyle/>
          <a:p>
            <a:r>
              <a:rPr lang="en-US" sz="2400" dirty="0"/>
              <a:t>Not an RDBMS! </a:t>
            </a:r>
            <a:br>
              <a:rPr lang="en-US" sz="2400" dirty="0"/>
            </a:br>
            <a:r>
              <a:rPr lang="en-US" sz="2400" dirty="0"/>
              <a:t>More on table modeling in Storage Strategies session</a:t>
            </a:r>
          </a:p>
          <a:p>
            <a:r>
              <a:rPr lang="en-US" sz="2400" dirty="0"/>
              <a:t>Table</a:t>
            </a:r>
          </a:p>
          <a:p>
            <a:pPr lvl="1"/>
            <a:r>
              <a:rPr lang="en-US" sz="2000" b="1" dirty="0"/>
              <a:t>Create, Query, Delete</a:t>
            </a:r>
          </a:p>
          <a:p>
            <a:pPr lvl="1"/>
            <a:r>
              <a:rPr lang="en-US" sz="2000" dirty="0"/>
              <a:t>Tables can have metadata</a:t>
            </a:r>
          </a:p>
          <a:p>
            <a:r>
              <a:rPr lang="en-US" sz="2400" dirty="0"/>
              <a:t>Entities</a:t>
            </a:r>
          </a:p>
          <a:p>
            <a:pPr lvl="1"/>
            <a:r>
              <a:rPr lang="en-US" sz="2000" b="1" dirty="0"/>
              <a:t>Insert</a:t>
            </a:r>
          </a:p>
          <a:p>
            <a:pPr lvl="1"/>
            <a:r>
              <a:rPr lang="en-US" sz="2000" b="1" dirty="0"/>
              <a:t>Update </a:t>
            </a:r>
          </a:p>
          <a:p>
            <a:pPr lvl="2"/>
            <a:r>
              <a:rPr lang="en-US" sz="1800" dirty="0"/>
              <a:t>Merge – Partial update</a:t>
            </a:r>
          </a:p>
          <a:p>
            <a:pPr lvl="2"/>
            <a:r>
              <a:rPr lang="en-US" sz="1800" dirty="0"/>
              <a:t>Replace – Update entire entity</a:t>
            </a:r>
          </a:p>
          <a:p>
            <a:pPr lvl="1"/>
            <a:r>
              <a:rPr lang="en-US" sz="2000" b="1" dirty="0"/>
              <a:t>Delete</a:t>
            </a:r>
          </a:p>
          <a:p>
            <a:pPr lvl="1"/>
            <a:r>
              <a:rPr lang="en-US" sz="2000" b="1" dirty="0"/>
              <a:t>Query</a:t>
            </a:r>
          </a:p>
          <a:p>
            <a:pPr lvl="1"/>
            <a:r>
              <a:rPr lang="en-US" sz="2000" dirty="0"/>
              <a:t>Entity Group Transactions</a:t>
            </a:r>
          </a:p>
          <a:p>
            <a:pPr lvl="2"/>
            <a:r>
              <a:rPr lang="en-US" sz="1800" dirty="0"/>
              <a:t>Multiple CUD Operations in a single atomic transaction</a:t>
            </a:r>
          </a:p>
        </p:txBody>
      </p:sp>
    </p:spTree>
    <p:extLst>
      <p:ext uri="{BB962C8B-B14F-4D97-AF65-F5344CB8AC3E}">
        <p14:creationId xmlns:p14="http://schemas.microsoft.com/office/powerpoint/2010/main" val="297723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384"/>
            <a:ext cx="7488831" cy="915506"/>
          </a:xfrm>
        </p:spPr>
        <p:txBody>
          <a:bodyPr/>
          <a:lstStyle/>
          <a:p>
            <a:r>
              <a:rPr lang="en-US" sz="3600" dirty="0"/>
              <a:t>Entity</a:t>
            </a:r>
            <a:r>
              <a:rPr lang="en-US" dirty="0"/>
              <a:t> </a:t>
            </a:r>
            <a:r>
              <a:rPr lang="en-US" sz="3600" dirty="0"/>
              <a:t>Properties</a:t>
            </a:r>
          </a:p>
        </p:txBody>
      </p:sp>
      <p:sp>
        <p:nvSpPr>
          <p:cNvPr id="3" name="Content Placeholder 2"/>
          <p:cNvSpPr>
            <a:spLocks noGrp="1"/>
          </p:cNvSpPr>
          <p:nvPr>
            <p:ph idx="1"/>
          </p:nvPr>
        </p:nvSpPr>
        <p:spPr>
          <a:xfrm>
            <a:off x="389436" y="980728"/>
            <a:ext cx="8363938" cy="4721292"/>
          </a:xfrm>
        </p:spPr>
        <p:txBody>
          <a:bodyPr/>
          <a:lstStyle/>
          <a:p>
            <a:r>
              <a:rPr lang="en-US" sz="2800" dirty="0"/>
              <a:t>Entity can have up to 255 properties</a:t>
            </a:r>
          </a:p>
          <a:p>
            <a:pPr lvl="2"/>
            <a:r>
              <a:rPr lang="en-US" sz="2000" dirty="0"/>
              <a:t>Up to 1MB per entity</a:t>
            </a:r>
          </a:p>
          <a:p>
            <a:r>
              <a:rPr lang="en-US" sz="2800" dirty="0"/>
              <a:t>Mandatory Properties for every entity</a:t>
            </a:r>
          </a:p>
          <a:p>
            <a:pPr lvl="2"/>
            <a:r>
              <a:rPr lang="en-US" sz="2000" dirty="0" err="1"/>
              <a:t>PartitionKey</a:t>
            </a:r>
            <a:r>
              <a:rPr lang="en-US" sz="2000" dirty="0"/>
              <a:t> &amp; </a:t>
            </a:r>
            <a:r>
              <a:rPr lang="en-US" sz="2000" dirty="0" err="1"/>
              <a:t>RowKey</a:t>
            </a:r>
            <a:r>
              <a:rPr lang="en-US" sz="2000" dirty="0"/>
              <a:t> (only indexed properties)</a:t>
            </a:r>
          </a:p>
          <a:p>
            <a:pPr lvl="2"/>
            <a:r>
              <a:rPr lang="en-US" sz="2000" dirty="0"/>
              <a:t>Uniquely identifies an entity</a:t>
            </a:r>
          </a:p>
          <a:p>
            <a:pPr lvl="2"/>
            <a:r>
              <a:rPr lang="en-US" sz="2000" dirty="0"/>
              <a:t>Defines the sort order</a:t>
            </a:r>
          </a:p>
          <a:p>
            <a:pPr lvl="2"/>
            <a:r>
              <a:rPr lang="en-US" sz="2000" dirty="0"/>
              <a:t>Timestamp </a:t>
            </a:r>
          </a:p>
          <a:p>
            <a:pPr lvl="2"/>
            <a:r>
              <a:rPr lang="en-US" sz="2000" dirty="0"/>
              <a:t>Optimistic Concurrency. Exposed as an HTTP </a:t>
            </a:r>
            <a:r>
              <a:rPr lang="en-US" sz="2000" dirty="0" err="1"/>
              <a:t>ETag</a:t>
            </a:r>
            <a:endParaRPr lang="en-US" sz="2000" dirty="0"/>
          </a:p>
          <a:p>
            <a:r>
              <a:rPr lang="en-US" sz="2800" dirty="0"/>
              <a:t>No fixed schema for other properties</a:t>
            </a:r>
          </a:p>
          <a:p>
            <a:pPr lvl="2"/>
            <a:r>
              <a:rPr lang="en-US" sz="2000" dirty="0"/>
              <a:t>Each property is stored as a &lt;name, typed value&gt; pair</a:t>
            </a:r>
          </a:p>
          <a:p>
            <a:pPr lvl="2"/>
            <a:r>
              <a:rPr lang="en-US" sz="2000" dirty="0"/>
              <a:t>No schema stored for a table</a:t>
            </a:r>
          </a:p>
          <a:p>
            <a:pPr lvl="2"/>
            <a:r>
              <a:rPr lang="en-US" sz="2000" dirty="0"/>
              <a:t>Properties can be the standard .NET types </a:t>
            </a:r>
          </a:p>
          <a:p>
            <a:pPr lvl="2"/>
            <a:r>
              <a:rPr lang="en-US" sz="2000" dirty="0"/>
              <a:t>String, binary, </a:t>
            </a:r>
            <a:r>
              <a:rPr lang="en-US" sz="2000" dirty="0" err="1"/>
              <a:t>bool</a:t>
            </a:r>
            <a:r>
              <a:rPr lang="en-US" sz="2000" dirty="0"/>
              <a:t>, </a:t>
            </a:r>
            <a:r>
              <a:rPr lang="en-US" sz="2000" dirty="0" err="1"/>
              <a:t>DateTime</a:t>
            </a:r>
            <a:r>
              <a:rPr lang="en-US" sz="2000" dirty="0"/>
              <a:t>, GUID, </a:t>
            </a:r>
            <a:r>
              <a:rPr lang="en-US" sz="2000" dirty="0" err="1"/>
              <a:t>int</a:t>
            </a:r>
            <a:r>
              <a:rPr lang="en-US" sz="2000" dirty="0"/>
              <a:t>, int64, and double</a:t>
            </a:r>
          </a:p>
        </p:txBody>
      </p:sp>
    </p:spTree>
    <p:extLst>
      <p:ext uri="{BB962C8B-B14F-4D97-AF65-F5344CB8AC3E}">
        <p14:creationId xmlns:p14="http://schemas.microsoft.com/office/powerpoint/2010/main" val="33400522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1" descr="D:\Clipart\DVD_ART36\Artwork_Imagery\Icons - Illustrations\Internet Clouds web\cloud illustration icon.png"/>
          <p:cNvPicPr>
            <a:picLocks noChangeAspect="1" noChangeArrowheads="1"/>
          </p:cNvPicPr>
          <p:nvPr/>
        </p:nvPicPr>
        <p:blipFill>
          <a:blip r:embed="rId3" cstate="print"/>
          <a:srcRect/>
          <a:stretch>
            <a:fillRect/>
          </a:stretch>
        </p:blipFill>
        <p:spPr bwMode="auto">
          <a:xfrm>
            <a:off x="228600" y="873645"/>
            <a:ext cx="8915400" cy="4497149"/>
          </a:xfrm>
          <a:prstGeom prst="rect">
            <a:avLst/>
          </a:prstGeom>
          <a:noFill/>
        </p:spPr>
      </p:pic>
      <p:pic>
        <p:nvPicPr>
          <p:cNvPr id="3" name="Picture 12" descr="D:\Clipart\DVD_ART36\Artwork_Imagery\Icons - Illustrations\_ WINDOWS SERVER ICONS\Data\Table with Data spreadsheet document Orange.png"/>
          <p:cNvPicPr>
            <a:picLocks noChangeAspect="1" noChangeArrowheads="1"/>
          </p:cNvPicPr>
          <p:nvPr/>
        </p:nvPicPr>
        <p:blipFill>
          <a:blip r:embed="rId4" cstate="print"/>
          <a:srcRect/>
          <a:stretch>
            <a:fillRect/>
          </a:stretch>
        </p:blipFill>
        <p:spPr bwMode="auto">
          <a:xfrm>
            <a:off x="6477000" y="2702444"/>
            <a:ext cx="1189691" cy="990600"/>
          </a:xfrm>
          <a:prstGeom prst="rect">
            <a:avLst/>
          </a:prstGeom>
          <a:noFill/>
        </p:spPr>
      </p:pic>
      <p:graphicFrame>
        <p:nvGraphicFramePr>
          <p:cNvPr id="9" name="Table 8"/>
          <p:cNvGraphicFramePr>
            <a:graphicFrameLocks noGrp="1"/>
          </p:cNvGraphicFramePr>
          <p:nvPr/>
        </p:nvGraphicFramePr>
        <p:xfrm>
          <a:off x="533401" y="3767103"/>
          <a:ext cx="4876799" cy="2286000"/>
        </p:xfrm>
        <a:graphic>
          <a:graphicData uri="http://schemas.openxmlformats.org/drawingml/2006/table">
            <a:tbl>
              <a:tblPr firstRow="1" bandRow="1">
                <a:tableStyleId>{073A0DAA-6AF3-43AB-8588-CEC1D06C72B9}</a:tableStyleId>
              </a:tblPr>
              <a:tblGrid>
                <a:gridCol w="905691">
                  <a:extLst>
                    <a:ext uri="{9D8B030D-6E8A-4147-A177-3AD203B41FA5}">
                      <a16:colId xmlns:a16="http://schemas.microsoft.com/office/drawing/2014/main" val="20000"/>
                    </a:ext>
                  </a:extLst>
                </a:gridCol>
                <a:gridCol w="905691">
                  <a:extLst>
                    <a:ext uri="{9D8B030D-6E8A-4147-A177-3AD203B41FA5}">
                      <a16:colId xmlns:a16="http://schemas.microsoft.com/office/drawing/2014/main" val="20001"/>
                    </a:ext>
                  </a:extLst>
                </a:gridCol>
                <a:gridCol w="1184366">
                  <a:extLst>
                    <a:ext uri="{9D8B030D-6E8A-4147-A177-3AD203B41FA5}">
                      <a16:colId xmlns:a16="http://schemas.microsoft.com/office/drawing/2014/main" val="20002"/>
                    </a:ext>
                  </a:extLst>
                </a:gridCol>
                <a:gridCol w="1881051">
                  <a:extLst>
                    <a:ext uri="{9D8B030D-6E8A-4147-A177-3AD203B41FA5}">
                      <a16:colId xmlns:a16="http://schemas.microsoft.com/office/drawing/2014/main" val="20003"/>
                    </a:ext>
                  </a:extLst>
                </a:gridCol>
              </a:tblGrid>
              <a:tr h="571500">
                <a:tc>
                  <a:txBody>
                    <a:bodyPr/>
                    <a:lstStyle/>
                    <a:p>
                      <a:endParaRPr lang="en-US" dirty="0"/>
                    </a:p>
                  </a:txBody>
                  <a:tcPr/>
                </a:tc>
                <a:tc>
                  <a:txBody>
                    <a:bodyPr/>
                    <a:lstStyle/>
                    <a:p>
                      <a:r>
                        <a:rPr lang="en-US" dirty="0"/>
                        <a:t>First</a:t>
                      </a:r>
                    </a:p>
                  </a:txBody>
                  <a:tcPr/>
                </a:tc>
                <a:tc>
                  <a:txBody>
                    <a:bodyPr/>
                    <a:lstStyle/>
                    <a:p>
                      <a:r>
                        <a:rPr lang="en-US" dirty="0"/>
                        <a:t>Last</a:t>
                      </a:r>
                    </a:p>
                  </a:txBody>
                  <a:tcPr/>
                </a:tc>
                <a:tc>
                  <a:txBody>
                    <a:bodyPr/>
                    <a:lstStyle/>
                    <a:p>
                      <a:r>
                        <a:rPr lang="en-US" dirty="0"/>
                        <a:t>Birthdate</a:t>
                      </a:r>
                    </a:p>
                  </a:txBody>
                  <a:tcPr/>
                </a:tc>
                <a:extLst>
                  <a:ext uri="{0D108BD9-81ED-4DB2-BD59-A6C34878D82A}">
                    <a16:rowId xmlns:a16="http://schemas.microsoft.com/office/drawing/2014/main" val="10000"/>
                  </a:ext>
                </a:extLst>
              </a:tr>
              <a:tr h="571500">
                <a:tc>
                  <a:txBody>
                    <a:bodyPr/>
                    <a:lstStyle/>
                    <a:p>
                      <a:endParaRPr lang="en-US" dirty="0"/>
                    </a:p>
                  </a:txBody>
                  <a:tcPr/>
                </a:tc>
                <a:tc>
                  <a:txBody>
                    <a:bodyPr/>
                    <a:lstStyle/>
                    <a:p>
                      <a:r>
                        <a:rPr lang="en-US" dirty="0"/>
                        <a:t>Kim</a:t>
                      </a:r>
                    </a:p>
                  </a:txBody>
                  <a:tcPr/>
                </a:tc>
                <a:tc>
                  <a:txBody>
                    <a:bodyPr/>
                    <a:lstStyle/>
                    <a:p>
                      <a:r>
                        <a:rPr lang="en-US" dirty="0"/>
                        <a:t>Akers</a:t>
                      </a:r>
                    </a:p>
                  </a:txBody>
                  <a:tcPr/>
                </a:tc>
                <a:tc>
                  <a:txBody>
                    <a:bodyPr/>
                    <a:lstStyle/>
                    <a:p>
                      <a:r>
                        <a:rPr lang="en-US" dirty="0"/>
                        <a:t>2/2/1981</a:t>
                      </a:r>
                    </a:p>
                  </a:txBody>
                  <a:tcPr/>
                </a:tc>
                <a:extLst>
                  <a:ext uri="{0D108BD9-81ED-4DB2-BD59-A6C34878D82A}">
                    <a16:rowId xmlns:a16="http://schemas.microsoft.com/office/drawing/2014/main" val="10001"/>
                  </a:ext>
                </a:extLst>
              </a:tr>
              <a:tr h="571500">
                <a:tc>
                  <a:txBody>
                    <a:bodyPr/>
                    <a:lstStyle/>
                    <a:p>
                      <a:endParaRPr lang="en-US" dirty="0"/>
                    </a:p>
                  </a:txBody>
                  <a:tcPr/>
                </a:tc>
                <a:tc>
                  <a:txBody>
                    <a:bodyPr/>
                    <a:lstStyle/>
                    <a:p>
                      <a:r>
                        <a:rPr lang="en-US" dirty="0"/>
                        <a:t>Nancy</a:t>
                      </a:r>
                    </a:p>
                  </a:txBody>
                  <a:tcPr/>
                </a:tc>
                <a:tc>
                  <a:txBody>
                    <a:bodyPr/>
                    <a:lstStyle/>
                    <a:p>
                      <a:r>
                        <a:rPr lang="en-US" dirty="0"/>
                        <a:t>Anderson</a:t>
                      </a:r>
                    </a:p>
                  </a:txBody>
                  <a:tcPr/>
                </a:tc>
                <a:tc>
                  <a:txBody>
                    <a:bodyPr/>
                    <a:lstStyle/>
                    <a:p>
                      <a:r>
                        <a:rPr lang="en-US" dirty="0"/>
                        <a:t>3/15/1965</a:t>
                      </a:r>
                    </a:p>
                  </a:txBody>
                  <a:tcPr/>
                </a:tc>
                <a:extLst>
                  <a:ext uri="{0D108BD9-81ED-4DB2-BD59-A6C34878D82A}">
                    <a16:rowId xmlns:a16="http://schemas.microsoft.com/office/drawing/2014/main" val="10002"/>
                  </a:ext>
                </a:extLst>
              </a:tr>
              <a:tr h="571500">
                <a:tc>
                  <a:txBody>
                    <a:bodyPr/>
                    <a:lstStyle/>
                    <a:p>
                      <a:endParaRPr lang="en-US" dirty="0"/>
                    </a:p>
                  </a:txBody>
                  <a:tcPr/>
                </a:tc>
                <a:tc>
                  <a:txBody>
                    <a:bodyPr/>
                    <a:lstStyle/>
                    <a:p>
                      <a:r>
                        <a:rPr lang="en-US" dirty="0"/>
                        <a:t>Mark</a:t>
                      </a:r>
                    </a:p>
                  </a:txBody>
                  <a:tcPr/>
                </a:tc>
                <a:tc>
                  <a:txBody>
                    <a:bodyPr/>
                    <a:lstStyle/>
                    <a:p>
                      <a:r>
                        <a:rPr lang="en-US" dirty="0"/>
                        <a:t>Hassall</a:t>
                      </a:r>
                    </a:p>
                  </a:txBody>
                  <a:tcPr/>
                </a:tc>
                <a:tc>
                  <a:txBody>
                    <a:bodyPr/>
                    <a:lstStyle/>
                    <a:p>
                      <a:r>
                        <a:rPr lang="en-US" dirty="0"/>
                        <a:t>May</a:t>
                      </a:r>
                      <a:r>
                        <a:rPr lang="en-US" baseline="0" dirty="0"/>
                        <a:t> 1, 1976</a:t>
                      </a:r>
                      <a:endParaRPr lang="en-US" dirty="0"/>
                    </a:p>
                  </a:txBody>
                  <a:tcPr/>
                </a:tc>
                <a:extLst>
                  <a:ext uri="{0D108BD9-81ED-4DB2-BD59-A6C34878D82A}">
                    <a16:rowId xmlns:a16="http://schemas.microsoft.com/office/drawing/2014/main" val="10003"/>
                  </a:ext>
                </a:extLst>
              </a:tr>
            </a:tbl>
          </a:graphicData>
        </a:graphic>
      </p:graphicFrame>
      <p:pic>
        <p:nvPicPr>
          <p:cNvPr id="1026" name="Picture 2" descr="D:\Clipart\DVD_ART36\Artwork_Imagery\Icons - Illustrations\_ WINDOWS VISTA ICONS\Female User woman people person.png"/>
          <p:cNvPicPr>
            <a:picLocks noChangeAspect="1" noChangeArrowheads="1"/>
          </p:cNvPicPr>
          <p:nvPr/>
        </p:nvPicPr>
        <p:blipFill>
          <a:blip r:embed="rId5" cstate="print"/>
          <a:srcRect/>
          <a:stretch>
            <a:fillRect/>
          </a:stretch>
        </p:blipFill>
        <p:spPr bwMode="auto">
          <a:xfrm>
            <a:off x="838200" y="4353787"/>
            <a:ext cx="381000" cy="530678"/>
          </a:xfrm>
          <a:prstGeom prst="rect">
            <a:avLst/>
          </a:prstGeom>
          <a:noFill/>
        </p:spPr>
      </p:pic>
      <p:pic>
        <p:nvPicPr>
          <p:cNvPr id="1027" name="Picture 3" descr="D:\Clipart\DVD_ART36\Artwork_Imagery\Icons - Illustrations\_ WINDOWS VISTA ICONS\Child User children family boy girl.png"/>
          <p:cNvPicPr>
            <a:picLocks noChangeAspect="1" noChangeArrowheads="1"/>
          </p:cNvPicPr>
          <p:nvPr/>
        </p:nvPicPr>
        <p:blipFill>
          <a:blip r:embed="rId6" cstate="print"/>
          <a:srcRect/>
          <a:stretch>
            <a:fillRect/>
          </a:stretch>
        </p:blipFill>
        <p:spPr bwMode="auto">
          <a:xfrm>
            <a:off x="812562" y="4944287"/>
            <a:ext cx="444500" cy="535922"/>
          </a:xfrm>
          <a:prstGeom prst="rect">
            <a:avLst/>
          </a:prstGeom>
          <a:noFill/>
        </p:spPr>
      </p:pic>
      <p:pic>
        <p:nvPicPr>
          <p:cNvPr id="1028" name="Picture 4" descr="D:\Clipart\DVD_ART36\Artwork_Imagery\Icons - Illustrations\_ WINDOWS SERVER ICONS\People\user man person people.png"/>
          <p:cNvPicPr>
            <a:picLocks noChangeAspect="1" noChangeArrowheads="1"/>
          </p:cNvPicPr>
          <p:nvPr/>
        </p:nvPicPr>
        <p:blipFill>
          <a:blip r:embed="rId7" cstate="print"/>
          <a:srcRect/>
          <a:stretch>
            <a:fillRect/>
          </a:stretch>
        </p:blipFill>
        <p:spPr bwMode="auto">
          <a:xfrm>
            <a:off x="854578" y="5536797"/>
            <a:ext cx="381000" cy="518449"/>
          </a:xfrm>
          <a:prstGeom prst="rect">
            <a:avLst/>
          </a:prstGeom>
          <a:noFill/>
        </p:spPr>
      </p:pic>
      <p:sp>
        <p:nvSpPr>
          <p:cNvPr id="13" name="Oval 12"/>
          <p:cNvSpPr/>
          <p:nvPr/>
        </p:nvSpPr>
        <p:spPr>
          <a:xfrm>
            <a:off x="3352800" y="5333833"/>
            <a:ext cx="17526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5427292" y="3767102"/>
            <a:ext cx="1752600" cy="5486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t" anchorCtr="0"/>
          <a:lstStyle/>
          <a:p>
            <a:r>
              <a:rPr lang="en-US" b="1" dirty="0">
                <a:solidFill>
                  <a:schemeClr val="tx1"/>
                </a:solidFill>
              </a:rPr>
              <a:t>Fav Sport</a:t>
            </a:r>
          </a:p>
        </p:txBody>
      </p:sp>
      <p:sp>
        <p:nvSpPr>
          <p:cNvPr id="15" name="Rectangle 14"/>
          <p:cNvSpPr/>
          <p:nvPr/>
        </p:nvSpPr>
        <p:spPr>
          <a:xfrm>
            <a:off x="5435838" y="4930029"/>
            <a:ext cx="1726962" cy="5334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solidFill>
                  <a:schemeClr val="bg1"/>
                </a:solidFill>
              </a:rPr>
              <a:t>Canoeing</a:t>
            </a:r>
          </a:p>
        </p:txBody>
      </p:sp>
      <p:sp>
        <p:nvSpPr>
          <p:cNvPr id="4" name="Title 3"/>
          <p:cNvSpPr>
            <a:spLocks noGrp="1"/>
          </p:cNvSpPr>
          <p:nvPr>
            <p:ph type="title"/>
          </p:nvPr>
        </p:nvSpPr>
        <p:spPr/>
        <p:txBody>
          <a:bodyPr/>
          <a:lstStyle/>
          <a:p>
            <a:r>
              <a:rPr lang="en-NZ"/>
              <a:t>No Fixed Schema</a:t>
            </a:r>
            <a:endParaRPr lang="en-NZ" dirty="0"/>
          </a:p>
        </p:txBody>
      </p:sp>
    </p:spTree>
    <p:extLst>
      <p:ext uri="{BB962C8B-B14F-4D97-AF65-F5344CB8AC3E}">
        <p14:creationId xmlns:p14="http://schemas.microsoft.com/office/powerpoint/2010/main" val="29461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5" presetClass="entr" presetSubtype="0"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p:cTn id="12" dur="1000" fill="hold"/>
                                        <p:tgtEl>
                                          <p:spTgt spid="1026"/>
                                        </p:tgtEl>
                                        <p:attrNameLst>
                                          <p:attrName>ppt_w</p:attrName>
                                        </p:attrNameLst>
                                      </p:cBhvr>
                                      <p:tavLst>
                                        <p:tav tm="0">
                                          <p:val>
                                            <p:strVal val="#ppt_w*0.70"/>
                                          </p:val>
                                        </p:tav>
                                        <p:tav tm="100000">
                                          <p:val>
                                            <p:strVal val="#ppt_w"/>
                                          </p:val>
                                        </p:tav>
                                      </p:tavLst>
                                    </p:anim>
                                    <p:anim calcmode="lin" valueType="num">
                                      <p:cBhvr>
                                        <p:cTn id="13" dur="1000" fill="hold"/>
                                        <p:tgtEl>
                                          <p:spTgt spid="1026"/>
                                        </p:tgtEl>
                                        <p:attrNameLst>
                                          <p:attrName>ppt_h</p:attrName>
                                        </p:attrNameLst>
                                      </p:cBhvr>
                                      <p:tavLst>
                                        <p:tav tm="0">
                                          <p:val>
                                            <p:strVal val="#ppt_h"/>
                                          </p:val>
                                        </p:tav>
                                        <p:tav tm="100000">
                                          <p:val>
                                            <p:strVal val="#ppt_h"/>
                                          </p:val>
                                        </p:tav>
                                      </p:tavLst>
                                    </p:anim>
                                    <p:animEffect transition="in" filter="fade">
                                      <p:cBhvr>
                                        <p:cTn id="14" dur="1000"/>
                                        <p:tgtEl>
                                          <p:spTgt spid="1026"/>
                                        </p:tgtEl>
                                      </p:cBhvr>
                                    </p:animEffect>
                                  </p:childTnLst>
                                </p:cTn>
                              </p:par>
                              <p:par>
                                <p:cTn id="15" presetID="55" presetClass="entr" presetSubtype="0" fill="hold" nodeType="withEffect">
                                  <p:stCondLst>
                                    <p:cond delay="0"/>
                                  </p:stCondLst>
                                  <p:childTnLst>
                                    <p:set>
                                      <p:cBhvr>
                                        <p:cTn id="16" dur="1" fill="hold">
                                          <p:stCondLst>
                                            <p:cond delay="0"/>
                                          </p:stCondLst>
                                        </p:cTn>
                                        <p:tgtEl>
                                          <p:spTgt spid="1027"/>
                                        </p:tgtEl>
                                        <p:attrNameLst>
                                          <p:attrName>style.visibility</p:attrName>
                                        </p:attrNameLst>
                                      </p:cBhvr>
                                      <p:to>
                                        <p:strVal val="visible"/>
                                      </p:to>
                                    </p:set>
                                    <p:anim calcmode="lin" valueType="num">
                                      <p:cBhvr>
                                        <p:cTn id="17" dur="1000" fill="hold"/>
                                        <p:tgtEl>
                                          <p:spTgt spid="1027"/>
                                        </p:tgtEl>
                                        <p:attrNameLst>
                                          <p:attrName>ppt_w</p:attrName>
                                        </p:attrNameLst>
                                      </p:cBhvr>
                                      <p:tavLst>
                                        <p:tav tm="0">
                                          <p:val>
                                            <p:strVal val="#ppt_w*0.70"/>
                                          </p:val>
                                        </p:tav>
                                        <p:tav tm="100000">
                                          <p:val>
                                            <p:strVal val="#ppt_w"/>
                                          </p:val>
                                        </p:tav>
                                      </p:tavLst>
                                    </p:anim>
                                    <p:anim calcmode="lin" valueType="num">
                                      <p:cBhvr>
                                        <p:cTn id="18" dur="1000" fill="hold"/>
                                        <p:tgtEl>
                                          <p:spTgt spid="1027"/>
                                        </p:tgtEl>
                                        <p:attrNameLst>
                                          <p:attrName>ppt_h</p:attrName>
                                        </p:attrNameLst>
                                      </p:cBhvr>
                                      <p:tavLst>
                                        <p:tav tm="0">
                                          <p:val>
                                            <p:strVal val="#ppt_h"/>
                                          </p:val>
                                        </p:tav>
                                        <p:tav tm="100000">
                                          <p:val>
                                            <p:strVal val="#ppt_h"/>
                                          </p:val>
                                        </p:tav>
                                      </p:tavLst>
                                    </p:anim>
                                    <p:animEffect transition="in" filter="fade">
                                      <p:cBhvr>
                                        <p:cTn id="19" dur="1000"/>
                                        <p:tgtEl>
                                          <p:spTgt spid="1027"/>
                                        </p:tgtEl>
                                      </p:cBhvr>
                                    </p:animEffect>
                                  </p:childTnLst>
                                </p:cTn>
                              </p:par>
                              <p:par>
                                <p:cTn id="20" presetID="55" presetClass="entr" presetSubtype="0" fill="hold" nodeType="withEffect">
                                  <p:stCondLst>
                                    <p:cond delay="0"/>
                                  </p:stCondLst>
                                  <p:childTnLst>
                                    <p:set>
                                      <p:cBhvr>
                                        <p:cTn id="21" dur="1" fill="hold">
                                          <p:stCondLst>
                                            <p:cond delay="0"/>
                                          </p:stCondLst>
                                        </p:cTn>
                                        <p:tgtEl>
                                          <p:spTgt spid="1028"/>
                                        </p:tgtEl>
                                        <p:attrNameLst>
                                          <p:attrName>style.visibility</p:attrName>
                                        </p:attrNameLst>
                                      </p:cBhvr>
                                      <p:to>
                                        <p:strVal val="visible"/>
                                      </p:to>
                                    </p:set>
                                    <p:anim calcmode="lin" valueType="num">
                                      <p:cBhvr>
                                        <p:cTn id="22" dur="1000" fill="hold"/>
                                        <p:tgtEl>
                                          <p:spTgt spid="1028"/>
                                        </p:tgtEl>
                                        <p:attrNameLst>
                                          <p:attrName>ppt_w</p:attrName>
                                        </p:attrNameLst>
                                      </p:cBhvr>
                                      <p:tavLst>
                                        <p:tav tm="0">
                                          <p:val>
                                            <p:strVal val="#ppt_w*0.70"/>
                                          </p:val>
                                        </p:tav>
                                        <p:tav tm="100000">
                                          <p:val>
                                            <p:strVal val="#ppt_w"/>
                                          </p:val>
                                        </p:tav>
                                      </p:tavLst>
                                    </p:anim>
                                    <p:anim calcmode="lin" valueType="num">
                                      <p:cBhvr>
                                        <p:cTn id="23" dur="1000" fill="hold"/>
                                        <p:tgtEl>
                                          <p:spTgt spid="1028"/>
                                        </p:tgtEl>
                                        <p:attrNameLst>
                                          <p:attrName>ppt_h</p:attrName>
                                        </p:attrNameLst>
                                      </p:cBhvr>
                                      <p:tavLst>
                                        <p:tav tm="0">
                                          <p:val>
                                            <p:strVal val="#ppt_h"/>
                                          </p:val>
                                        </p:tav>
                                        <p:tav tm="100000">
                                          <p:val>
                                            <p:strVal val="#ppt_h"/>
                                          </p:val>
                                        </p:tav>
                                      </p:tavLst>
                                    </p:anim>
                                    <p:animEffect transition="in" filter="fade">
                                      <p:cBhvr>
                                        <p:cTn id="24" dur="1000"/>
                                        <p:tgtEl>
                                          <p:spTgt spid="102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20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ppt_x"/>
                                          </p:val>
                                        </p:tav>
                                        <p:tav tm="100000">
                                          <p:val>
                                            <p:strVal val="#ppt_x"/>
                                          </p:val>
                                        </p:tav>
                                      </p:tavLst>
                                    </p:anim>
                                    <p:anim calcmode="lin" valueType="num">
                                      <p:cBhvr additive="base">
                                        <p:cTn id="35" dur="500" fill="hold"/>
                                        <p:tgtEl>
                                          <p:spTgt spid="14"/>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ppt_x"/>
                                          </p:val>
                                        </p:tav>
                                        <p:tav tm="100000">
                                          <p:val>
                                            <p:strVal val="#ppt_x"/>
                                          </p:val>
                                        </p:tav>
                                      </p:tavLst>
                                    </p:anim>
                                    <p:anim calcmode="lin" valueType="num">
                                      <p:cBhvr additive="base">
                                        <p:cTn id="3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1" descr="D:\Clipart\DVD_ART36\Artwork_Imagery\Icons - Illustrations\Internet Clouds web\cloud illustration icon.png"/>
          <p:cNvPicPr>
            <a:picLocks noChangeAspect="1" noChangeArrowheads="1"/>
          </p:cNvPicPr>
          <p:nvPr/>
        </p:nvPicPr>
        <p:blipFill>
          <a:blip r:embed="rId3" cstate="print"/>
          <a:srcRect/>
          <a:stretch>
            <a:fillRect/>
          </a:stretch>
        </p:blipFill>
        <p:spPr bwMode="auto">
          <a:xfrm>
            <a:off x="228600" y="873645"/>
            <a:ext cx="8915400" cy="4497149"/>
          </a:xfrm>
          <a:prstGeom prst="rect">
            <a:avLst/>
          </a:prstGeom>
          <a:noFill/>
        </p:spPr>
      </p:pic>
      <p:pic>
        <p:nvPicPr>
          <p:cNvPr id="3" name="Picture 12" descr="D:\Clipart\DVD_ART36\Artwork_Imagery\Icons - Illustrations\_ WINDOWS SERVER ICONS\Data\Table with Data spreadsheet document Orange.png"/>
          <p:cNvPicPr>
            <a:picLocks noChangeAspect="1" noChangeArrowheads="1"/>
          </p:cNvPicPr>
          <p:nvPr/>
        </p:nvPicPr>
        <p:blipFill>
          <a:blip r:embed="rId4" cstate="print"/>
          <a:srcRect/>
          <a:stretch>
            <a:fillRect/>
          </a:stretch>
        </p:blipFill>
        <p:spPr bwMode="auto">
          <a:xfrm>
            <a:off x="6477000" y="2702444"/>
            <a:ext cx="1189691" cy="990600"/>
          </a:xfrm>
          <a:prstGeom prst="rect">
            <a:avLst/>
          </a:prstGeom>
          <a:noFill/>
        </p:spPr>
      </p:pic>
      <p:graphicFrame>
        <p:nvGraphicFramePr>
          <p:cNvPr id="9" name="Table 8"/>
          <p:cNvGraphicFramePr>
            <a:graphicFrameLocks noGrp="1"/>
          </p:cNvGraphicFramePr>
          <p:nvPr/>
        </p:nvGraphicFramePr>
        <p:xfrm>
          <a:off x="533401" y="3767103"/>
          <a:ext cx="4876799" cy="2286000"/>
        </p:xfrm>
        <a:graphic>
          <a:graphicData uri="http://schemas.openxmlformats.org/drawingml/2006/table">
            <a:tbl>
              <a:tblPr firstRow="1" bandRow="1">
                <a:tableStyleId>{073A0DAA-6AF3-43AB-8588-CEC1D06C72B9}</a:tableStyleId>
              </a:tblPr>
              <a:tblGrid>
                <a:gridCol w="905691">
                  <a:extLst>
                    <a:ext uri="{9D8B030D-6E8A-4147-A177-3AD203B41FA5}">
                      <a16:colId xmlns:a16="http://schemas.microsoft.com/office/drawing/2014/main" val="20000"/>
                    </a:ext>
                  </a:extLst>
                </a:gridCol>
                <a:gridCol w="905691">
                  <a:extLst>
                    <a:ext uri="{9D8B030D-6E8A-4147-A177-3AD203B41FA5}">
                      <a16:colId xmlns:a16="http://schemas.microsoft.com/office/drawing/2014/main" val="20001"/>
                    </a:ext>
                  </a:extLst>
                </a:gridCol>
                <a:gridCol w="1184366">
                  <a:extLst>
                    <a:ext uri="{9D8B030D-6E8A-4147-A177-3AD203B41FA5}">
                      <a16:colId xmlns:a16="http://schemas.microsoft.com/office/drawing/2014/main" val="20002"/>
                    </a:ext>
                  </a:extLst>
                </a:gridCol>
                <a:gridCol w="1881051">
                  <a:extLst>
                    <a:ext uri="{9D8B030D-6E8A-4147-A177-3AD203B41FA5}">
                      <a16:colId xmlns:a16="http://schemas.microsoft.com/office/drawing/2014/main" val="20003"/>
                    </a:ext>
                  </a:extLst>
                </a:gridCol>
              </a:tblGrid>
              <a:tr h="571500">
                <a:tc>
                  <a:txBody>
                    <a:bodyPr/>
                    <a:lstStyle/>
                    <a:p>
                      <a:endParaRPr lang="en-US" dirty="0"/>
                    </a:p>
                  </a:txBody>
                  <a:tcPr/>
                </a:tc>
                <a:tc>
                  <a:txBody>
                    <a:bodyPr/>
                    <a:lstStyle/>
                    <a:p>
                      <a:r>
                        <a:rPr lang="en-US" dirty="0"/>
                        <a:t>First</a:t>
                      </a:r>
                    </a:p>
                  </a:txBody>
                  <a:tcPr/>
                </a:tc>
                <a:tc>
                  <a:txBody>
                    <a:bodyPr/>
                    <a:lstStyle/>
                    <a:p>
                      <a:r>
                        <a:rPr lang="en-US" dirty="0"/>
                        <a:t>Last</a:t>
                      </a:r>
                    </a:p>
                  </a:txBody>
                  <a:tcPr/>
                </a:tc>
                <a:tc>
                  <a:txBody>
                    <a:bodyPr/>
                    <a:lstStyle/>
                    <a:p>
                      <a:r>
                        <a:rPr lang="en-US" dirty="0"/>
                        <a:t>Birthdate</a:t>
                      </a:r>
                    </a:p>
                  </a:txBody>
                  <a:tcPr/>
                </a:tc>
                <a:extLst>
                  <a:ext uri="{0D108BD9-81ED-4DB2-BD59-A6C34878D82A}">
                    <a16:rowId xmlns:a16="http://schemas.microsoft.com/office/drawing/2014/main" val="10000"/>
                  </a:ext>
                </a:extLst>
              </a:tr>
              <a:tr h="571500">
                <a:tc>
                  <a:txBody>
                    <a:bodyPr/>
                    <a:lstStyle/>
                    <a:p>
                      <a:endParaRPr lang="en-US" dirty="0"/>
                    </a:p>
                  </a:txBody>
                  <a:tcPr/>
                </a:tc>
                <a:tc>
                  <a:txBody>
                    <a:bodyPr/>
                    <a:lstStyle/>
                    <a:p>
                      <a:r>
                        <a:rPr lang="en-US" dirty="0"/>
                        <a:t>Kim</a:t>
                      </a:r>
                    </a:p>
                  </a:txBody>
                  <a:tcPr/>
                </a:tc>
                <a:tc>
                  <a:txBody>
                    <a:bodyPr/>
                    <a:lstStyle/>
                    <a:p>
                      <a:r>
                        <a:rPr lang="en-US" dirty="0"/>
                        <a:t>Akers</a:t>
                      </a:r>
                    </a:p>
                  </a:txBody>
                  <a:tcPr/>
                </a:tc>
                <a:tc>
                  <a:txBody>
                    <a:bodyPr/>
                    <a:lstStyle/>
                    <a:p>
                      <a:r>
                        <a:rPr lang="en-US" dirty="0"/>
                        <a:t>2/2/1981</a:t>
                      </a:r>
                    </a:p>
                  </a:txBody>
                  <a:tcPr/>
                </a:tc>
                <a:extLst>
                  <a:ext uri="{0D108BD9-81ED-4DB2-BD59-A6C34878D82A}">
                    <a16:rowId xmlns:a16="http://schemas.microsoft.com/office/drawing/2014/main" val="10001"/>
                  </a:ext>
                </a:extLst>
              </a:tr>
              <a:tr h="571500">
                <a:tc>
                  <a:txBody>
                    <a:bodyPr/>
                    <a:lstStyle/>
                    <a:p>
                      <a:endParaRPr lang="en-US" dirty="0"/>
                    </a:p>
                  </a:txBody>
                  <a:tcPr/>
                </a:tc>
                <a:tc>
                  <a:txBody>
                    <a:bodyPr/>
                    <a:lstStyle/>
                    <a:p>
                      <a:r>
                        <a:rPr lang="en-US" dirty="0"/>
                        <a:t>Nancy</a:t>
                      </a:r>
                    </a:p>
                  </a:txBody>
                  <a:tcPr/>
                </a:tc>
                <a:tc>
                  <a:txBody>
                    <a:bodyPr/>
                    <a:lstStyle/>
                    <a:p>
                      <a:r>
                        <a:rPr lang="en-US" dirty="0"/>
                        <a:t>Anderson</a:t>
                      </a:r>
                    </a:p>
                  </a:txBody>
                  <a:tcPr/>
                </a:tc>
                <a:tc>
                  <a:txBody>
                    <a:bodyPr/>
                    <a:lstStyle/>
                    <a:p>
                      <a:r>
                        <a:rPr lang="en-US" dirty="0"/>
                        <a:t>3/15/1965</a:t>
                      </a:r>
                    </a:p>
                  </a:txBody>
                  <a:tcPr/>
                </a:tc>
                <a:extLst>
                  <a:ext uri="{0D108BD9-81ED-4DB2-BD59-A6C34878D82A}">
                    <a16:rowId xmlns:a16="http://schemas.microsoft.com/office/drawing/2014/main" val="10002"/>
                  </a:ext>
                </a:extLst>
              </a:tr>
              <a:tr h="571500">
                <a:tc>
                  <a:txBody>
                    <a:bodyPr/>
                    <a:lstStyle/>
                    <a:p>
                      <a:endParaRPr lang="en-US" dirty="0"/>
                    </a:p>
                  </a:txBody>
                  <a:tcPr/>
                </a:tc>
                <a:tc>
                  <a:txBody>
                    <a:bodyPr/>
                    <a:lstStyle/>
                    <a:p>
                      <a:r>
                        <a:rPr lang="en-US" dirty="0"/>
                        <a:t>Mark</a:t>
                      </a:r>
                    </a:p>
                  </a:txBody>
                  <a:tcPr/>
                </a:tc>
                <a:tc>
                  <a:txBody>
                    <a:bodyPr/>
                    <a:lstStyle/>
                    <a:p>
                      <a:r>
                        <a:rPr lang="en-US" dirty="0"/>
                        <a:t>Hassall</a:t>
                      </a:r>
                    </a:p>
                  </a:txBody>
                  <a:tcPr/>
                </a:tc>
                <a:tc>
                  <a:txBody>
                    <a:bodyPr/>
                    <a:lstStyle/>
                    <a:p>
                      <a:r>
                        <a:rPr lang="en-US" dirty="0"/>
                        <a:t>May</a:t>
                      </a:r>
                      <a:r>
                        <a:rPr lang="en-US" baseline="0" dirty="0"/>
                        <a:t> 1, 1976</a:t>
                      </a:r>
                      <a:endParaRPr lang="en-US" dirty="0"/>
                    </a:p>
                  </a:txBody>
                  <a:tcPr/>
                </a:tc>
                <a:extLst>
                  <a:ext uri="{0D108BD9-81ED-4DB2-BD59-A6C34878D82A}">
                    <a16:rowId xmlns:a16="http://schemas.microsoft.com/office/drawing/2014/main" val="10003"/>
                  </a:ext>
                </a:extLst>
              </a:tr>
            </a:tbl>
          </a:graphicData>
        </a:graphic>
      </p:graphicFrame>
      <p:pic>
        <p:nvPicPr>
          <p:cNvPr id="1026" name="Picture 2" descr="D:\Clipart\DVD_ART36\Artwork_Imagery\Icons - Illustrations\_ WINDOWS VISTA ICONS\Female User woman people person.png"/>
          <p:cNvPicPr>
            <a:picLocks noChangeAspect="1" noChangeArrowheads="1"/>
          </p:cNvPicPr>
          <p:nvPr/>
        </p:nvPicPr>
        <p:blipFill>
          <a:blip r:embed="rId5" cstate="print"/>
          <a:srcRect/>
          <a:stretch>
            <a:fillRect/>
          </a:stretch>
        </p:blipFill>
        <p:spPr bwMode="auto">
          <a:xfrm>
            <a:off x="838200" y="4353787"/>
            <a:ext cx="381000" cy="530678"/>
          </a:xfrm>
          <a:prstGeom prst="rect">
            <a:avLst/>
          </a:prstGeom>
          <a:noFill/>
        </p:spPr>
      </p:pic>
      <p:pic>
        <p:nvPicPr>
          <p:cNvPr id="1027" name="Picture 3" descr="D:\Clipart\DVD_ART36\Artwork_Imagery\Icons - Illustrations\_ WINDOWS VISTA ICONS\Child User children family boy girl.png"/>
          <p:cNvPicPr>
            <a:picLocks noChangeAspect="1" noChangeArrowheads="1"/>
          </p:cNvPicPr>
          <p:nvPr/>
        </p:nvPicPr>
        <p:blipFill>
          <a:blip r:embed="rId6" cstate="print"/>
          <a:srcRect/>
          <a:stretch>
            <a:fillRect/>
          </a:stretch>
        </p:blipFill>
        <p:spPr bwMode="auto">
          <a:xfrm>
            <a:off x="812562" y="4944287"/>
            <a:ext cx="444500" cy="535922"/>
          </a:xfrm>
          <a:prstGeom prst="rect">
            <a:avLst/>
          </a:prstGeom>
          <a:noFill/>
        </p:spPr>
      </p:pic>
      <p:pic>
        <p:nvPicPr>
          <p:cNvPr id="1028" name="Picture 4" descr="D:\Clipart\DVD_ART36\Artwork_Imagery\Icons - Illustrations\_ WINDOWS SERVER ICONS\People\user man person people.png"/>
          <p:cNvPicPr>
            <a:picLocks noChangeAspect="1" noChangeArrowheads="1"/>
          </p:cNvPicPr>
          <p:nvPr/>
        </p:nvPicPr>
        <p:blipFill>
          <a:blip r:embed="rId7" cstate="print"/>
          <a:srcRect/>
          <a:stretch>
            <a:fillRect/>
          </a:stretch>
        </p:blipFill>
        <p:spPr bwMode="auto">
          <a:xfrm>
            <a:off x="854578" y="5536797"/>
            <a:ext cx="381000" cy="518449"/>
          </a:xfrm>
          <a:prstGeom prst="rect">
            <a:avLst/>
          </a:prstGeom>
          <a:noFill/>
        </p:spPr>
      </p:pic>
      <p:sp>
        <p:nvSpPr>
          <p:cNvPr id="4" name="Title 3"/>
          <p:cNvSpPr>
            <a:spLocks noGrp="1"/>
          </p:cNvSpPr>
          <p:nvPr>
            <p:ph type="title"/>
          </p:nvPr>
        </p:nvSpPr>
        <p:spPr/>
        <p:txBody>
          <a:bodyPr/>
          <a:lstStyle/>
          <a:p>
            <a:r>
              <a:rPr lang="en-NZ"/>
              <a:t>Querying</a:t>
            </a:r>
            <a:endParaRPr lang="en-NZ" dirty="0"/>
          </a:p>
        </p:txBody>
      </p:sp>
      <p:sp>
        <p:nvSpPr>
          <p:cNvPr id="12" name="TextBox 15"/>
          <p:cNvSpPr txBox="1"/>
          <p:nvPr/>
        </p:nvSpPr>
        <p:spPr>
          <a:xfrm>
            <a:off x="1628103" y="2612971"/>
            <a:ext cx="3932872" cy="5847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a:t>?$filter=Last eq ‘Akers’</a:t>
            </a:r>
          </a:p>
        </p:txBody>
      </p:sp>
      <p:sp>
        <p:nvSpPr>
          <p:cNvPr id="5" name="Rounded Rectangle 4"/>
          <p:cNvSpPr/>
          <p:nvPr/>
        </p:nvSpPr>
        <p:spPr bwMode="auto">
          <a:xfrm>
            <a:off x="228601" y="4187544"/>
            <a:ext cx="5620407" cy="756745"/>
          </a:xfrm>
          <a:prstGeom prst="roundRect">
            <a:avLst/>
          </a:prstGeom>
          <a:noFill/>
          <a:ln w="28575">
            <a:solidFill>
              <a:srgbClr val="FF0000"/>
            </a:solidFill>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spc="-50" dirty="0">
              <a:gradFill>
                <a:gsLst>
                  <a:gs pos="0">
                    <a:srgbClr val="000000"/>
                  </a:gs>
                  <a:gs pos="100000">
                    <a:srgbClr val="000000"/>
                  </a:gs>
                </a:gsLst>
                <a:lin ang="5400000" scaled="0"/>
              </a:gradFill>
            </a:endParaRPr>
          </a:p>
        </p:txBody>
      </p:sp>
    </p:spTree>
    <p:extLst>
      <p:ext uri="{BB962C8B-B14F-4D97-AF65-F5344CB8AC3E}">
        <p14:creationId xmlns:p14="http://schemas.microsoft.com/office/powerpoint/2010/main" val="2350958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5" presetClass="entr" presetSubtype="0"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p:cTn id="12" dur="1000" fill="hold"/>
                                        <p:tgtEl>
                                          <p:spTgt spid="1026"/>
                                        </p:tgtEl>
                                        <p:attrNameLst>
                                          <p:attrName>ppt_w</p:attrName>
                                        </p:attrNameLst>
                                      </p:cBhvr>
                                      <p:tavLst>
                                        <p:tav tm="0">
                                          <p:val>
                                            <p:strVal val="#ppt_w*0.70"/>
                                          </p:val>
                                        </p:tav>
                                        <p:tav tm="100000">
                                          <p:val>
                                            <p:strVal val="#ppt_w"/>
                                          </p:val>
                                        </p:tav>
                                      </p:tavLst>
                                    </p:anim>
                                    <p:anim calcmode="lin" valueType="num">
                                      <p:cBhvr>
                                        <p:cTn id="13" dur="1000" fill="hold"/>
                                        <p:tgtEl>
                                          <p:spTgt spid="1026"/>
                                        </p:tgtEl>
                                        <p:attrNameLst>
                                          <p:attrName>ppt_h</p:attrName>
                                        </p:attrNameLst>
                                      </p:cBhvr>
                                      <p:tavLst>
                                        <p:tav tm="0">
                                          <p:val>
                                            <p:strVal val="#ppt_h"/>
                                          </p:val>
                                        </p:tav>
                                        <p:tav tm="100000">
                                          <p:val>
                                            <p:strVal val="#ppt_h"/>
                                          </p:val>
                                        </p:tav>
                                      </p:tavLst>
                                    </p:anim>
                                    <p:animEffect transition="in" filter="fade">
                                      <p:cBhvr>
                                        <p:cTn id="14" dur="1000"/>
                                        <p:tgtEl>
                                          <p:spTgt spid="1026"/>
                                        </p:tgtEl>
                                      </p:cBhvr>
                                    </p:animEffect>
                                  </p:childTnLst>
                                </p:cTn>
                              </p:par>
                              <p:par>
                                <p:cTn id="15" presetID="55" presetClass="entr" presetSubtype="0" fill="hold" nodeType="withEffect">
                                  <p:stCondLst>
                                    <p:cond delay="0"/>
                                  </p:stCondLst>
                                  <p:childTnLst>
                                    <p:set>
                                      <p:cBhvr>
                                        <p:cTn id="16" dur="1" fill="hold">
                                          <p:stCondLst>
                                            <p:cond delay="0"/>
                                          </p:stCondLst>
                                        </p:cTn>
                                        <p:tgtEl>
                                          <p:spTgt spid="1027"/>
                                        </p:tgtEl>
                                        <p:attrNameLst>
                                          <p:attrName>style.visibility</p:attrName>
                                        </p:attrNameLst>
                                      </p:cBhvr>
                                      <p:to>
                                        <p:strVal val="visible"/>
                                      </p:to>
                                    </p:set>
                                    <p:anim calcmode="lin" valueType="num">
                                      <p:cBhvr>
                                        <p:cTn id="17" dur="1000" fill="hold"/>
                                        <p:tgtEl>
                                          <p:spTgt spid="1027"/>
                                        </p:tgtEl>
                                        <p:attrNameLst>
                                          <p:attrName>ppt_w</p:attrName>
                                        </p:attrNameLst>
                                      </p:cBhvr>
                                      <p:tavLst>
                                        <p:tav tm="0">
                                          <p:val>
                                            <p:strVal val="#ppt_w*0.70"/>
                                          </p:val>
                                        </p:tav>
                                        <p:tav tm="100000">
                                          <p:val>
                                            <p:strVal val="#ppt_w"/>
                                          </p:val>
                                        </p:tav>
                                      </p:tavLst>
                                    </p:anim>
                                    <p:anim calcmode="lin" valueType="num">
                                      <p:cBhvr>
                                        <p:cTn id="18" dur="1000" fill="hold"/>
                                        <p:tgtEl>
                                          <p:spTgt spid="1027"/>
                                        </p:tgtEl>
                                        <p:attrNameLst>
                                          <p:attrName>ppt_h</p:attrName>
                                        </p:attrNameLst>
                                      </p:cBhvr>
                                      <p:tavLst>
                                        <p:tav tm="0">
                                          <p:val>
                                            <p:strVal val="#ppt_h"/>
                                          </p:val>
                                        </p:tav>
                                        <p:tav tm="100000">
                                          <p:val>
                                            <p:strVal val="#ppt_h"/>
                                          </p:val>
                                        </p:tav>
                                      </p:tavLst>
                                    </p:anim>
                                    <p:animEffect transition="in" filter="fade">
                                      <p:cBhvr>
                                        <p:cTn id="19" dur="1000"/>
                                        <p:tgtEl>
                                          <p:spTgt spid="1027"/>
                                        </p:tgtEl>
                                      </p:cBhvr>
                                    </p:animEffect>
                                  </p:childTnLst>
                                </p:cTn>
                              </p:par>
                              <p:par>
                                <p:cTn id="20" presetID="55" presetClass="entr" presetSubtype="0" fill="hold" nodeType="withEffect">
                                  <p:stCondLst>
                                    <p:cond delay="0"/>
                                  </p:stCondLst>
                                  <p:childTnLst>
                                    <p:set>
                                      <p:cBhvr>
                                        <p:cTn id="21" dur="1" fill="hold">
                                          <p:stCondLst>
                                            <p:cond delay="0"/>
                                          </p:stCondLst>
                                        </p:cTn>
                                        <p:tgtEl>
                                          <p:spTgt spid="1028"/>
                                        </p:tgtEl>
                                        <p:attrNameLst>
                                          <p:attrName>style.visibility</p:attrName>
                                        </p:attrNameLst>
                                      </p:cBhvr>
                                      <p:to>
                                        <p:strVal val="visible"/>
                                      </p:to>
                                    </p:set>
                                    <p:anim calcmode="lin" valueType="num">
                                      <p:cBhvr>
                                        <p:cTn id="22" dur="1000" fill="hold"/>
                                        <p:tgtEl>
                                          <p:spTgt spid="1028"/>
                                        </p:tgtEl>
                                        <p:attrNameLst>
                                          <p:attrName>ppt_w</p:attrName>
                                        </p:attrNameLst>
                                      </p:cBhvr>
                                      <p:tavLst>
                                        <p:tav tm="0">
                                          <p:val>
                                            <p:strVal val="#ppt_w*0.70"/>
                                          </p:val>
                                        </p:tav>
                                        <p:tav tm="100000">
                                          <p:val>
                                            <p:strVal val="#ppt_w"/>
                                          </p:val>
                                        </p:tav>
                                      </p:tavLst>
                                    </p:anim>
                                    <p:anim calcmode="lin" valueType="num">
                                      <p:cBhvr>
                                        <p:cTn id="23" dur="1000" fill="hold"/>
                                        <p:tgtEl>
                                          <p:spTgt spid="1028"/>
                                        </p:tgtEl>
                                        <p:attrNameLst>
                                          <p:attrName>ppt_h</p:attrName>
                                        </p:attrNameLst>
                                      </p:cBhvr>
                                      <p:tavLst>
                                        <p:tav tm="0">
                                          <p:val>
                                            <p:strVal val="#ppt_h"/>
                                          </p:val>
                                        </p:tav>
                                        <p:tav tm="100000">
                                          <p:val>
                                            <p:strVal val="#ppt_h"/>
                                          </p:val>
                                        </p:tav>
                                      </p:tavLst>
                                    </p:anim>
                                    <p:animEffect transition="in" filter="fade">
                                      <p:cBhvr>
                                        <p:cTn id="24" dur="1000"/>
                                        <p:tgtEl>
                                          <p:spTgt spid="1028"/>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Purpose of the PartitionKey</a:t>
            </a:r>
            <a:endParaRPr lang="en-US" dirty="0"/>
          </a:p>
        </p:txBody>
      </p:sp>
      <p:sp>
        <p:nvSpPr>
          <p:cNvPr id="3" name="Content Placeholder 2"/>
          <p:cNvSpPr>
            <a:spLocks noGrp="1"/>
          </p:cNvSpPr>
          <p:nvPr>
            <p:ph idx="1"/>
          </p:nvPr>
        </p:nvSpPr>
        <p:spPr>
          <a:xfrm>
            <a:off x="389436" y="1447800"/>
            <a:ext cx="8363938" cy="3887218"/>
          </a:xfrm>
        </p:spPr>
        <p:txBody>
          <a:bodyPr/>
          <a:lstStyle/>
          <a:p>
            <a:r>
              <a:rPr lang="en-US" sz="2400" dirty="0"/>
              <a:t>Entity Locality</a:t>
            </a:r>
          </a:p>
          <a:p>
            <a:pPr lvl="1"/>
            <a:r>
              <a:rPr lang="en-US" sz="2000" dirty="0"/>
              <a:t>Entities in the same partition will be stored together</a:t>
            </a:r>
          </a:p>
          <a:p>
            <a:pPr lvl="3"/>
            <a:r>
              <a:rPr lang="en-US" sz="1600" dirty="0"/>
              <a:t>Efficient querying and cache locality</a:t>
            </a:r>
          </a:p>
          <a:p>
            <a:pPr lvl="3"/>
            <a:r>
              <a:rPr lang="en-US" sz="1600" dirty="0"/>
              <a:t>Endeavour to include partition key in all queries</a:t>
            </a:r>
          </a:p>
          <a:p>
            <a:r>
              <a:rPr lang="en-US" sz="2400" dirty="0"/>
              <a:t>Entity Group Transactions</a:t>
            </a:r>
          </a:p>
          <a:p>
            <a:pPr lvl="1"/>
            <a:r>
              <a:rPr lang="en-US" sz="2000" dirty="0"/>
              <a:t>Atomic multiple Insert/Update/Delete in same partition in a single transaction</a:t>
            </a:r>
          </a:p>
          <a:p>
            <a:r>
              <a:rPr lang="en-US" sz="2400" dirty="0"/>
              <a:t>Table Scalability</a:t>
            </a:r>
          </a:p>
          <a:p>
            <a:pPr lvl="2"/>
            <a:r>
              <a:rPr lang="en-US" sz="1800" dirty="0"/>
              <a:t>Target throughput – 500 </a:t>
            </a:r>
            <a:r>
              <a:rPr lang="en-US" sz="1800" dirty="0" err="1"/>
              <a:t>tps</a:t>
            </a:r>
            <a:r>
              <a:rPr lang="en-US" sz="1800" dirty="0"/>
              <a:t>/partition, several thousand </a:t>
            </a:r>
            <a:r>
              <a:rPr lang="en-US" sz="1800" dirty="0" err="1"/>
              <a:t>tps</a:t>
            </a:r>
            <a:r>
              <a:rPr lang="en-US" sz="1800" dirty="0"/>
              <a:t>/account</a:t>
            </a:r>
          </a:p>
          <a:p>
            <a:pPr lvl="1"/>
            <a:r>
              <a:rPr lang="en-US" sz="2000" dirty="0"/>
              <a:t>Windows Azure monitors the usage patterns of partitions</a:t>
            </a:r>
          </a:p>
          <a:p>
            <a:pPr lvl="1"/>
            <a:r>
              <a:rPr lang="en-US" sz="2000" dirty="0"/>
              <a:t>Automatically load balance partitions</a:t>
            </a:r>
          </a:p>
          <a:p>
            <a:pPr lvl="3"/>
            <a:r>
              <a:rPr lang="en-US" sz="1600" dirty="0"/>
              <a:t>Each partition can be served by a different storage node</a:t>
            </a:r>
          </a:p>
          <a:p>
            <a:pPr lvl="3"/>
            <a:r>
              <a:rPr lang="en-US" sz="1600" dirty="0"/>
              <a:t>Scale to meet the traffic needs of your table</a:t>
            </a:r>
          </a:p>
        </p:txBody>
      </p:sp>
    </p:spTree>
    <p:extLst>
      <p:ext uri="{BB962C8B-B14F-4D97-AF65-F5344CB8AC3E}">
        <p14:creationId xmlns:p14="http://schemas.microsoft.com/office/powerpoint/2010/main" val="16022649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2971800" y="1387774"/>
          <a:ext cx="6019800" cy="2346960"/>
        </p:xfrm>
        <a:graphic>
          <a:graphicData uri="http://schemas.openxmlformats.org/drawingml/2006/table">
            <a:tbl>
              <a:tblPr firstRow="1" bandRow="1">
                <a:tableStyleId>{7DF18680-E054-41AD-8BC1-D1AEF772440D}</a:tableStyleId>
              </a:tblPr>
              <a:tblGrid>
                <a:gridCol w="1312007">
                  <a:extLst>
                    <a:ext uri="{9D8B030D-6E8A-4147-A177-3AD203B41FA5}">
                      <a16:colId xmlns:a16="http://schemas.microsoft.com/office/drawing/2014/main" val="20000"/>
                    </a:ext>
                  </a:extLst>
                </a:gridCol>
                <a:gridCol w="2238130">
                  <a:extLst>
                    <a:ext uri="{9D8B030D-6E8A-4147-A177-3AD203B41FA5}">
                      <a16:colId xmlns:a16="http://schemas.microsoft.com/office/drawing/2014/main" val="20001"/>
                    </a:ext>
                  </a:extLst>
                </a:gridCol>
                <a:gridCol w="1234831">
                  <a:extLst>
                    <a:ext uri="{9D8B030D-6E8A-4147-A177-3AD203B41FA5}">
                      <a16:colId xmlns:a16="http://schemas.microsoft.com/office/drawing/2014/main" val="20002"/>
                    </a:ext>
                  </a:extLst>
                </a:gridCol>
                <a:gridCol w="1234832">
                  <a:extLst>
                    <a:ext uri="{9D8B030D-6E8A-4147-A177-3AD203B41FA5}">
                      <a16:colId xmlns:a16="http://schemas.microsoft.com/office/drawing/2014/main" val="20003"/>
                    </a:ext>
                  </a:extLst>
                </a:gridCol>
              </a:tblGrid>
              <a:tr h="493173">
                <a:tc>
                  <a:txBody>
                    <a:bodyPr/>
                    <a:lstStyle/>
                    <a:p>
                      <a:r>
                        <a:rPr lang="en-US" sz="1400" dirty="0">
                          <a:effectLst/>
                        </a:rPr>
                        <a:t>PartitionKey</a:t>
                      </a:r>
                    </a:p>
                    <a:p>
                      <a:r>
                        <a:rPr lang="en-US" sz="1400" dirty="0">
                          <a:effectLst/>
                        </a:rPr>
                        <a:t>(Category)</a:t>
                      </a:r>
                    </a:p>
                  </a:txBody>
                  <a:tcPr/>
                </a:tc>
                <a:tc>
                  <a:txBody>
                    <a:bodyPr/>
                    <a:lstStyle/>
                    <a:p>
                      <a:r>
                        <a:rPr lang="en-US" sz="1400" dirty="0">
                          <a:effectLst/>
                        </a:rPr>
                        <a:t>RowKey</a:t>
                      </a:r>
                    </a:p>
                    <a:p>
                      <a:r>
                        <a:rPr lang="en-US" sz="1400" dirty="0">
                          <a:effectLst/>
                        </a:rPr>
                        <a:t>(Title)</a:t>
                      </a:r>
                    </a:p>
                  </a:txBody>
                  <a:tcPr/>
                </a:tc>
                <a:tc>
                  <a:txBody>
                    <a:bodyPr/>
                    <a:lstStyle/>
                    <a:p>
                      <a:r>
                        <a:rPr lang="en-US" sz="1400" dirty="0">
                          <a:effectLst/>
                        </a:rPr>
                        <a:t>Timestamp</a:t>
                      </a:r>
                    </a:p>
                  </a:txBody>
                  <a:tcPr/>
                </a:tc>
                <a:tc>
                  <a:txBody>
                    <a:bodyPr/>
                    <a:lstStyle/>
                    <a:p>
                      <a:r>
                        <a:rPr lang="en-US" sz="1400" dirty="0">
                          <a:effectLst/>
                        </a:rPr>
                        <a:t>ModelYear</a:t>
                      </a:r>
                    </a:p>
                  </a:txBody>
                  <a:tcPr/>
                </a:tc>
                <a:extLst>
                  <a:ext uri="{0D108BD9-81ED-4DB2-BD59-A6C34878D82A}">
                    <a16:rowId xmlns:a16="http://schemas.microsoft.com/office/drawing/2014/main" val="10000"/>
                  </a:ext>
                </a:extLst>
              </a:tr>
              <a:tr h="352957">
                <a:tc>
                  <a:txBody>
                    <a:bodyPr/>
                    <a:lstStyle/>
                    <a:p>
                      <a:r>
                        <a:rPr lang="en-US" sz="1800" b="1" dirty="0">
                          <a:solidFill>
                            <a:schemeClr val="accent4">
                              <a:lumMod val="50000"/>
                            </a:schemeClr>
                          </a:solidFill>
                          <a:effectLst/>
                        </a:rPr>
                        <a:t>Bikes</a:t>
                      </a:r>
                    </a:p>
                  </a:txBody>
                  <a:tcPr/>
                </a:tc>
                <a:tc>
                  <a:txBody>
                    <a:bodyPr/>
                    <a:lstStyle/>
                    <a:p>
                      <a:r>
                        <a:rPr lang="en-US" sz="1400" b="1" kern="1200" dirty="0">
                          <a:solidFill>
                            <a:schemeClr val="accent4">
                              <a:lumMod val="50000"/>
                            </a:schemeClr>
                          </a:solidFill>
                          <a:effectLst/>
                        </a:rPr>
                        <a:t>Super Duper Cycle</a:t>
                      </a:r>
                      <a:endParaRPr lang="en-US" sz="1400" b="1" dirty="0">
                        <a:solidFill>
                          <a:schemeClr val="accent4">
                            <a:lumMod val="50000"/>
                          </a:schemeClr>
                        </a:solidFill>
                        <a:effectLst/>
                      </a:endParaRPr>
                    </a:p>
                  </a:txBody>
                  <a:tcPr/>
                </a:tc>
                <a:tc>
                  <a:txBody>
                    <a:bodyPr/>
                    <a:lstStyle/>
                    <a:p>
                      <a:r>
                        <a:rPr lang="en-US" sz="1400" dirty="0">
                          <a:solidFill>
                            <a:schemeClr val="accent4">
                              <a:lumMod val="50000"/>
                            </a:schemeClr>
                          </a:solidFill>
                          <a:effectLst/>
                        </a:rPr>
                        <a:t>…</a:t>
                      </a:r>
                    </a:p>
                  </a:txBody>
                  <a:tcPr/>
                </a:tc>
                <a:tc>
                  <a:txBody>
                    <a:bodyPr/>
                    <a:lstStyle/>
                    <a:p>
                      <a:r>
                        <a:rPr lang="en-US" sz="1400" dirty="0">
                          <a:solidFill>
                            <a:schemeClr val="accent4">
                              <a:lumMod val="50000"/>
                            </a:schemeClr>
                          </a:solidFill>
                          <a:effectLst/>
                        </a:rPr>
                        <a:t>2009</a:t>
                      </a:r>
                    </a:p>
                  </a:txBody>
                  <a:tcPr/>
                </a:tc>
                <a:extLst>
                  <a:ext uri="{0D108BD9-81ED-4DB2-BD59-A6C34878D82A}">
                    <a16:rowId xmlns:a16="http://schemas.microsoft.com/office/drawing/2014/main" val="10001"/>
                  </a:ext>
                </a:extLst>
              </a:tr>
              <a:tr h="352957">
                <a:tc>
                  <a:txBody>
                    <a:bodyPr/>
                    <a:lstStyle/>
                    <a:p>
                      <a:r>
                        <a:rPr lang="en-US" sz="1800" b="1" dirty="0">
                          <a:solidFill>
                            <a:schemeClr val="accent4">
                              <a:lumMod val="50000"/>
                            </a:schemeClr>
                          </a:solidFill>
                          <a:effectLst/>
                        </a:rPr>
                        <a:t>Bikes</a:t>
                      </a:r>
                    </a:p>
                  </a:txBody>
                  <a:tcPr/>
                </a:tc>
                <a:tc>
                  <a:txBody>
                    <a:bodyPr/>
                    <a:lstStyle/>
                    <a:p>
                      <a:r>
                        <a:rPr lang="en-US" sz="1400" b="1" kern="1200" dirty="0">
                          <a:solidFill>
                            <a:schemeClr val="accent4">
                              <a:lumMod val="50000"/>
                            </a:schemeClr>
                          </a:solidFill>
                          <a:effectLst/>
                        </a:rPr>
                        <a:t>Quick Cycle</a:t>
                      </a:r>
                      <a:r>
                        <a:rPr lang="en-US" sz="1400" b="1" kern="1200" baseline="0" dirty="0">
                          <a:solidFill>
                            <a:schemeClr val="accent4">
                              <a:lumMod val="50000"/>
                            </a:schemeClr>
                          </a:solidFill>
                          <a:effectLst/>
                        </a:rPr>
                        <a:t> 200 Deluxe</a:t>
                      </a:r>
                      <a:endParaRPr lang="en-US" sz="1400" b="1" dirty="0">
                        <a:solidFill>
                          <a:schemeClr val="accent4">
                            <a:lumMod val="50000"/>
                          </a:schemeClr>
                        </a:solidFill>
                        <a:effectLst/>
                      </a:endParaRPr>
                    </a:p>
                  </a:txBody>
                  <a:tcPr/>
                </a:tc>
                <a:tc>
                  <a:txBody>
                    <a:bodyPr/>
                    <a:lstStyle/>
                    <a:p>
                      <a:r>
                        <a:rPr lang="en-US" sz="1400" dirty="0">
                          <a:solidFill>
                            <a:schemeClr val="accent4">
                              <a:lumMod val="50000"/>
                            </a:schemeClr>
                          </a:solidFill>
                          <a:effectLst/>
                        </a:rPr>
                        <a:t>…</a:t>
                      </a:r>
                    </a:p>
                  </a:txBody>
                  <a:tcPr/>
                </a:tc>
                <a:tc>
                  <a:txBody>
                    <a:bodyPr/>
                    <a:lstStyle/>
                    <a:p>
                      <a:r>
                        <a:rPr lang="en-US" sz="1400" dirty="0">
                          <a:solidFill>
                            <a:schemeClr val="accent4">
                              <a:lumMod val="50000"/>
                            </a:schemeClr>
                          </a:solidFill>
                          <a:effectLst/>
                        </a:rPr>
                        <a:t>2007</a:t>
                      </a:r>
                    </a:p>
                  </a:txBody>
                  <a:tcPr/>
                </a:tc>
                <a:extLst>
                  <a:ext uri="{0D108BD9-81ED-4DB2-BD59-A6C34878D82A}">
                    <a16:rowId xmlns:a16="http://schemas.microsoft.com/office/drawing/2014/main" val="10002"/>
                  </a:ext>
                </a:extLst>
              </a:tr>
              <a:tr h="352957">
                <a:tc>
                  <a:txBody>
                    <a:bodyPr/>
                    <a:lstStyle/>
                    <a:p>
                      <a:r>
                        <a:rPr lang="en-US" sz="1800" b="1" dirty="0">
                          <a:effectLst/>
                        </a:rPr>
                        <a:t>…</a:t>
                      </a:r>
                      <a:endParaRPr lang="en-US" sz="1800" b="1" dirty="0">
                        <a:solidFill>
                          <a:schemeClr val="bg1">
                            <a:lumMod val="95000"/>
                            <a:lumOff val="5000"/>
                          </a:schemeClr>
                        </a:solidFill>
                        <a:effectLst/>
                      </a:endParaRPr>
                    </a:p>
                  </a:txBody>
                  <a:tcPr/>
                </a:tc>
                <a:tc>
                  <a:txBody>
                    <a:bodyPr/>
                    <a:lstStyle/>
                    <a:p>
                      <a:r>
                        <a:rPr lang="en-US" sz="1400" b="1" dirty="0">
                          <a:effectLst/>
                        </a:rPr>
                        <a:t>…</a:t>
                      </a:r>
                      <a:endParaRPr lang="en-US" sz="1400" b="1" dirty="0">
                        <a:solidFill>
                          <a:schemeClr val="bg1">
                            <a:lumMod val="95000"/>
                            <a:lumOff val="5000"/>
                          </a:schemeClr>
                        </a:solidFill>
                        <a:effectLst/>
                      </a:endParaRPr>
                    </a:p>
                  </a:txBody>
                  <a:tcPr/>
                </a:tc>
                <a:tc>
                  <a:txBody>
                    <a:bodyPr/>
                    <a:lstStyle/>
                    <a:p>
                      <a:r>
                        <a:rPr lang="en-US" sz="1400" dirty="0">
                          <a:effectLst/>
                        </a:rPr>
                        <a:t>…</a:t>
                      </a:r>
                      <a:endParaRPr lang="en-US" sz="1400" b="1" dirty="0">
                        <a:solidFill>
                          <a:schemeClr val="bg1">
                            <a:lumMod val="95000"/>
                            <a:lumOff val="5000"/>
                          </a:schemeClr>
                        </a:solidFill>
                        <a:effectLst/>
                      </a:endParaRPr>
                    </a:p>
                  </a:txBody>
                  <a:tcPr/>
                </a:tc>
                <a:tc>
                  <a:txBody>
                    <a:bodyPr/>
                    <a:lstStyle/>
                    <a:p>
                      <a:r>
                        <a:rPr lang="en-US" sz="1400" dirty="0">
                          <a:effectLst/>
                        </a:rPr>
                        <a:t>…</a:t>
                      </a:r>
                      <a:endParaRPr lang="en-US" sz="1400" b="1" dirty="0">
                        <a:solidFill>
                          <a:schemeClr val="bg1">
                            <a:lumMod val="95000"/>
                            <a:lumOff val="5000"/>
                          </a:schemeClr>
                        </a:solidFill>
                        <a:effectLst/>
                      </a:endParaRPr>
                    </a:p>
                  </a:txBody>
                  <a:tcPr/>
                </a:tc>
                <a:extLst>
                  <a:ext uri="{0D108BD9-81ED-4DB2-BD59-A6C34878D82A}">
                    <a16:rowId xmlns:a16="http://schemas.microsoft.com/office/drawing/2014/main" val="10003"/>
                  </a:ext>
                </a:extLst>
              </a:tr>
              <a:tr h="352957">
                <a:tc>
                  <a:txBody>
                    <a:bodyPr/>
                    <a:lstStyle/>
                    <a:p>
                      <a:r>
                        <a:rPr lang="en-US" sz="1800" b="1" dirty="0">
                          <a:solidFill>
                            <a:schemeClr val="tx2">
                              <a:lumMod val="10000"/>
                            </a:schemeClr>
                          </a:solidFill>
                          <a:effectLst/>
                        </a:rPr>
                        <a:t>Canoes</a:t>
                      </a:r>
                    </a:p>
                  </a:txBody>
                  <a:tcPr/>
                </a:tc>
                <a:tc>
                  <a:txBody>
                    <a:bodyPr/>
                    <a:lstStyle/>
                    <a:p>
                      <a:r>
                        <a:rPr lang="en-US" sz="1400" b="1" dirty="0">
                          <a:solidFill>
                            <a:schemeClr val="tx2">
                              <a:lumMod val="10000"/>
                            </a:schemeClr>
                          </a:solidFill>
                          <a:effectLst/>
                        </a:rPr>
                        <a:t>Whitewater</a:t>
                      </a:r>
                    </a:p>
                  </a:txBody>
                  <a:tcPr/>
                </a:tc>
                <a:tc>
                  <a:txBody>
                    <a:bodyPr/>
                    <a:lstStyle/>
                    <a:p>
                      <a:r>
                        <a:rPr lang="en-US" sz="1400" dirty="0">
                          <a:solidFill>
                            <a:schemeClr val="tx2">
                              <a:lumMod val="10000"/>
                            </a:schemeClr>
                          </a:solidFill>
                          <a:effectLst/>
                        </a:rPr>
                        <a:t>…</a:t>
                      </a:r>
                    </a:p>
                  </a:txBody>
                  <a:tcPr/>
                </a:tc>
                <a:tc>
                  <a:txBody>
                    <a:bodyPr/>
                    <a:lstStyle/>
                    <a:p>
                      <a:r>
                        <a:rPr lang="en-US" sz="1400" dirty="0">
                          <a:solidFill>
                            <a:schemeClr val="tx2">
                              <a:lumMod val="10000"/>
                            </a:schemeClr>
                          </a:solidFill>
                          <a:effectLst/>
                        </a:rPr>
                        <a:t>2009</a:t>
                      </a:r>
                    </a:p>
                  </a:txBody>
                  <a:tcPr/>
                </a:tc>
                <a:extLst>
                  <a:ext uri="{0D108BD9-81ED-4DB2-BD59-A6C34878D82A}">
                    <a16:rowId xmlns:a16="http://schemas.microsoft.com/office/drawing/2014/main" val="10004"/>
                  </a:ext>
                </a:extLst>
              </a:tr>
              <a:tr h="352957">
                <a:tc>
                  <a:txBody>
                    <a:bodyPr/>
                    <a:lstStyle/>
                    <a:p>
                      <a:r>
                        <a:rPr lang="en-US" sz="1800" b="1" dirty="0">
                          <a:solidFill>
                            <a:schemeClr val="tx2">
                              <a:lumMod val="10000"/>
                            </a:schemeClr>
                          </a:solidFill>
                          <a:effectLst/>
                        </a:rPr>
                        <a:t>Canoes</a:t>
                      </a:r>
                    </a:p>
                  </a:txBody>
                  <a:tcPr/>
                </a:tc>
                <a:tc>
                  <a:txBody>
                    <a:bodyPr/>
                    <a:lstStyle/>
                    <a:p>
                      <a:r>
                        <a:rPr lang="en-US" sz="1400" b="1" dirty="0">
                          <a:solidFill>
                            <a:schemeClr val="tx2">
                              <a:lumMod val="10000"/>
                            </a:schemeClr>
                          </a:solidFill>
                          <a:effectLst/>
                        </a:rPr>
                        <a:t>Flatwater</a:t>
                      </a:r>
                    </a:p>
                  </a:txBody>
                  <a:tcPr/>
                </a:tc>
                <a:tc>
                  <a:txBody>
                    <a:bodyPr/>
                    <a:lstStyle/>
                    <a:p>
                      <a:r>
                        <a:rPr lang="en-US" sz="1400" dirty="0">
                          <a:solidFill>
                            <a:schemeClr val="tx2">
                              <a:lumMod val="10000"/>
                            </a:schemeClr>
                          </a:solidFill>
                          <a:effectLst/>
                        </a:rPr>
                        <a:t>…</a:t>
                      </a:r>
                    </a:p>
                  </a:txBody>
                  <a:tcPr/>
                </a:tc>
                <a:tc>
                  <a:txBody>
                    <a:bodyPr/>
                    <a:lstStyle/>
                    <a:p>
                      <a:r>
                        <a:rPr lang="en-US" sz="1400" dirty="0">
                          <a:solidFill>
                            <a:schemeClr val="tx2">
                              <a:lumMod val="10000"/>
                            </a:schemeClr>
                          </a:solidFill>
                          <a:effectLst/>
                        </a:rPr>
                        <a:t>2006</a:t>
                      </a:r>
                    </a:p>
                  </a:txBody>
                  <a:tcPr/>
                </a:tc>
                <a:extLst>
                  <a:ext uri="{0D108BD9-81ED-4DB2-BD59-A6C34878D82A}">
                    <a16:rowId xmlns:a16="http://schemas.microsoft.com/office/drawing/2014/main" val="10005"/>
                  </a:ext>
                </a:extLst>
              </a:tr>
            </a:tbl>
          </a:graphicData>
        </a:graphic>
      </p:graphicFrame>
      <p:graphicFrame>
        <p:nvGraphicFramePr>
          <p:cNvPr id="7" name="Table 6"/>
          <p:cNvGraphicFramePr>
            <a:graphicFrameLocks noGrp="1"/>
          </p:cNvGraphicFramePr>
          <p:nvPr/>
        </p:nvGraphicFramePr>
        <p:xfrm>
          <a:off x="2971800" y="4018801"/>
          <a:ext cx="6019800" cy="2346960"/>
        </p:xfrm>
        <a:graphic>
          <a:graphicData uri="http://schemas.openxmlformats.org/drawingml/2006/table">
            <a:tbl>
              <a:tblPr firstRow="1" bandRow="1">
                <a:tableStyleId>{7DF18680-E054-41AD-8BC1-D1AEF772440D}</a:tableStyleId>
              </a:tblPr>
              <a:tblGrid>
                <a:gridCol w="1295399">
                  <a:extLst>
                    <a:ext uri="{9D8B030D-6E8A-4147-A177-3AD203B41FA5}">
                      <a16:colId xmlns:a16="http://schemas.microsoft.com/office/drawing/2014/main" val="20000"/>
                    </a:ext>
                  </a:extLst>
                </a:gridCol>
                <a:gridCol w="2330986">
                  <a:extLst>
                    <a:ext uri="{9D8B030D-6E8A-4147-A177-3AD203B41FA5}">
                      <a16:colId xmlns:a16="http://schemas.microsoft.com/office/drawing/2014/main" val="20001"/>
                    </a:ext>
                  </a:extLst>
                </a:gridCol>
                <a:gridCol w="1174214">
                  <a:extLst>
                    <a:ext uri="{9D8B030D-6E8A-4147-A177-3AD203B41FA5}">
                      <a16:colId xmlns:a16="http://schemas.microsoft.com/office/drawing/2014/main" val="20002"/>
                    </a:ext>
                  </a:extLst>
                </a:gridCol>
                <a:gridCol w="1219201">
                  <a:extLst>
                    <a:ext uri="{9D8B030D-6E8A-4147-A177-3AD203B41FA5}">
                      <a16:colId xmlns:a16="http://schemas.microsoft.com/office/drawing/2014/main" val="20003"/>
                    </a:ext>
                  </a:extLst>
                </a:gridCol>
              </a:tblGrid>
              <a:tr h="493173">
                <a:tc>
                  <a:txBody>
                    <a:bodyPr/>
                    <a:lstStyle/>
                    <a:p>
                      <a:r>
                        <a:rPr lang="en-US" sz="1400" dirty="0">
                          <a:effectLst/>
                        </a:rPr>
                        <a:t>PartitionKey</a:t>
                      </a:r>
                    </a:p>
                    <a:p>
                      <a:r>
                        <a:rPr lang="en-US" sz="1400" dirty="0">
                          <a:effectLst/>
                        </a:rPr>
                        <a:t>(Category)</a:t>
                      </a:r>
                    </a:p>
                  </a:txBody>
                  <a:tcPr/>
                </a:tc>
                <a:tc>
                  <a:txBody>
                    <a:bodyPr/>
                    <a:lstStyle/>
                    <a:p>
                      <a:r>
                        <a:rPr lang="en-US" sz="1400" dirty="0">
                          <a:effectLst/>
                        </a:rPr>
                        <a:t>RowKey</a:t>
                      </a:r>
                    </a:p>
                    <a:p>
                      <a:r>
                        <a:rPr lang="en-US" sz="1400" dirty="0">
                          <a:effectLst/>
                        </a:rPr>
                        <a:t>(Title)</a:t>
                      </a:r>
                    </a:p>
                  </a:txBody>
                  <a:tcPr/>
                </a:tc>
                <a:tc>
                  <a:txBody>
                    <a:bodyPr/>
                    <a:lstStyle/>
                    <a:p>
                      <a:r>
                        <a:rPr lang="en-US" sz="1400" dirty="0">
                          <a:effectLst/>
                        </a:rPr>
                        <a:t>Timestamp</a:t>
                      </a:r>
                    </a:p>
                  </a:txBody>
                  <a:tcPr/>
                </a:tc>
                <a:tc>
                  <a:txBody>
                    <a:bodyPr/>
                    <a:lstStyle/>
                    <a:p>
                      <a:r>
                        <a:rPr lang="en-US" sz="1400" dirty="0">
                          <a:effectLst/>
                        </a:rPr>
                        <a:t>ModelYear</a:t>
                      </a:r>
                    </a:p>
                  </a:txBody>
                  <a:tcPr/>
                </a:tc>
                <a:extLst>
                  <a:ext uri="{0D108BD9-81ED-4DB2-BD59-A6C34878D82A}">
                    <a16:rowId xmlns:a16="http://schemas.microsoft.com/office/drawing/2014/main" val="10000"/>
                  </a:ext>
                </a:extLst>
              </a:tr>
              <a:tr h="352957">
                <a:tc>
                  <a:txBody>
                    <a:bodyPr/>
                    <a:lstStyle/>
                    <a:p>
                      <a:r>
                        <a:rPr lang="en-US" sz="1800" b="1" dirty="0">
                          <a:solidFill>
                            <a:schemeClr val="accent4">
                              <a:lumMod val="75000"/>
                            </a:schemeClr>
                          </a:solidFill>
                          <a:effectLst/>
                        </a:rPr>
                        <a:t>Rafts</a:t>
                      </a:r>
                    </a:p>
                  </a:txBody>
                  <a:tcPr/>
                </a:tc>
                <a:tc>
                  <a:txBody>
                    <a:bodyPr/>
                    <a:lstStyle/>
                    <a:p>
                      <a:r>
                        <a:rPr lang="en-US" sz="1400" b="1" dirty="0">
                          <a:solidFill>
                            <a:schemeClr val="accent4">
                              <a:lumMod val="75000"/>
                            </a:schemeClr>
                          </a:solidFill>
                          <a:effectLst/>
                        </a:rPr>
                        <a:t>14ft Super Tourer</a:t>
                      </a:r>
                    </a:p>
                  </a:txBody>
                  <a:tcPr/>
                </a:tc>
                <a:tc>
                  <a:txBody>
                    <a:bodyPr/>
                    <a:lstStyle/>
                    <a:p>
                      <a:r>
                        <a:rPr lang="en-US" sz="1400" b="1" dirty="0">
                          <a:solidFill>
                            <a:schemeClr val="accent4">
                              <a:lumMod val="75000"/>
                            </a:schemeClr>
                          </a:solidFill>
                          <a:effectLst/>
                        </a:rPr>
                        <a:t>…</a:t>
                      </a:r>
                    </a:p>
                  </a:txBody>
                  <a:tcPr/>
                </a:tc>
                <a:tc>
                  <a:txBody>
                    <a:bodyPr/>
                    <a:lstStyle/>
                    <a:p>
                      <a:r>
                        <a:rPr lang="en-US" sz="1400" b="1" dirty="0">
                          <a:solidFill>
                            <a:schemeClr val="accent4">
                              <a:lumMod val="75000"/>
                            </a:schemeClr>
                          </a:solidFill>
                          <a:effectLst/>
                        </a:rPr>
                        <a:t>1999</a:t>
                      </a:r>
                    </a:p>
                  </a:txBody>
                  <a:tcPr/>
                </a:tc>
                <a:extLst>
                  <a:ext uri="{0D108BD9-81ED-4DB2-BD59-A6C34878D82A}">
                    <a16:rowId xmlns:a16="http://schemas.microsoft.com/office/drawing/2014/main" val="10001"/>
                  </a:ext>
                </a:extLst>
              </a:tr>
              <a:tr h="352957">
                <a:tc>
                  <a:txBody>
                    <a:bodyPr/>
                    <a:lstStyle/>
                    <a:p>
                      <a:r>
                        <a:rPr lang="en-US" sz="1800" b="1" dirty="0">
                          <a:effectLst/>
                        </a:rPr>
                        <a:t>…</a:t>
                      </a:r>
                      <a:endParaRPr lang="en-US" sz="1800" b="1" dirty="0">
                        <a:solidFill>
                          <a:schemeClr val="bg1">
                            <a:lumMod val="95000"/>
                            <a:lumOff val="5000"/>
                          </a:schemeClr>
                        </a:solidFill>
                        <a:effectLst/>
                      </a:endParaRPr>
                    </a:p>
                  </a:txBody>
                  <a:tcPr/>
                </a:tc>
                <a:tc>
                  <a:txBody>
                    <a:bodyPr/>
                    <a:lstStyle/>
                    <a:p>
                      <a:r>
                        <a:rPr lang="en-US" sz="1400" b="1" dirty="0">
                          <a:effectLst/>
                        </a:rPr>
                        <a:t>…</a:t>
                      </a:r>
                      <a:endParaRPr lang="en-US" sz="1400" b="1" dirty="0">
                        <a:solidFill>
                          <a:schemeClr val="bg1">
                            <a:lumMod val="95000"/>
                            <a:lumOff val="5000"/>
                          </a:schemeClr>
                        </a:solidFill>
                        <a:effectLst/>
                      </a:endParaRPr>
                    </a:p>
                  </a:txBody>
                  <a:tcPr/>
                </a:tc>
                <a:tc>
                  <a:txBody>
                    <a:bodyPr/>
                    <a:lstStyle/>
                    <a:p>
                      <a:r>
                        <a:rPr lang="en-US" sz="1400" dirty="0">
                          <a:effectLst/>
                        </a:rPr>
                        <a:t>…</a:t>
                      </a:r>
                      <a:endParaRPr lang="en-US" sz="1400" b="1" dirty="0">
                        <a:solidFill>
                          <a:schemeClr val="bg1">
                            <a:lumMod val="95000"/>
                            <a:lumOff val="5000"/>
                          </a:schemeClr>
                        </a:solidFill>
                        <a:effectLst/>
                      </a:endParaRPr>
                    </a:p>
                  </a:txBody>
                  <a:tcPr/>
                </a:tc>
                <a:tc>
                  <a:txBody>
                    <a:bodyPr/>
                    <a:lstStyle/>
                    <a:p>
                      <a:r>
                        <a:rPr lang="en-US" sz="1400" dirty="0">
                          <a:effectLst/>
                        </a:rPr>
                        <a:t>…</a:t>
                      </a:r>
                      <a:endParaRPr lang="en-US" sz="1400" b="1" dirty="0">
                        <a:solidFill>
                          <a:schemeClr val="bg1">
                            <a:lumMod val="95000"/>
                            <a:lumOff val="5000"/>
                          </a:schemeClr>
                        </a:solidFill>
                        <a:effectLst/>
                      </a:endParaRPr>
                    </a:p>
                  </a:txBody>
                  <a:tcPr/>
                </a:tc>
                <a:extLst>
                  <a:ext uri="{0D108BD9-81ED-4DB2-BD59-A6C34878D82A}">
                    <a16:rowId xmlns:a16="http://schemas.microsoft.com/office/drawing/2014/main" val="10002"/>
                  </a:ext>
                </a:extLst>
              </a:tr>
              <a:tr h="352957">
                <a:tc>
                  <a:txBody>
                    <a:bodyPr/>
                    <a:lstStyle/>
                    <a:p>
                      <a:r>
                        <a:rPr lang="en-US" sz="1800" b="1" dirty="0">
                          <a:solidFill>
                            <a:srgbClr val="C00000"/>
                          </a:solidFill>
                          <a:effectLst/>
                        </a:rPr>
                        <a:t>Skis</a:t>
                      </a:r>
                    </a:p>
                  </a:txBody>
                  <a:tcPr/>
                </a:tc>
                <a:tc>
                  <a:txBody>
                    <a:bodyPr/>
                    <a:lstStyle/>
                    <a:p>
                      <a:r>
                        <a:rPr lang="en-US" sz="1400" b="1" kern="1200" dirty="0">
                          <a:solidFill>
                            <a:srgbClr val="C00000"/>
                          </a:solidFill>
                          <a:effectLst/>
                        </a:rPr>
                        <a:t>Fabrikam</a:t>
                      </a:r>
                      <a:r>
                        <a:rPr lang="en-US" sz="1400" b="1" kern="1200" baseline="0" dirty="0">
                          <a:solidFill>
                            <a:srgbClr val="C00000"/>
                          </a:solidFill>
                          <a:effectLst/>
                        </a:rPr>
                        <a:t> Back Trackers</a:t>
                      </a:r>
                      <a:endParaRPr lang="en-US" sz="1400" b="1" dirty="0">
                        <a:solidFill>
                          <a:srgbClr val="C00000"/>
                        </a:solidFill>
                        <a:effectLst/>
                      </a:endParaRPr>
                    </a:p>
                  </a:txBody>
                  <a:tcPr/>
                </a:tc>
                <a:tc>
                  <a:txBody>
                    <a:bodyPr/>
                    <a:lstStyle/>
                    <a:p>
                      <a:r>
                        <a:rPr lang="en-US" sz="1400" dirty="0">
                          <a:solidFill>
                            <a:srgbClr val="C00000"/>
                          </a:solidFill>
                          <a:effectLst/>
                        </a:rPr>
                        <a:t>…</a:t>
                      </a:r>
                    </a:p>
                  </a:txBody>
                  <a:tcPr/>
                </a:tc>
                <a:tc>
                  <a:txBody>
                    <a:bodyPr/>
                    <a:lstStyle/>
                    <a:p>
                      <a:r>
                        <a:rPr lang="en-US" sz="1400" dirty="0">
                          <a:solidFill>
                            <a:srgbClr val="C00000"/>
                          </a:solidFill>
                          <a:effectLst/>
                        </a:rPr>
                        <a:t>2009</a:t>
                      </a:r>
                    </a:p>
                  </a:txBody>
                  <a:tcPr/>
                </a:tc>
                <a:extLst>
                  <a:ext uri="{0D108BD9-81ED-4DB2-BD59-A6C34878D82A}">
                    <a16:rowId xmlns:a16="http://schemas.microsoft.com/office/drawing/2014/main" val="10003"/>
                  </a:ext>
                </a:extLst>
              </a:tr>
              <a:tr h="352957">
                <a:tc>
                  <a:txBody>
                    <a:bodyPr/>
                    <a:lstStyle/>
                    <a:p>
                      <a:r>
                        <a:rPr lang="en-US" sz="1800" b="1" dirty="0">
                          <a:effectLst/>
                        </a:rPr>
                        <a:t>…</a:t>
                      </a:r>
                      <a:endParaRPr lang="en-US" sz="1800" b="1" dirty="0">
                        <a:solidFill>
                          <a:schemeClr val="bg1">
                            <a:lumMod val="95000"/>
                            <a:lumOff val="5000"/>
                          </a:schemeClr>
                        </a:solidFill>
                        <a:effectLst/>
                      </a:endParaRPr>
                    </a:p>
                  </a:txBody>
                  <a:tcPr/>
                </a:tc>
                <a:tc>
                  <a:txBody>
                    <a:bodyPr/>
                    <a:lstStyle/>
                    <a:p>
                      <a:r>
                        <a:rPr lang="en-US" sz="1400" b="1" dirty="0">
                          <a:effectLst/>
                        </a:rPr>
                        <a:t>…</a:t>
                      </a:r>
                      <a:endParaRPr lang="en-US" sz="1400" b="1" dirty="0">
                        <a:solidFill>
                          <a:schemeClr val="bg1">
                            <a:lumMod val="95000"/>
                            <a:lumOff val="5000"/>
                          </a:schemeClr>
                        </a:solidFill>
                        <a:effectLst/>
                      </a:endParaRPr>
                    </a:p>
                  </a:txBody>
                  <a:tcPr/>
                </a:tc>
                <a:tc>
                  <a:txBody>
                    <a:bodyPr/>
                    <a:lstStyle/>
                    <a:p>
                      <a:r>
                        <a:rPr lang="en-US" sz="1400" dirty="0">
                          <a:effectLst/>
                        </a:rPr>
                        <a:t>…</a:t>
                      </a:r>
                      <a:endParaRPr lang="en-US" sz="1400" b="1" dirty="0">
                        <a:solidFill>
                          <a:schemeClr val="bg1">
                            <a:lumMod val="95000"/>
                            <a:lumOff val="5000"/>
                          </a:schemeClr>
                        </a:solidFill>
                        <a:effectLst/>
                      </a:endParaRPr>
                    </a:p>
                  </a:txBody>
                  <a:tcPr/>
                </a:tc>
                <a:tc>
                  <a:txBody>
                    <a:bodyPr/>
                    <a:lstStyle/>
                    <a:p>
                      <a:r>
                        <a:rPr lang="en-US" sz="1400" dirty="0">
                          <a:effectLst/>
                        </a:rPr>
                        <a:t>…</a:t>
                      </a:r>
                      <a:endParaRPr lang="en-US" sz="1400" b="1" dirty="0">
                        <a:solidFill>
                          <a:schemeClr val="bg1">
                            <a:lumMod val="95000"/>
                            <a:lumOff val="5000"/>
                          </a:schemeClr>
                        </a:solidFill>
                        <a:effectLst/>
                      </a:endParaRPr>
                    </a:p>
                  </a:txBody>
                  <a:tcPr/>
                </a:tc>
                <a:extLst>
                  <a:ext uri="{0D108BD9-81ED-4DB2-BD59-A6C34878D82A}">
                    <a16:rowId xmlns:a16="http://schemas.microsoft.com/office/drawing/2014/main" val="10004"/>
                  </a:ext>
                </a:extLst>
              </a:tr>
              <a:tr h="352957">
                <a:tc>
                  <a:txBody>
                    <a:bodyPr/>
                    <a:lstStyle/>
                    <a:p>
                      <a:r>
                        <a:rPr lang="en-US" sz="1800" b="1" dirty="0">
                          <a:solidFill>
                            <a:srgbClr val="0070C0"/>
                          </a:solidFill>
                          <a:effectLst/>
                        </a:rPr>
                        <a:t>Tents</a:t>
                      </a:r>
                    </a:p>
                  </a:txBody>
                  <a:tcPr/>
                </a:tc>
                <a:tc>
                  <a:txBody>
                    <a:bodyPr/>
                    <a:lstStyle/>
                    <a:p>
                      <a:r>
                        <a:rPr lang="en-US" sz="1400" b="1" dirty="0">
                          <a:solidFill>
                            <a:srgbClr val="0070C0"/>
                          </a:solidFill>
                          <a:effectLst/>
                        </a:rPr>
                        <a:t>Super Palace</a:t>
                      </a:r>
                    </a:p>
                  </a:txBody>
                  <a:tcPr/>
                </a:tc>
                <a:tc>
                  <a:txBody>
                    <a:bodyPr/>
                    <a:lstStyle/>
                    <a:p>
                      <a:r>
                        <a:rPr lang="en-US" sz="1400" dirty="0">
                          <a:solidFill>
                            <a:srgbClr val="0070C0"/>
                          </a:solidFill>
                          <a:effectLst/>
                        </a:rPr>
                        <a:t>…</a:t>
                      </a:r>
                    </a:p>
                  </a:txBody>
                  <a:tcPr/>
                </a:tc>
                <a:tc>
                  <a:txBody>
                    <a:bodyPr/>
                    <a:lstStyle/>
                    <a:p>
                      <a:r>
                        <a:rPr lang="en-US" sz="1400" dirty="0">
                          <a:solidFill>
                            <a:srgbClr val="0070C0"/>
                          </a:solidFill>
                          <a:effectLst/>
                        </a:rPr>
                        <a:t>2008</a:t>
                      </a:r>
                    </a:p>
                  </a:txBody>
                  <a:tcPr/>
                </a:tc>
                <a:extLst>
                  <a:ext uri="{0D108BD9-81ED-4DB2-BD59-A6C34878D82A}">
                    <a16:rowId xmlns:a16="http://schemas.microsoft.com/office/drawing/2014/main" val="10005"/>
                  </a:ext>
                </a:extLst>
              </a:tr>
            </a:tbl>
          </a:graphicData>
        </a:graphic>
      </p:graphicFrame>
      <p:graphicFrame>
        <p:nvGraphicFramePr>
          <p:cNvPr id="21" name="Table 20"/>
          <p:cNvGraphicFramePr>
            <a:graphicFrameLocks noGrp="1"/>
          </p:cNvGraphicFramePr>
          <p:nvPr/>
        </p:nvGraphicFramePr>
        <p:xfrm>
          <a:off x="2971800" y="1331399"/>
          <a:ext cx="6019799" cy="4832014"/>
        </p:xfrm>
        <a:graphic>
          <a:graphicData uri="http://schemas.openxmlformats.org/drawingml/2006/table">
            <a:tbl>
              <a:tblPr firstRow="1" bandRow="1">
                <a:tableStyleId>{7DF18680-E054-41AD-8BC1-D1AEF772440D}</a:tableStyleId>
              </a:tblPr>
              <a:tblGrid>
                <a:gridCol w="1312008">
                  <a:extLst>
                    <a:ext uri="{9D8B030D-6E8A-4147-A177-3AD203B41FA5}">
                      <a16:colId xmlns:a16="http://schemas.microsoft.com/office/drawing/2014/main" val="20000"/>
                    </a:ext>
                  </a:extLst>
                </a:gridCol>
                <a:gridCol w="2238129">
                  <a:extLst>
                    <a:ext uri="{9D8B030D-6E8A-4147-A177-3AD203B41FA5}">
                      <a16:colId xmlns:a16="http://schemas.microsoft.com/office/drawing/2014/main" val="20001"/>
                    </a:ext>
                  </a:extLst>
                </a:gridCol>
                <a:gridCol w="1234830">
                  <a:extLst>
                    <a:ext uri="{9D8B030D-6E8A-4147-A177-3AD203B41FA5}">
                      <a16:colId xmlns:a16="http://schemas.microsoft.com/office/drawing/2014/main" val="20002"/>
                    </a:ext>
                  </a:extLst>
                </a:gridCol>
                <a:gridCol w="1234832">
                  <a:extLst>
                    <a:ext uri="{9D8B030D-6E8A-4147-A177-3AD203B41FA5}">
                      <a16:colId xmlns:a16="http://schemas.microsoft.com/office/drawing/2014/main" val="20003"/>
                    </a:ext>
                  </a:extLst>
                </a:gridCol>
              </a:tblGrid>
              <a:tr h="574114">
                <a:tc>
                  <a:txBody>
                    <a:bodyPr/>
                    <a:lstStyle/>
                    <a:p>
                      <a:r>
                        <a:rPr lang="en-US" sz="1400" dirty="0">
                          <a:effectLst/>
                        </a:rPr>
                        <a:t>PartitionKey</a:t>
                      </a:r>
                    </a:p>
                    <a:p>
                      <a:r>
                        <a:rPr lang="en-US" sz="1400" dirty="0">
                          <a:effectLst/>
                        </a:rPr>
                        <a:t>(Category)</a:t>
                      </a:r>
                    </a:p>
                  </a:txBody>
                  <a:tcPr/>
                </a:tc>
                <a:tc>
                  <a:txBody>
                    <a:bodyPr/>
                    <a:lstStyle/>
                    <a:p>
                      <a:r>
                        <a:rPr lang="en-US" sz="1400" dirty="0">
                          <a:effectLst/>
                        </a:rPr>
                        <a:t>RowKey</a:t>
                      </a:r>
                    </a:p>
                    <a:p>
                      <a:r>
                        <a:rPr lang="en-US" sz="1400" dirty="0">
                          <a:effectLst/>
                        </a:rPr>
                        <a:t>(Title)</a:t>
                      </a:r>
                    </a:p>
                  </a:txBody>
                  <a:tcPr/>
                </a:tc>
                <a:tc>
                  <a:txBody>
                    <a:bodyPr/>
                    <a:lstStyle/>
                    <a:p>
                      <a:r>
                        <a:rPr lang="en-US" sz="1400" dirty="0">
                          <a:effectLst/>
                        </a:rPr>
                        <a:t>Timestamp</a:t>
                      </a:r>
                    </a:p>
                  </a:txBody>
                  <a:tcPr/>
                </a:tc>
                <a:tc>
                  <a:txBody>
                    <a:bodyPr/>
                    <a:lstStyle/>
                    <a:p>
                      <a:r>
                        <a:rPr lang="en-US" sz="1400" dirty="0">
                          <a:effectLst/>
                        </a:rPr>
                        <a:t>ModelYear</a:t>
                      </a:r>
                    </a:p>
                  </a:txBody>
                  <a:tcPr/>
                </a:tc>
                <a:extLst>
                  <a:ext uri="{0D108BD9-81ED-4DB2-BD59-A6C34878D82A}">
                    <a16:rowId xmlns:a16="http://schemas.microsoft.com/office/drawing/2014/main" val="10000"/>
                  </a:ext>
                </a:extLst>
              </a:tr>
              <a:tr h="425790">
                <a:tc>
                  <a:txBody>
                    <a:bodyPr/>
                    <a:lstStyle/>
                    <a:p>
                      <a:r>
                        <a:rPr lang="en-US" sz="1800" b="1" dirty="0">
                          <a:solidFill>
                            <a:schemeClr val="accent4">
                              <a:lumMod val="50000"/>
                            </a:schemeClr>
                          </a:solidFill>
                          <a:effectLst/>
                        </a:rPr>
                        <a:t>Bikes</a:t>
                      </a:r>
                    </a:p>
                  </a:txBody>
                  <a:tcPr/>
                </a:tc>
                <a:tc>
                  <a:txBody>
                    <a:bodyPr/>
                    <a:lstStyle/>
                    <a:p>
                      <a:r>
                        <a:rPr lang="en-US" sz="1400" b="1" kern="1200" dirty="0">
                          <a:solidFill>
                            <a:schemeClr val="accent4">
                              <a:lumMod val="50000"/>
                            </a:schemeClr>
                          </a:solidFill>
                          <a:effectLst/>
                        </a:rPr>
                        <a:t>Super Duper Cycle</a:t>
                      </a:r>
                      <a:endParaRPr lang="en-US" sz="1400" b="1" dirty="0">
                        <a:solidFill>
                          <a:schemeClr val="accent4">
                            <a:lumMod val="50000"/>
                          </a:schemeClr>
                        </a:solidFill>
                        <a:effectLst/>
                      </a:endParaRPr>
                    </a:p>
                  </a:txBody>
                  <a:tcPr/>
                </a:tc>
                <a:tc>
                  <a:txBody>
                    <a:bodyPr/>
                    <a:lstStyle/>
                    <a:p>
                      <a:r>
                        <a:rPr lang="en-US" sz="1400" dirty="0">
                          <a:solidFill>
                            <a:schemeClr val="accent4">
                              <a:lumMod val="50000"/>
                            </a:schemeClr>
                          </a:solidFill>
                          <a:effectLst/>
                        </a:rPr>
                        <a:t>…</a:t>
                      </a:r>
                    </a:p>
                  </a:txBody>
                  <a:tcPr/>
                </a:tc>
                <a:tc>
                  <a:txBody>
                    <a:bodyPr/>
                    <a:lstStyle/>
                    <a:p>
                      <a:r>
                        <a:rPr lang="en-US" sz="1400" dirty="0">
                          <a:solidFill>
                            <a:schemeClr val="accent4">
                              <a:lumMod val="50000"/>
                            </a:schemeClr>
                          </a:solidFill>
                          <a:effectLst/>
                        </a:rPr>
                        <a:t>2009</a:t>
                      </a:r>
                    </a:p>
                  </a:txBody>
                  <a:tcPr/>
                </a:tc>
                <a:extLst>
                  <a:ext uri="{0D108BD9-81ED-4DB2-BD59-A6C34878D82A}">
                    <a16:rowId xmlns:a16="http://schemas.microsoft.com/office/drawing/2014/main" val="10001"/>
                  </a:ext>
                </a:extLst>
              </a:tr>
              <a:tr h="425790">
                <a:tc>
                  <a:txBody>
                    <a:bodyPr/>
                    <a:lstStyle/>
                    <a:p>
                      <a:r>
                        <a:rPr lang="en-US" sz="1800" b="1" dirty="0">
                          <a:solidFill>
                            <a:schemeClr val="accent4">
                              <a:lumMod val="50000"/>
                            </a:schemeClr>
                          </a:solidFill>
                          <a:effectLst/>
                        </a:rPr>
                        <a:t>Bikes</a:t>
                      </a:r>
                    </a:p>
                  </a:txBody>
                  <a:tcPr/>
                </a:tc>
                <a:tc>
                  <a:txBody>
                    <a:bodyPr/>
                    <a:lstStyle/>
                    <a:p>
                      <a:r>
                        <a:rPr lang="en-US" sz="1400" b="1" kern="1200" dirty="0">
                          <a:solidFill>
                            <a:schemeClr val="accent4">
                              <a:lumMod val="50000"/>
                            </a:schemeClr>
                          </a:solidFill>
                          <a:effectLst/>
                        </a:rPr>
                        <a:t>Quick Cycle</a:t>
                      </a:r>
                      <a:r>
                        <a:rPr lang="en-US" sz="1400" b="1" kern="1200" baseline="0" dirty="0">
                          <a:solidFill>
                            <a:schemeClr val="accent4">
                              <a:lumMod val="50000"/>
                            </a:schemeClr>
                          </a:solidFill>
                          <a:effectLst/>
                        </a:rPr>
                        <a:t> 200 Deluxe</a:t>
                      </a:r>
                      <a:endParaRPr lang="en-US" sz="1400" b="1" dirty="0">
                        <a:solidFill>
                          <a:schemeClr val="accent4">
                            <a:lumMod val="50000"/>
                          </a:schemeClr>
                        </a:solidFill>
                        <a:effectLst/>
                      </a:endParaRPr>
                    </a:p>
                  </a:txBody>
                  <a:tcPr/>
                </a:tc>
                <a:tc>
                  <a:txBody>
                    <a:bodyPr/>
                    <a:lstStyle/>
                    <a:p>
                      <a:r>
                        <a:rPr lang="en-US" sz="1400" dirty="0">
                          <a:solidFill>
                            <a:schemeClr val="accent4">
                              <a:lumMod val="50000"/>
                            </a:schemeClr>
                          </a:solidFill>
                          <a:effectLst/>
                        </a:rPr>
                        <a:t>…</a:t>
                      </a:r>
                    </a:p>
                  </a:txBody>
                  <a:tcPr/>
                </a:tc>
                <a:tc>
                  <a:txBody>
                    <a:bodyPr/>
                    <a:lstStyle/>
                    <a:p>
                      <a:r>
                        <a:rPr lang="en-US" sz="1400" dirty="0">
                          <a:solidFill>
                            <a:schemeClr val="accent4">
                              <a:lumMod val="50000"/>
                            </a:schemeClr>
                          </a:solidFill>
                          <a:effectLst/>
                        </a:rPr>
                        <a:t>2007</a:t>
                      </a:r>
                    </a:p>
                  </a:txBody>
                  <a:tcPr/>
                </a:tc>
                <a:extLst>
                  <a:ext uri="{0D108BD9-81ED-4DB2-BD59-A6C34878D82A}">
                    <a16:rowId xmlns:a16="http://schemas.microsoft.com/office/drawing/2014/main" val="10002"/>
                  </a:ext>
                </a:extLst>
              </a:tr>
              <a:tr h="425790">
                <a:tc>
                  <a:txBody>
                    <a:bodyPr/>
                    <a:lstStyle/>
                    <a:p>
                      <a:r>
                        <a:rPr lang="en-US" sz="1800" b="1" dirty="0">
                          <a:effectLst/>
                        </a:rPr>
                        <a:t>…</a:t>
                      </a:r>
                      <a:endParaRPr lang="en-US" sz="1800" b="1" dirty="0">
                        <a:solidFill>
                          <a:schemeClr val="bg1">
                            <a:lumMod val="95000"/>
                            <a:lumOff val="5000"/>
                          </a:schemeClr>
                        </a:solidFill>
                        <a:effectLst/>
                      </a:endParaRPr>
                    </a:p>
                  </a:txBody>
                  <a:tcPr/>
                </a:tc>
                <a:tc>
                  <a:txBody>
                    <a:bodyPr/>
                    <a:lstStyle/>
                    <a:p>
                      <a:r>
                        <a:rPr lang="en-US" sz="1400" b="1" dirty="0">
                          <a:effectLst/>
                        </a:rPr>
                        <a:t>…</a:t>
                      </a:r>
                      <a:endParaRPr lang="en-US" sz="1400" b="1" dirty="0">
                        <a:solidFill>
                          <a:schemeClr val="bg1">
                            <a:lumMod val="95000"/>
                            <a:lumOff val="5000"/>
                          </a:schemeClr>
                        </a:solidFill>
                        <a:effectLst/>
                      </a:endParaRPr>
                    </a:p>
                  </a:txBody>
                  <a:tcPr/>
                </a:tc>
                <a:tc>
                  <a:txBody>
                    <a:bodyPr/>
                    <a:lstStyle/>
                    <a:p>
                      <a:r>
                        <a:rPr lang="en-US" sz="1400" dirty="0">
                          <a:effectLst/>
                        </a:rPr>
                        <a:t>…</a:t>
                      </a:r>
                      <a:endParaRPr lang="en-US" sz="1400" b="1" dirty="0">
                        <a:solidFill>
                          <a:schemeClr val="bg1">
                            <a:lumMod val="95000"/>
                            <a:lumOff val="5000"/>
                          </a:schemeClr>
                        </a:solidFill>
                        <a:effectLst/>
                      </a:endParaRPr>
                    </a:p>
                  </a:txBody>
                  <a:tcPr/>
                </a:tc>
                <a:tc>
                  <a:txBody>
                    <a:bodyPr/>
                    <a:lstStyle/>
                    <a:p>
                      <a:r>
                        <a:rPr lang="en-US" sz="1400" dirty="0">
                          <a:effectLst/>
                        </a:rPr>
                        <a:t>…</a:t>
                      </a:r>
                      <a:endParaRPr lang="en-US" sz="1400" b="1" dirty="0">
                        <a:solidFill>
                          <a:schemeClr val="bg1">
                            <a:lumMod val="95000"/>
                            <a:lumOff val="5000"/>
                          </a:schemeClr>
                        </a:solidFill>
                        <a:effectLst/>
                      </a:endParaRPr>
                    </a:p>
                  </a:txBody>
                  <a:tcPr/>
                </a:tc>
                <a:extLst>
                  <a:ext uri="{0D108BD9-81ED-4DB2-BD59-A6C34878D82A}">
                    <a16:rowId xmlns:a16="http://schemas.microsoft.com/office/drawing/2014/main" val="10003"/>
                  </a:ext>
                </a:extLst>
              </a:tr>
              <a:tr h="425790">
                <a:tc>
                  <a:txBody>
                    <a:bodyPr/>
                    <a:lstStyle/>
                    <a:p>
                      <a:r>
                        <a:rPr lang="en-US" sz="1800" b="1" dirty="0">
                          <a:solidFill>
                            <a:schemeClr val="tx2">
                              <a:lumMod val="10000"/>
                            </a:schemeClr>
                          </a:solidFill>
                          <a:effectLst/>
                        </a:rPr>
                        <a:t>Canoes</a:t>
                      </a:r>
                    </a:p>
                  </a:txBody>
                  <a:tcPr/>
                </a:tc>
                <a:tc>
                  <a:txBody>
                    <a:bodyPr/>
                    <a:lstStyle/>
                    <a:p>
                      <a:r>
                        <a:rPr lang="en-US" sz="1400" b="1" dirty="0">
                          <a:solidFill>
                            <a:schemeClr val="tx2">
                              <a:lumMod val="10000"/>
                            </a:schemeClr>
                          </a:solidFill>
                          <a:effectLst/>
                        </a:rPr>
                        <a:t>Whitewater</a:t>
                      </a:r>
                    </a:p>
                  </a:txBody>
                  <a:tcPr/>
                </a:tc>
                <a:tc>
                  <a:txBody>
                    <a:bodyPr/>
                    <a:lstStyle/>
                    <a:p>
                      <a:r>
                        <a:rPr lang="en-US" sz="1400" dirty="0">
                          <a:solidFill>
                            <a:schemeClr val="tx2">
                              <a:lumMod val="10000"/>
                            </a:schemeClr>
                          </a:solidFill>
                          <a:effectLst/>
                        </a:rPr>
                        <a:t>…</a:t>
                      </a:r>
                    </a:p>
                  </a:txBody>
                  <a:tcPr/>
                </a:tc>
                <a:tc>
                  <a:txBody>
                    <a:bodyPr/>
                    <a:lstStyle/>
                    <a:p>
                      <a:r>
                        <a:rPr lang="en-US" sz="1400" dirty="0">
                          <a:solidFill>
                            <a:schemeClr val="tx2">
                              <a:lumMod val="10000"/>
                            </a:schemeClr>
                          </a:solidFill>
                          <a:effectLst/>
                        </a:rPr>
                        <a:t>2009</a:t>
                      </a:r>
                    </a:p>
                  </a:txBody>
                  <a:tcPr/>
                </a:tc>
                <a:extLst>
                  <a:ext uri="{0D108BD9-81ED-4DB2-BD59-A6C34878D82A}">
                    <a16:rowId xmlns:a16="http://schemas.microsoft.com/office/drawing/2014/main" val="10004"/>
                  </a:ext>
                </a:extLst>
              </a:tr>
              <a:tr h="425790">
                <a:tc>
                  <a:txBody>
                    <a:bodyPr/>
                    <a:lstStyle/>
                    <a:p>
                      <a:r>
                        <a:rPr lang="en-US" sz="1800" b="1" dirty="0">
                          <a:solidFill>
                            <a:schemeClr val="tx2">
                              <a:lumMod val="10000"/>
                            </a:schemeClr>
                          </a:solidFill>
                          <a:effectLst/>
                        </a:rPr>
                        <a:t>Canoes</a:t>
                      </a:r>
                    </a:p>
                  </a:txBody>
                  <a:tcPr/>
                </a:tc>
                <a:tc>
                  <a:txBody>
                    <a:bodyPr/>
                    <a:lstStyle/>
                    <a:p>
                      <a:r>
                        <a:rPr lang="en-US" sz="1400" b="1" dirty="0">
                          <a:solidFill>
                            <a:schemeClr val="tx2">
                              <a:lumMod val="10000"/>
                            </a:schemeClr>
                          </a:solidFill>
                          <a:effectLst/>
                        </a:rPr>
                        <a:t>Flatwater</a:t>
                      </a:r>
                    </a:p>
                  </a:txBody>
                  <a:tcPr/>
                </a:tc>
                <a:tc>
                  <a:txBody>
                    <a:bodyPr/>
                    <a:lstStyle/>
                    <a:p>
                      <a:r>
                        <a:rPr lang="en-US" sz="1400" dirty="0">
                          <a:solidFill>
                            <a:schemeClr val="tx2">
                              <a:lumMod val="10000"/>
                            </a:schemeClr>
                          </a:solidFill>
                          <a:effectLst/>
                        </a:rPr>
                        <a:t>…</a:t>
                      </a:r>
                    </a:p>
                  </a:txBody>
                  <a:tcPr/>
                </a:tc>
                <a:tc>
                  <a:txBody>
                    <a:bodyPr/>
                    <a:lstStyle/>
                    <a:p>
                      <a:r>
                        <a:rPr lang="en-US" sz="1400" dirty="0">
                          <a:solidFill>
                            <a:schemeClr val="tx2">
                              <a:lumMod val="10000"/>
                            </a:schemeClr>
                          </a:solidFill>
                          <a:effectLst/>
                        </a:rPr>
                        <a:t>2006</a:t>
                      </a:r>
                    </a:p>
                  </a:txBody>
                  <a:tcPr/>
                </a:tc>
                <a:extLst>
                  <a:ext uri="{0D108BD9-81ED-4DB2-BD59-A6C34878D82A}">
                    <a16:rowId xmlns:a16="http://schemas.microsoft.com/office/drawing/2014/main" val="10005"/>
                  </a:ext>
                </a:extLst>
              </a:tr>
              <a:tr h="425790">
                <a:tc>
                  <a:txBody>
                    <a:bodyPr/>
                    <a:lstStyle/>
                    <a:p>
                      <a:r>
                        <a:rPr lang="en-US" sz="1800" b="1" dirty="0">
                          <a:solidFill>
                            <a:schemeClr val="accent4">
                              <a:lumMod val="75000"/>
                            </a:schemeClr>
                          </a:solidFill>
                          <a:effectLst/>
                        </a:rPr>
                        <a:t>Rafts</a:t>
                      </a:r>
                    </a:p>
                  </a:txBody>
                  <a:tcPr/>
                </a:tc>
                <a:tc>
                  <a:txBody>
                    <a:bodyPr/>
                    <a:lstStyle/>
                    <a:p>
                      <a:r>
                        <a:rPr lang="en-US" sz="1400" b="1" dirty="0">
                          <a:solidFill>
                            <a:schemeClr val="accent4">
                              <a:lumMod val="75000"/>
                            </a:schemeClr>
                          </a:solidFill>
                          <a:effectLst/>
                        </a:rPr>
                        <a:t>14ft Super Tourer</a:t>
                      </a:r>
                    </a:p>
                  </a:txBody>
                  <a:tcPr/>
                </a:tc>
                <a:tc>
                  <a:txBody>
                    <a:bodyPr/>
                    <a:lstStyle/>
                    <a:p>
                      <a:r>
                        <a:rPr lang="en-US" sz="1400" b="1" dirty="0">
                          <a:solidFill>
                            <a:schemeClr val="accent4">
                              <a:lumMod val="75000"/>
                            </a:schemeClr>
                          </a:solidFill>
                          <a:effectLst/>
                        </a:rPr>
                        <a:t>…</a:t>
                      </a:r>
                    </a:p>
                  </a:txBody>
                  <a:tcPr/>
                </a:tc>
                <a:tc>
                  <a:txBody>
                    <a:bodyPr/>
                    <a:lstStyle/>
                    <a:p>
                      <a:r>
                        <a:rPr lang="en-US" sz="1400" b="1" dirty="0">
                          <a:solidFill>
                            <a:schemeClr val="accent4">
                              <a:lumMod val="75000"/>
                            </a:schemeClr>
                          </a:solidFill>
                          <a:effectLst/>
                        </a:rPr>
                        <a:t>1999</a:t>
                      </a:r>
                    </a:p>
                  </a:txBody>
                  <a:tcPr/>
                </a:tc>
                <a:extLst>
                  <a:ext uri="{0D108BD9-81ED-4DB2-BD59-A6C34878D82A}">
                    <a16:rowId xmlns:a16="http://schemas.microsoft.com/office/drawing/2014/main" val="10006"/>
                  </a:ext>
                </a:extLst>
              </a:tr>
              <a:tr h="425790">
                <a:tc>
                  <a:txBody>
                    <a:bodyPr/>
                    <a:lstStyle/>
                    <a:p>
                      <a:r>
                        <a:rPr lang="en-US" sz="1800" b="1" dirty="0">
                          <a:effectLst/>
                        </a:rPr>
                        <a:t>…</a:t>
                      </a:r>
                      <a:endParaRPr lang="en-US" sz="1800" b="1" dirty="0">
                        <a:solidFill>
                          <a:schemeClr val="bg1">
                            <a:lumMod val="95000"/>
                            <a:lumOff val="5000"/>
                          </a:schemeClr>
                        </a:solidFill>
                        <a:effectLst/>
                      </a:endParaRPr>
                    </a:p>
                  </a:txBody>
                  <a:tcPr/>
                </a:tc>
                <a:tc>
                  <a:txBody>
                    <a:bodyPr/>
                    <a:lstStyle/>
                    <a:p>
                      <a:r>
                        <a:rPr lang="en-US" sz="1400" b="1" dirty="0">
                          <a:effectLst/>
                        </a:rPr>
                        <a:t>…</a:t>
                      </a:r>
                      <a:endParaRPr lang="en-US" sz="1400" b="1" dirty="0">
                        <a:solidFill>
                          <a:schemeClr val="bg1">
                            <a:lumMod val="95000"/>
                            <a:lumOff val="5000"/>
                          </a:schemeClr>
                        </a:solidFill>
                        <a:effectLst/>
                      </a:endParaRPr>
                    </a:p>
                  </a:txBody>
                  <a:tcPr/>
                </a:tc>
                <a:tc>
                  <a:txBody>
                    <a:bodyPr/>
                    <a:lstStyle/>
                    <a:p>
                      <a:r>
                        <a:rPr lang="en-US" sz="1400" dirty="0">
                          <a:effectLst/>
                        </a:rPr>
                        <a:t>…</a:t>
                      </a:r>
                      <a:endParaRPr lang="en-US" sz="1400" b="1" dirty="0">
                        <a:solidFill>
                          <a:schemeClr val="bg1">
                            <a:lumMod val="95000"/>
                            <a:lumOff val="5000"/>
                          </a:schemeClr>
                        </a:solidFill>
                        <a:effectLst/>
                      </a:endParaRPr>
                    </a:p>
                  </a:txBody>
                  <a:tcPr/>
                </a:tc>
                <a:tc>
                  <a:txBody>
                    <a:bodyPr/>
                    <a:lstStyle/>
                    <a:p>
                      <a:r>
                        <a:rPr lang="en-US" sz="1400" dirty="0">
                          <a:effectLst/>
                        </a:rPr>
                        <a:t>…</a:t>
                      </a:r>
                      <a:endParaRPr lang="en-US" sz="1400" b="1" dirty="0">
                        <a:solidFill>
                          <a:schemeClr val="bg1">
                            <a:lumMod val="95000"/>
                            <a:lumOff val="5000"/>
                          </a:schemeClr>
                        </a:solidFill>
                        <a:effectLst/>
                      </a:endParaRPr>
                    </a:p>
                  </a:txBody>
                  <a:tcPr/>
                </a:tc>
                <a:extLst>
                  <a:ext uri="{0D108BD9-81ED-4DB2-BD59-A6C34878D82A}">
                    <a16:rowId xmlns:a16="http://schemas.microsoft.com/office/drawing/2014/main" val="10007"/>
                  </a:ext>
                </a:extLst>
              </a:tr>
              <a:tr h="425790">
                <a:tc>
                  <a:txBody>
                    <a:bodyPr/>
                    <a:lstStyle/>
                    <a:p>
                      <a:r>
                        <a:rPr lang="en-US" sz="1800" b="1" dirty="0">
                          <a:solidFill>
                            <a:srgbClr val="C00000"/>
                          </a:solidFill>
                          <a:effectLst/>
                        </a:rPr>
                        <a:t>Skis</a:t>
                      </a:r>
                    </a:p>
                  </a:txBody>
                  <a:tcPr/>
                </a:tc>
                <a:tc>
                  <a:txBody>
                    <a:bodyPr/>
                    <a:lstStyle/>
                    <a:p>
                      <a:r>
                        <a:rPr lang="en-US" sz="1400" b="1" kern="1200" dirty="0">
                          <a:solidFill>
                            <a:srgbClr val="C00000"/>
                          </a:solidFill>
                          <a:effectLst/>
                        </a:rPr>
                        <a:t>Fabrikam</a:t>
                      </a:r>
                      <a:r>
                        <a:rPr lang="en-US" sz="1400" b="1" kern="1200" baseline="0" dirty="0">
                          <a:solidFill>
                            <a:srgbClr val="C00000"/>
                          </a:solidFill>
                          <a:effectLst/>
                        </a:rPr>
                        <a:t> Back Trackers</a:t>
                      </a:r>
                      <a:endParaRPr lang="en-US" sz="1400" b="1" dirty="0">
                        <a:solidFill>
                          <a:srgbClr val="C00000"/>
                        </a:solidFill>
                        <a:effectLst/>
                      </a:endParaRPr>
                    </a:p>
                  </a:txBody>
                  <a:tcPr/>
                </a:tc>
                <a:tc>
                  <a:txBody>
                    <a:bodyPr/>
                    <a:lstStyle/>
                    <a:p>
                      <a:r>
                        <a:rPr lang="en-US" sz="1400" dirty="0">
                          <a:solidFill>
                            <a:srgbClr val="C00000"/>
                          </a:solidFill>
                          <a:effectLst/>
                        </a:rPr>
                        <a:t>…</a:t>
                      </a:r>
                    </a:p>
                  </a:txBody>
                  <a:tcPr/>
                </a:tc>
                <a:tc>
                  <a:txBody>
                    <a:bodyPr/>
                    <a:lstStyle/>
                    <a:p>
                      <a:r>
                        <a:rPr lang="en-US" sz="1400" dirty="0">
                          <a:solidFill>
                            <a:srgbClr val="C00000"/>
                          </a:solidFill>
                          <a:effectLst/>
                        </a:rPr>
                        <a:t>2009</a:t>
                      </a:r>
                    </a:p>
                  </a:txBody>
                  <a:tcPr/>
                </a:tc>
                <a:extLst>
                  <a:ext uri="{0D108BD9-81ED-4DB2-BD59-A6C34878D82A}">
                    <a16:rowId xmlns:a16="http://schemas.microsoft.com/office/drawing/2014/main" val="10008"/>
                  </a:ext>
                </a:extLst>
              </a:tr>
              <a:tr h="425790">
                <a:tc>
                  <a:txBody>
                    <a:bodyPr/>
                    <a:lstStyle/>
                    <a:p>
                      <a:r>
                        <a:rPr lang="en-US" sz="1800" b="1" dirty="0">
                          <a:effectLst/>
                        </a:rPr>
                        <a:t>…</a:t>
                      </a:r>
                      <a:endParaRPr lang="en-US" sz="1800" b="1" dirty="0">
                        <a:solidFill>
                          <a:schemeClr val="bg1">
                            <a:lumMod val="95000"/>
                            <a:lumOff val="5000"/>
                          </a:schemeClr>
                        </a:solidFill>
                        <a:effectLst/>
                      </a:endParaRPr>
                    </a:p>
                  </a:txBody>
                  <a:tcPr/>
                </a:tc>
                <a:tc>
                  <a:txBody>
                    <a:bodyPr/>
                    <a:lstStyle/>
                    <a:p>
                      <a:r>
                        <a:rPr lang="en-US" sz="1400" b="1" dirty="0">
                          <a:effectLst/>
                        </a:rPr>
                        <a:t>…</a:t>
                      </a:r>
                      <a:endParaRPr lang="en-US" sz="1400" b="1" dirty="0">
                        <a:solidFill>
                          <a:schemeClr val="bg1">
                            <a:lumMod val="95000"/>
                            <a:lumOff val="5000"/>
                          </a:schemeClr>
                        </a:solidFill>
                        <a:effectLst/>
                      </a:endParaRPr>
                    </a:p>
                  </a:txBody>
                  <a:tcPr/>
                </a:tc>
                <a:tc>
                  <a:txBody>
                    <a:bodyPr/>
                    <a:lstStyle/>
                    <a:p>
                      <a:r>
                        <a:rPr lang="en-US" sz="1400" dirty="0">
                          <a:effectLst/>
                        </a:rPr>
                        <a:t>…</a:t>
                      </a:r>
                      <a:endParaRPr lang="en-US" sz="1400" b="1" dirty="0">
                        <a:solidFill>
                          <a:schemeClr val="bg1">
                            <a:lumMod val="95000"/>
                            <a:lumOff val="5000"/>
                          </a:schemeClr>
                        </a:solidFill>
                        <a:effectLst/>
                      </a:endParaRPr>
                    </a:p>
                  </a:txBody>
                  <a:tcPr/>
                </a:tc>
                <a:tc>
                  <a:txBody>
                    <a:bodyPr/>
                    <a:lstStyle/>
                    <a:p>
                      <a:r>
                        <a:rPr lang="en-US" sz="1400" dirty="0">
                          <a:effectLst/>
                        </a:rPr>
                        <a:t>…</a:t>
                      </a:r>
                      <a:endParaRPr lang="en-US" sz="1400" b="1" dirty="0">
                        <a:solidFill>
                          <a:schemeClr val="bg1">
                            <a:lumMod val="95000"/>
                            <a:lumOff val="5000"/>
                          </a:schemeClr>
                        </a:solidFill>
                        <a:effectLst/>
                      </a:endParaRPr>
                    </a:p>
                  </a:txBody>
                  <a:tcPr/>
                </a:tc>
                <a:extLst>
                  <a:ext uri="{0D108BD9-81ED-4DB2-BD59-A6C34878D82A}">
                    <a16:rowId xmlns:a16="http://schemas.microsoft.com/office/drawing/2014/main" val="10009"/>
                  </a:ext>
                </a:extLst>
              </a:tr>
              <a:tr h="425790">
                <a:tc>
                  <a:txBody>
                    <a:bodyPr/>
                    <a:lstStyle/>
                    <a:p>
                      <a:r>
                        <a:rPr lang="en-US" sz="1800" b="1" dirty="0">
                          <a:solidFill>
                            <a:srgbClr val="0070C0"/>
                          </a:solidFill>
                          <a:effectLst/>
                        </a:rPr>
                        <a:t>Tents</a:t>
                      </a:r>
                    </a:p>
                  </a:txBody>
                  <a:tcPr/>
                </a:tc>
                <a:tc>
                  <a:txBody>
                    <a:bodyPr/>
                    <a:lstStyle/>
                    <a:p>
                      <a:r>
                        <a:rPr lang="en-US" sz="1400" b="1" dirty="0">
                          <a:solidFill>
                            <a:srgbClr val="0070C0"/>
                          </a:solidFill>
                          <a:effectLst/>
                        </a:rPr>
                        <a:t>Super Palace</a:t>
                      </a:r>
                    </a:p>
                  </a:txBody>
                  <a:tcPr/>
                </a:tc>
                <a:tc>
                  <a:txBody>
                    <a:bodyPr/>
                    <a:lstStyle/>
                    <a:p>
                      <a:r>
                        <a:rPr lang="en-US" sz="1400" dirty="0">
                          <a:solidFill>
                            <a:srgbClr val="0070C0"/>
                          </a:solidFill>
                          <a:effectLst/>
                        </a:rPr>
                        <a:t>…</a:t>
                      </a:r>
                    </a:p>
                  </a:txBody>
                  <a:tcPr/>
                </a:tc>
                <a:tc>
                  <a:txBody>
                    <a:bodyPr/>
                    <a:lstStyle/>
                    <a:p>
                      <a:r>
                        <a:rPr lang="en-US" sz="1400" dirty="0">
                          <a:solidFill>
                            <a:srgbClr val="0070C0"/>
                          </a:solidFill>
                          <a:effectLst/>
                        </a:rPr>
                        <a:t>2008</a:t>
                      </a:r>
                    </a:p>
                  </a:txBody>
                  <a:tcPr/>
                </a:tc>
                <a:extLst>
                  <a:ext uri="{0D108BD9-81ED-4DB2-BD59-A6C34878D82A}">
                    <a16:rowId xmlns:a16="http://schemas.microsoft.com/office/drawing/2014/main" val="10010"/>
                  </a:ext>
                </a:extLst>
              </a:tr>
            </a:tbl>
          </a:graphicData>
        </a:graphic>
      </p:graphicFrame>
      <p:sp>
        <p:nvSpPr>
          <p:cNvPr id="2" name="Title 1"/>
          <p:cNvSpPr>
            <a:spLocks noGrp="1"/>
          </p:cNvSpPr>
          <p:nvPr>
            <p:ph type="title"/>
          </p:nvPr>
        </p:nvSpPr>
        <p:spPr/>
        <p:txBody>
          <a:bodyPr/>
          <a:lstStyle/>
          <a:p>
            <a:r>
              <a:rPr lang="en-US"/>
              <a:t>Partitions and Partition Ranges</a:t>
            </a:r>
            <a:endParaRPr lang="en-US" dirty="0"/>
          </a:p>
        </p:txBody>
      </p:sp>
      <p:sp>
        <p:nvSpPr>
          <p:cNvPr id="27" name="Rounded Rectangle 26"/>
          <p:cNvSpPr/>
          <p:nvPr/>
        </p:nvSpPr>
        <p:spPr bwMode="auto">
          <a:xfrm>
            <a:off x="2971800" y="1844976"/>
            <a:ext cx="6012712" cy="914401"/>
          </a:xfrm>
          <a:prstGeom prst="roundRect">
            <a:avLst>
              <a:gd name="adj" fmla="val 11039"/>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fontAlgn="base">
              <a:spcBef>
                <a:spcPct val="0"/>
              </a:spcBef>
              <a:spcAft>
                <a:spcPct val="0"/>
              </a:spcAft>
            </a:pPr>
            <a:endParaRPr lang="en-US" dirty="0"/>
          </a:p>
        </p:txBody>
      </p:sp>
      <p:sp>
        <p:nvSpPr>
          <p:cNvPr id="28" name="Rounded Rectangle 27"/>
          <p:cNvSpPr/>
          <p:nvPr/>
        </p:nvSpPr>
        <p:spPr bwMode="auto">
          <a:xfrm>
            <a:off x="2971800" y="3140374"/>
            <a:ext cx="6023344" cy="838200"/>
          </a:xfrm>
          <a:prstGeom prst="roundRect">
            <a:avLst>
              <a:gd name="adj" fmla="val 11039"/>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en-US" dirty="0"/>
          </a:p>
        </p:txBody>
      </p:sp>
      <p:grpSp>
        <p:nvGrpSpPr>
          <p:cNvPr id="3" name="Group 32"/>
          <p:cNvGrpSpPr/>
          <p:nvPr/>
        </p:nvGrpSpPr>
        <p:grpSpPr>
          <a:xfrm>
            <a:off x="304800" y="2000422"/>
            <a:ext cx="2743200" cy="4032504"/>
            <a:chOff x="304800" y="1603248"/>
            <a:chExt cx="2743200" cy="4032504"/>
          </a:xfrm>
        </p:grpSpPr>
        <p:sp>
          <p:nvSpPr>
            <p:cNvPr id="11" name="Can 10"/>
            <p:cNvSpPr/>
            <p:nvPr/>
          </p:nvSpPr>
          <p:spPr bwMode="auto">
            <a:xfrm>
              <a:off x="304800" y="3962400"/>
              <a:ext cx="1905000" cy="1673352"/>
            </a:xfrm>
            <a:prstGeom prst="can">
              <a:avLst/>
            </a:prstGeom>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b="1" dirty="0">
                  <a:gradFill>
                    <a:gsLst>
                      <a:gs pos="0">
                        <a:srgbClr val="FFFFFF"/>
                      </a:gs>
                      <a:gs pos="100000">
                        <a:srgbClr val="FFFFFF"/>
                      </a:gs>
                    </a:gsLst>
                    <a:lin ang="5400000" scaled="0"/>
                  </a:gradFill>
                </a:rPr>
                <a:t>Server B</a:t>
              </a:r>
            </a:p>
            <a:p>
              <a:pPr algn="ctr" defTabSz="914099" fontAlgn="base">
                <a:spcBef>
                  <a:spcPct val="0"/>
                </a:spcBef>
                <a:spcAft>
                  <a:spcPct val="0"/>
                </a:spcAft>
              </a:pPr>
              <a:r>
                <a:rPr lang="en-US" sz="1600" dirty="0">
                  <a:gradFill>
                    <a:gsLst>
                      <a:gs pos="0">
                        <a:srgbClr val="FFFFFF"/>
                      </a:gs>
                      <a:gs pos="100000">
                        <a:srgbClr val="FFFFFF"/>
                      </a:gs>
                    </a:gsLst>
                    <a:lin ang="5400000" scaled="0"/>
                  </a:gradFill>
                </a:rPr>
                <a:t>Table = Products</a:t>
              </a:r>
            </a:p>
            <a:p>
              <a:pPr algn="ctr" defTabSz="914099" fontAlgn="base">
                <a:spcBef>
                  <a:spcPct val="0"/>
                </a:spcBef>
                <a:spcAft>
                  <a:spcPct val="0"/>
                </a:spcAft>
              </a:pPr>
              <a:r>
                <a:rPr lang="en-US" sz="1400" dirty="0">
                  <a:gradFill>
                    <a:gsLst>
                      <a:gs pos="0">
                        <a:srgbClr val="FFFFFF"/>
                      </a:gs>
                      <a:gs pos="100000">
                        <a:srgbClr val="FFFFFF"/>
                      </a:gs>
                    </a:gsLst>
                    <a:lin ang="5400000" scaled="0"/>
                  </a:gradFill>
                </a:rPr>
                <a:t>[Canoes - MaxKey)</a:t>
              </a:r>
              <a:endParaRPr lang="en-US" sz="1300" dirty="0">
                <a:gradFill>
                  <a:gsLst>
                    <a:gs pos="0">
                      <a:srgbClr val="FFFFFF"/>
                    </a:gs>
                    <a:gs pos="100000">
                      <a:srgbClr val="FFFFFF"/>
                    </a:gs>
                  </a:gsLst>
                  <a:lin ang="5400000" scaled="0"/>
                </a:gradFill>
              </a:endParaRPr>
            </a:p>
          </p:txBody>
        </p:sp>
        <p:sp>
          <p:nvSpPr>
            <p:cNvPr id="13" name="Can 12"/>
            <p:cNvSpPr/>
            <p:nvPr/>
          </p:nvSpPr>
          <p:spPr bwMode="auto">
            <a:xfrm>
              <a:off x="304800" y="1603248"/>
              <a:ext cx="1905000" cy="1673352"/>
            </a:xfrm>
            <a:prstGeom prst="can">
              <a:avLst/>
            </a:prstGeom>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b="1" dirty="0">
                  <a:gradFill>
                    <a:gsLst>
                      <a:gs pos="0">
                        <a:srgbClr val="FFFFFF"/>
                      </a:gs>
                      <a:gs pos="100000">
                        <a:srgbClr val="FFFFFF"/>
                      </a:gs>
                    </a:gsLst>
                    <a:lin ang="5400000" scaled="0"/>
                  </a:gradFill>
                </a:rPr>
                <a:t>Server A</a:t>
              </a:r>
            </a:p>
            <a:p>
              <a:pPr algn="ctr" defTabSz="914099" fontAlgn="base">
                <a:spcBef>
                  <a:spcPct val="0"/>
                </a:spcBef>
                <a:spcAft>
                  <a:spcPct val="0"/>
                </a:spcAft>
              </a:pPr>
              <a:r>
                <a:rPr lang="en-US" sz="1600" dirty="0">
                  <a:gradFill>
                    <a:gsLst>
                      <a:gs pos="0">
                        <a:srgbClr val="FFFFFF"/>
                      </a:gs>
                      <a:gs pos="100000">
                        <a:srgbClr val="FFFFFF"/>
                      </a:gs>
                    </a:gsLst>
                    <a:lin ang="5400000" scaled="0"/>
                  </a:gradFill>
                </a:rPr>
                <a:t>Table = Products</a:t>
              </a:r>
            </a:p>
            <a:p>
              <a:pPr algn="ctr" defTabSz="914099" fontAlgn="base">
                <a:spcBef>
                  <a:spcPct val="0"/>
                </a:spcBef>
                <a:spcAft>
                  <a:spcPct val="0"/>
                </a:spcAft>
              </a:pPr>
              <a:r>
                <a:rPr lang="en-US" sz="1400" dirty="0">
                  <a:gradFill>
                    <a:gsLst>
                      <a:gs pos="0">
                        <a:srgbClr val="FFFFFF"/>
                      </a:gs>
                      <a:gs pos="100000">
                        <a:srgbClr val="FFFFFF"/>
                      </a:gs>
                    </a:gsLst>
                    <a:lin ang="5400000" scaled="0"/>
                  </a:gradFill>
                </a:rPr>
                <a:t>[MinKey - Canoes)</a:t>
              </a:r>
              <a:endParaRPr lang="en-US" sz="1200" dirty="0">
                <a:gradFill>
                  <a:gsLst>
                    <a:gs pos="0">
                      <a:srgbClr val="FFFFFF"/>
                    </a:gs>
                    <a:gs pos="100000">
                      <a:srgbClr val="FFFFFF"/>
                    </a:gs>
                  </a:gsLst>
                  <a:lin ang="5400000" scaled="0"/>
                </a:gradFill>
              </a:endParaRPr>
            </a:p>
          </p:txBody>
        </p:sp>
        <p:sp>
          <p:nvSpPr>
            <p:cNvPr id="19" name="Notched Right Arrow 18"/>
            <p:cNvSpPr/>
            <p:nvPr/>
          </p:nvSpPr>
          <p:spPr bwMode="auto">
            <a:xfrm>
              <a:off x="2209800" y="4620768"/>
              <a:ext cx="838200" cy="484632"/>
            </a:xfrm>
            <a:prstGeom prst="notchedRightArrow">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20" name="Notched Right Arrow 19"/>
            <p:cNvSpPr/>
            <p:nvPr/>
          </p:nvSpPr>
          <p:spPr bwMode="auto">
            <a:xfrm>
              <a:off x="2209800" y="2258568"/>
              <a:ext cx="838200" cy="484632"/>
            </a:xfrm>
            <a:prstGeom prst="notchedRightArrow">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gradFill>
                  <a:gsLst>
                    <a:gs pos="0">
                      <a:srgbClr val="FFFFFF"/>
                    </a:gs>
                    <a:gs pos="100000">
                      <a:srgbClr val="FFFFFF"/>
                    </a:gs>
                  </a:gsLst>
                  <a:lin ang="5400000" scaled="0"/>
                </a:gradFill>
              </a:endParaRPr>
            </a:p>
          </p:txBody>
        </p:sp>
      </p:grpSp>
      <p:grpSp>
        <p:nvGrpSpPr>
          <p:cNvPr id="4" name="Group 33"/>
          <p:cNvGrpSpPr/>
          <p:nvPr/>
        </p:nvGrpSpPr>
        <p:grpSpPr>
          <a:xfrm>
            <a:off x="294735" y="3068390"/>
            <a:ext cx="2667000" cy="1673352"/>
            <a:chOff x="304800" y="2670048"/>
            <a:chExt cx="2667000" cy="1673352"/>
          </a:xfrm>
        </p:grpSpPr>
        <p:sp>
          <p:nvSpPr>
            <p:cNvPr id="31" name="Can 30"/>
            <p:cNvSpPr/>
            <p:nvPr/>
          </p:nvSpPr>
          <p:spPr bwMode="auto">
            <a:xfrm>
              <a:off x="304800" y="2670048"/>
              <a:ext cx="1905000" cy="1673352"/>
            </a:xfrm>
            <a:prstGeom prst="can">
              <a:avLst/>
            </a:prstGeom>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b="1" dirty="0">
                  <a:gradFill>
                    <a:gsLst>
                      <a:gs pos="0">
                        <a:srgbClr val="FFFFFF"/>
                      </a:gs>
                      <a:gs pos="100000">
                        <a:srgbClr val="FFFFFF"/>
                      </a:gs>
                    </a:gsLst>
                    <a:lin ang="5400000" scaled="0"/>
                  </a:gradFill>
                </a:rPr>
                <a:t>Server A</a:t>
              </a:r>
            </a:p>
            <a:p>
              <a:pPr algn="ctr" defTabSz="914099" fontAlgn="base">
                <a:spcBef>
                  <a:spcPct val="0"/>
                </a:spcBef>
                <a:spcAft>
                  <a:spcPct val="0"/>
                </a:spcAft>
              </a:pPr>
              <a:r>
                <a:rPr lang="en-US" sz="1600" dirty="0">
                  <a:gradFill>
                    <a:gsLst>
                      <a:gs pos="0">
                        <a:srgbClr val="FFFFFF"/>
                      </a:gs>
                      <a:gs pos="100000">
                        <a:srgbClr val="FFFFFF"/>
                      </a:gs>
                    </a:gsLst>
                    <a:lin ang="5400000" scaled="0"/>
                  </a:gradFill>
                </a:rPr>
                <a:t>Table = Products</a:t>
              </a:r>
            </a:p>
          </p:txBody>
        </p:sp>
        <p:sp>
          <p:nvSpPr>
            <p:cNvPr id="32" name="Notched Right Arrow 31"/>
            <p:cNvSpPr/>
            <p:nvPr/>
          </p:nvSpPr>
          <p:spPr bwMode="auto">
            <a:xfrm>
              <a:off x="2133600" y="3325368"/>
              <a:ext cx="838200" cy="484632"/>
            </a:xfrm>
            <a:prstGeom prst="notchedRightArrow">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gradFill>
                  <a:gsLst>
                    <a:gs pos="0">
                      <a:srgbClr val="FFFFFF"/>
                    </a:gs>
                    <a:gs pos="100000">
                      <a:srgbClr val="FFFFFF"/>
                    </a:gs>
                  </a:gsLst>
                  <a:lin ang="5400000" scaled="0"/>
                </a:gradFill>
              </a:endParaRPr>
            </a:p>
          </p:txBody>
        </p:sp>
      </p:grpSp>
      <p:sp>
        <p:nvSpPr>
          <p:cNvPr id="16" name="Oval 15"/>
          <p:cNvSpPr/>
          <p:nvPr/>
        </p:nvSpPr>
        <p:spPr bwMode="auto">
          <a:xfrm>
            <a:off x="0" y="5382746"/>
            <a:ext cx="2392326" cy="486429"/>
          </a:xfrm>
          <a:prstGeom prst="ellipse">
            <a:avLst/>
          </a:prstGeom>
          <a:noFill/>
          <a:ln w="50800">
            <a:solidFill>
              <a:srgbClr val="FFFF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ndParaRPr>
          </a:p>
        </p:txBody>
      </p:sp>
      <p:sp>
        <p:nvSpPr>
          <p:cNvPr id="17" name="Oval 16"/>
          <p:cNvSpPr/>
          <p:nvPr/>
        </p:nvSpPr>
        <p:spPr bwMode="auto">
          <a:xfrm>
            <a:off x="0" y="3068392"/>
            <a:ext cx="2392326" cy="486429"/>
          </a:xfrm>
          <a:prstGeom prst="ellipse">
            <a:avLst/>
          </a:prstGeom>
          <a:noFill/>
          <a:ln w="50800">
            <a:solidFill>
              <a:srgbClr val="FFFF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ndParaRPr>
          </a:p>
        </p:txBody>
      </p:sp>
      <p:sp>
        <p:nvSpPr>
          <p:cNvPr id="6" name="Rectangle 5"/>
          <p:cNvSpPr/>
          <p:nvPr/>
        </p:nvSpPr>
        <p:spPr>
          <a:xfrm>
            <a:off x="1547664" y="6417342"/>
            <a:ext cx="6768752" cy="353943"/>
          </a:xfrm>
          <a:prstGeom prst="rect">
            <a:avLst/>
          </a:prstGeom>
        </p:spPr>
        <p:txBody>
          <a:bodyPr wrap="square">
            <a:spAutoFit/>
          </a:bodyPr>
          <a:lstStyle/>
          <a:p>
            <a:r>
              <a:rPr lang="de-DE" dirty="0"/>
              <a:t>http://msdn.microsoft.com/en-us/library/windowsazure/hh508997.aspx</a:t>
            </a:r>
          </a:p>
        </p:txBody>
      </p:sp>
    </p:spTree>
    <p:custDataLst>
      <p:tags r:id="rId1"/>
    </p:custDataLst>
    <p:extLst>
      <p:ext uri="{BB962C8B-B14F-4D97-AF65-F5344CB8AC3E}">
        <p14:creationId xmlns:p14="http://schemas.microsoft.com/office/powerpoint/2010/main" val="321252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7"/>
                                        </p:tgtEl>
                                      </p:cBhvr>
                                    </p:animEffect>
                                    <p:set>
                                      <p:cBhvr>
                                        <p:cTn id="12" dur="1" fill="hold">
                                          <p:stCondLst>
                                            <p:cond delay="499"/>
                                          </p:stCondLst>
                                        </p:cTn>
                                        <p:tgtEl>
                                          <p:spTgt spid="27"/>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28"/>
                                        </p:tgtEl>
                                      </p:cBhvr>
                                    </p:animEffect>
                                    <p:set>
                                      <p:cBhvr>
                                        <p:cTn id="21" dur="1" fill="hold">
                                          <p:stCondLst>
                                            <p:cond delay="499"/>
                                          </p:stCondLst>
                                        </p:cTn>
                                        <p:tgtEl>
                                          <p:spTgt spid="28"/>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6" presetClass="exit" presetSubtype="26" fill="hold" nodeType="clickEffect">
                                  <p:stCondLst>
                                    <p:cond delay="0"/>
                                  </p:stCondLst>
                                  <p:childTnLst>
                                    <p:animEffect transition="out" filter="barn(inHorizontal)">
                                      <p:cBhvr>
                                        <p:cTn id="25" dur="500"/>
                                        <p:tgtEl>
                                          <p:spTgt spid="21"/>
                                        </p:tgtEl>
                                      </p:cBhvr>
                                    </p:animEffect>
                                    <p:set>
                                      <p:cBhvr>
                                        <p:cTn id="26" dur="1" fill="hold">
                                          <p:stCondLst>
                                            <p:cond delay="499"/>
                                          </p:stCondLst>
                                        </p:cTn>
                                        <p:tgtEl>
                                          <p:spTgt spid="21"/>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4"/>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linds(horizontal)">
                                      <p:cBhvr>
                                        <p:cTn id="40" dur="500"/>
                                        <p:tgtEl>
                                          <p:spTgt spid="16"/>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blinds(horizontal)">
                                      <p:cBhvr>
                                        <p:cTn id="4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8" grpId="0" animBg="1"/>
      <p:bldP spid="28" grpId="1" animBg="1"/>
      <p:bldP spid="16" grpId="0" animBg="1"/>
      <p:bldP spid="1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616" y="810635"/>
            <a:ext cx="8795320" cy="1143000"/>
          </a:xfrm>
        </p:spPr>
        <p:txBody>
          <a:bodyPr/>
          <a:lstStyle/>
          <a:p>
            <a:pPr algn="l"/>
            <a:r>
              <a:rPr lang="en-US" sz="3600" dirty="0"/>
              <a:t>Demo</a:t>
            </a:r>
            <a:br>
              <a:rPr lang="de-DE" sz="1600" b="0" dirty="0">
                <a:latin typeface="Segoe UI" pitchFamily="34" charset="0"/>
                <a:ea typeface="Segoe UI" pitchFamily="34" charset="0"/>
                <a:cs typeface="Segoe UI" pitchFamily="34" charset="0"/>
              </a:rPr>
            </a:br>
            <a:endParaRPr lang="de-DE" sz="1600" b="0" dirty="0">
              <a:latin typeface="Segoe UI" pitchFamily="34" charset="0"/>
              <a:ea typeface="Segoe UI" pitchFamily="34" charset="0"/>
              <a:cs typeface="Segoe UI" pitchFamily="34" charset="0"/>
            </a:endParaRPr>
          </a:p>
        </p:txBody>
      </p:sp>
      <p:sp>
        <p:nvSpPr>
          <p:cNvPr id="12" name="Rectangle 11"/>
          <p:cNvSpPr/>
          <p:nvPr/>
        </p:nvSpPr>
        <p:spPr>
          <a:xfrm>
            <a:off x="3382144" y="2348880"/>
            <a:ext cx="2376264" cy="116459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itchFamily="34" charset="0"/>
              <a:ea typeface="Segoe UI" pitchFamily="34" charset="0"/>
              <a:cs typeface="Segoe UI" pitchFamily="34" charset="0"/>
            </a:endParaRPr>
          </a:p>
          <a:p>
            <a:pPr algn="ctr"/>
            <a:endParaRPr lang="en-US" dirty="0">
              <a:latin typeface="Segoe UI" pitchFamily="34" charset="0"/>
              <a:ea typeface="Segoe UI" pitchFamily="34" charset="0"/>
              <a:cs typeface="Segoe UI" pitchFamily="34" charset="0"/>
            </a:endParaRPr>
          </a:p>
          <a:p>
            <a:pPr algn="ctr"/>
            <a:r>
              <a:rPr lang="en-US" dirty="0">
                <a:latin typeface="Segoe UI" pitchFamily="34" charset="0"/>
                <a:ea typeface="Segoe UI" pitchFamily="34" charset="0"/>
                <a:cs typeface="Segoe UI" pitchFamily="34" charset="0"/>
              </a:rPr>
              <a:t>TABLE STORAGE</a:t>
            </a:r>
          </a:p>
          <a:p>
            <a:pPr algn="ctr"/>
            <a:endParaRPr lang="en-US" dirty="0">
              <a:latin typeface="Segoe UI" pitchFamily="34" charset="0"/>
              <a:ea typeface="Segoe UI" pitchFamily="34" charset="0"/>
              <a:cs typeface="Segoe UI" pitchFamily="34" charset="0"/>
            </a:endParaRPr>
          </a:p>
          <a:p>
            <a:pPr algn="ctr"/>
            <a:endParaRPr lang="de-DE" dirty="0">
              <a:latin typeface="Segoe UI" pitchFamily="34" charset="0"/>
              <a:ea typeface="Segoe UI" pitchFamily="34" charset="0"/>
              <a:cs typeface="Segoe UI" pitchFamily="34" charset="0"/>
            </a:endParaRPr>
          </a:p>
        </p:txBody>
      </p:sp>
      <p:sp>
        <p:nvSpPr>
          <p:cNvPr id="3" name="Rectangle 2"/>
          <p:cNvSpPr/>
          <p:nvPr/>
        </p:nvSpPr>
        <p:spPr>
          <a:xfrm>
            <a:off x="179512" y="5446965"/>
            <a:ext cx="9080500" cy="923330"/>
          </a:xfrm>
          <a:prstGeom prst="rect">
            <a:avLst/>
          </a:prstGeom>
        </p:spPr>
        <p:txBody>
          <a:bodyPr wrap="square">
            <a:spAutoFit/>
          </a:bodyPr>
          <a:lstStyle/>
          <a:p>
            <a:r>
              <a:rPr lang="en-US" dirty="0">
                <a:hlinkClick r:id="rId2"/>
              </a:rPr>
              <a:t>How To?</a:t>
            </a:r>
            <a:br>
              <a:rPr lang="en-US" dirty="0">
                <a:hlinkClick r:id="rId2"/>
              </a:rPr>
            </a:br>
            <a:r>
              <a:rPr lang="en-US" dirty="0">
                <a:hlinkClick r:id="rId2"/>
              </a:rPr>
              <a:t>http://azure.microsoft.com/en-us/documentation/articles/storage-dotnet-how-to-use-tables/</a:t>
            </a:r>
            <a:endParaRPr lang="en-US" dirty="0"/>
          </a:p>
          <a:p>
            <a:endParaRPr lang="en-US" dirty="0"/>
          </a:p>
        </p:txBody>
      </p:sp>
    </p:spTree>
    <p:extLst>
      <p:ext uri="{BB962C8B-B14F-4D97-AF65-F5344CB8AC3E}">
        <p14:creationId xmlns:p14="http://schemas.microsoft.com/office/powerpoint/2010/main" val="957137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p:cNvSpPr/>
          <p:nvPr/>
        </p:nvSpPr>
        <p:spPr bwMode="auto">
          <a:xfrm>
            <a:off x="642845" y="3998676"/>
            <a:ext cx="375037" cy="375037"/>
          </a:xfrm>
          <a:prstGeom prst="ellipse">
            <a:avLst/>
          </a:prstGeom>
          <a:solidFill>
            <a:srgbClr val="92D050">
              <a:alpha val="50196"/>
            </a:srgbClr>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62" name="Oval 61"/>
          <p:cNvSpPr/>
          <p:nvPr/>
        </p:nvSpPr>
        <p:spPr bwMode="auto">
          <a:xfrm>
            <a:off x="3371538" y="3998676"/>
            <a:ext cx="375037" cy="375037"/>
          </a:xfrm>
          <a:prstGeom prst="ellipse">
            <a:avLst/>
          </a:prstGeom>
          <a:solidFill>
            <a:srgbClr val="92D050">
              <a:alpha val="50196"/>
            </a:srgbClr>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grpSp>
        <p:nvGrpSpPr>
          <p:cNvPr id="27" name="Group 26"/>
          <p:cNvGrpSpPr/>
          <p:nvPr/>
        </p:nvGrpSpPr>
        <p:grpSpPr>
          <a:xfrm>
            <a:off x="363165" y="2500980"/>
            <a:ext cx="3655862" cy="2062655"/>
            <a:chOff x="484093" y="1352838"/>
            <a:chExt cx="4873213" cy="2749491"/>
          </a:xfrm>
        </p:grpSpPr>
        <p:cxnSp>
          <p:nvCxnSpPr>
            <p:cNvPr id="1350" name="Straight Connector 1349"/>
            <p:cNvCxnSpPr/>
            <p:nvPr/>
          </p:nvCxnSpPr>
          <p:spPr>
            <a:xfrm rot="5400000">
              <a:off x="2920700" y="-1083769"/>
              <a:ext cx="0" cy="4873213"/>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51" name="Straight Connector 1350"/>
            <p:cNvCxnSpPr/>
            <p:nvPr/>
          </p:nvCxnSpPr>
          <p:spPr>
            <a:xfrm rot="5400000">
              <a:off x="2920700" y="-167272"/>
              <a:ext cx="0" cy="4873213"/>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52" name="Straight Connector 1351"/>
            <p:cNvCxnSpPr/>
            <p:nvPr/>
          </p:nvCxnSpPr>
          <p:spPr>
            <a:xfrm rot="5400000">
              <a:off x="2920700" y="749226"/>
              <a:ext cx="0" cy="4873213"/>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53" name="Straight Connector 1352"/>
            <p:cNvCxnSpPr/>
            <p:nvPr/>
          </p:nvCxnSpPr>
          <p:spPr>
            <a:xfrm rot="5400000">
              <a:off x="2920700" y="1665722"/>
              <a:ext cx="0" cy="4873213"/>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grpSp>
      <p:sp>
        <p:nvSpPr>
          <p:cNvPr id="61" name="Title 3"/>
          <p:cNvSpPr txBox="1">
            <a:spLocks/>
          </p:cNvSpPr>
          <p:nvPr/>
        </p:nvSpPr>
        <p:spPr>
          <a:xfrm>
            <a:off x="471130" y="4727753"/>
            <a:ext cx="3440448" cy="83125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r>
              <a:rPr sz="3001" dirty="0">
                <a:solidFill>
                  <a:srgbClr val="5F5F5F">
                    <a:alpha val="99000"/>
                  </a:srgbClr>
                </a:solidFill>
              </a:rPr>
              <a:t>Continuous storage </a:t>
            </a:r>
            <a:br>
              <a:rPr sz="3001" dirty="0">
                <a:solidFill>
                  <a:srgbClr val="5F5F5F">
                    <a:alpha val="99000"/>
                  </a:srgbClr>
                </a:solidFill>
              </a:rPr>
            </a:br>
            <a:r>
              <a:rPr sz="3001" dirty="0">
                <a:solidFill>
                  <a:srgbClr val="5F5F5F">
                    <a:alpha val="99000"/>
                  </a:srgbClr>
                </a:solidFill>
              </a:rPr>
              <a:t>geo-replication</a:t>
            </a:r>
          </a:p>
        </p:txBody>
      </p:sp>
      <p:sp>
        <p:nvSpPr>
          <p:cNvPr id="1339" name="Oval 536"/>
          <p:cNvSpPr>
            <a:spLocks noChangeAspect="1" noChangeArrowheads="1"/>
          </p:cNvSpPr>
          <p:nvPr/>
        </p:nvSpPr>
        <p:spPr bwMode="auto">
          <a:xfrm>
            <a:off x="790641" y="4150630"/>
            <a:ext cx="79441" cy="79441"/>
          </a:xfrm>
          <a:prstGeom prst="ellipse">
            <a:avLst/>
          </a:prstGeom>
          <a:solidFill>
            <a:srgbClr val="92D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75">
              <a:solidFill>
                <a:srgbClr val="292929"/>
              </a:solidFill>
            </a:endParaRPr>
          </a:p>
        </p:txBody>
      </p:sp>
      <p:grpSp>
        <p:nvGrpSpPr>
          <p:cNvPr id="21" name="Group 20"/>
          <p:cNvGrpSpPr/>
          <p:nvPr/>
        </p:nvGrpSpPr>
        <p:grpSpPr>
          <a:xfrm>
            <a:off x="471130" y="2400725"/>
            <a:ext cx="3437761" cy="2206981"/>
            <a:chOff x="628009" y="1463040"/>
            <a:chExt cx="4582487" cy="2460962"/>
          </a:xfrm>
        </p:grpSpPr>
        <p:cxnSp>
          <p:nvCxnSpPr>
            <p:cNvPr id="20" name="Straight Connector 19"/>
            <p:cNvCxnSpPr/>
            <p:nvPr/>
          </p:nvCxnSpPr>
          <p:spPr>
            <a:xfrm>
              <a:off x="628009" y="1463040"/>
              <a:ext cx="0" cy="2460962"/>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42" name="Straight Connector 1341"/>
            <p:cNvCxnSpPr/>
            <p:nvPr/>
          </p:nvCxnSpPr>
          <p:spPr>
            <a:xfrm>
              <a:off x="1544506" y="1463040"/>
              <a:ext cx="0" cy="2460962"/>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43" name="Straight Connector 1342"/>
            <p:cNvCxnSpPr/>
            <p:nvPr/>
          </p:nvCxnSpPr>
          <p:spPr>
            <a:xfrm>
              <a:off x="2461003" y="1463040"/>
              <a:ext cx="0" cy="2460962"/>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44" name="Straight Connector 1343"/>
            <p:cNvCxnSpPr/>
            <p:nvPr/>
          </p:nvCxnSpPr>
          <p:spPr>
            <a:xfrm>
              <a:off x="3377500" y="1463040"/>
              <a:ext cx="0" cy="2460962"/>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45" name="Straight Connector 1344"/>
            <p:cNvCxnSpPr/>
            <p:nvPr/>
          </p:nvCxnSpPr>
          <p:spPr>
            <a:xfrm>
              <a:off x="4293997" y="1463040"/>
              <a:ext cx="0" cy="2460962"/>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46" name="Straight Connector 1345"/>
            <p:cNvCxnSpPr/>
            <p:nvPr/>
          </p:nvCxnSpPr>
          <p:spPr>
            <a:xfrm>
              <a:off x="5210496" y="1463040"/>
              <a:ext cx="0" cy="2460962"/>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grpSp>
      <p:sp>
        <p:nvSpPr>
          <p:cNvPr id="18" name="Pentagon 17"/>
          <p:cNvSpPr/>
          <p:nvPr/>
        </p:nvSpPr>
        <p:spPr bwMode="auto">
          <a:xfrm rot="5400000">
            <a:off x="291894" y="2961709"/>
            <a:ext cx="1076937" cy="587587"/>
          </a:xfrm>
          <a:prstGeom prst="homePlat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b="1" dirty="0">
                <a:gradFill>
                  <a:gsLst>
                    <a:gs pos="0">
                      <a:srgbClr val="FFFFFF"/>
                    </a:gs>
                    <a:gs pos="100000">
                      <a:srgbClr val="FFFFFF"/>
                    </a:gs>
                  </a:gsLst>
                  <a:lin ang="5400000" scaled="0"/>
                </a:gradFill>
              </a:rPr>
              <a:t>WEST</a:t>
            </a:r>
          </a:p>
          <a:p>
            <a:pPr algn="ctr" defTabSz="685757" fontAlgn="base">
              <a:spcBef>
                <a:spcPct val="0"/>
              </a:spcBef>
              <a:spcAft>
                <a:spcPct val="0"/>
              </a:spcAft>
            </a:pPr>
            <a:r>
              <a:rPr lang="en-US" sz="1350" b="1" dirty="0">
                <a:gradFill>
                  <a:gsLst>
                    <a:gs pos="0">
                      <a:srgbClr val="FFFFFF"/>
                    </a:gs>
                    <a:gs pos="100000">
                      <a:srgbClr val="FFFFFF"/>
                    </a:gs>
                  </a:gsLst>
                  <a:lin ang="5400000" scaled="0"/>
                </a:gradFill>
              </a:rPr>
              <a:t>DC</a:t>
            </a:r>
          </a:p>
        </p:txBody>
      </p:sp>
      <p:sp>
        <p:nvSpPr>
          <p:cNvPr id="1355" name="Pentagon 1354"/>
          <p:cNvSpPr/>
          <p:nvPr/>
        </p:nvSpPr>
        <p:spPr bwMode="auto">
          <a:xfrm rot="5400000">
            <a:off x="3029345" y="2961710"/>
            <a:ext cx="1076937" cy="587587"/>
          </a:xfrm>
          <a:prstGeom prst="homePlat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b="1" dirty="0">
                <a:gradFill>
                  <a:gsLst>
                    <a:gs pos="0">
                      <a:srgbClr val="FFFFFF"/>
                    </a:gs>
                    <a:gs pos="100000">
                      <a:srgbClr val="FFFFFF"/>
                    </a:gs>
                  </a:gsLst>
                  <a:lin ang="5400000" scaled="0"/>
                </a:gradFill>
              </a:rPr>
              <a:t>EAST</a:t>
            </a:r>
          </a:p>
          <a:p>
            <a:pPr algn="ctr" defTabSz="685757" fontAlgn="base">
              <a:spcBef>
                <a:spcPct val="0"/>
              </a:spcBef>
              <a:spcAft>
                <a:spcPct val="0"/>
              </a:spcAft>
            </a:pPr>
            <a:r>
              <a:rPr lang="en-US" sz="1350" b="1" dirty="0">
                <a:gradFill>
                  <a:gsLst>
                    <a:gs pos="0">
                      <a:srgbClr val="FFFFFF"/>
                    </a:gs>
                    <a:gs pos="100000">
                      <a:srgbClr val="FFFFFF"/>
                    </a:gs>
                  </a:gsLst>
                  <a:lin ang="5400000" scaled="0"/>
                </a:gradFill>
              </a:rPr>
              <a:t>DC</a:t>
            </a:r>
          </a:p>
        </p:txBody>
      </p:sp>
      <p:sp>
        <p:nvSpPr>
          <p:cNvPr id="1358" name="Oval 536"/>
          <p:cNvSpPr>
            <a:spLocks noChangeAspect="1" noChangeArrowheads="1"/>
          </p:cNvSpPr>
          <p:nvPr/>
        </p:nvSpPr>
        <p:spPr bwMode="auto">
          <a:xfrm>
            <a:off x="3519335" y="4150630"/>
            <a:ext cx="79441" cy="79441"/>
          </a:xfrm>
          <a:prstGeom prst="ellipse">
            <a:avLst/>
          </a:prstGeom>
          <a:solidFill>
            <a:srgbClr val="92D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75">
              <a:solidFill>
                <a:srgbClr val="292929"/>
              </a:solidFill>
            </a:endParaRPr>
          </a:p>
        </p:txBody>
      </p:sp>
      <p:sp>
        <p:nvSpPr>
          <p:cNvPr id="23" name="TextBox 22"/>
          <p:cNvSpPr txBox="1"/>
          <p:nvPr/>
        </p:nvSpPr>
        <p:spPr>
          <a:xfrm>
            <a:off x="1686039" y="4302754"/>
            <a:ext cx="795089" cy="186974"/>
          </a:xfrm>
          <a:prstGeom prst="rect">
            <a:avLst/>
          </a:prstGeom>
          <a:noFill/>
        </p:spPr>
        <p:txBody>
          <a:bodyPr wrap="none" lIns="0" tIns="0" rIns="0" bIns="0" rtlCol="0">
            <a:spAutoFit/>
          </a:bodyPr>
          <a:lstStyle/>
          <a:p>
            <a:pPr>
              <a:lnSpc>
                <a:spcPct val="90000"/>
              </a:lnSpc>
              <a:spcBef>
                <a:spcPct val="20000"/>
              </a:spcBef>
              <a:buSzPct val="80000"/>
            </a:pPr>
            <a:r>
              <a:rPr lang="en-US" sz="1350" i="1" dirty="0">
                <a:solidFill>
                  <a:srgbClr val="FFFFFF"/>
                </a:solidFill>
              </a:rPr>
              <a:t>&gt; 500 miles</a:t>
            </a:r>
          </a:p>
        </p:txBody>
      </p:sp>
      <p:cxnSp>
        <p:nvCxnSpPr>
          <p:cNvPr id="1359" name="Straight Connector 1358"/>
          <p:cNvCxnSpPr/>
          <p:nvPr/>
        </p:nvCxnSpPr>
        <p:spPr>
          <a:xfrm>
            <a:off x="830362" y="4190350"/>
            <a:ext cx="2688973" cy="0"/>
          </a:xfrm>
          <a:prstGeom prst="line">
            <a:avLst/>
          </a:prstGeom>
          <a:ln w="28575">
            <a:solidFill>
              <a:srgbClr val="92D050"/>
            </a:solidFill>
            <a:prstDash val="sysDash"/>
          </a:ln>
        </p:spPr>
        <p:style>
          <a:lnRef idx="1">
            <a:schemeClr val="accent1"/>
          </a:lnRef>
          <a:fillRef idx="0">
            <a:schemeClr val="accent1"/>
          </a:fillRef>
          <a:effectRef idx="0">
            <a:schemeClr val="accent1"/>
          </a:effectRef>
          <a:fontRef idx="minor">
            <a:schemeClr val="tx1"/>
          </a:fontRef>
        </p:style>
      </p:cxnSp>
      <p:sp>
        <p:nvSpPr>
          <p:cNvPr id="63" name="Rounded Rectangle 62"/>
          <p:cNvSpPr/>
          <p:nvPr/>
        </p:nvSpPr>
        <p:spPr bwMode="auto">
          <a:xfrm>
            <a:off x="4535683" y="2381917"/>
            <a:ext cx="4253023" cy="2535714"/>
          </a:xfrm>
          <a:prstGeom prst="roundRect">
            <a:avLst>
              <a:gd name="adj" fmla="val 3964"/>
            </a:avLst>
          </a:prstGeom>
          <a:solidFill>
            <a:srgbClr val="A6A6A6"/>
          </a:solidFill>
          <a:ln>
            <a:solidFill>
              <a:srgbClr val="A6A6A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275" dirty="0">
              <a:solidFill>
                <a:srgbClr val="FFFFFF"/>
              </a:solidFill>
            </a:endParaRPr>
          </a:p>
        </p:txBody>
      </p:sp>
      <p:grpSp>
        <p:nvGrpSpPr>
          <p:cNvPr id="65" name="Group 64"/>
          <p:cNvGrpSpPr/>
          <p:nvPr/>
        </p:nvGrpSpPr>
        <p:grpSpPr>
          <a:xfrm>
            <a:off x="4694390" y="2546069"/>
            <a:ext cx="1254309" cy="2213132"/>
            <a:chOff x="3857138" y="-151910"/>
            <a:chExt cx="1671976" cy="2950074"/>
          </a:xfrm>
        </p:grpSpPr>
        <p:pic>
          <p:nvPicPr>
            <p:cNvPr id="66" name="Picture 65"/>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857140" y="-151910"/>
              <a:ext cx="1671974" cy="303820"/>
            </a:xfrm>
            <a:prstGeom prst="rect">
              <a:avLst/>
            </a:prstGeom>
          </p:spPr>
        </p:pic>
        <p:sp>
          <p:nvSpPr>
            <p:cNvPr id="67" name="Rectangle 66"/>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68" name="Picture 67"/>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857140" y="2691324"/>
              <a:ext cx="1671974" cy="106840"/>
            </a:xfrm>
            <a:prstGeom prst="rect">
              <a:avLst/>
            </a:prstGeom>
          </p:spPr>
        </p:pic>
      </p:grpSp>
      <p:grpSp>
        <p:nvGrpSpPr>
          <p:cNvPr id="69" name="Group 68"/>
          <p:cNvGrpSpPr/>
          <p:nvPr/>
        </p:nvGrpSpPr>
        <p:grpSpPr>
          <a:xfrm>
            <a:off x="6036014" y="2546069"/>
            <a:ext cx="1254309" cy="2213132"/>
            <a:chOff x="3857138" y="-151910"/>
            <a:chExt cx="1671976" cy="2950074"/>
          </a:xfrm>
        </p:grpSpPr>
        <p:pic>
          <p:nvPicPr>
            <p:cNvPr id="70" name="Picture 69"/>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857140" y="-151910"/>
              <a:ext cx="1671974" cy="303820"/>
            </a:xfrm>
            <a:prstGeom prst="rect">
              <a:avLst/>
            </a:prstGeom>
          </p:spPr>
        </p:pic>
        <p:sp>
          <p:nvSpPr>
            <p:cNvPr id="71" name="Rectangle 70"/>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72" name="Picture 71"/>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857140" y="2691324"/>
              <a:ext cx="1671974" cy="106840"/>
            </a:xfrm>
            <a:prstGeom prst="rect">
              <a:avLst/>
            </a:prstGeom>
          </p:spPr>
        </p:pic>
      </p:grpSp>
      <p:grpSp>
        <p:nvGrpSpPr>
          <p:cNvPr id="73" name="Group 72"/>
          <p:cNvGrpSpPr/>
          <p:nvPr/>
        </p:nvGrpSpPr>
        <p:grpSpPr>
          <a:xfrm>
            <a:off x="7377534" y="2546069"/>
            <a:ext cx="1254309" cy="2213132"/>
            <a:chOff x="3857138" y="-151910"/>
            <a:chExt cx="1671976" cy="2950074"/>
          </a:xfrm>
        </p:grpSpPr>
        <p:pic>
          <p:nvPicPr>
            <p:cNvPr id="74" name="Picture 73"/>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857140" y="-151910"/>
              <a:ext cx="1671974" cy="303820"/>
            </a:xfrm>
            <a:prstGeom prst="rect">
              <a:avLst/>
            </a:prstGeom>
          </p:spPr>
        </p:pic>
        <p:sp>
          <p:nvSpPr>
            <p:cNvPr id="75" name="Rectangle 74"/>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77" name="Picture 76"/>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857140" y="2691324"/>
              <a:ext cx="1671974" cy="106840"/>
            </a:xfrm>
            <a:prstGeom prst="rect">
              <a:avLst/>
            </a:prstGeom>
          </p:spPr>
        </p:pic>
      </p:grpSp>
      <p:sp>
        <p:nvSpPr>
          <p:cNvPr id="78" name="Rounded Rectangle 77"/>
          <p:cNvSpPr/>
          <p:nvPr/>
        </p:nvSpPr>
        <p:spPr bwMode="auto">
          <a:xfrm>
            <a:off x="6721506" y="3562838"/>
            <a:ext cx="460898" cy="564207"/>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79" name="Rounded Rectangle 78"/>
          <p:cNvSpPr/>
          <p:nvPr/>
        </p:nvSpPr>
        <p:spPr bwMode="auto">
          <a:xfrm>
            <a:off x="6121230" y="3559126"/>
            <a:ext cx="460898" cy="564207"/>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80" name="Rounded Rectangle 79"/>
          <p:cNvSpPr/>
          <p:nvPr/>
        </p:nvSpPr>
        <p:spPr bwMode="auto">
          <a:xfrm>
            <a:off x="8059058" y="2905370"/>
            <a:ext cx="460898" cy="564207"/>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grpSp>
        <p:nvGrpSpPr>
          <p:cNvPr id="81" name="Group 80"/>
          <p:cNvGrpSpPr/>
          <p:nvPr/>
        </p:nvGrpSpPr>
        <p:grpSpPr>
          <a:xfrm>
            <a:off x="6121231" y="2889197"/>
            <a:ext cx="1070949" cy="1789500"/>
            <a:chOff x="6371150" y="2709450"/>
            <a:chExt cx="1427560" cy="2385378"/>
          </a:xfrm>
        </p:grpSpPr>
        <p:pic>
          <p:nvPicPr>
            <p:cNvPr id="82" name="Picture 8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83" name="Picture 8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84" name="Picture 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85" name="Picture 84"/>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371150" y="4461376"/>
              <a:ext cx="636754" cy="633452"/>
            </a:xfrm>
            <a:prstGeom prst="rect">
              <a:avLst/>
            </a:prstGeom>
          </p:spPr>
        </p:pic>
        <p:pic>
          <p:nvPicPr>
            <p:cNvPr id="86" name="Picture 85"/>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7161956" y="4461376"/>
              <a:ext cx="636754" cy="633452"/>
            </a:xfrm>
            <a:prstGeom prst="rect">
              <a:avLst/>
            </a:prstGeom>
          </p:spPr>
        </p:pic>
        <p:pic>
          <p:nvPicPr>
            <p:cNvPr id="87" name="Picture 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88" name="Group 87"/>
          <p:cNvGrpSpPr/>
          <p:nvPr/>
        </p:nvGrpSpPr>
        <p:grpSpPr>
          <a:xfrm>
            <a:off x="7462751" y="2889197"/>
            <a:ext cx="1070949" cy="1789500"/>
            <a:chOff x="6371150" y="2709450"/>
            <a:chExt cx="1427560" cy="2385378"/>
          </a:xfrm>
        </p:grpSpPr>
        <p:pic>
          <p:nvPicPr>
            <p:cNvPr id="89" name="Picture 8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90" name="Picture 8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91" name="Picture 9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92" name="Picture 91"/>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371150" y="4461376"/>
              <a:ext cx="636754" cy="633452"/>
            </a:xfrm>
            <a:prstGeom prst="rect">
              <a:avLst/>
            </a:prstGeom>
          </p:spPr>
        </p:pic>
        <p:pic>
          <p:nvPicPr>
            <p:cNvPr id="93" name="Picture 92"/>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7161956" y="4461376"/>
              <a:ext cx="636754" cy="633452"/>
            </a:xfrm>
            <a:prstGeom prst="rect">
              <a:avLst/>
            </a:prstGeom>
          </p:spPr>
        </p:pic>
        <p:pic>
          <p:nvPicPr>
            <p:cNvPr id="94" name="Picture 9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95" name="Group 94"/>
          <p:cNvGrpSpPr/>
          <p:nvPr/>
        </p:nvGrpSpPr>
        <p:grpSpPr>
          <a:xfrm>
            <a:off x="6131541" y="3559126"/>
            <a:ext cx="450587" cy="564207"/>
            <a:chOff x="8173259" y="3602456"/>
            <a:chExt cx="600626" cy="752080"/>
          </a:xfrm>
        </p:grpSpPr>
        <p:sp>
          <p:nvSpPr>
            <p:cNvPr id="96" name="Rounded Rectangle 95"/>
            <p:cNvSpPr/>
            <p:nvPr/>
          </p:nvSpPr>
          <p:spPr bwMode="auto">
            <a:xfrm>
              <a:off x="8173259" y="3602456"/>
              <a:ext cx="600626" cy="752080"/>
            </a:xfrm>
            <a:prstGeom prst="roundRect">
              <a:avLst>
                <a:gd name="adj" fmla="val 10276"/>
              </a:avLst>
            </a:prstGeom>
            <a:solidFill>
              <a:srgbClr val="ED1E79"/>
            </a:solid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97" name="Picture 96"/>
            <p:cNvPicPr>
              <a:picLocks noChangeAspect="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262809" y="3757835"/>
              <a:ext cx="434829" cy="434829"/>
            </a:xfrm>
            <a:prstGeom prst="rect">
              <a:avLst/>
            </a:prstGeom>
          </p:spPr>
        </p:pic>
      </p:grpSp>
      <p:sp>
        <p:nvSpPr>
          <p:cNvPr id="112" name="Rounded Rectangle 111"/>
          <p:cNvSpPr/>
          <p:nvPr/>
        </p:nvSpPr>
        <p:spPr bwMode="auto">
          <a:xfrm>
            <a:off x="6121231" y="3544199"/>
            <a:ext cx="477690" cy="592690"/>
          </a:xfrm>
          <a:prstGeom prst="roundRect">
            <a:avLst>
              <a:gd name="adj" fmla="val 8320"/>
            </a:avLst>
          </a:prstGeom>
          <a:solidFill>
            <a:srgbClr val="5959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13" name="Rounded Rectangle 112"/>
          <p:cNvSpPr/>
          <p:nvPr/>
        </p:nvSpPr>
        <p:spPr bwMode="auto">
          <a:xfrm>
            <a:off x="4796400" y="2902901"/>
            <a:ext cx="460898" cy="564207"/>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grpSp>
        <p:nvGrpSpPr>
          <p:cNvPr id="114" name="Group 113"/>
          <p:cNvGrpSpPr/>
          <p:nvPr/>
        </p:nvGrpSpPr>
        <p:grpSpPr>
          <a:xfrm>
            <a:off x="4779608" y="2889197"/>
            <a:ext cx="1070949" cy="1789500"/>
            <a:chOff x="6371150" y="2709450"/>
            <a:chExt cx="1427560" cy="2385378"/>
          </a:xfrm>
        </p:grpSpPr>
        <p:pic>
          <p:nvPicPr>
            <p:cNvPr id="115" name="Picture 1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16" name="Picture 1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17" name="Picture 1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18" name="Picture 117"/>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371150" y="4461376"/>
              <a:ext cx="636754" cy="633452"/>
            </a:xfrm>
            <a:prstGeom prst="rect">
              <a:avLst/>
            </a:prstGeom>
          </p:spPr>
        </p:pic>
        <p:pic>
          <p:nvPicPr>
            <p:cNvPr id="119" name="Picture 118"/>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7161956" y="4461376"/>
              <a:ext cx="636754" cy="633452"/>
            </a:xfrm>
            <a:prstGeom prst="rect">
              <a:avLst/>
            </a:prstGeom>
          </p:spPr>
        </p:pic>
        <p:pic>
          <p:nvPicPr>
            <p:cNvPr id="120" name="Picture 1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sp>
        <p:nvSpPr>
          <p:cNvPr id="2" name="Oval 1"/>
          <p:cNvSpPr/>
          <p:nvPr/>
        </p:nvSpPr>
        <p:spPr bwMode="auto">
          <a:xfrm>
            <a:off x="762668" y="4121760"/>
            <a:ext cx="135390" cy="135390"/>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650" dirty="0">
                <a:gradFill>
                  <a:gsLst>
                    <a:gs pos="0">
                      <a:srgbClr val="FFFFFF"/>
                    </a:gs>
                    <a:gs pos="100000">
                      <a:srgbClr val="FFFFFF"/>
                    </a:gs>
                  </a:gsLst>
                  <a:lin ang="5400000" scaled="0"/>
                </a:gradFill>
              </a:rPr>
              <a:t> </a:t>
            </a:r>
          </a:p>
        </p:txBody>
      </p:sp>
      <p:sp>
        <p:nvSpPr>
          <p:cNvPr id="98" name="Oval 97"/>
          <p:cNvSpPr/>
          <p:nvPr/>
        </p:nvSpPr>
        <p:spPr bwMode="auto">
          <a:xfrm>
            <a:off x="761385" y="4120477"/>
            <a:ext cx="135390" cy="135390"/>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650" dirty="0">
                <a:gradFill>
                  <a:gsLst>
                    <a:gs pos="0">
                      <a:srgbClr val="FFFFFF"/>
                    </a:gs>
                    <a:gs pos="100000">
                      <a:srgbClr val="FFFFFF"/>
                    </a:gs>
                  </a:gsLst>
                  <a:lin ang="5400000" scaled="0"/>
                </a:gradFill>
              </a:rPr>
              <a:t> </a:t>
            </a:r>
          </a:p>
        </p:txBody>
      </p:sp>
      <p:sp>
        <p:nvSpPr>
          <p:cNvPr id="99" name="TextBox 98"/>
          <p:cNvSpPr txBox="1"/>
          <p:nvPr/>
        </p:nvSpPr>
        <p:spPr>
          <a:xfrm>
            <a:off x="5491824" y="5079911"/>
            <a:ext cx="2340740" cy="166199"/>
          </a:xfrm>
          <a:prstGeom prst="rect">
            <a:avLst/>
          </a:prstGeom>
          <a:noFill/>
        </p:spPr>
        <p:txBody>
          <a:bodyPr wrap="square" lIns="0" tIns="0" rIns="0" bIns="0" rtlCol="0">
            <a:spAutoFit/>
          </a:bodyPr>
          <a:lstStyle/>
          <a:p>
            <a:pPr algn="ctr">
              <a:lnSpc>
                <a:spcPct val="80000"/>
              </a:lnSpc>
              <a:spcBef>
                <a:spcPct val="20000"/>
              </a:spcBef>
              <a:buSzPct val="80000"/>
            </a:pPr>
            <a:r>
              <a:rPr lang="en-US" sz="1350" dirty="0">
                <a:solidFill>
                  <a:srgbClr val="5F5F5F">
                    <a:alpha val="99000"/>
                  </a:srgbClr>
                </a:solidFill>
              </a:rPr>
              <a:t>Windows Azure Storage</a:t>
            </a:r>
          </a:p>
        </p:txBody>
      </p:sp>
      <p:sp>
        <p:nvSpPr>
          <p:cNvPr id="4" name="Title 3"/>
          <p:cNvSpPr>
            <a:spLocks noGrp="1"/>
          </p:cNvSpPr>
          <p:nvPr>
            <p:ph type="title"/>
          </p:nvPr>
        </p:nvSpPr>
        <p:spPr>
          <a:prstGeom prst="rect">
            <a:avLst/>
          </a:prstGeom>
        </p:spPr>
        <p:txBody>
          <a:bodyPr/>
          <a:lstStyle/>
          <a:p>
            <a:r>
              <a:rPr lang="en-US" dirty="0"/>
              <a:t>Geo-Replication</a:t>
            </a:r>
          </a:p>
        </p:txBody>
      </p:sp>
      <p:sp>
        <p:nvSpPr>
          <p:cNvPr id="3" name="Content Placeholder 2"/>
          <p:cNvSpPr>
            <a:spLocks noGrp="1"/>
          </p:cNvSpPr>
          <p:nvPr>
            <p:ph sz="half" idx="1"/>
          </p:nvPr>
        </p:nvSpPr>
        <p:spPr/>
        <p:txBody>
          <a:bodyPr/>
          <a:lstStyle/>
          <a:p>
            <a:endParaRPr lang="en-US"/>
          </a:p>
        </p:txBody>
      </p:sp>
    </p:spTree>
    <p:extLst>
      <p:ext uri="{BB962C8B-B14F-4D97-AF65-F5344CB8AC3E}">
        <p14:creationId xmlns:p14="http://schemas.microsoft.com/office/powerpoint/2010/main" val="3416660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par>
                                <p:cTn id="8" presetID="22" presetClass="entr" presetSubtype="8"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left)">
                                      <p:cBhvr>
                                        <p:cTn id="10" dur="500"/>
                                        <p:tgtEl>
                                          <p:spTgt spid="2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1"/>
                                        </p:tgtEl>
                                        <p:attrNameLst>
                                          <p:attrName>style.visibility</p:attrName>
                                        </p:attrNameLst>
                                      </p:cBhvr>
                                      <p:to>
                                        <p:strVal val="visible"/>
                                      </p:to>
                                    </p:set>
                                    <p:animEffect transition="in" filter="fade">
                                      <p:cBhvr>
                                        <p:cTn id="14" dur="500"/>
                                        <p:tgtEl>
                                          <p:spTgt spid="61"/>
                                        </p:tgtEl>
                                      </p:cBhvr>
                                    </p:animEffect>
                                  </p:childTnLst>
                                </p:cTn>
                              </p:par>
                            </p:childTnLst>
                          </p:cTn>
                        </p:par>
                        <p:par>
                          <p:cTn id="15" fill="hold">
                            <p:stCondLst>
                              <p:cond delay="1500"/>
                            </p:stCondLst>
                            <p:childTnLst>
                              <p:par>
                                <p:cTn id="16" presetID="22" presetClass="entr" presetSubtype="4"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down)">
                                      <p:cBhvr>
                                        <p:cTn id="18" dur="500"/>
                                        <p:tgtEl>
                                          <p:spTgt spid="18"/>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339"/>
                                        </p:tgtEl>
                                        <p:attrNameLst>
                                          <p:attrName>style.visibility</p:attrName>
                                        </p:attrNameLst>
                                      </p:cBhvr>
                                      <p:to>
                                        <p:strVal val="visible"/>
                                      </p:to>
                                    </p:set>
                                    <p:animEffect transition="in" filter="fade">
                                      <p:cBhvr>
                                        <p:cTn id="22" dur="250"/>
                                        <p:tgtEl>
                                          <p:spTgt spid="1339"/>
                                        </p:tgtEl>
                                      </p:cBhvr>
                                    </p:animEffect>
                                  </p:childTnLst>
                                </p:cTn>
                              </p:par>
                            </p:childTnLst>
                          </p:cTn>
                        </p:par>
                        <p:par>
                          <p:cTn id="23" fill="hold">
                            <p:stCondLst>
                              <p:cond delay="2250"/>
                            </p:stCondLst>
                            <p:childTnLst>
                              <p:par>
                                <p:cTn id="24" presetID="22" presetClass="entr" presetSubtype="4" fill="hold" grpId="0" nodeType="afterEffect">
                                  <p:stCondLst>
                                    <p:cond delay="0"/>
                                  </p:stCondLst>
                                  <p:childTnLst>
                                    <p:set>
                                      <p:cBhvr>
                                        <p:cTn id="25" dur="1" fill="hold">
                                          <p:stCondLst>
                                            <p:cond delay="0"/>
                                          </p:stCondLst>
                                        </p:cTn>
                                        <p:tgtEl>
                                          <p:spTgt spid="1355"/>
                                        </p:tgtEl>
                                        <p:attrNameLst>
                                          <p:attrName>style.visibility</p:attrName>
                                        </p:attrNameLst>
                                      </p:cBhvr>
                                      <p:to>
                                        <p:strVal val="visible"/>
                                      </p:to>
                                    </p:set>
                                    <p:animEffect transition="in" filter="wipe(down)">
                                      <p:cBhvr>
                                        <p:cTn id="26" dur="500"/>
                                        <p:tgtEl>
                                          <p:spTgt spid="1355"/>
                                        </p:tgtEl>
                                      </p:cBhvr>
                                    </p:animEffect>
                                  </p:childTnLst>
                                </p:cTn>
                              </p:par>
                            </p:childTnLst>
                          </p:cTn>
                        </p:par>
                        <p:par>
                          <p:cTn id="27" fill="hold">
                            <p:stCondLst>
                              <p:cond delay="2750"/>
                            </p:stCondLst>
                            <p:childTnLst>
                              <p:par>
                                <p:cTn id="28" presetID="10" presetClass="entr" presetSubtype="0" fill="hold" grpId="0" nodeType="afterEffect">
                                  <p:stCondLst>
                                    <p:cond delay="0"/>
                                  </p:stCondLst>
                                  <p:childTnLst>
                                    <p:set>
                                      <p:cBhvr>
                                        <p:cTn id="29" dur="1" fill="hold">
                                          <p:stCondLst>
                                            <p:cond delay="0"/>
                                          </p:stCondLst>
                                        </p:cTn>
                                        <p:tgtEl>
                                          <p:spTgt spid="1358"/>
                                        </p:tgtEl>
                                        <p:attrNameLst>
                                          <p:attrName>style.visibility</p:attrName>
                                        </p:attrNameLst>
                                      </p:cBhvr>
                                      <p:to>
                                        <p:strVal val="visible"/>
                                      </p:to>
                                    </p:set>
                                    <p:animEffect transition="in" filter="fade">
                                      <p:cBhvr>
                                        <p:cTn id="30" dur="250"/>
                                        <p:tgtEl>
                                          <p:spTgt spid="1358"/>
                                        </p:tgtEl>
                                      </p:cBhvr>
                                    </p:animEffect>
                                  </p:childTnLst>
                                </p:cTn>
                              </p:par>
                            </p:childTnLst>
                          </p:cTn>
                        </p:par>
                        <p:par>
                          <p:cTn id="31" fill="hold">
                            <p:stCondLst>
                              <p:cond delay="3000"/>
                            </p:stCondLst>
                            <p:childTnLst>
                              <p:par>
                                <p:cTn id="32" presetID="10" presetClass="entr" presetSubtype="0" fill="hold" grpId="0" nodeType="afterEffect">
                                  <p:stCondLst>
                                    <p:cond delay="1000"/>
                                  </p:stCondLst>
                                  <p:childTnLst>
                                    <p:set>
                                      <p:cBhvr>
                                        <p:cTn id="33" dur="1" fill="hold">
                                          <p:stCondLst>
                                            <p:cond delay="0"/>
                                          </p:stCondLst>
                                        </p:cTn>
                                        <p:tgtEl>
                                          <p:spTgt spid="64"/>
                                        </p:tgtEl>
                                        <p:attrNameLst>
                                          <p:attrName>style.visibility</p:attrName>
                                        </p:attrNameLst>
                                      </p:cBhvr>
                                      <p:to>
                                        <p:strVal val="visible"/>
                                      </p:to>
                                    </p:set>
                                    <p:animEffect transition="in" filter="fade">
                                      <p:cBhvr>
                                        <p:cTn id="34" dur="250"/>
                                        <p:tgtEl>
                                          <p:spTgt spid="64"/>
                                        </p:tgtEl>
                                      </p:cBhvr>
                                    </p:animEffect>
                                  </p:childTnLst>
                                </p:cTn>
                              </p:par>
                              <p:par>
                                <p:cTn id="35" presetID="22" presetClass="entr" presetSubtype="8" fill="hold" nodeType="withEffect">
                                  <p:stCondLst>
                                    <p:cond delay="1000"/>
                                  </p:stCondLst>
                                  <p:childTnLst>
                                    <p:set>
                                      <p:cBhvr>
                                        <p:cTn id="36" dur="1" fill="hold">
                                          <p:stCondLst>
                                            <p:cond delay="0"/>
                                          </p:stCondLst>
                                        </p:cTn>
                                        <p:tgtEl>
                                          <p:spTgt spid="1359"/>
                                        </p:tgtEl>
                                        <p:attrNameLst>
                                          <p:attrName>style.visibility</p:attrName>
                                        </p:attrNameLst>
                                      </p:cBhvr>
                                      <p:to>
                                        <p:strVal val="visible"/>
                                      </p:to>
                                    </p:set>
                                    <p:animEffect transition="in" filter="wipe(left)">
                                      <p:cBhvr>
                                        <p:cTn id="37" dur="1000"/>
                                        <p:tgtEl>
                                          <p:spTgt spid="1359"/>
                                        </p:tgtEl>
                                      </p:cBhvr>
                                    </p:animEffect>
                                  </p:childTnLst>
                                </p:cTn>
                              </p:par>
                            </p:childTnLst>
                          </p:cTn>
                        </p:par>
                        <p:par>
                          <p:cTn id="38" fill="hold">
                            <p:stCondLst>
                              <p:cond delay="5000"/>
                            </p:stCondLst>
                            <p:childTnLst>
                              <p:par>
                                <p:cTn id="39" presetID="10" presetClass="entr" presetSubtype="0" fill="hold" grpId="0"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250"/>
                                        <p:tgtEl>
                                          <p:spTgt spid="62"/>
                                        </p:tgtEl>
                                      </p:cBhvr>
                                    </p:animEffect>
                                  </p:childTnLst>
                                </p:cTn>
                              </p:par>
                            </p:childTnLst>
                          </p:cTn>
                        </p:par>
                        <p:par>
                          <p:cTn id="42" fill="hold">
                            <p:stCondLst>
                              <p:cond delay="5250"/>
                            </p:stCondLst>
                            <p:childTnLst>
                              <p:par>
                                <p:cTn id="43" presetID="10" presetClass="entr" presetSubtype="0" fill="hold" grpId="0" nodeType="after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fade">
                                      <p:cBhvr>
                                        <p:cTn id="45" dur="500"/>
                                        <p:tgtEl>
                                          <p:spTgt spid="2"/>
                                        </p:tgtEl>
                                      </p:cBhvr>
                                    </p:animEffect>
                                  </p:childTnLst>
                                </p:cTn>
                              </p:par>
                              <p:par>
                                <p:cTn id="46" presetID="63" presetClass="path" presetSubtype="0" repeatCount="indefinite" accel="50000" decel="50000" fill="hold" grpId="1" nodeType="withEffect">
                                  <p:stCondLst>
                                    <p:cond delay="0"/>
                                  </p:stCondLst>
                                  <p:childTnLst>
                                    <p:animMotion origin="layout" path="M -2.5013E-6 4.28406E-6 L 0.29886 4.28406E-6 " pathEditMode="relative" rAng="0" ptsTypes="AA">
                                      <p:cBhvr>
                                        <p:cTn id="47" dur="2000" fill="hold"/>
                                        <p:tgtEl>
                                          <p:spTgt spid="2"/>
                                        </p:tgtEl>
                                        <p:attrNameLst>
                                          <p:attrName>ppt_x</p:attrName>
                                          <p:attrName>ppt_y</p:attrName>
                                        </p:attrNameLst>
                                      </p:cBhvr>
                                      <p:rCtr x="14943" y="0"/>
                                    </p:animMotion>
                                  </p:childTnLst>
                                </p:cTn>
                              </p:par>
                              <p:par>
                                <p:cTn id="48" presetID="10" presetClass="entr" presetSubtype="0" fill="hold" grpId="0" nodeType="withEffect">
                                  <p:stCondLst>
                                    <p:cond delay="500"/>
                                  </p:stCondLst>
                                  <p:childTnLst>
                                    <p:set>
                                      <p:cBhvr>
                                        <p:cTn id="49" dur="1" fill="hold">
                                          <p:stCondLst>
                                            <p:cond delay="0"/>
                                          </p:stCondLst>
                                        </p:cTn>
                                        <p:tgtEl>
                                          <p:spTgt spid="98"/>
                                        </p:tgtEl>
                                        <p:attrNameLst>
                                          <p:attrName>style.visibility</p:attrName>
                                        </p:attrNameLst>
                                      </p:cBhvr>
                                      <p:to>
                                        <p:strVal val="visible"/>
                                      </p:to>
                                    </p:set>
                                    <p:animEffect transition="in" filter="fade">
                                      <p:cBhvr>
                                        <p:cTn id="50" dur="500"/>
                                        <p:tgtEl>
                                          <p:spTgt spid="98"/>
                                        </p:tgtEl>
                                      </p:cBhvr>
                                    </p:animEffect>
                                  </p:childTnLst>
                                </p:cTn>
                              </p:par>
                              <p:par>
                                <p:cTn id="51" presetID="63" presetClass="path" presetSubtype="0" repeatCount="indefinite" accel="50000" decel="50000" fill="hold" grpId="1" nodeType="withEffect">
                                  <p:stCondLst>
                                    <p:cond delay="500"/>
                                  </p:stCondLst>
                                  <p:childTnLst>
                                    <p:animMotion origin="layout" path="M -2.5013E-6 4.28406E-6 L 0.29886 4.28406E-6 " pathEditMode="relative" rAng="0" ptsTypes="AA">
                                      <p:cBhvr>
                                        <p:cTn id="52" dur="2000" fill="hold"/>
                                        <p:tgtEl>
                                          <p:spTgt spid="98"/>
                                        </p:tgtEl>
                                        <p:attrNameLst>
                                          <p:attrName>ppt_x</p:attrName>
                                          <p:attrName>ppt_y</p:attrName>
                                        </p:attrNameLst>
                                      </p:cBhvr>
                                      <p:rCtr x="14943" y="0"/>
                                    </p:animMotion>
                                  </p:childTnLst>
                                </p:cTn>
                              </p:par>
                            </p:childTnLst>
                          </p:cTn>
                        </p:par>
                        <p:par>
                          <p:cTn id="53" fill="hold">
                            <p:stCondLst>
                              <p:cond delay="7750"/>
                            </p:stCondLst>
                            <p:childTnLst>
                              <p:par>
                                <p:cTn id="54" presetID="10" presetClass="entr" presetSubtype="0" fill="hold" grpId="0" nodeType="after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2" grpId="0" animBg="1"/>
      <p:bldP spid="61" grpId="0"/>
      <p:bldP spid="1339" grpId="0" animBg="1"/>
      <p:bldP spid="18" grpId="0" animBg="1"/>
      <p:bldP spid="1355" grpId="0" animBg="1"/>
      <p:bldP spid="1358" grpId="0" animBg="1"/>
      <p:bldP spid="23" grpId="0"/>
      <p:bldP spid="2" grpId="0" animBg="1"/>
      <p:bldP spid="2" grpId="1" animBg="1"/>
      <p:bldP spid="98" grpId="0" animBg="1"/>
      <p:bldP spid="98"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3568" y="2060848"/>
            <a:ext cx="7848872" cy="1800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QUEUES</a:t>
            </a:r>
            <a:endParaRPr lang="de-DE" sz="4000" dirty="0"/>
          </a:p>
        </p:txBody>
      </p:sp>
    </p:spTree>
    <p:extLst>
      <p:ext uri="{BB962C8B-B14F-4D97-AF65-F5344CB8AC3E}">
        <p14:creationId xmlns:p14="http://schemas.microsoft.com/office/powerpoint/2010/main" val="1826658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456806"/>
            <a:ext cx="8363938" cy="1994392"/>
          </a:xfrm>
        </p:spPr>
        <p:txBody>
          <a:bodyPr/>
          <a:lstStyle/>
          <a:p>
            <a:r>
              <a:rPr lang="en-US"/>
              <a:t>Queue Storage Concepts</a:t>
            </a:r>
            <a:br>
              <a:rPr lang="en-US"/>
            </a:br>
            <a:br>
              <a:rPr lang="en-US"/>
            </a:br>
            <a:endParaRPr lang="en-US" dirty="0"/>
          </a:p>
        </p:txBody>
      </p:sp>
      <p:sp>
        <p:nvSpPr>
          <p:cNvPr id="54" name="Rounded Rectangle 53"/>
          <p:cNvSpPr/>
          <p:nvPr/>
        </p:nvSpPr>
        <p:spPr>
          <a:xfrm>
            <a:off x="5761821" y="1525250"/>
            <a:ext cx="1734502" cy="4876800"/>
          </a:xfrm>
          <a:prstGeom prst="roundRect">
            <a:avLst>
              <a:gd name="adj" fmla="val 10000"/>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6200000" scaled="1"/>
            <a:tileRect/>
          </a:gra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55" name="Rounded Rectangle 4"/>
          <p:cNvSpPr/>
          <p:nvPr/>
        </p:nvSpPr>
        <p:spPr>
          <a:xfrm>
            <a:off x="5761821" y="1951464"/>
            <a:ext cx="1734502" cy="57986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42240" tIns="142240" rIns="142240" bIns="142240" numCol="1" spcCol="1270" anchor="ctr" anchorCtr="0">
            <a:noAutofit/>
          </a:bodyPr>
          <a:lstStyle/>
          <a:p>
            <a:pPr algn="ctr" defTabSz="888963">
              <a:lnSpc>
                <a:spcPct val="90000"/>
              </a:lnSpc>
              <a:spcBef>
                <a:spcPct val="0"/>
              </a:spcBef>
              <a:spcAft>
                <a:spcPct val="35000"/>
              </a:spcAft>
            </a:pPr>
            <a:r>
              <a:rPr lang="en-US" sz="2800" dirty="0"/>
              <a:t>Message</a:t>
            </a:r>
          </a:p>
        </p:txBody>
      </p:sp>
      <p:sp>
        <p:nvSpPr>
          <p:cNvPr id="56" name="Rounded Rectangle 55"/>
          <p:cNvSpPr/>
          <p:nvPr/>
        </p:nvSpPr>
        <p:spPr>
          <a:xfrm>
            <a:off x="3738234" y="1525250"/>
            <a:ext cx="1734502" cy="4876800"/>
          </a:xfrm>
          <a:prstGeom prst="roundRect">
            <a:avLst>
              <a:gd name="adj" fmla="val 10000"/>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6200000" scaled="1"/>
            <a:tileRect/>
          </a:gra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57" name="Rounded Rectangle 6"/>
          <p:cNvSpPr/>
          <p:nvPr/>
        </p:nvSpPr>
        <p:spPr>
          <a:xfrm>
            <a:off x="3738234" y="1962615"/>
            <a:ext cx="1734502" cy="57986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42240" tIns="142240" rIns="142240" bIns="142240" numCol="1" spcCol="1270" anchor="ctr" anchorCtr="0">
            <a:noAutofit/>
          </a:bodyPr>
          <a:lstStyle/>
          <a:p>
            <a:pPr algn="ctr" defTabSz="888963">
              <a:lnSpc>
                <a:spcPct val="90000"/>
              </a:lnSpc>
              <a:spcBef>
                <a:spcPct val="0"/>
              </a:spcBef>
              <a:spcAft>
                <a:spcPct val="35000"/>
              </a:spcAft>
            </a:pPr>
            <a:r>
              <a:rPr lang="en-US" sz="2800" dirty="0"/>
              <a:t>Queue</a:t>
            </a:r>
          </a:p>
        </p:txBody>
      </p:sp>
      <p:sp>
        <p:nvSpPr>
          <p:cNvPr id="58" name="Rounded Rectangle 57"/>
          <p:cNvSpPr/>
          <p:nvPr/>
        </p:nvSpPr>
        <p:spPr>
          <a:xfrm>
            <a:off x="1510748" y="1525250"/>
            <a:ext cx="1938402" cy="4876800"/>
          </a:xfrm>
          <a:prstGeom prst="roundRect">
            <a:avLst>
              <a:gd name="adj" fmla="val 10000"/>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6200000" scaled="1"/>
            <a:tileRect/>
          </a:gra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59" name="Rounded Rectangle 8"/>
          <p:cNvSpPr/>
          <p:nvPr/>
        </p:nvSpPr>
        <p:spPr>
          <a:xfrm>
            <a:off x="1605776" y="1999716"/>
            <a:ext cx="1694985" cy="59414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42240" tIns="142240" rIns="142240" bIns="142240" numCol="1" spcCol="1270" anchor="ctr" anchorCtr="0">
            <a:noAutofit/>
          </a:bodyPr>
          <a:lstStyle/>
          <a:p>
            <a:pPr algn="ctr" defTabSz="888963">
              <a:lnSpc>
                <a:spcPct val="90000"/>
              </a:lnSpc>
              <a:spcBef>
                <a:spcPct val="0"/>
              </a:spcBef>
              <a:spcAft>
                <a:spcPct val="35000"/>
              </a:spcAft>
            </a:pPr>
            <a:r>
              <a:rPr lang="en-US" sz="2800" dirty="0"/>
              <a:t>Account</a:t>
            </a:r>
          </a:p>
        </p:txBody>
      </p:sp>
      <p:sp>
        <p:nvSpPr>
          <p:cNvPr id="63" name="Straight Connector 12"/>
          <p:cNvSpPr/>
          <p:nvPr/>
        </p:nvSpPr>
        <p:spPr>
          <a:xfrm rot="18289469">
            <a:off x="3568382" y="3710181"/>
            <a:ext cx="50621" cy="5062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algn="ctr" defTabSz="222241">
              <a:lnSpc>
                <a:spcPct val="90000"/>
              </a:lnSpc>
              <a:spcBef>
                <a:spcPct val="0"/>
              </a:spcBef>
              <a:spcAft>
                <a:spcPct val="35000"/>
              </a:spcAft>
            </a:pPr>
            <a:endParaRPr lang="en-US" sz="500" dirty="0"/>
          </a:p>
        </p:txBody>
      </p:sp>
      <p:sp>
        <p:nvSpPr>
          <p:cNvPr id="71" name="Straight Connector 20"/>
          <p:cNvSpPr/>
          <p:nvPr/>
        </p:nvSpPr>
        <p:spPr>
          <a:xfrm rot="2142401">
            <a:off x="5599478" y="3509910"/>
            <a:ext cx="35600" cy="356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algn="ctr" defTabSz="222241">
              <a:lnSpc>
                <a:spcPct val="90000"/>
              </a:lnSpc>
              <a:spcBef>
                <a:spcPct val="0"/>
              </a:spcBef>
              <a:spcAft>
                <a:spcPct val="35000"/>
              </a:spcAft>
            </a:pPr>
            <a:endParaRPr lang="en-US" sz="500" dirty="0"/>
          </a:p>
        </p:txBody>
      </p:sp>
      <p:sp>
        <p:nvSpPr>
          <p:cNvPr id="74" name="Straight Connector 23"/>
          <p:cNvSpPr/>
          <p:nvPr/>
        </p:nvSpPr>
        <p:spPr>
          <a:xfrm>
            <a:off x="3087473" y="4117315"/>
            <a:ext cx="1012438" cy="26674"/>
          </a:xfrm>
          <a:custGeom>
            <a:avLst/>
            <a:gdLst/>
            <a:ahLst/>
            <a:cxnLst/>
            <a:rect l="0" t="0" r="0" b="0"/>
            <a:pathLst>
              <a:path>
                <a:moveTo>
                  <a:pt x="0" y="13337"/>
                </a:moveTo>
                <a:lnTo>
                  <a:pt x="1012438" y="13337"/>
                </a:lnTo>
              </a:path>
            </a:pathLst>
          </a:custGeom>
          <a:noFill/>
          <a:ln cmpd="sng">
            <a:solidFill>
              <a:schemeClr val="tx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5" name="Straight Connector 24"/>
          <p:cNvSpPr/>
          <p:nvPr/>
        </p:nvSpPr>
        <p:spPr>
          <a:xfrm rot="3310531">
            <a:off x="3568382" y="4541296"/>
            <a:ext cx="50621" cy="5062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algn="ctr" defTabSz="222241">
              <a:lnSpc>
                <a:spcPct val="90000"/>
              </a:lnSpc>
              <a:spcBef>
                <a:spcPct val="0"/>
              </a:spcBef>
              <a:spcAft>
                <a:spcPct val="35000"/>
              </a:spcAft>
            </a:pPr>
            <a:endParaRPr lang="en-US" sz="500" dirty="0"/>
          </a:p>
        </p:txBody>
      </p:sp>
      <p:grpSp>
        <p:nvGrpSpPr>
          <p:cNvPr id="26" name="Group 25"/>
          <p:cNvGrpSpPr/>
          <p:nvPr/>
        </p:nvGrpSpPr>
        <p:grpSpPr>
          <a:xfrm>
            <a:off x="3882776" y="3759536"/>
            <a:ext cx="1445418" cy="722842"/>
            <a:chOff x="3882776" y="3759536"/>
            <a:chExt cx="1445418" cy="722842"/>
          </a:xfrm>
        </p:grpSpPr>
        <p:sp>
          <p:nvSpPr>
            <p:cNvPr id="76" name="Rounded Rectangle 75"/>
            <p:cNvSpPr/>
            <p:nvPr/>
          </p:nvSpPr>
          <p:spPr>
            <a:xfrm>
              <a:off x="3882776" y="3759536"/>
              <a:ext cx="1445418" cy="722709"/>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77" name="Rounded Rectangle 26"/>
            <p:cNvSpPr/>
            <p:nvPr/>
          </p:nvSpPr>
          <p:spPr>
            <a:xfrm>
              <a:off x="3893310" y="3802003"/>
              <a:ext cx="1403084" cy="6803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algn="ctr" defTabSz="711170">
                <a:lnSpc>
                  <a:spcPct val="90000"/>
                </a:lnSpc>
                <a:spcBef>
                  <a:spcPct val="0"/>
                </a:spcBef>
                <a:spcAft>
                  <a:spcPct val="35000"/>
                </a:spcAft>
              </a:pPr>
              <a:r>
                <a:rPr lang="en-US" sz="1600" dirty="0"/>
                <a:t>order processing</a:t>
              </a:r>
            </a:p>
          </p:txBody>
        </p:sp>
      </p:grpSp>
      <p:sp>
        <p:nvSpPr>
          <p:cNvPr id="78" name="Straight Connector 27"/>
          <p:cNvSpPr/>
          <p:nvPr/>
        </p:nvSpPr>
        <p:spPr>
          <a:xfrm rot="19457599">
            <a:off x="5261272" y="3867875"/>
            <a:ext cx="712015" cy="26674"/>
          </a:xfrm>
          <a:custGeom>
            <a:avLst/>
            <a:gdLst/>
            <a:ahLst/>
            <a:cxnLst/>
            <a:rect l="0" t="0" r="0" b="0"/>
            <a:pathLst>
              <a:path>
                <a:moveTo>
                  <a:pt x="0" y="13337"/>
                </a:moveTo>
                <a:lnTo>
                  <a:pt x="712015" y="13337"/>
                </a:lnTo>
              </a:path>
            </a:pathLst>
          </a:custGeom>
          <a:noFill/>
          <a:ln cmpd="sng">
            <a:solidFill>
              <a:schemeClr val="tx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9" name="Straight Connector 28"/>
          <p:cNvSpPr/>
          <p:nvPr/>
        </p:nvSpPr>
        <p:spPr>
          <a:xfrm rot="19457599">
            <a:off x="5599478" y="4756584"/>
            <a:ext cx="35600" cy="356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algn="ctr" defTabSz="222241">
              <a:lnSpc>
                <a:spcPct val="90000"/>
              </a:lnSpc>
              <a:spcBef>
                <a:spcPct val="0"/>
              </a:spcBef>
              <a:spcAft>
                <a:spcPct val="35000"/>
              </a:spcAft>
            </a:pPr>
            <a:endParaRPr lang="en-US" sz="500" dirty="0"/>
          </a:p>
        </p:txBody>
      </p:sp>
      <p:grpSp>
        <p:nvGrpSpPr>
          <p:cNvPr id="27" name="Group 26"/>
          <p:cNvGrpSpPr/>
          <p:nvPr/>
        </p:nvGrpSpPr>
        <p:grpSpPr>
          <a:xfrm>
            <a:off x="5916995" y="3280219"/>
            <a:ext cx="1445418" cy="722709"/>
            <a:chOff x="5916995" y="3280219"/>
            <a:chExt cx="1445418" cy="722709"/>
          </a:xfrm>
        </p:grpSpPr>
        <p:sp>
          <p:nvSpPr>
            <p:cNvPr id="80" name="Rounded Rectangle 79"/>
            <p:cNvSpPr/>
            <p:nvPr/>
          </p:nvSpPr>
          <p:spPr>
            <a:xfrm>
              <a:off x="5916995" y="3280219"/>
              <a:ext cx="1445418" cy="722709"/>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81" name="Rounded Rectangle 30"/>
            <p:cNvSpPr/>
            <p:nvPr/>
          </p:nvSpPr>
          <p:spPr>
            <a:xfrm>
              <a:off x="5927529" y="3301376"/>
              <a:ext cx="1403084" cy="6803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defTabSz="711170">
                <a:lnSpc>
                  <a:spcPct val="90000"/>
                </a:lnSpc>
                <a:spcBef>
                  <a:spcPct val="0"/>
                </a:spcBef>
                <a:spcAft>
                  <a:spcPct val="35000"/>
                </a:spcAft>
              </a:pPr>
              <a:r>
                <a:rPr lang="en-US" sz="1600" dirty="0"/>
                <a:t>   customer ID</a:t>
              </a:r>
              <a:br>
                <a:rPr lang="en-US" sz="1600" dirty="0"/>
              </a:br>
              <a:r>
                <a:rPr lang="en-US" sz="1600" dirty="0"/>
                <a:t>   order ID</a:t>
              </a:r>
              <a:br>
                <a:rPr lang="en-US" sz="1600" dirty="0"/>
              </a:br>
              <a:r>
                <a:rPr lang="en-US" sz="1600" dirty="0"/>
                <a:t>   http://…</a:t>
              </a:r>
            </a:p>
          </p:txBody>
        </p:sp>
      </p:grpSp>
      <p:sp>
        <p:nvSpPr>
          <p:cNvPr id="82" name="Straight Connector 31"/>
          <p:cNvSpPr/>
          <p:nvPr/>
        </p:nvSpPr>
        <p:spPr>
          <a:xfrm rot="2142401">
            <a:off x="5261272" y="4283433"/>
            <a:ext cx="712015" cy="26674"/>
          </a:xfrm>
          <a:custGeom>
            <a:avLst/>
            <a:gdLst/>
            <a:ahLst/>
            <a:cxnLst/>
            <a:rect l="0" t="0" r="0" b="0"/>
            <a:pathLst>
              <a:path>
                <a:moveTo>
                  <a:pt x="0" y="13337"/>
                </a:moveTo>
                <a:lnTo>
                  <a:pt x="712015" y="13337"/>
                </a:lnTo>
              </a:path>
            </a:pathLst>
          </a:custGeom>
          <a:noFill/>
          <a:ln cmpd="sng">
            <a:solidFill>
              <a:schemeClr val="tx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3" name="Straight Connector 32"/>
          <p:cNvSpPr/>
          <p:nvPr/>
        </p:nvSpPr>
        <p:spPr>
          <a:xfrm rot="2142401">
            <a:off x="5599478" y="5172142"/>
            <a:ext cx="35600" cy="356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algn="ctr" defTabSz="222241">
              <a:lnSpc>
                <a:spcPct val="90000"/>
              </a:lnSpc>
              <a:spcBef>
                <a:spcPct val="0"/>
              </a:spcBef>
              <a:spcAft>
                <a:spcPct val="35000"/>
              </a:spcAft>
            </a:pPr>
            <a:endParaRPr lang="en-US" sz="500" dirty="0"/>
          </a:p>
        </p:txBody>
      </p:sp>
      <p:grpSp>
        <p:nvGrpSpPr>
          <p:cNvPr id="28" name="Group 27"/>
          <p:cNvGrpSpPr/>
          <p:nvPr/>
        </p:nvGrpSpPr>
        <p:grpSpPr>
          <a:xfrm>
            <a:off x="5906362" y="4398415"/>
            <a:ext cx="1445418" cy="722709"/>
            <a:chOff x="5906362" y="4398413"/>
            <a:chExt cx="1445418" cy="722709"/>
          </a:xfrm>
        </p:grpSpPr>
        <p:sp>
          <p:nvSpPr>
            <p:cNvPr id="84" name="Rounded Rectangle 83"/>
            <p:cNvSpPr/>
            <p:nvPr/>
          </p:nvSpPr>
          <p:spPr>
            <a:xfrm>
              <a:off x="5906362" y="4398413"/>
              <a:ext cx="1445418" cy="722709"/>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37" name="Rounded Rectangle 30"/>
            <p:cNvSpPr/>
            <p:nvPr/>
          </p:nvSpPr>
          <p:spPr>
            <a:xfrm>
              <a:off x="5931073" y="4431971"/>
              <a:ext cx="1403084" cy="6803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defTabSz="711170">
                <a:lnSpc>
                  <a:spcPct val="90000"/>
                </a:lnSpc>
                <a:spcBef>
                  <a:spcPct val="0"/>
                </a:spcBef>
                <a:spcAft>
                  <a:spcPct val="35000"/>
                </a:spcAft>
              </a:pPr>
              <a:r>
                <a:rPr lang="en-US" sz="1600" dirty="0"/>
                <a:t>   customer ID</a:t>
              </a:r>
              <a:br>
                <a:rPr lang="en-US" sz="1600" dirty="0"/>
              </a:br>
              <a:r>
                <a:rPr lang="en-US" sz="1600" dirty="0"/>
                <a:t>   order ID</a:t>
              </a:r>
              <a:br>
                <a:rPr lang="en-US" sz="1600" dirty="0"/>
              </a:br>
              <a:r>
                <a:rPr lang="en-US" sz="1600" dirty="0"/>
                <a:t>   http://…</a:t>
              </a:r>
            </a:p>
          </p:txBody>
        </p:sp>
      </p:grpSp>
      <p:grpSp>
        <p:nvGrpSpPr>
          <p:cNvPr id="25" name="Group 24"/>
          <p:cNvGrpSpPr/>
          <p:nvPr/>
        </p:nvGrpSpPr>
        <p:grpSpPr>
          <a:xfrm>
            <a:off x="1669775" y="3789695"/>
            <a:ext cx="1634834" cy="722807"/>
            <a:chOff x="1669774" y="3789693"/>
            <a:chExt cx="1634834" cy="722807"/>
          </a:xfrm>
        </p:grpSpPr>
        <p:sp>
          <p:nvSpPr>
            <p:cNvPr id="60" name="Rounded Rectangle 59"/>
            <p:cNvSpPr/>
            <p:nvPr/>
          </p:nvSpPr>
          <p:spPr>
            <a:xfrm>
              <a:off x="1669774" y="3789693"/>
              <a:ext cx="1634834" cy="722709"/>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61" name="Rounded Rectangle 10"/>
            <p:cNvSpPr/>
            <p:nvPr/>
          </p:nvSpPr>
          <p:spPr>
            <a:xfrm>
              <a:off x="1722783" y="3832125"/>
              <a:ext cx="1550026" cy="6803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algn="ctr" defTabSz="711170">
                <a:lnSpc>
                  <a:spcPct val="90000"/>
                </a:lnSpc>
                <a:spcBef>
                  <a:spcPct val="0"/>
                </a:spcBef>
                <a:spcAft>
                  <a:spcPct val="35000"/>
                </a:spcAft>
              </a:pPr>
              <a:r>
                <a:rPr lang="en-US" sz="1600" dirty="0"/>
                <a:t>adventureworks</a:t>
              </a:r>
            </a:p>
          </p:txBody>
        </p:sp>
      </p:grpSp>
    </p:spTree>
    <p:extLst>
      <p:ext uri="{BB962C8B-B14F-4D97-AF65-F5344CB8AC3E}">
        <p14:creationId xmlns:p14="http://schemas.microsoft.com/office/powerpoint/2010/main" val="25889575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553998"/>
          </a:xfrm>
        </p:spPr>
        <p:txBody>
          <a:bodyPr/>
          <a:lstStyle/>
          <a:p>
            <a:r>
              <a:rPr lang="en-US" sz="3600" dirty="0"/>
              <a:t>Loosely Coupled Workflow with Queues</a:t>
            </a:r>
          </a:p>
        </p:txBody>
      </p:sp>
      <p:sp>
        <p:nvSpPr>
          <p:cNvPr id="3" name="Content Placeholder 2"/>
          <p:cNvSpPr>
            <a:spLocks noGrp="1"/>
          </p:cNvSpPr>
          <p:nvPr>
            <p:ph idx="1"/>
          </p:nvPr>
        </p:nvSpPr>
        <p:spPr>
          <a:xfrm>
            <a:off x="389436" y="980728"/>
            <a:ext cx="8363938" cy="2009781"/>
          </a:xfrm>
        </p:spPr>
        <p:txBody>
          <a:bodyPr/>
          <a:lstStyle/>
          <a:p>
            <a:r>
              <a:rPr lang="en-US" sz="1800" dirty="0"/>
              <a:t>Enables workflow between roles</a:t>
            </a:r>
          </a:p>
          <a:p>
            <a:pPr lvl="1"/>
            <a:r>
              <a:rPr lang="en-US" sz="1600" dirty="0"/>
              <a:t>Load work in a queue</a:t>
            </a:r>
          </a:p>
          <a:p>
            <a:pPr lvl="2"/>
            <a:r>
              <a:rPr lang="en-US" sz="1400" dirty="0"/>
              <a:t>Producer can forget about message once it is in queue</a:t>
            </a:r>
          </a:p>
          <a:p>
            <a:pPr lvl="1"/>
            <a:r>
              <a:rPr lang="en-US" sz="1600" dirty="0"/>
              <a:t>Many workers consume the queue</a:t>
            </a:r>
          </a:p>
          <a:p>
            <a:pPr lvl="1"/>
            <a:r>
              <a:rPr lang="en-US" sz="1600" dirty="0"/>
              <a:t>For extreme throughput (&gt;500 </a:t>
            </a:r>
            <a:r>
              <a:rPr lang="en-US" sz="1600" dirty="0" err="1"/>
              <a:t>tps</a:t>
            </a:r>
            <a:r>
              <a:rPr lang="en-US" sz="1600" dirty="0"/>
              <a:t>) </a:t>
            </a:r>
          </a:p>
          <a:p>
            <a:pPr lvl="2"/>
            <a:r>
              <a:rPr lang="en-US" sz="1400" dirty="0"/>
              <a:t>Use multiple queues</a:t>
            </a:r>
          </a:p>
          <a:p>
            <a:pPr lvl="2"/>
            <a:r>
              <a:rPr lang="en-US" sz="1400" dirty="0"/>
              <a:t>Read messages in batches</a:t>
            </a:r>
          </a:p>
          <a:p>
            <a:pPr lvl="2"/>
            <a:r>
              <a:rPr lang="en-US" sz="1400" dirty="0"/>
              <a:t>Multiple work items per message</a:t>
            </a:r>
          </a:p>
        </p:txBody>
      </p:sp>
      <p:grpSp>
        <p:nvGrpSpPr>
          <p:cNvPr id="4" name="Group 21"/>
          <p:cNvGrpSpPr/>
          <p:nvPr/>
        </p:nvGrpSpPr>
        <p:grpSpPr>
          <a:xfrm>
            <a:off x="3261326" y="4303394"/>
            <a:ext cx="2666999" cy="844380"/>
            <a:chOff x="3200400" y="2362200"/>
            <a:chExt cx="2667000" cy="844380"/>
          </a:xfrm>
        </p:grpSpPr>
        <p:sp>
          <p:nvSpPr>
            <p:cNvPr id="24" name="Rectangle 23"/>
            <p:cNvSpPr/>
            <p:nvPr/>
          </p:nvSpPr>
          <p:spPr>
            <a:xfrm>
              <a:off x="3200400" y="2825580"/>
              <a:ext cx="26670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solidFill>
                    <a:schemeClr val="bg1">
                      <a:lumMod val="95000"/>
                      <a:lumOff val="5000"/>
                    </a:schemeClr>
                  </a:solidFill>
                </a:rPr>
                <a:t>Queue</a:t>
              </a:r>
            </a:p>
          </p:txBody>
        </p:sp>
        <p:sp>
          <p:nvSpPr>
            <p:cNvPr id="25" name="TextBox 24"/>
            <p:cNvSpPr txBox="1"/>
            <p:nvPr/>
          </p:nvSpPr>
          <p:spPr>
            <a:xfrm>
              <a:off x="3200400" y="2362200"/>
              <a:ext cx="2497480" cy="353943"/>
            </a:xfrm>
            <a:prstGeom prst="rect">
              <a:avLst/>
            </a:prstGeom>
            <a:noFill/>
          </p:spPr>
          <p:txBody>
            <a:bodyPr wrap="none" rtlCol="0">
              <a:spAutoFit/>
            </a:bodyPr>
            <a:lstStyle/>
            <a:p>
              <a:r>
                <a:rPr lang="en-US" dirty="0"/>
                <a:t>Input Queue (Work Items)</a:t>
              </a:r>
            </a:p>
          </p:txBody>
        </p:sp>
      </p:grpSp>
      <p:sp>
        <p:nvSpPr>
          <p:cNvPr id="26" name="Right Arrow 25"/>
          <p:cNvSpPr/>
          <p:nvPr/>
        </p:nvSpPr>
        <p:spPr>
          <a:xfrm>
            <a:off x="2182008" y="4704053"/>
            <a:ext cx="914400" cy="30480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27" name="Rounded Rectangle 26"/>
          <p:cNvSpPr/>
          <p:nvPr/>
        </p:nvSpPr>
        <p:spPr bwMode="auto">
          <a:xfrm>
            <a:off x="730251" y="3586805"/>
            <a:ext cx="1268627" cy="568411"/>
          </a:xfrm>
          <a:prstGeom prst="roundRect">
            <a:avLst/>
          </a:prstGeom>
          <a:solidFill>
            <a:schemeClr val="accent1"/>
          </a:solidFill>
          <a:ln>
            <a:headEnd type="none" w="med" len="med"/>
            <a:tailEnd type="none" w="med" len="med"/>
          </a:ln>
          <a:effectLst>
            <a:innerShdw blurRad="63500" dist="50800" dir="2700000">
              <a:prstClr val="black">
                <a:alpha val="50000"/>
              </a:prstClr>
            </a:inn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Web Role</a:t>
            </a:r>
          </a:p>
        </p:txBody>
      </p:sp>
      <p:sp>
        <p:nvSpPr>
          <p:cNvPr id="28" name="Rounded Rectangle 27"/>
          <p:cNvSpPr/>
          <p:nvPr/>
        </p:nvSpPr>
        <p:spPr bwMode="auto">
          <a:xfrm>
            <a:off x="730251" y="4593882"/>
            <a:ext cx="1268627" cy="568411"/>
          </a:xfrm>
          <a:prstGeom prst="roundRect">
            <a:avLst/>
          </a:prstGeom>
          <a:solidFill>
            <a:schemeClr val="accent1"/>
          </a:solidFill>
          <a:ln>
            <a:headEnd type="none" w="med" len="med"/>
            <a:tailEnd type="none" w="med" len="med"/>
          </a:ln>
          <a:effectLst>
            <a:innerShdw blurRad="63500" dist="50800" dir="2700000">
              <a:prstClr val="black">
                <a:alpha val="50000"/>
              </a:prstClr>
            </a:inn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Web Role</a:t>
            </a:r>
          </a:p>
        </p:txBody>
      </p:sp>
      <p:sp>
        <p:nvSpPr>
          <p:cNvPr id="29" name="Rounded Rectangle 28"/>
          <p:cNvSpPr/>
          <p:nvPr/>
        </p:nvSpPr>
        <p:spPr bwMode="auto">
          <a:xfrm>
            <a:off x="730251" y="5600957"/>
            <a:ext cx="1268627" cy="568411"/>
          </a:xfrm>
          <a:prstGeom prst="roundRect">
            <a:avLst/>
          </a:prstGeom>
          <a:solidFill>
            <a:schemeClr val="accent1"/>
          </a:solidFill>
          <a:ln>
            <a:headEnd type="none" w="med" len="med"/>
            <a:tailEnd type="none" w="med" len="med"/>
          </a:ln>
          <a:effectLst>
            <a:innerShdw blurRad="63500" dist="50800" dir="2700000">
              <a:prstClr val="black">
                <a:alpha val="50000"/>
              </a:prstClr>
            </a:inn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Web Role</a:t>
            </a:r>
          </a:p>
        </p:txBody>
      </p:sp>
      <p:sp>
        <p:nvSpPr>
          <p:cNvPr id="30" name="Right Arrow 29"/>
          <p:cNvSpPr/>
          <p:nvPr/>
        </p:nvSpPr>
        <p:spPr>
          <a:xfrm rot="1551301">
            <a:off x="2202705" y="3993539"/>
            <a:ext cx="914400" cy="30480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31" name="Right Arrow 30"/>
          <p:cNvSpPr/>
          <p:nvPr/>
        </p:nvSpPr>
        <p:spPr>
          <a:xfrm rot="20048699" flipV="1">
            <a:off x="2202705" y="5414566"/>
            <a:ext cx="914400" cy="30480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32" name="Rounded Rectangle 31"/>
          <p:cNvSpPr/>
          <p:nvPr/>
        </p:nvSpPr>
        <p:spPr bwMode="auto">
          <a:xfrm>
            <a:off x="6900386" y="3244937"/>
            <a:ext cx="1268627" cy="568411"/>
          </a:xfrm>
          <a:prstGeom prst="roundRect">
            <a:avLst/>
          </a:prstGeom>
          <a:solidFill>
            <a:srgbClr val="0070C0">
              <a:alpha val="75000"/>
            </a:srgbClr>
          </a:solidFill>
          <a:ln>
            <a:headEnd type="none" w="med" len="med"/>
            <a:tailEnd type="none" w="med" len="med"/>
          </a:ln>
          <a:effectLst>
            <a:innerShdw blurRad="63500" dist="50800" dir="2700000">
              <a:prstClr val="black">
                <a:alpha val="50000"/>
              </a:prstClr>
            </a:inn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Worker Role</a:t>
            </a:r>
          </a:p>
        </p:txBody>
      </p:sp>
      <p:sp>
        <p:nvSpPr>
          <p:cNvPr id="33" name="Rounded Rectangle 32"/>
          <p:cNvSpPr/>
          <p:nvPr/>
        </p:nvSpPr>
        <p:spPr bwMode="auto">
          <a:xfrm>
            <a:off x="6900386" y="4199153"/>
            <a:ext cx="1268627" cy="568411"/>
          </a:xfrm>
          <a:prstGeom prst="roundRect">
            <a:avLst/>
          </a:prstGeom>
          <a:solidFill>
            <a:srgbClr val="0070C0">
              <a:alpha val="75000"/>
            </a:srgbClr>
          </a:solidFill>
          <a:ln>
            <a:headEnd type="none" w="med" len="med"/>
            <a:tailEnd type="none" w="med" len="med"/>
          </a:ln>
          <a:effectLst>
            <a:innerShdw blurRad="63500" dist="50800" dir="2700000">
              <a:prstClr val="black">
                <a:alpha val="50000"/>
              </a:prstClr>
            </a:inn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Worker Role</a:t>
            </a:r>
          </a:p>
        </p:txBody>
      </p:sp>
      <p:sp>
        <p:nvSpPr>
          <p:cNvPr id="34" name="Rounded Rectangle 33"/>
          <p:cNvSpPr/>
          <p:nvPr/>
        </p:nvSpPr>
        <p:spPr bwMode="auto">
          <a:xfrm>
            <a:off x="6900386" y="5153369"/>
            <a:ext cx="1268627" cy="568411"/>
          </a:xfrm>
          <a:prstGeom prst="roundRect">
            <a:avLst/>
          </a:prstGeom>
          <a:solidFill>
            <a:srgbClr val="0070C0">
              <a:alpha val="75000"/>
            </a:srgbClr>
          </a:solidFill>
          <a:ln>
            <a:headEnd type="none" w="med" len="med"/>
            <a:tailEnd type="none" w="med" len="med"/>
          </a:ln>
          <a:effectLst>
            <a:innerShdw blurRad="63500" dist="50800" dir="2700000">
              <a:prstClr val="black">
                <a:alpha val="50000"/>
              </a:prstClr>
            </a:inn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Worker Role</a:t>
            </a:r>
          </a:p>
        </p:txBody>
      </p:sp>
      <p:sp>
        <p:nvSpPr>
          <p:cNvPr id="35" name="Rounded Rectangle 34"/>
          <p:cNvSpPr/>
          <p:nvPr/>
        </p:nvSpPr>
        <p:spPr bwMode="auto">
          <a:xfrm>
            <a:off x="6900386" y="6107585"/>
            <a:ext cx="1268627" cy="568411"/>
          </a:xfrm>
          <a:prstGeom prst="roundRect">
            <a:avLst/>
          </a:prstGeom>
          <a:solidFill>
            <a:srgbClr val="0070C0">
              <a:alpha val="75000"/>
            </a:srgbClr>
          </a:solidFill>
          <a:ln>
            <a:headEnd type="none" w="med" len="med"/>
            <a:tailEnd type="none" w="med" len="med"/>
          </a:ln>
          <a:effectLst>
            <a:innerShdw blurRad="63500" dist="50800" dir="2700000">
              <a:prstClr val="black">
                <a:alpha val="50000"/>
              </a:prstClr>
            </a:inn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Worker Role</a:t>
            </a:r>
          </a:p>
        </p:txBody>
      </p:sp>
      <p:sp>
        <p:nvSpPr>
          <p:cNvPr id="36" name="Right Arrow 35"/>
          <p:cNvSpPr/>
          <p:nvPr/>
        </p:nvSpPr>
        <p:spPr>
          <a:xfrm rot="1568662">
            <a:off x="5983770" y="5127276"/>
            <a:ext cx="914400" cy="182261"/>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37" name="Right Arrow 36"/>
          <p:cNvSpPr/>
          <p:nvPr/>
        </p:nvSpPr>
        <p:spPr>
          <a:xfrm rot="3028648">
            <a:off x="5810164" y="5597986"/>
            <a:ext cx="1224406" cy="176544"/>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38" name="Right Arrow 37"/>
          <p:cNvSpPr/>
          <p:nvPr/>
        </p:nvSpPr>
        <p:spPr>
          <a:xfrm rot="20031338" flipV="1">
            <a:off x="5971410" y="4538256"/>
            <a:ext cx="914400" cy="182261"/>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39" name="Right Arrow 38"/>
          <p:cNvSpPr/>
          <p:nvPr/>
        </p:nvSpPr>
        <p:spPr>
          <a:xfrm rot="18571352" flipV="1">
            <a:off x="5789566" y="4053378"/>
            <a:ext cx="1224406" cy="176544"/>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91050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Queue Details</a:t>
            </a:r>
          </a:p>
        </p:txBody>
      </p:sp>
      <p:sp>
        <p:nvSpPr>
          <p:cNvPr id="3" name="Content Placeholder 2"/>
          <p:cNvSpPr>
            <a:spLocks noGrp="1"/>
          </p:cNvSpPr>
          <p:nvPr>
            <p:ph idx="1"/>
          </p:nvPr>
        </p:nvSpPr>
        <p:spPr>
          <a:xfrm>
            <a:off x="389436" y="1124744"/>
            <a:ext cx="8363938" cy="4869025"/>
          </a:xfrm>
        </p:spPr>
        <p:txBody>
          <a:bodyPr/>
          <a:lstStyle/>
          <a:p>
            <a:r>
              <a:rPr lang="en-US" sz="1800" dirty="0"/>
              <a:t>Simple asynchronous dispatch queue</a:t>
            </a:r>
          </a:p>
          <a:p>
            <a:pPr lvl="1"/>
            <a:r>
              <a:rPr lang="en-US" sz="1800" dirty="0"/>
              <a:t>No limit to queue length subject to storage limit</a:t>
            </a:r>
          </a:p>
          <a:p>
            <a:pPr lvl="1"/>
            <a:r>
              <a:rPr lang="en-US" sz="1800" dirty="0"/>
              <a:t>8kb per message</a:t>
            </a:r>
          </a:p>
          <a:p>
            <a:pPr lvl="1"/>
            <a:r>
              <a:rPr lang="en-US" sz="1800" b="1" dirty="0" err="1"/>
              <a:t>ListQueues</a:t>
            </a:r>
            <a:r>
              <a:rPr lang="en-US" sz="1800" b="1" dirty="0"/>
              <a:t> </a:t>
            </a:r>
            <a:r>
              <a:rPr lang="en-US" sz="1800" dirty="0"/>
              <a:t>-  List queues in account</a:t>
            </a:r>
          </a:p>
          <a:p>
            <a:r>
              <a:rPr lang="en-US" sz="1800" dirty="0"/>
              <a:t>Queue operations </a:t>
            </a:r>
          </a:p>
          <a:p>
            <a:pPr lvl="1"/>
            <a:r>
              <a:rPr lang="en-US" sz="1800" b="1" dirty="0" err="1"/>
              <a:t>CreateQueue</a:t>
            </a:r>
            <a:r>
              <a:rPr lang="en-US" sz="1800" b="1" dirty="0"/>
              <a:t> </a:t>
            </a:r>
          </a:p>
          <a:p>
            <a:pPr lvl="1"/>
            <a:r>
              <a:rPr lang="en-US" sz="1800" b="1" dirty="0" err="1"/>
              <a:t>DeleteQueue</a:t>
            </a:r>
            <a:endParaRPr lang="en-US" sz="1800" b="1" dirty="0"/>
          </a:p>
          <a:p>
            <a:pPr lvl="1"/>
            <a:r>
              <a:rPr lang="en-US" sz="1800" b="1" dirty="0"/>
              <a:t>Get/Set Metadata</a:t>
            </a:r>
          </a:p>
          <a:p>
            <a:pPr lvl="1"/>
            <a:r>
              <a:rPr lang="en-US" sz="1800" b="1" dirty="0"/>
              <a:t>Clear Messages</a:t>
            </a:r>
          </a:p>
          <a:p>
            <a:r>
              <a:rPr lang="en-US" sz="1800" dirty="0"/>
              <a:t>Message operations</a:t>
            </a:r>
          </a:p>
          <a:p>
            <a:pPr lvl="1"/>
            <a:r>
              <a:rPr lang="en-US" sz="1800" b="1" dirty="0" err="1"/>
              <a:t>PutMessage</a:t>
            </a:r>
            <a:r>
              <a:rPr lang="en-US" sz="1800" dirty="0"/>
              <a:t>– Reads message and hides for time period</a:t>
            </a:r>
          </a:p>
          <a:p>
            <a:pPr lvl="1"/>
            <a:r>
              <a:rPr lang="en-US" sz="1800" b="1" dirty="0" err="1"/>
              <a:t>GetMessages</a:t>
            </a:r>
            <a:r>
              <a:rPr lang="en-US" sz="1800" dirty="0"/>
              <a:t> – Reads one or more messages and hides them</a:t>
            </a:r>
          </a:p>
          <a:p>
            <a:pPr lvl="1"/>
            <a:r>
              <a:rPr lang="en-US" sz="1800" b="1" dirty="0" err="1"/>
              <a:t>PeekMessages</a:t>
            </a:r>
            <a:r>
              <a:rPr lang="en-US" sz="1800" dirty="0"/>
              <a:t> – Reads one or more messages w/o hiding them</a:t>
            </a:r>
          </a:p>
          <a:p>
            <a:pPr lvl="1"/>
            <a:r>
              <a:rPr lang="en-US" sz="1800" b="1" dirty="0" err="1"/>
              <a:t>DeleteMessage</a:t>
            </a:r>
            <a:r>
              <a:rPr lang="en-US" sz="1800" dirty="0"/>
              <a:t> – Permanently deletes messages from queue</a:t>
            </a:r>
          </a:p>
        </p:txBody>
      </p:sp>
    </p:spTree>
    <p:extLst>
      <p:ext uri="{BB962C8B-B14F-4D97-AF65-F5344CB8AC3E}">
        <p14:creationId xmlns:p14="http://schemas.microsoft.com/office/powerpoint/2010/main" val="24118906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3"/>
            <a:ext cx="8363938" cy="1218795"/>
          </a:xfrm>
        </p:spPr>
        <p:txBody>
          <a:bodyPr/>
          <a:lstStyle/>
          <a:p>
            <a:r>
              <a:rPr lang="en-US" sz="3600" dirty="0"/>
              <a:t>Queue’s Reliable Delivery</a:t>
            </a:r>
            <a:br>
              <a:rPr lang="en-US" sz="4400" dirty="0"/>
            </a:br>
            <a:endParaRPr lang="en-US" sz="4400" dirty="0"/>
          </a:p>
        </p:txBody>
      </p:sp>
      <p:sp>
        <p:nvSpPr>
          <p:cNvPr id="3" name="Content Placeholder 2"/>
          <p:cNvSpPr>
            <a:spLocks noGrp="1"/>
          </p:cNvSpPr>
          <p:nvPr>
            <p:ph idx="1"/>
          </p:nvPr>
        </p:nvSpPr>
        <p:spPr>
          <a:xfrm>
            <a:off x="389436" y="1226012"/>
            <a:ext cx="8363938" cy="5515356"/>
          </a:xfrm>
        </p:spPr>
        <p:txBody>
          <a:bodyPr/>
          <a:lstStyle/>
          <a:p>
            <a:r>
              <a:rPr lang="en-US" sz="2400" dirty="0"/>
              <a:t>Guarantee delivery/processing of messages </a:t>
            </a:r>
            <a:br>
              <a:rPr lang="en-US" sz="2400" dirty="0"/>
            </a:br>
            <a:r>
              <a:rPr lang="en-US" sz="2400" dirty="0"/>
              <a:t>(two-step consumption)</a:t>
            </a:r>
          </a:p>
          <a:p>
            <a:pPr lvl="1"/>
            <a:r>
              <a:rPr lang="en-US" sz="2400" dirty="0"/>
              <a:t>Worker </a:t>
            </a:r>
            <a:r>
              <a:rPr lang="en-US" sz="2400" dirty="0" err="1"/>
              <a:t>Dequeues</a:t>
            </a:r>
            <a:r>
              <a:rPr lang="en-US" sz="2400" dirty="0"/>
              <a:t> message and it is marked as Invisible for a specified “Invisibility Time”</a:t>
            </a:r>
          </a:p>
          <a:p>
            <a:pPr lvl="1"/>
            <a:r>
              <a:rPr lang="en-US" sz="2400" dirty="0"/>
              <a:t>Worker Deletes message when finished processing</a:t>
            </a:r>
          </a:p>
          <a:p>
            <a:pPr lvl="1"/>
            <a:r>
              <a:rPr lang="en-US" sz="2400" dirty="0"/>
              <a:t>If Worker role crashes, message becomes visible for another Worker </a:t>
            </a:r>
            <a:r>
              <a:rPr lang="en-US" sz="2400"/>
              <a:t>to process </a:t>
            </a:r>
            <a:endParaRPr lang="en-US" sz="2400" dirty="0"/>
          </a:p>
          <a:p>
            <a:pPr lvl="1"/>
            <a:r>
              <a:rPr lang="en-US" sz="2400" dirty="0"/>
              <a:t>More on this pattern in the </a:t>
            </a:r>
            <a:r>
              <a:rPr lang="en-US" sz="2400" dirty="0" err="1"/>
              <a:t>Async</a:t>
            </a:r>
            <a:r>
              <a:rPr lang="en-US" sz="2400" dirty="0"/>
              <a:t> Workloads session</a:t>
            </a:r>
          </a:p>
          <a:p>
            <a:pPr lvl="1"/>
            <a:endParaRPr lang="en-US" sz="2400" dirty="0"/>
          </a:p>
          <a:p>
            <a:pPr lvl="1"/>
            <a:endParaRPr lang="en-US" sz="2400" dirty="0"/>
          </a:p>
          <a:p>
            <a:pPr lvl="1"/>
            <a:r>
              <a:rPr lang="en-US" sz="2400" dirty="0"/>
              <a:t>Differences WinAzure Queues vs. ServiceBus Queue</a:t>
            </a:r>
            <a:br>
              <a:rPr lang="en-US" sz="2400" dirty="0">
                <a:hlinkClick r:id="rId3"/>
              </a:rPr>
            </a:br>
            <a:r>
              <a:rPr lang="en-US" sz="1400" dirty="0">
                <a:hlinkClick r:id="rId3"/>
              </a:rPr>
              <a:t>http://msdn.microsoft.com/en-us/library/windowsazure/hh767287(v=vs.103).aspx</a:t>
            </a:r>
            <a:endParaRPr lang="en-US" sz="1400" dirty="0"/>
          </a:p>
          <a:p>
            <a:pPr lvl="1"/>
            <a:endParaRPr lang="en-US" sz="2400" dirty="0"/>
          </a:p>
          <a:p>
            <a:pPr lvl="5"/>
            <a:endParaRPr lang="en-US" dirty="0"/>
          </a:p>
          <a:p>
            <a:endParaRPr lang="en-US" dirty="0"/>
          </a:p>
        </p:txBody>
      </p:sp>
    </p:spTree>
    <p:extLst>
      <p:ext uri="{BB962C8B-B14F-4D97-AF65-F5344CB8AC3E}">
        <p14:creationId xmlns:p14="http://schemas.microsoft.com/office/powerpoint/2010/main" val="2158476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Azure Storage</a:t>
            </a:r>
          </a:p>
        </p:txBody>
      </p:sp>
      <p:sp>
        <p:nvSpPr>
          <p:cNvPr id="3" name="Content Placeholder 2"/>
          <p:cNvSpPr>
            <a:spLocks noGrp="1"/>
          </p:cNvSpPr>
          <p:nvPr>
            <p:ph idx="1"/>
          </p:nvPr>
        </p:nvSpPr>
        <p:spPr>
          <a:xfrm>
            <a:off x="389436" y="1447800"/>
            <a:ext cx="8363938" cy="4370427"/>
          </a:xfrm>
        </p:spPr>
        <p:txBody>
          <a:bodyPr/>
          <a:lstStyle/>
          <a:p>
            <a:r>
              <a:rPr lang="en-US" sz="2400" dirty="0"/>
              <a:t>Storage in the Cloud</a:t>
            </a:r>
          </a:p>
          <a:p>
            <a:pPr lvl="1"/>
            <a:r>
              <a:rPr lang="en-US" sz="2400" dirty="0"/>
              <a:t>Scalable, durable, and available</a:t>
            </a:r>
          </a:p>
          <a:p>
            <a:pPr lvl="1"/>
            <a:r>
              <a:rPr lang="en-US" sz="2400" dirty="0"/>
              <a:t>Anywhere at anytime access</a:t>
            </a:r>
          </a:p>
          <a:p>
            <a:pPr lvl="1"/>
            <a:r>
              <a:rPr lang="en-US" sz="2400" dirty="0"/>
              <a:t>Only pay for what the service uses</a:t>
            </a:r>
          </a:p>
          <a:p>
            <a:r>
              <a:rPr lang="en-US" sz="2400" dirty="0"/>
              <a:t>Exposed via </a:t>
            </a:r>
            <a:r>
              <a:rPr lang="en-US" sz="2400" dirty="0" err="1"/>
              <a:t>RESTful</a:t>
            </a:r>
            <a:r>
              <a:rPr lang="en-US" sz="2400" dirty="0"/>
              <a:t> Web Services</a:t>
            </a:r>
          </a:p>
          <a:p>
            <a:pPr lvl="1"/>
            <a:r>
              <a:rPr lang="en-US" sz="2400" dirty="0"/>
              <a:t>Use from Windows Azure Compute</a:t>
            </a:r>
          </a:p>
          <a:p>
            <a:pPr lvl="1"/>
            <a:r>
              <a:rPr lang="en-US" sz="2400" dirty="0"/>
              <a:t>Use from anywhere on the internet</a:t>
            </a:r>
          </a:p>
          <a:p>
            <a:r>
              <a:rPr lang="en-US" sz="2400" dirty="0"/>
              <a:t>Various storage abstractions</a:t>
            </a:r>
          </a:p>
          <a:p>
            <a:pPr lvl="1"/>
            <a:r>
              <a:rPr lang="en-US" sz="2400" dirty="0"/>
              <a:t>Tables, Blobs, Queues, Files</a:t>
            </a:r>
          </a:p>
        </p:txBody>
      </p:sp>
    </p:spTree>
    <p:extLst>
      <p:ext uri="{BB962C8B-B14F-4D97-AF65-F5344CB8AC3E}">
        <p14:creationId xmlns:p14="http://schemas.microsoft.com/office/powerpoint/2010/main" val="619904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648" y="810432"/>
            <a:ext cx="7488831" cy="915506"/>
          </a:xfrm>
        </p:spPr>
        <p:txBody>
          <a:bodyPr/>
          <a:lstStyle/>
          <a:p>
            <a:r>
              <a:rPr lang="en-US" dirty="0"/>
              <a:t>Storage Account</a:t>
            </a:r>
          </a:p>
        </p:txBody>
      </p:sp>
      <p:sp>
        <p:nvSpPr>
          <p:cNvPr id="3" name="Content Placeholder 2"/>
          <p:cNvSpPr>
            <a:spLocks noGrp="1"/>
          </p:cNvSpPr>
          <p:nvPr>
            <p:ph idx="1"/>
          </p:nvPr>
        </p:nvSpPr>
        <p:spPr>
          <a:xfrm>
            <a:off x="237040" y="1831880"/>
            <a:ext cx="8363938" cy="4721292"/>
          </a:xfrm>
        </p:spPr>
        <p:txBody>
          <a:bodyPr/>
          <a:lstStyle/>
          <a:p>
            <a:r>
              <a:rPr lang="en-US" sz="2000" dirty="0"/>
              <a:t>User specified globally unique account name</a:t>
            </a:r>
          </a:p>
          <a:p>
            <a:pPr lvl="1"/>
            <a:r>
              <a:rPr lang="en-US" sz="2000" dirty="0"/>
              <a:t>Can choose geo-location to host storage account</a:t>
            </a:r>
          </a:p>
          <a:p>
            <a:pPr lvl="2"/>
            <a:r>
              <a:rPr lang="en-US" sz="2000" dirty="0"/>
              <a:t>US – “North Central” and “South Central”</a:t>
            </a:r>
          </a:p>
          <a:p>
            <a:pPr lvl="2"/>
            <a:r>
              <a:rPr lang="en-US" sz="2000" dirty="0"/>
              <a:t>Europe – “North” and “West”</a:t>
            </a:r>
          </a:p>
          <a:p>
            <a:pPr lvl="2"/>
            <a:r>
              <a:rPr lang="en-US" sz="2000" dirty="0"/>
              <a:t>Asia – “East” and “Southeast”</a:t>
            </a:r>
          </a:p>
          <a:p>
            <a:pPr lvl="1"/>
            <a:r>
              <a:rPr lang="en-US" sz="2000" dirty="0"/>
              <a:t>Can CDN Enable Account</a:t>
            </a:r>
          </a:p>
          <a:p>
            <a:pPr lvl="2"/>
            <a:r>
              <a:rPr lang="en-US" sz="2000" dirty="0"/>
              <a:t>Blobs delivered via 22 global CDN nodes</a:t>
            </a:r>
          </a:p>
          <a:p>
            <a:pPr lvl="1"/>
            <a:r>
              <a:rPr lang="en-US" sz="2000" dirty="0"/>
              <a:t>Can co-locate storage account with compute account</a:t>
            </a:r>
          </a:p>
          <a:p>
            <a:pPr lvl="2"/>
            <a:r>
              <a:rPr lang="en-US" sz="2000" dirty="0"/>
              <a:t>Explicitly or using affinity groups</a:t>
            </a:r>
          </a:p>
          <a:p>
            <a:r>
              <a:rPr lang="en-US" sz="2000" dirty="0"/>
              <a:t>Accounts have two independent 512 bit shared secret keys</a:t>
            </a:r>
          </a:p>
          <a:p>
            <a:r>
              <a:rPr lang="en-US" sz="2000" dirty="0"/>
              <a:t>100TB per account</a:t>
            </a:r>
          </a:p>
          <a:p>
            <a:pPr marL="0" indent="0">
              <a:buNone/>
            </a:pPr>
            <a:endParaRPr lang="en-US" sz="2800" dirty="0"/>
          </a:p>
        </p:txBody>
      </p:sp>
    </p:spTree>
    <p:extLst>
      <p:ext uri="{BB962C8B-B14F-4D97-AF65-F5344CB8AC3E}">
        <p14:creationId xmlns:p14="http://schemas.microsoft.com/office/powerpoint/2010/main" val="379769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482367"/>
            <a:ext cx="8363938" cy="609398"/>
          </a:xfrm>
        </p:spPr>
        <p:txBody>
          <a:bodyPr/>
          <a:lstStyle/>
          <a:p>
            <a:r>
              <a:rPr lang="en-US" dirty="0"/>
              <a:t>Local Storage</a:t>
            </a:r>
          </a:p>
        </p:txBody>
      </p:sp>
      <p:sp>
        <p:nvSpPr>
          <p:cNvPr id="4" name="Content Placeholder 3"/>
          <p:cNvSpPr>
            <a:spLocks noGrp="1"/>
          </p:cNvSpPr>
          <p:nvPr>
            <p:ph idx="1"/>
          </p:nvPr>
        </p:nvSpPr>
        <p:spPr>
          <a:xfrm>
            <a:off x="389436" y="1499617"/>
            <a:ext cx="8363938" cy="2068259"/>
          </a:xfrm>
        </p:spPr>
        <p:txBody>
          <a:bodyPr/>
          <a:lstStyle/>
          <a:p>
            <a:r>
              <a:rPr lang="en-US" sz="2800" dirty="0"/>
              <a:t>Provides a local “Mock” storage</a:t>
            </a:r>
          </a:p>
          <a:p>
            <a:r>
              <a:rPr lang="en-US" sz="2800" dirty="0"/>
              <a:t>Emulates storage in cloud</a:t>
            </a:r>
          </a:p>
          <a:p>
            <a:r>
              <a:rPr lang="en-US" sz="2800" dirty="0"/>
              <a:t>Allows offline development</a:t>
            </a:r>
          </a:p>
          <a:p>
            <a:r>
              <a:rPr lang="en-US" sz="2800" dirty="0"/>
              <a:t>Requires SQL Express</a:t>
            </a:r>
            <a:br>
              <a:rPr lang="en-US" sz="2800" dirty="0"/>
            </a:br>
            <a:r>
              <a:rPr lang="en-US" sz="2000" dirty="0">
                <a:hlinkClick r:id="rId3"/>
              </a:rPr>
              <a:t>https://docs.microsoft.com/en-us/azure/storage/common/storage-use-emulator</a:t>
            </a:r>
            <a:endParaRPr lang="en-US" sz="2800" dirty="0"/>
          </a:p>
        </p:txBody>
      </p:sp>
    </p:spTree>
    <p:extLst>
      <p:ext uri="{BB962C8B-B14F-4D97-AF65-F5344CB8AC3E}">
        <p14:creationId xmlns:p14="http://schemas.microsoft.com/office/powerpoint/2010/main" val="192388224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3600" dirty="0"/>
              <a:t>The Storage Client API</a:t>
            </a:r>
          </a:p>
        </p:txBody>
      </p:sp>
      <p:sp>
        <p:nvSpPr>
          <p:cNvPr id="3" name="Content Placeholder 2"/>
          <p:cNvSpPr>
            <a:spLocks noGrp="1"/>
          </p:cNvSpPr>
          <p:nvPr>
            <p:ph idx="1"/>
          </p:nvPr>
        </p:nvSpPr>
        <p:spPr>
          <a:xfrm>
            <a:off x="389436" y="1499616"/>
            <a:ext cx="8363938" cy="3305520"/>
          </a:xfrm>
        </p:spPr>
        <p:txBody>
          <a:bodyPr/>
          <a:lstStyle/>
          <a:p>
            <a:r>
              <a:rPr lang="en-NZ" sz="2400" dirty="0"/>
              <a:t>Client API from SDK </a:t>
            </a:r>
            <a:r>
              <a:rPr lang="en-NZ" sz="2400" dirty="0" err="1"/>
              <a:t>Microsoft.WindowsAzure.StorageClient</a:t>
            </a:r>
            <a:endParaRPr lang="en-NZ" sz="2400" dirty="0"/>
          </a:p>
          <a:p>
            <a:pPr lvl="1"/>
            <a:r>
              <a:rPr lang="en-NZ" dirty="0"/>
              <a:t>Provides a strongly typed wrapper around REST services</a:t>
            </a:r>
          </a:p>
          <a:p>
            <a:r>
              <a:rPr lang="en-NZ" dirty="0"/>
              <a:t>PowerShell</a:t>
            </a:r>
            <a:br>
              <a:rPr lang="en-NZ" dirty="0"/>
            </a:br>
            <a:r>
              <a:rPr lang="en-NZ" sz="1800" dirty="0">
                <a:hlinkClick r:id="rId3"/>
              </a:rPr>
              <a:t>http://gallery.technet.microsoft.com/scriptcenter/PowerShell-Script-Sample-0daf6d9d</a:t>
            </a:r>
            <a:endParaRPr lang="en-NZ" sz="1800" dirty="0"/>
          </a:p>
          <a:p>
            <a:endParaRPr lang="en-NZ" dirty="0"/>
          </a:p>
        </p:txBody>
      </p:sp>
    </p:spTree>
    <p:extLst>
      <p:ext uri="{BB962C8B-B14F-4D97-AF65-F5344CB8AC3E}">
        <p14:creationId xmlns:p14="http://schemas.microsoft.com/office/powerpoint/2010/main" val="20422224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0.3|6.9|7.6|35.2"/>
</p:tagLst>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8085</Words>
  <Application>Microsoft Office PowerPoint</Application>
  <PresentationFormat>On-screen Show (4:3)</PresentationFormat>
  <Paragraphs>1242</Paragraphs>
  <Slides>54</Slides>
  <Notes>44</Notes>
  <HiddenSlides>7</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54</vt:i4>
      </vt:variant>
    </vt:vector>
  </HeadingPairs>
  <TitlesOfParts>
    <vt:vector size="66" baseType="lpstr">
      <vt:lpstr>Segoe WP SemiLight</vt:lpstr>
      <vt:lpstr>Arial</vt:lpstr>
      <vt:lpstr>Calibri</vt:lpstr>
      <vt:lpstr>Calibri Light</vt:lpstr>
      <vt:lpstr>Consolas</vt:lpstr>
      <vt:lpstr>Courier New</vt:lpstr>
      <vt:lpstr>Lucida Console</vt:lpstr>
      <vt:lpstr>Segoe UI</vt:lpstr>
      <vt:lpstr>Segoe UI Light</vt:lpstr>
      <vt:lpstr>Segoe UI Semibold</vt:lpstr>
      <vt:lpstr>Segoe UI Symbol</vt:lpstr>
      <vt:lpstr>1_Office Theme</vt:lpstr>
      <vt:lpstr>PowerPoint Presentation</vt:lpstr>
      <vt:lpstr>Resilience and Scale</vt:lpstr>
      <vt:lpstr>3 COPIES</vt:lpstr>
      <vt:lpstr>Auto Correction</vt:lpstr>
      <vt:lpstr>Geo-Replication</vt:lpstr>
      <vt:lpstr>Microsoft Azure Storage</vt:lpstr>
      <vt:lpstr>Storage Account</vt:lpstr>
      <vt:lpstr>Local Storage</vt:lpstr>
      <vt:lpstr>The Storage Client API</vt:lpstr>
      <vt:lpstr>Storage Security</vt:lpstr>
      <vt:lpstr>Storage Abstractions</vt:lpstr>
      <vt:lpstr>PowerPoint Presentation</vt:lpstr>
      <vt:lpstr>Blob Storage Concepts</vt:lpstr>
      <vt:lpstr>Blob Details</vt:lpstr>
      <vt:lpstr>Blob Containers</vt:lpstr>
      <vt:lpstr>Enumerating Blobs</vt:lpstr>
      <vt:lpstr>Pagination</vt:lpstr>
      <vt:lpstr>How to move data to storage</vt:lpstr>
      <vt:lpstr>Demo </vt:lpstr>
      <vt:lpstr>Two Types of Blobs</vt:lpstr>
      <vt:lpstr>Uploading a Block Blob</vt:lpstr>
      <vt:lpstr>Page Blobs</vt:lpstr>
      <vt:lpstr>Shared Access Signatures</vt:lpstr>
      <vt:lpstr>Ad Hoc Signatures</vt:lpstr>
      <vt:lpstr>Policy Based Signatures</vt:lpstr>
      <vt:lpstr>Content Delivery Network (CDN)</vt:lpstr>
      <vt:lpstr>Demo </vt:lpstr>
      <vt:lpstr>PowerPoint Presentation</vt:lpstr>
      <vt:lpstr>Create file share: PowerShell SMB 2.1 Endpoint</vt:lpstr>
      <vt:lpstr>Create file share: .NET API SMB 2.1 Endpoint   </vt:lpstr>
      <vt:lpstr>Moving files</vt:lpstr>
      <vt:lpstr>Mapping </vt:lpstr>
      <vt:lpstr>PowerPoint Presentation</vt:lpstr>
      <vt:lpstr>Windows Azure Drives</vt:lpstr>
      <vt:lpstr>Windows Azure Drive Capabilities</vt:lpstr>
      <vt:lpstr>Drive Details</vt:lpstr>
      <vt:lpstr>How Windows Azure Drives Works</vt:lpstr>
      <vt:lpstr>Cloud Drive Client Library Sample</vt:lpstr>
      <vt:lpstr>Failover with Drives</vt:lpstr>
      <vt:lpstr>Demo </vt:lpstr>
      <vt:lpstr>PowerPoint Presentation</vt:lpstr>
      <vt:lpstr>Table Storage Concepts </vt:lpstr>
      <vt:lpstr>Table Details</vt:lpstr>
      <vt:lpstr>Entity Properties</vt:lpstr>
      <vt:lpstr>No Fixed Schema</vt:lpstr>
      <vt:lpstr>Querying</vt:lpstr>
      <vt:lpstr>Purpose of the PartitionKey</vt:lpstr>
      <vt:lpstr>Partitions and Partition Ranges</vt:lpstr>
      <vt:lpstr>Demo </vt:lpstr>
      <vt:lpstr>PowerPoint Presentation</vt:lpstr>
      <vt:lpstr>Queue Storage Concepts  </vt:lpstr>
      <vt:lpstr>Loosely Coupled Workflow with Queues</vt:lpstr>
      <vt:lpstr>Queue Details</vt:lpstr>
      <vt:lpstr>Queue’s Reliable Delivery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 Couchez</dc:creator>
  <cp:lastModifiedBy>Noath</cp:lastModifiedBy>
  <cp:revision>312</cp:revision>
  <dcterms:created xsi:type="dcterms:W3CDTF">2014-04-01T15:39:24Z</dcterms:created>
  <dcterms:modified xsi:type="dcterms:W3CDTF">2021-10-25T07:41:05Z</dcterms:modified>
</cp:coreProperties>
</file>