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56" r:id="rId5"/>
    <p:sldId id="257" r:id="rId6"/>
    <p:sldId id="290" r:id="rId7"/>
    <p:sldId id="258" r:id="rId8"/>
    <p:sldId id="286" r:id="rId9"/>
    <p:sldId id="291" r:id="rId10"/>
    <p:sldId id="292" r:id="rId11"/>
    <p:sldId id="287" r:id="rId12"/>
    <p:sldId id="293" r:id="rId13"/>
    <p:sldId id="294" r:id="rId14"/>
    <p:sldId id="295" r:id="rId15"/>
    <p:sldId id="289" r:id="rId16"/>
    <p:sldId id="296" r:id="rId17"/>
    <p:sldId id="288" r:id="rId18"/>
    <p:sldId id="298" r:id="rId19"/>
    <p:sldId id="297" r:id="rId20"/>
    <p:sldId id="299" r:id="rId21"/>
    <p:sldId id="300" r:id="rId22"/>
    <p:sldId id="301" r:id="rId23"/>
    <p:sldId id="302" r:id="rId24"/>
    <p:sldId id="303" r:id="rId25"/>
    <p:sldId id="304" r:id="rId26"/>
    <p:sldId id="305" r:id="rId27"/>
    <p:sldId id="306"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3" autoAdjust="0"/>
    <p:restoredTop sz="82677" autoAdjust="0"/>
  </p:normalViewPr>
  <p:slideViewPr>
    <p:cSldViewPr snapToGrid="0">
      <p:cViewPr>
        <p:scale>
          <a:sx n="73" d="100"/>
          <a:sy n="73" d="100"/>
        </p:scale>
        <p:origin x="1027" y="19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10/11/2024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10/11/2024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3</a:t>
            </a:fld>
            <a:endParaRPr lang="en-US" noProof="0" dirty="0"/>
          </a:p>
        </p:txBody>
      </p:sp>
    </p:spTree>
    <p:extLst>
      <p:ext uri="{BB962C8B-B14F-4D97-AF65-F5344CB8AC3E}">
        <p14:creationId xmlns:p14="http://schemas.microsoft.com/office/powerpoint/2010/main" val="398394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main goal of this project is to create an intelligent lighting system that goes beyond traditional motion sensors. Most smart lighting systems rely on detecting motion to determine whether a person is in the room. However, This poses a limitation : if a person remains still for an extended period such as when sitting or sleeping the lights may mistakenly turn off, wasting energy or cause inconvenience. </a:t>
            </a:r>
          </a:p>
          <a:p>
            <a:r>
              <a:rPr lang="en-US" sz="1200" dirty="0"/>
              <a:t>Our objective is to design a system that can efficiently detect human presence even when there is minimal or no movement. This ensures that lights remain on while someone is present, but turn off when no one is in the room, thus optimizing energy consumption.</a:t>
            </a:r>
          </a:p>
          <a:p>
            <a:endParaRPr lang="en-IN"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4</a:t>
            </a:fld>
            <a:endParaRPr lang="en-US" noProof="0" dirty="0"/>
          </a:p>
        </p:txBody>
      </p:sp>
    </p:spTree>
    <p:extLst>
      <p:ext uri="{BB962C8B-B14F-4D97-AF65-F5344CB8AC3E}">
        <p14:creationId xmlns:p14="http://schemas.microsoft.com/office/powerpoint/2010/main" val="27417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7</a:t>
            </a:fld>
            <a:endParaRPr lang="en-US" noProof="0" dirty="0"/>
          </a:p>
        </p:txBody>
      </p:sp>
    </p:spTree>
    <p:extLst>
      <p:ext uri="{BB962C8B-B14F-4D97-AF65-F5344CB8AC3E}">
        <p14:creationId xmlns:p14="http://schemas.microsoft.com/office/powerpoint/2010/main" val="2307706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9</a:t>
            </a:fld>
            <a:endParaRPr lang="en-US" noProof="0" dirty="0"/>
          </a:p>
        </p:txBody>
      </p:sp>
    </p:spTree>
    <p:extLst>
      <p:ext uri="{BB962C8B-B14F-4D97-AF65-F5344CB8AC3E}">
        <p14:creationId xmlns:p14="http://schemas.microsoft.com/office/powerpoint/2010/main" val="3756106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10</a:t>
            </a:fld>
            <a:endParaRPr lang="en-US" noProof="0" dirty="0"/>
          </a:p>
        </p:txBody>
      </p:sp>
    </p:spTree>
    <p:extLst>
      <p:ext uri="{BB962C8B-B14F-4D97-AF65-F5344CB8AC3E}">
        <p14:creationId xmlns:p14="http://schemas.microsoft.com/office/powerpoint/2010/main" val="4034164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11</a:t>
            </a:fld>
            <a:endParaRPr lang="en-US" noProof="0" dirty="0"/>
          </a:p>
        </p:txBody>
      </p:sp>
    </p:spTree>
    <p:extLst>
      <p:ext uri="{BB962C8B-B14F-4D97-AF65-F5344CB8AC3E}">
        <p14:creationId xmlns:p14="http://schemas.microsoft.com/office/powerpoint/2010/main" val="2450781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20</a:t>
            </a:fld>
            <a:endParaRPr lang="en-US" noProof="0" dirty="0"/>
          </a:p>
        </p:txBody>
      </p:sp>
    </p:spTree>
    <p:extLst>
      <p:ext uri="{BB962C8B-B14F-4D97-AF65-F5344CB8AC3E}">
        <p14:creationId xmlns:p14="http://schemas.microsoft.com/office/powerpoint/2010/main" val="4160701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22</a:t>
            </a:fld>
            <a:endParaRPr lang="en-US" noProof="0" dirty="0"/>
          </a:p>
        </p:txBody>
      </p:sp>
    </p:spTree>
    <p:extLst>
      <p:ext uri="{BB962C8B-B14F-4D97-AF65-F5344CB8AC3E}">
        <p14:creationId xmlns:p14="http://schemas.microsoft.com/office/powerpoint/2010/main" val="2527865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24</a:t>
            </a:fld>
            <a:endParaRPr lang="en-US" noProof="0" dirty="0"/>
          </a:p>
        </p:txBody>
      </p:sp>
    </p:spTree>
    <p:extLst>
      <p:ext uri="{BB962C8B-B14F-4D97-AF65-F5344CB8AC3E}">
        <p14:creationId xmlns:p14="http://schemas.microsoft.com/office/powerpoint/2010/main" val="3193948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124674" y="1758501"/>
            <a:ext cx="6921355" cy="2741241"/>
          </a:xfrm>
        </p:spPr>
        <p:txBody>
          <a:bodyPr/>
          <a:lstStyle/>
          <a:p>
            <a:r>
              <a:rPr lang="en-US" dirty="0"/>
              <a:t>Energy Saving Intelligent Smart Lights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124674" y="4848279"/>
            <a:ext cx="7077456" cy="868680"/>
          </a:xfrm>
        </p:spPr>
        <p:txBody>
          <a:bodyPr>
            <a:normAutofit/>
          </a:bodyPr>
          <a:lstStyle/>
          <a:p>
            <a:pPr marL="0" indent="0">
              <a:buNone/>
            </a:pPr>
            <a:r>
              <a:rPr lang="en-US" sz="2000" dirty="0"/>
              <a:t>Individual Project </a:t>
            </a:r>
            <a:br>
              <a:rPr lang="en-US" sz="2000" dirty="0"/>
            </a:br>
            <a:r>
              <a:rPr lang="en-US" sz="2000" dirty="0"/>
              <a:t>By: Jenny Nadar (1427226)</a:t>
            </a:r>
          </a:p>
          <a:p>
            <a:pPr marL="0" indent="0">
              <a:buNone/>
            </a:pPr>
            <a:endParaRPr lang="en-US" sz="2000" dirty="0"/>
          </a:p>
        </p:txBody>
      </p:sp>
      <p:pic>
        <p:nvPicPr>
          <p:cNvPr id="4" name="Picture 2" descr="campUAS">
            <a:extLst>
              <a:ext uri="{FF2B5EF4-FFF2-40B4-BE49-F238E27FC236}">
                <a16:creationId xmlns:a16="http://schemas.microsoft.com/office/drawing/2014/main" id="{A0270911-C5C2-B7E9-9A0D-5A72F7F2E3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9189" y="219339"/>
            <a:ext cx="276225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Pre-Processing of Signal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10</a:t>
            </a:fld>
            <a:endParaRPr lang="en-US"/>
          </a:p>
        </p:txBody>
      </p:sp>
      <p:sp>
        <p:nvSpPr>
          <p:cNvPr id="26" name="Content Placeholder 4">
            <a:extLst>
              <a:ext uri="{FF2B5EF4-FFF2-40B4-BE49-F238E27FC236}">
                <a16:creationId xmlns:a16="http://schemas.microsoft.com/office/drawing/2014/main" id="{EEF18489-2D7D-56AE-AD99-87F8CB891643}"/>
              </a:ext>
            </a:extLst>
          </p:cNvPr>
          <p:cNvSpPr>
            <a:spLocks noGrp="1"/>
          </p:cNvSpPr>
          <p:nvPr>
            <p:ph sz="half" idx="2"/>
          </p:nvPr>
        </p:nvSpPr>
        <p:spPr>
          <a:xfrm>
            <a:off x="7009316" y="2402061"/>
            <a:ext cx="4446084" cy="2769029"/>
          </a:xfrm>
        </p:spPr>
        <p:txBody>
          <a:bodyPr/>
          <a:lstStyle/>
          <a:p>
            <a:pPr marL="0" indent="0">
              <a:buNone/>
            </a:pPr>
            <a:r>
              <a:rPr lang="en-US" sz="2800" dirty="0"/>
              <a:t>The signal was filtered by using the following :</a:t>
            </a:r>
            <a:br>
              <a:rPr lang="en-US" sz="2800" dirty="0"/>
            </a:br>
            <a:endParaRPr lang="en-US" sz="2800" dirty="0"/>
          </a:p>
          <a:p>
            <a:r>
              <a:rPr lang="en-US" sz="2800" dirty="0"/>
              <a:t>Hilbert Transform </a:t>
            </a:r>
          </a:p>
          <a:p>
            <a:r>
              <a:rPr lang="en-US" sz="2800" dirty="0"/>
              <a:t>Fast Fourier Transform</a:t>
            </a:r>
          </a:p>
          <a:p>
            <a:pPr marL="0" indent="0">
              <a:buNone/>
            </a:pPr>
            <a:endParaRPr lang="en-US" dirty="0"/>
          </a:p>
          <a:p>
            <a:pPr marL="0" indent="0">
              <a:buNone/>
            </a:pPr>
            <a:endParaRPr lang="en-US" dirty="0"/>
          </a:p>
          <a:p>
            <a:endParaRPr lang="en-US" dirty="0"/>
          </a:p>
        </p:txBody>
      </p:sp>
      <p:pic>
        <p:nvPicPr>
          <p:cNvPr id="5" name="Picture 4" descr="campUAS">
            <a:extLst>
              <a:ext uri="{FF2B5EF4-FFF2-40B4-BE49-F238E27FC236}">
                <a16:creationId xmlns:a16="http://schemas.microsoft.com/office/drawing/2014/main" id="{8B78C9FD-A310-D04F-7E8F-54524C4AC2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1148" y="177800"/>
            <a:ext cx="276225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descr="A screenshot of a graph&#10;&#10;Description automatically generated">
            <a:extLst>
              <a:ext uri="{FF2B5EF4-FFF2-40B4-BE49-F238E27FC236}">
                <a16:creationId xmlns:a16="http://schemas.microsoft.com/office/drawing/2014/main" id="{86611472-967F-747A-0AD8-8323A63C5A65}"/>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444500" y="1443581"/>
            <a:ext cx="5651500" cy="5156916"/>
          </a:xfrm>
          <a:prstGeom prst="rect">
            <a:avLst/>
          </a:prstGeom>
        </p:spPr>
      </p:pic>
    </p:spTree>
    <p:extLst>
      <p:ext uri="{BB962C8B-B14F-4D97-AF65-F5344CB8AC3E}">
        <p14:creationId xmlns:p14="http://schemas.microsoft.com/office/powerpoint/2010/main" val="17145383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Features Extraction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11</a:t>
            </a:fld>
            <a:endParaRPr lang="en-US"/>
          </a:p>
        </p:txBody>
      </p:sp>
      <p:pic>
        <p:nvPicPr>
          <p:cNvPr id="5" name="Picture 4" descr="campUAS">
            <a:extLst>
              <a:ext uri="{FF2B5EF4-FFF2-40B4-BE49-F238E27FC236}">
                <a16:creationId xmlns:a16="http://schemas.microsoft.com/office/drawing/2014/main" id="{8B78C9FD-A310-D04F-7E8F-54524C4AC2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1148" y="177800"/>
            <a:ext cx="2762250" cy="119062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05145E53-2227-43C8-091B-536688191200}"/>
              </a:ext>
            </a:extLst>
          </p:cNvPr>
          <p:cNvSpPr>
            <a:spLocks noGrp="1"/>
          </p:cNvSpPr>
          <p:nvPr>
            <p:ph sz="half" idx="1"/>
          </p:nvPr>
        </p:nvSpPr>
        <p:spPr>
          <a:xfrm>
            <a:off x="695613" y="1863635"/>
            <a:ext cx="5184437" cy="2802958"/>
          </a:xfrm>
        </p:spPr>
        <p:txBody>
          <a:bodyPr/>
          <a:lstStyle/>
          <a:p>
            <a:pPr marL="0" indent="0">
              <a:buNone/>
            </a:pPr>
            <a:r>
              <a:rPr lang="en-IN" sz="2800" b="1" dirty="0"/>
              <a:t>Time Based Features </a:t>
            </a:r>
          </a:p>
          <a:p>
            <a:pPr marL="0" indent="0">
              <a:buNone/>
            </a:pPr>
            <a:endParaRPr lang="en-IN" dirty="0"/>
          </a:p>
          <a:p>
            <a:pPr>
              <a:buFont typeface="Wingdings" panose="05000000000000000000" pitchFamily="2" charset="2"/>
              <a:buChar char="Ø"/>
            </a:pPr>
            <a:r>
              <a:rPr lang="en-IN" dirty="0"/>
              <a:t>Time of flight</a:t>
            </a:r>
          </a:p>
          <a:p>
            <a:pPr>
              <a:buFont typeface="Wingdings" panose="05000000000000000000" pitchFamily="2" charset="2"/>
              <a:buChar char="Ø"/>
            </a:pPr>
            <a:r>
              <a:rPr lang="en-IN" dirty="0"/>
              <a:t>First peak magnitude</a:t>
            </a:r>
          </a:p>
          <a:p>
            <a:pPr>
              <a:buFont typeface="Wingdings" panose="05000000000000000000" pitchFamily="2" charset="2"/>
              <a:buChar char="Ø"/>
            </a:pPr>
            <a:r>
              <a:rPr lang="en-IN" dirty="0"/>
              <a:t>Rate of change of distance </a:t>
            </a:r>
          </a:p>
        </p:txBody>
      </p:sp>
      <p:sp>
        <p:nvSpPr>
          <p:cNvPr id="9" name="Content Placeholder 8">
            <a:extLst>
              <a:ext uri="{FF2B5EF4-FFF2-40B4-BE49-F238E27FC236}">
                <a16:creationId xmlns:a16="http://schemas.microsoft.com/office/drawing/2014/main" id="{0F4CF7B4-8C5E-56FA-9197-7C4324EADCD0}"/>
              </a:ext>
            </a:extLst>
          </p:cNvPr>
          <p:cNvSpPr>
            <a:spLocks noGrp="1"/>
          </p:cNvSpPr>
          <p:nvPr>
            <p:ph sz="half" idx="2"/>
          </p:nvPr>
        </p:nvSpPr>
        <p:spPr>
          <a:xfrm>
            <a:off x="6311952" y="1863635"/>
            <a:ext cx="5184437" cy="3696337"/>
          </a:xfrm>
        </p:spPr>
        <p:txBody>
          <a:bodyPr/>
          <a:lstStyle/>
          <a:p>
            <a:pPr marL="0" indent="0">
              <a:buNone/>
            </a:pPr>
            <a:r>
              <a:rPr lang="en-IN" sz="2800" b="1" dirty="0"/>
              <a:t>Frequency based features:</a:t>
            </a:r>
          </a:p>
          <a:p>
            <a:pPr marL="0" indent="0">
              <a:buNone/>
            </a:pPr>
            <a:endParaRPr lang="en-IN" dirty="0"/>
          </a:p>
          <a:p>
            <a:pPr>
              <a:buFont typeface="Wingdings" panose="05000000000000000000" pitchFamily="2" charset="2"/>
              <a:buChar char="Ø"/>
            </a:pPr>
            <a:r>
              <a:rPr lang="en-IN" dirty="0"/>
              <a:t>    First peak frequency</a:t>
            </a:r>
          </a:p>
          <a:p>
            <a:pPr>
              <a:buFont typeface="Wingdings" panose="05000000000000000000" pitchFamily="2" charset="2"/>
              <a:buChar char="Ø"/>
            </a:pPr>
            <a:r>
              <a:rPr lang="en-IN" dirty="0"/>
              <a:t>    RMS </a:t>
            </a:r>
          </a:p>
          <a:p>
            <a:pPr>
              <a:buFont typeface="Wingdings" panose="05000000000000000000" pitchFamily="2" charset="2"/>
              <a:buChar char="Ø"/>
            </a:pPr>
            <a:r>
              <a:rPr lang="en-IN" dirty="0"/>
              <a:t>    Mean Frequency</a:t>
            </a:r>
          </a:p>
          <a:p>
            <a:pPr>
              <a:buFont typeface="Wingdings" panose="05000000000000000000" pitchFamily="2" charset="2"/>
              <a:buChar char="Ø"/>
            </a:pPr>
            <a:r>
              <a:rPr lang="en-IN" dirty="0"/>
              <a:t>    Max frequency </a:t>
            </a:r>
          </a:p>
          <a:p>
            <a:pPr>
              <a:buFont typeface="Wingdings" panose="05000000000000000000" pitchFamily="2" charset="2"/>
              <a:buChar char="Ø"/>
            </a:pPr>
            <a:r>
              <a:rPr lang="en-IN" dirty="0"/>
              <a:t>    Variance</a:t>
            </a:r>
          </a:p>
          <a:p>
            <a:pPr>
              <a:buFont typeface="Wingdings" panose="05000000000000000000" pitchFamily="2" charset="2"/>
              <a:buChar char="Ø"/>
            </a:pPr>
            <a:r>
              <a:rPr lang="en-IN" dirty="0"/>
              <a:t>    Energy of the signal</a:t>
            </a:r>
          </a:p>
          <a:p>
            <a:pPr lvl="1">
              <a:buFont typeface="Wingdings" panose="05000000000000000000" pitchFamily="2" charset="2"/>
              <a:buChar char="Ø"/>
            </a:pPr>
            <a:endParaRPr lang="en-IN" dirty="0"/>
          </a:p>
        </p:txBody>
      </p:sp>
      <p:cxnSp>
        <p:nvCxnSpPr>
          <p:cNvPr id="10" name="Straight Connector 9">
            <a:extLst>
              <a:ext uri="{FF2B5EF4-FFF2-40B4-BE49-F238E27FC236}">
                <a16:creationId xmlns:a16="http://schemas.microsoft.com/office/drawing/2014/main" id="{AD75AD26-F661-25C7-1E49-D633C485C740}"/>
              </a:ext>
            </a:extLst>
          </p:cNvPr>
          <p:cNvCxnSpPr/>
          <p:nvPr/>
        </p:nvCxnSpPr>
        <p:spPr>
          <a:xfrm>
            <a:off x="5675587" y="1629103"/>
            <a:ext cx="0" cy="423114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1134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1. ML Model: Multilayers Perceptron(MLP)</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12</a:t>
            </a:fld>
            <a:endParaRPr lang="en-US"/>
          </a:p>
        </p:txBody>
      </p:sp>
      <p:sp>
        <p:nvSpPr>
          <p:cNvPr id="10" name="Text Placeholder 9">
            <a:extLst>
              <a:ext uri="{FF2B5EF4-FFF2-40B4-BE49-F238E27FC236}">
                <a16:creationId xmlns:a16="http://schemas.microsoft.com/office/drawing/2014/main" id="{EF2BC084-E6DB-4DE7-B309-042A85EBA700}"/>
              </a:ext>
            </a:extLst>
          </p:cNvPr>
          <p:cNvSpPr>
            <a:spLocks noGrp="1"/>
          </p:cNvSpPr>
          <p:nvPr>
            <p:ph sz="half" idx="1"/>
          </p:nvPr>
        </p:nvSpPr>
        <p:spPr>
          <a:xfrm>
            <a:off x="443365" y="1517715"/>
            <a:ext cx="5184437" cy="4052768"/>
          </a:xfrm>
        </p:spPr>
        <p:txBody>
          <a:bodyPr>
            <a:normAutofit fontScale="92500" lnSpcReduction="10000"/>
          </a:bodyPr>
          <a:lstStyle/>
          <a:p>
            <a:r>
              <a:rPr lang="en-US" dirty="0"/>
              <a:t>MLP is a type of feedforward artificial neural network that consist of multiple layers of neurons( input, hidden, output)</a:t>
            </a:r>
          </a:p>
          <a:p>
            <a:r>
              <a:rPr lang="en-US" dirty="0"/>
              <a:t>Each neuron uses activation functions like </a:t>
            </a:r>
            <a:r>
              <a:rPr lang="en-US" dirty="0" err="1"/>
              <a:t>ReLU</a:t>
            </a:r>
            <a:r>
              <a:rPr lang="en-US" dirty="0"/>
              <a:t> to capture non-linear relationships in data. (relationships between features derived from sensor data, such as motion and environmental variables) </a:t>
            </a:r>
          </a:p>
          <a:p>
            <a:r>
              <a:rPr lang="en-US" dirty="0"/>
              <a:t>Features extracted are given as input and model is trained on labels(human / non human) and used back propagation and gradient descent to minimize loss.</a:t>
            </a:r>
          </a:p>
          <a:p>
            <a:r>
              <a:rPr lang="en-US" dirty="0"/>
              <a:t>To optimize for better performance tuning of hyperparameters are done.</a:t>
            </a:r>
          </a:p>
          <a:p>
            <a:pPr marL="0" indent="0">
              <a:buNone/>
            </a:pPr>
            <a:endParaRPr lang="en-US" dirty="0"/>
          </a:p>
          <a:p>
            <a:endParaRPr lang="en-US" dirty="0"/>
          </a:p>
        </p:txBody>
      </p:sp>
      <p:pic>
        <p:nvPicPr>
          <p:cNvPr id="3" name="Picture 2">
            <a:extLst>
              <a:ext uri="{FF2B5EF4-FFF2-40B4-BE49-F238E27FC236}">
                <a16:creationId xmlns:a16="http://schemas.microsoft.com/office/drawing/2014/main" id="{AE7F3F89-077F-60F1-BD49-F4BA75CF3E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4163" y="1533785"/>
            <a:ext cx="5184437" cy="4627107"/>
          </a:xfrm>
          <a:prstGeom prst="rect">
            <a:avLst/>
          </a:prstGeom>
          <a:noFill/>
        </p:spPr>
      </p:pic>
      <p:pic>
        <p:nvPicPr>
          <p:cNvPr id="4" name="Picture 3" descr="campUAS">
            <a:extLst>
              <a:ext uri="{FF2B5EF4-FFF2-40B4-BE49-F238E27FC236}">
                <a16:creationId xmlns:a16="http://schemas.microsoft.com/office/drawing/2014/main" id="{58C438F1-3EC4-3358-8D94-20FA134B6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1148" y="177800"/>
            <a:ext cx="276225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72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2. ML Model: Random Forest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13</a:t>
            </a:fld>
            <a:endParaRPr lang="en-US"/>
          </a:p>
        </p:txBody>
      </p:sp>
      <p:sp>
        <p:nvSpPr>
          <p:cNvPr id="10" name="Text Placeholder 9">
            <a:extLst>
              <a:ext uri="{FF2B5EF4-FFF2-40B4-BE49-F238E27FC236}">
                <a16:creationId xmlns:a16="http://schemas.microsoft.com/office/drawing/2014/main" id="{EF2BC084-E6DB-4DE7-B309-042A85EBA700}"/>
              </a:ext>
            </a:extLst>
          </p:cNvPr>
          <p:cNvSpPr>
            <a:spLocks noGrp="1"/>
          </p:cNvSpPr>
          <p:nvPr>
            <p:ph sz="half" idx="1"/>
          </p:nvPr>
        </p:nvSpPr>
        <p:spPr>
          <a:xfrm>
            <a:off x="6360690" y="1733550"/>
            <a:ext cx="5297910" cy="4368078"/>
          </a:xfrm>
        </p:spPr>
        <p:txBody>
          <a:bodyPr>
            <a:normAutofit/>
          </a:bodyPr>
          <a:lstStyle/>
          <a:p>
            <a:r>
              <a:rPr lang="en-US" dirty="0"/>
              <a:t>Random Forest is an ensemble learning method used for classification and regression. It builds multiple decision trees during training and combines their outputs for more accurate predictions.</a:t>
            </a:r>
          </a:p>
          <a:p>
            <a:r>
              <a:rPr lang="en-US" dirty="0"/>
              <a:t>For classification tasks, each tree votes, and the most common class is selected as the final prediction. This robust combination of outputs results in improved performance.</a:t>
            </a:r>
          </a:p>
          <a:p>
            <a:r>
              <a:rPr lang="en-US" dirty="0"/>
              <a:t>Random Forest excels in classifying complex datasets, making it ideal for distinguishing between subtle human movements and static objects.</a:t>
            </a:r>
          </a:p>
          <a:p>
            <a:endParaRPr lang="en-US" dirty="0"/>
          </a:p>
        </p:txBody>
      </p:sp>
      <p:pic>
        <p:nvPicPr>
          <p:cNvPr id="4" name="Picture 3" descr="campUAS">
            <a:extLst>
              <a:ext uri="{FF2B5EF4-FFF2-40B4-BE49-F238E27FC236}">
                <a16:creationId xmlns:a16="http://schemas.microsoft.com/office/drawing/2014/main" id="{58C438F1-3EC4-3358-8D94-20FA134B6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1148" y="177800"/>
            <a:ext cx="276225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andom Forest Simple Explanation. Understanding the Random ...">
            <a:extLst>
              <a:ext uri="{FF2B5EF4-FFF2-40B4-BE49-F238E27FC236}">
                <a16:creationId xmlns:a16="http://schemas.microsoft.com/office/drawing/2014/main" id="{689BEEB8-AE27-2885-7E4B-BDDD9801460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1206" y="1517715"/>
            <a:ext cx="5184437" cy="4662368"/>
          </a:xfrm>
          <a:prstGeom prst="rect">
            <a:avLst/>
          </a:prstGeom>
          <a:noFill/>
          <a:ln>
            <a:noFill/>
          </a:ln>
        </p:spPr>
      </p:pic>
    </p:spTree>
    <p:extLst>
      <p:ext uri="{BB962C8B-B14F-4D97-AF65-F5344CB8AC3E}">
        <p14:creationId xmlns:p14="http://schemas.microsoft.com/office/powerpoint/2010/main" val="33887552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Results</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pic>
        <p:nvPicPr>
          <p:cNvPr id="3" name="Picture 2" descr="campUAS">
            <a:extLst>
              <a:ext uri="{FF2B5EF4-FFF2-40B4-BE49-F238E27FC236}">
                <a16:creationId xmlns:a16="http://schemas.microsoft.com/office/drawing/2014/main" id="{B771E5FD-410F-2553-AAC4-46B7ABCEF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9950" y="177800"/>
            <a:ext cx="276225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252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Pre-processing Signal</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15</a:t>
            </a:fld>
            <a:endParaRPr lang="en-US"/>
          </a:p>
        </p:txBody>
      </p:sp>
      <p:pic>
        <p:nvPicPr>
          <p:cNvPr id="4" name="Picture 3" descr="campUAS">
            <a:extLst>
              <a:ext uri="{FF2B5EF4-FFF2-40B4-BE49-F238E27FC236}">
                <a16:creationId xmlns:a16="http://schemas.microsoft.com/office/drawing/2014/main" id="{58C438F1-3EC4-3358-8D94-20FA134B6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1148" y="177800"/>
            <a:ext cx="276225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ue and orange graph&#10;&#10;Description automatically generated">
            <a:extLst>
              <a:ext uri="{FF2B5EF4-FFF2-40B4-BE49-F238E27FC236}">
                <a16:creationId xmlns:a16="http://schemas.microsoft.com/office/drawing/2014/main" id="{F1CF40C9-AAF6-DA7B-AE69-3648D74C5F63}"/>
              </a:ext>
            </a:extLst>
          </p:cNvPr>
          <p:cNvPicPr>
            <a:picLocks noChangeAspect="1"/>
          </p:cNvPicPr>
          <p:nvPr/>
        </p:nvPicPr>
        <p:blipFill>
          <a:blip r:embed="rId3"/>
          <a:stretch>
            <a:fillRect/>
          </a:stretch>
        </p:blipFill>
        <p:spPr>
          <a:xfrm>
            <a:off x="872360" y="1865215"/>
            <a:ext cx="10379840" cy="3957516"/>
          </a:xfrm>
          <a:prstGeom prst="rect">
            <a:avLst/>
          </a:prstGeom>
        </p:spPr>
      </p:pic>
    </p:spTree>
    <p:extLst>
      <p:ext uri="{BB962C8B-B14F-4D97-AF65-F5344CB8AC3E}">
        <p14:creationId xmlns:p14="http://schemas.microsoft.com/office/powerpoint/2010/main" val="11746893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1. MLP: Results for Static Object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16</a:t>
            </a:fld>
            <a:endParaRPr lang="en-US"/>
          </a:p>
        </p:txBody>
      </p:sp>
      <p:pic>
        <p:nvPicPr>
          <p:cNvPr id="4" name="Picture 3" descr="campUAS">
            <a:extLst>
              <a:ext uri="{FF2B5EF4-FFF2-40B4-BE49-F238E27FC236}">
                <a16:creationId xmlns:a16="http://schemas.microsoft.com/office/drawing/2014/main" id="{58C438F1-3EC4-3358-8D94-20FA134B6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1148" y="177800"/>
            <a:ext cx="276225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0683D7B-E04F-526A-8EEF-C06691A20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893" y="1733550"/>
            <a:ext cx="4918141" cy="3889484"/>
          </a:xfrm>
          <a:prstGeom prst="rect">
            <a:avLst/>
          </a:prstGeom>
        </p:spPr>
      </p:pic>
      <p:pic>
        <p:nvPicPr>
          <p:cNvPr id="9" name="Picture 8">
            <a:extLst>
              <a:ext uri="{FF2B5EF4-FFF2-40B4-BE49-F238E27FC236}">
                <a16:creationId xmlns:a16="http://schemas.microsoft.com/office/drawing/2014/main" id="{FF4AAB35-3CC1-CC1E-2C2D-2151BCA500E4}"/>
              </a:ext>
            </a:extLst>
          </p:cNvPr>
          <p:cNvPicPr>
            <a:picLocks noChangeAspect="1"/>
          </p:cNvPicPr>
          <p:nvPr/>
        </p:nvPicPr>
        <p:blipFill>
          <a:blip r:embed="rId4"/>
          <a:stretch>
            <a:fillRect/>
          </a:stretch>
        </p:blipFill>
        <p:spPr>
          <a:xfrm>
            <a:off x="6358759" y="1733550"/>
            <a:ext cx="5528441" cy="3889483"/>
          </a:xfrm>
          <a:prstGeom prst="rect">
            <a:avLst/>
          </a:prstGeom>
        </p:spPr>
      </p:pic>
    </p:spTree>
    <p:extLst>
      <p:ext uri="{BB962C8B-B14F-4D97-AF65-F5344CB8AC3E}">
        <p14:creationId xmlns:p14="http://schemas.microsoft.com/office/powerpoint/2010/main" val="4274743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mpUAS">
            <a:extLst>
              <a:ext uri="{FF2B5EF4-FFF2-40B4-BE49-F238E27FC236}">
                <a16:creationId xmlns:a16="http://schemas.microsoft.com/office/drawing/2014/main" id="{58C438F1-3EC4-3358-8D94-20FA134B6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1148" y="177800"/>
            <a:ext cx="2762250" cy="119062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788976" y="416308"/>
            <a:ext cx="8324631" cy="903073"/>
          </a:xfrm>
        </p:spPr>
        <p:txBody>
          <a:bodyPr wrap="square" anchor="t">
            <a:normAutofit fontScale="90000"/>
          </a:bodyPr>
          <a:lstStyle/>
          <a:p>
            <a:r>
              <a:rPr lang="en-US" dirty="0"/>
              <a:t>1. MLP: Results for Dynamic Object (Person Walking)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17</a:t>
            </a:fld>
            <a:endParaRPr lang="en-US"/>
          </a:p>
        </p:txBody>
      </p:sp>
      <p:pic>
        <p:nvPicPr>
          <p:cNvPr id="5" name="Picture 4">
            <a:extLst>
              <a:ext uri="{FF2B5EF4-FFF2-40B4-BE49-F238E27FC236}">
                <a16:creationId xmlns:a16="http://schemas.microsoft.com/office/drawing/2014/main" id="{A72F08A3-02DC-027D-F498-1C0023D0EA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976" y="1649136"/>
            <a:ext cx="4613341" cy="3889483"/>
          </a:xfrm>
          <a:prstGeom prst="rect">
            <a:avLst/>
          </a:prstGeom>
        </p:spPr>
      </p:pic>
      <p:pic>
        <p:nvPicPr>
          <p:cNvPr id="6" name="Picture 5">
            <a:extLst>
              <a:ext uri="{FF2B5EF4-FFF2-40B4-BE49-F238E27FC236}">
                <a16:creationId xmlns:a16="http://schemas.microsoft.com/office/drawing/2014/main" id="{9CDD3412-60BF-7CD7-53BD-FE4C3CC3673A}"/>
              </a:ext>
            </a:extLst>
          </p:cNvPr>
          <p:cNvPicPr>
            <a:picLocks noChangeAspect="1"/>
          </p:cNvPicPr>
          <p:nvPr/>
        </p:nvPicPr>
        <p:blipFill>
          <a:blip r:embed="rId4"/>
          <a:stretch>
            <a:fillRect/>
          </a:stretch>
        </p:blipFill>
        <p:spPr>
          <a:xfrm>
            <a:off x="6096000" y="1649136"/>
            <a:ext cx="5562601" cy="3889482"/>
          </a:xfrm>
          <a:prstGeom prst="rect">
            <a:avLst/>
          </a:prstGeom>
        </p:spPr>
      </p:pic>
    </p:spTree>
    <p:extLst>
      <p:ext uri="{BB962C8B-B14F-4D97-AF65-F5344CB8AC3E}">
        <p14:creationId xmlns:p14="http://schemas.microsoft.com/office/powerpoint/2010/main" val="7276618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mpUAS">
            <a:extLst>
              <a:ext uri="{FF2B5EF4-FFF2-40B4-BE49-F238E27FC236}">
                <a16:creationId xmlns:a16="http://schemas.microsoft.com/office/drawing/2014/main" id="{58C438F1-3EC4-3358-8D94-20FA134B6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1148" y="177800"/>
            <a:ext cx="2762250" cy="119062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788976" y="416308"/>
            <a:ext cx="8324631" cy="903073"/>
          </a:xfrm>
        </p:spPr>
        <p:txBody>
          <a:bodyPr wrap="square" anchor="t">
            <a:normAutofit fontScale="90000"/>
          </a:bodyPr>
          <a:lstStyle/>
          <a:p>
            <a:r>
              <a:rPr lang="en-US" dirty="0"/>
              <a:t>1. MLP: Results for Dynamic Object (Person Sitting)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18</a:t>
            </a:fld>
            <a:endParaRPr lang="en-US"/>
          </a:p>
        </p:txBody>
      </p:sp>
      <p:pic>
        <p:nvPicPr>
          <p:cNvPr id="3" name="Picture 2">
            <a:extLst>
              <a:ext uri="{FF2B5EF4-FFF2-40B4-BE49-F238E27FC236}">
                <a16:creationId xmlns:a16="http://schemas.microsoft.com/office/drawing/2014/main" id="{B7E2A88D-C731-FB79-812D-88131322B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770" y="1694792"/>
            <a:ext cx="4749058" cy="4096407"/>
          </a:xfrm>
          <a:prstGeom prst="rect">
            <a:avLst/>
          </a:prstGeom>
        </p:spPr>
      </p:pic>
      <p:pic>
        <p:nvPicPr>
          <p:cNvPr id="8" name="Picture 7" descr="A screenshot of a computer screen&#10;&#10;Description automatically generated">
            <a:extLst>
              <a:ext uri="{FF2B5EF4-FFF2-40B4-BE49-F238E27FC236}">
                <a16:creationId xmlns:a16="http://schemas.microsoft.com/office/drawing/2014/main" id="{3C925CF5-A27E-64E0-13DE-D7639AA0BE31}"/>
              </a:ext>
            </a:extLst>
          </p:cNvPr>
          <p:cNvPicPr>
            <a:picLocks noChangeAspect="1"/>
          </p:cNvPicPr>
          <p:nvPr/>
        </p:nvPicPr>
        <p:blipFill>
          <a:blip r:embed="rId4"/>
          <a:stretch>
            <a:fillRect/>
          </a:stretch>
        </p:blipFill>
        <p:spPr>
          <a:xfrm>
            <a:off x="6096001" y="1694793"/>
            <a:ext cx="5562600" cy="4096407"/>
          </a:xfrm>
          <a:prstGeom prst="rect">
            <a:avLst/>
          </a:prstGeom>
        </p:spPr>
      </p:pic>
    </p:spTree>
    <p:extLst>
      <p:ext uri="{BB962C8B-B14F-4D97-AF65-F5344CB8AC3E}">
        <p14:creationId xmlns:p14="http://schemas.microsoft.com/office/powerpoint/2010/main" val="33034596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mpUAS">
            <a:extLst>
              <a:ext uri="{FF2B5EF4-FFF2-40B4-BE49-F238E27FC236}">
                <a16:creationId xmlns:a16="http://schemas.microsoft.com/office/drawing/2014/main" id="{58C438F1-3EC4-3358-8D94-20FA134B6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1148" y="177800"/>
            <a:ext cx="2762250" cy="119062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788976" y="416308"/>
            <a:ext cx="8324631" cy="903073"/>
          </a:xfrm>
        </p:spPr>
        <p:txBody>
          <a:bodyPr wrap="square" anchor="t">
            <a:normAutofit fontScale="90000"/>
          </a:bodyPr>
          <a:lstStyle/>
          <a:p>
            <a:r>
              <a:rPr lang="en-US" dirty="0"/>
              <a:t>1. MLP: Results for Dynamic Object (Person Steady)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19</a:t>
            </a:fld>
            <a:endParaRPr lang="en-US"/>
          </a:p>
        </p:txBody>
      </p:sp>
      <p:pic>
        <p:nvPicPr>
          <p:cNvPr id="5" name="Picture 4" descr="A diagram of a matrix&#10;&#10;Description automatically generated with medium confidence">
            <a:extLst>
              <a:ext uri="{FF2B5EF4-FFF2-40B4-BE49-F238E27FC236}">
                <a16:creationId xmlns:a16="http://schemas.microsoft.com/office/drawing/2014/main" id="{CD87FD43-72D2-3DE6-8FAA-794DA547F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559" y="1608258"/>
            <a:ext cx="5097517" cy="4571825"/>
          </a:xfrm>
          <a:prstGeom prst="rect">
            <a:avLst/>
          </a:prstGeom>
        </p:spPr>
      </p:pic>
      <p:pic>
        <p:nvPicPr>
          <p:cNvPr id="6" name="Picture 5">
            <a:extLst>
              <a:ext uri="{FF2B5EF4-FFF2-40B4-BE49-F238E27FC236}">
                <a16:creationId xmlns:a16="http://schemas.microsoft.com/office/drawing/2014/main" id="{13B322B8-1B9C-9E0D-7819-C6C0A93B1DBE}"/>
              </a:ext>
            </a:extLst>
          </p:cNvPr>
          <p:cNvPicPr>
            <a:picLocks noChangeAspect="1"/>
          </p:cNvPicPr>
          <p:nvPr/>
        </p:nvPicPr>
        <p:blipFill>
          <a:blip r:embed="rId4"/>
          <a:stretch>
            <a:fillRect/>
          </a:stretch>
        </p:blipFill>
        <p:spPr>
          <a:xfrm>
            <a:off x="6096000" y="1608258"/>
            <a:ext cx="5528441" cy="4466984"/>
          </a:xfrm>
          <a:prstGeom prst="rect">
            <a:avLst/>
          </a:prstGeom>
        </p:spPr>
      </p:pic>
    </p:spTree>
    <p:extLst>
      <p:ext uri="{BB962C8B-B14F-4D97-AF65-F5344CB8AC3E}">
        <p14:creationId xmlns:p14="http://schemas.microsoft.com/office/powerpoint/2010/main" val="1493332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Introduction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pic>
        <p:nvPicPr>
          <p:cNvPr id="3" name="Picture 2" descr="campUAS">
            <a:extLst>
              <a:ext uri="{FF2B5EF4-FFF2-40B4-BE49-F238E27FC236}">
                <a16:creationId xmlns:a16="http://schemas.microsoft.com/office/drawing/2014/main" id="{B771E5FD-410F-2553-AAC4-46B7ABCEF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9950" y="177800"/>
            <a:ext cx="276225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Analysis of MLP Results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20</a:t>
            </a:fld>
            <a:endParaRPr lang="en-US"/>
          </a:p>
        </p:txBody>
      </p:sp>
      <p:pic>
        <p:nvPicPr>
          <p:cNvPr id="5" name="Picture 4" descr="campUAS">
            <a:extLst>
              <a:ext uri="{FF2B5EF4-FFF2-40B4-BE49-F238E27FC236}">
                <a16:creationId xmlns:a16="http://schemas.microsoft.com/office/drawing/2014/main" id="{8B78C9FD-A310-D04F-7E8F-54524C4AC2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1148" y="177800"/>
            <a:ext cx="2762250" cy="119062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05145E53-2227-43C8-091B-536688191200}"/>
              </a:ext>
            </a:extLst>
          </p:cNvPr>
          <p:cNvSpPr>
            <a:spLocks noGrp="1"/>
          </p:cNvSpPr>
          <p:nvPr>
            <p:ph sz="half" idx="1"/>
          </p:nvPr>
        </p:nvSpPr>
        <p:spPr>
          <a:xfrm>
            <a:off x="444500" y="1653428"/>
            <a:ext cx="4927421" cy="4316448"/>
          </a:xfrm>
        </p:spPr>
        <p:txBody>
          <a:bodyPr>
            <a:normAutofit/>
          </a:bodyPr>
          <a:lstStyle/>
          <a:p>
            <a:pPr>
              <a:buFont typeface="Wingdings" panose="05000000000000000000" pitchFamily="2" charset="2"/>
              <a:buChar char="Ø"/>
            </a:pPr>
            <a:r>
              <a:rPr lang="en-US" dirty="0"/>
              <a:t>High Performance for Static Detection: Excels at detecting motionless humans, achieving perfect recall and a high F1 score.</a:t>
            </a:r>
          </a:p>
          <a:p>
            <a:pPr>
              <a:buFont typeface="Wingdings" panose="05000000000000000000" pitchFamily="2" charset="2"/>
              <a:buChar char="Ø"/>
            </a:pPr>
            <a:r>
              <a:rPr lang="en-US" dirty="0"/>
              <a:t>Challenges in Detecting Dynamic Movement: Faces limitations in precision when detecting activities like walking, resulting in more false positives.</a:t>
            </a:r>
          </a:p>
          <a:p>
            <a:pPr>
              <a:buFont typeface="Wingdings" panose="05000000000000000000" pitchFamily="2" charset="2"/>
              <a:buChar char="Ø"/>
            </a:pPr>
            <a:r>
              <a:rPr lang="en-US" dirty="0"/>
              <a:t>Good Balance Between Precision and Recall: Maintains a solid trade-off between precision and recall, ensuring effective detection in varied scenarios.</a:t>
            </a:r>
            <a:endParaRPr lang="en-IN" dirty="0"/>
          </a:p>
        </p:txBody>
      </p:sp>
      <p:sp>
        <p:nvSpPr>
          <p:cNvPr id="13" name="Content Placeholder 3">
            <a:extLst>
              <a:ext uri="{FF2B5EF4-FFF2-40B4-BE49-F238E27FC236}">
                <a16:creationId xmlns:a16="http://schemas.microsoft.com/office/drawing/2014/main" id="{F9750F03-DC3A-E57F-175D-D13D7D397AC1}"/>
              </a:ext>
            </a:extLst>
          </p:cNvPr>
          <p:cNvSpPr txBox="1">
            <a:spLocks/>
          </p:cNvSpPr>
          <p:nvPr/>
        </p:nvSpPr>
        <p:spPr>
          <a:xfrm>
            <a:off x="6527979" y="1653428"/>
            <a:ext cx="4927421" cy="4316448"/>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chemeClr val="accent2"/>
              </a:buClr>
              <a:buFont typeface="Arial" panose="020B0604020202020204" pitchFamily="34" charset="0"/>
              <a:buChar char="•"/>
              <a:defRPr sz="2000" kern="1200">
                <a:solidFill>
                  <a:schemeClr val="bg1"/>
                </a:solidFill>
                <a:latin typeface="+mn-lt"/>
                <a:ea typeface="+mn-ea"/>
                <a:cs typeface="+mn-cs"/>
              </a:defRPr>
            </a:lvl1pPr>
            <a:lvl2pPr marL="800100" indent="-3429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t>Effective in Multiple Scenarios: Works well for detecting human presence in both static and dynamic environments, making it versatile.</a:t>
            </a:r>
          </a:p>
          <a:p>
            <a:pPr>
              <a:buFont typeface="Wingdings" panose="05000000000000000000" pitchFamily="2" charset="2"/>
              <a:buChar char="Ø"/>
            </a:pPr>
            <a:r>
              <a:rPr lang="en-US" dirty="0"/>
              <a:t>Potential for Reducing False Alarms: Needs improvement in minimizing false positives, especially during dynamic movements.</a:t>
            </a:r>
          </a:p>
          <a:p>
            <a:pPr>
              <a:buFont typeface="Wingdings" panose="05000000000000000000" pitchFamily="2" charset="2"/>
              <a:buChar char="Ø"/>
            </a:pPr>
            <a:r>
              <a:rPr lang="en-US" dirty="0"/>
              <a:t>Reliable for Smart Lighting Applications: Overall, the model is reliable but would benefit from further tuning to optimize performance in dynamic settings.</a:t>
            </a:r>
          </a:p>
        </p:txBody>
      </p:sp>
    </p:spTree>
    <p:extLst>
      <p:ext uri="{BB962C8B-B14F-4D97-AF65-F5344CB8AC3E}">
        <p14:creationId xmlns:p14="http://schemas.microsoft.com/office/powerpoint/2010/main" val="4674920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mpUAS">
            <a:extLst>
              <a:ext uri="{FF2B5EF4-FFF2-40B4-BE49-F238E27FC236}">
                <a16:creationId xmlns:a16="http://schemas.microsoft.com/office/drawing/2014/main" id="{58C438F1-3EC4-3358-8D94-20FA134B6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1148" y="177800"/>
            <a:ext cx="2762250" cy="119062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788976" y="416308"/>
            <a:ext cx="8324631" cy="903073"/>
          </a:xfrm>
        </p:spPr>
        <p:txBody>
          <a:bodyPr wrap="square" anchor="t">
            <a:normAutofit fontScale="90000"/>
          </a:bodyPr>
          <a:lstStyle/>
          <a:p>
            <a:r>
              <a:rPr lang="en-US" dirty="0"/>
              <a:t>Random Forest : Results for Classification between Static and Dynamic Object.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21</a:t>
            </a:fld>
            <a:endParaRPr lang="en-US"/>
          </a:p>
        </p:txBody>
      </p:sp>
      <p:pic>
        <p:nvPicPr>
          <p:cNvPr id="3" name="Picture 2" descr="A blue squares with white text&#10;&#10;Description automatically generated">
            <a:extLst>
              <a:ext uri="{FF2B5EF4-FFF2-40B4-BE49-F238E27FC236}">
                <a16:creationId xmlns:a16="http://schemas.microsoft.com/office/drawing/2014/main" id="{A63E3F02-9180-F86F-A0C3-D3AC52A59A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559" y="1608258"/>
            <a:ext cx="5139558" cy="4466984"/>
          </a:xfrm>
          <a:prstGeom prst="rect">
            <a:avLst/>
          </a:prstGeom>
        </p:spPr>
      </p:pic>
      <p:pic>
        <p:nvPicPr>
          <p:cNvPr id="8" name="Picture 7" descr="A screenshot of a computer screen&#10;&#10;Description automatically generated">
            <a:extLst>
              <a:ext uri="{FF2B5EF4-FFF2-40B4-BE49-F238E27FC236}">
                <a16:creationId xmlns:a16="http://schemas.microsoft.com/office/drawing/2014/main" id="{ED9E888E-837B-1C78-309E-0F184A9BA642}"/>
              </a:ext>
            </a:extLst>
          </p:cNvPr>
          <p:cNvPicPr>
            <a:picLocks noChangeAspect="1"/>
          </p:cNvPicPr>
          <p:nvPr/>
        </p:nvPicPr>
        <p:blipFill>
          <a:blip r:embed="rId4"/>
          <a:stretch>
            <a:fillRect/>
          </a:stretch>
        </p:blipFill>
        <p:spPr>
          <a:xfrm>
            <a:off x="6484884" y="1608258"/>
            <a:ext cx="5303356" cy="4466983"/>
          </a:xfrm>
          <a:prstGeom prst="rect">
            <a:avLst/>
          </a:prstGeom>
        </p:spPr>
      </p:pic>
    </p:spTree>
    <p:extLst>
      <p:ext uri="{BB962C8B-B14F-4D97-AF65-F5344CB8AC3E}">
        <p14:creationId xmlns:p14="http://schemas.microsoft.com/office/powerpoint/2010/main" val="18354101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Analysis of Random Forest Results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22</a:t>
            </a:fld>
            <a:endParaRPr lang="en-US"/>
          </a:p>
        </p:txBody>
      </p:sp>
      <p:pic>
        <p:nvPicPr>
          <p:cNvPr id="5" name="Picture 4" descr="campUAS">
            <a:extLst>
              <a:ext uri="{FF2B5EF4-FFF2-40B4-BE49-F238E27FC236}">
                <a16:creationId xmlns:a16="http://schemas.microsoft.com/office/drawing/2014/main" id="{8B78C9FD-A310-D04F-7E8F-54524C4AC2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1148" y="177800"/>
            <a:ext cx="2762250" cy="119062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05145E53-2227-43C8-091B-536688191200}"/>
              </a:ext>
            </a:extLst>
          </p:cNvPr>
          <p:cNvSpPr>
            <a:spLocks noGrp="1"/>
          </p:cNvSpPr>
          <p:nvPr>
            <p:ph sz="half" idx="1"/>
          </p:nvPr>
        </p:nvSpPr>
        <p:spPr>
          <a:xfrm>
            <a:off x="444500" y="1653428"/>
            <a:ext cx="4927421" cy="4316448"/>
          </a:xfrm>
        </p:spPr>
        <p:txBody>
          <a:bodyPr>
            <a:normAutofit/>
          </a:bodyPr>
          <a:lstStyle/>
          <a:p>
            <a:pPr>
              <a:buFont typeface="Wingdings" panose="05000000000000000000" pitchFamily="2" charset="2"/>
              <a:buChar char="Ø"/>
            </a:pPr>
            <a:r>
              <a:rPr lang="en-US" dirty="0"/>
              <a:t>Flawless Performance Across Scenarios: Achieves near-perfect precision, recall, and F1 scores in both static and dynamic environments.</a:t>
            </a:r>
          </a:p>
          <a:p>
            <a:pPr>
              <a:buFont typeface="Wingdings" panose="05000000000000000000" pitchFamily="2" charset="2"/>
              <a:buChar char="Ø"/>
            </a:pPr>
            <a:r>
              <a:rPr lang="en-US" dirty="0"/>
              <a:t>Highly Robust and Reliable: Demonstrates excellent performance in various conditions, ensuring accurate human presence detection.</a:t>
            </a:r>
          </a:p>
          <a:p>
            <a:pPr>
              <a:buFont typeface="Wingdings" panose="05000000000000000000" pitchFamily="2" charset="2"/>
              <a:buChar char="Ø"/>
            </a:pPr>
            <a:r>
              <a:rPr lang="en-US" dirty="0"/>
              <a:t>Superior Accuracy: Maintains near-perfect accuracy, making it highly reliable for real-time applications in smart lighting systems.</a:t>
            </a:r>
            <a:endParaRPr lang="en-IN" dirty="0"/>
          </a:p>
        </p:txBody>
      </p:sp>
      <p:sp>
        <p:nvSpPr>
          <p:cNvPr id="13" name="Content Placeholder 3">
            <a:extLst>
              <a:ext uri="{FF2B5EF4-FFF2-40B4-BE49-F238E27FC236}">
                <a16:creationId xmlns:a16="http://schemas.microsoft.com/office/drawing/2014/main" id="{F9750F03-DC3A-E57F-175D-D13D7D397AC1}"/>
              </a:ext>
            </a:extLst>
          </p:cNvPr>
          <p:cNvSpPr txBox="1">
            <a:spLocks/>
          </p:cNvSpPr>
          <p:nvPr/>
        </p:nvSpPr>
        <p:spPr>
          <a:xfrm>
            <a:off x="6527979" y="1653428"/>
            <a:ext cx="4927421" cy="4316448"/>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chemeClr val="accent2"/>
              </a:buClr>
              <a:buFont typeface="Arial" panose="020B0604020202020204" pitchFamily="34" charset="0"/>
              <a:buChar char="•"/>
              <a:defRPr sz="2000" kern="1200">
                <a:solidFill>
                  <a:schemeClr val="bg1"/>
                </a:solidFill>
                <a:latin typeface="+mn-lt"/>
                <a:ea typeface="+mn-ea"/>
                <a:cs typeface="+mn-cs"/>
              </a:defRPr>
            </a:lvl1pPr>
            <a:lvl2pPr marL="800100" indent="-3429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t>Strong Generalization: Effectively handles diverse environmental setups, enhancing its ability to adapt to real-world scenarios.</a:t>
            </a:r>
          </a:p>
          <a:p>
            <a:pPr>
              <a:buFont typeface="Wingdings" panose="05000000000000000000" pitchFamily="2" charset="2"/>
              <a:buChar char="Ø"/>
            </a:pPr>
            <a:r>
              <a:rPr lang="en-US" dirty="0"/>
              <a:t>Ideal for Energy Efficiency: Accurate detection of human presence ensures optimal energy usage, reducing unnecessary lighting.</a:t>
            </a:r>
          </a:p>
          <a:p>
            <a:pPr>
              <a:buFont typeface="Wingdings" panose="05000000000000000000" pitchFamily="2" charset="2"/>
              <a:buChar char="Ø"/>
            </a:pPr>
            <a:r>
              <a:rPr lang="en-US" dirty="0"/>
              <a:t>Better candidate for Smart Lighting: Outperforms other models, proving to be the best choice for improving energy-efficient lighting control.</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2875756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708406" y="2569945"/>
            <a:ext cx="7781544" cy="859055"/>
          </a:xfrm>
        </p:spPr>
        <p:txBody>
          <a:bodyPr/>
          <a:lstStyle/>
          <a:p>
            <a:r>
              <a:rPr lang="en-US" dirty="0"/>
              <a:t>Conclusion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23</a:t>
            </a:fld>
            <a:endParaRPr lang="en-US" dirty="0"/>
          </a:p>
        </p:txBody>
      </p:sp>
      <p:pic>
        <p:nvPicPr>
          <p:cNvPr id="3" name="Picture 2" descr="campUAS">
            <a:extLst>
              <a:ext uri="{FF2B5EF4-FFF2-40B4-BE49-F238E27FC236}">
                <a16:creationId xmlns:a16="http://schemas.microsoft.com/office/drawing/2014/main" id="{B771E5FD-410F-2553-AAC4-46B7ABCEF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9950" y="177800"/>
            <a:ext cx="276225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0883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Conclusion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24</a:t>
            </a:fld>
            <a:endParaRPr lang="en-US"/>
          </a:p>
        </p:txBody>
      </p:sp>
      <p:pic>
        <p:nvPicPr>
          <p:cNvPr id="5" name="Picture 4" descr="campUAS">
            <a:extLst>
              <a:ext uri="{FF2B5EF4-FFF2-40B4-BE49-F238E27FC236}">
                <a16:creationId xmlns:a16="http://schemas.microsoft.com/office/drawing/2014/main" id="{8B78C9FD-A310-D04F-7E8F-54524C4AC2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1148" y="177800"/>
            <a:ext cx="2762250" cy="119062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05145E53-2227-43C8-091B-536688191200}"/>
              </a:ext>
            </a:extLst>
          </p:cNvPr>
          <p:cNvSpPr>
            <a:spLocks noGrp="1"/>
          </p:cNvSpPr>
          <p:nvPr>
            <p:ph sz="half" idx="1"/>
          </p:nvPr>
        </p:nvSpPr>
        <p:spPr>
          <a:xfrm>
            <a:off x="444500" y="1653428"/>
            <a:ext cx="8962259" cy="4316448"/>
          </a:xfrm>
        </p:spPr>
        <p:txBody>
          <a:bodyPr>
            <a:normAutofit/>
          </a:bodyPr>
          <a:lstStyle/>
          <a:p>
            <a:pPr>
              <a:buFont typeface="Wingdings" panose="05000000000000000000" pitchFamily="2" charset="2"/>
              <a:buChar char="Ø"/>
            </a:pPr>
            <a:r>
              <a:rPr lang="en-US" dirty="0"/>
              <a:t>The project successfully aimed to enhance smart lighting by detecting human presence using ultrasonic sensors and machine learning models (MLP and Random Forest).</a:t>
            </a:r>
          </a:p>
          <a:p>
            <a:pPr>
              <a:buFont typeface="Wingdings" panose="05000000000000000000" pitchFamily="2" charset="2"/>
              <a:buChar char="Ø"/>
            </a:pPr>
            <a:r>
              <a:rPr lang="en-US" dirty="0"/>
              <a:t>Model Performance: While the MLP model is effective in detecting static human presence, it struggles with false positives in dynamic scenarios. Random Forest, however, achieves near-perfect accuracy across all environments.</a:t>
            </a:r>
          </a:p>
          <a:p>
            <a:pPr>
              <a:buFont typeface="Wingdings" panose="05000000000000000000" pitchFamily="2" charset="2"/>
              <a:buChar char="Ø"/>
            </a:pPr>
            <a:r>
              <a:rPr lang="en-US" dirty="0"/>
              <a:t>Energy Efficiency: Random Forest is the superior model, providing reliable human detection, minimizing false positives, and optimizing energy usage in smart lighting systems.</a:t>
            </a:r>
            <a:endParaRPr lang="en-IN" dirty="0"/>
          </a:p>
        </p:txBody>
      </p:sp>
    </p:spTree>
    <p:extLst>
      <p:ext uri="{BB962C8B-B14F-4D97-AF65-F5344CB8AC3E}">
        <p14:creationId xmlns:p14="http://schemas.microsoft.com/office/powerpoint/2010/main" val="27505031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pic>
        <p:nvPicPr>
          <p:cNvPr id="3" name="Picture 2" descr="campUAS">
            <a:extLst>
              <a:ext uri="{FF2B5EF4-FFF2-40B4-BE49-F238E27FC236}">
                <a16:creationId xmlns:a16="http://schemas.microsoft.com/office/drawing/2014/main" id="{4DC327F9-D8E0-2301-3E62-D7D1821C66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1148" y="177800"/>
            <a:ext cx="276225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771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7838845" y="2939635"/>
            <a:ext cx="4083034" cy="978729"/>
          </a:xfrm>
        </p:spPr>
        <p:txBody>
          <a:bodyPr/>
          <a:lstStyle/>
          <a:p>
            <a:r>
              <a:rPr lang="en-US" dirty="0"/>
              <a:t>Problem Statement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79470"/>
            <a:ext cx="6718300" cy="4093243"/>
          </a:xfrm>
        </p:spPr>
        <p:txBody>
          <a:bodyPr/>
          <a:lstStyle/>
          <a:p>
            <a:pPr marL="0" indent="0">
              <a:buNone/>
            </a:pPr>
            <a:r>
              <a:rPr lang="en-US" sz="2400" dirty="0"/>
              <a:t>Traditional motion sensors often struggle to detect the presence of humans when they are still, resulting in unnecessary energy wastage due to lights remaining on or turning off incorrectly. This project addresses that issue by developing a smart lighting system capable of detecting human presence, even when motion is minimal or absent, to optimize energy efficiency.</a:t>
            </a:r>
            <a:endParaRPr lang="en-US" sz="20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4" name="Graphic 3" descr="Presentation with checklist outline">
            <a:extLst>
              <a:ext uri="{FF2B5EF4-FFF2-40B4-BE49-F238E27FC236}">
                <a16:creationId xmlns:a16="http://schemas.microsoft.com/office/drawing/2014/main" id="{9B1B8BE3-A2A6-E341-D656-86EA03BDE6A7}"/>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241148" y="4294285"/>
            <a:ext cx="1278428" cy="1278428"/>
          </a:xfrm>
          <a:prstGeom prst="rect">
            <a:avLst/>
          </a:prstGeom>
        </p:spPr>
      </p:pic>
      <p:cxnSp>
        <p:nvCxnSpPr>
          <p:cNvPr id="9" name="Straight Connector 8">
            <a:extLst>
              <a:ext uri="{FF2B5EF4-FFF2-40B4-BE49-F238E27FC236}">
                <a16:creationId xmlns:a16="http://schemas.microsoft.com/office/drawing/2014/main" id="{344A1106-2B29-6BF5-88F2-706E0EF7C2B2}"/>
              </a:ext>
            </a:extLst>
          </p:cNvPr>
          <p:cNvCxnSpPr>
            <a:cxnSpLocks/>
          </p:cNvCxnSpPr>
          <p:nvPr/>
        </p:nvCxnSpPr>
        <p:spPr>
          <a:xfrm>
            <a:off x="7664465" y="0"/>
            <a:ext cx="0" cy="6858000"/>
          </a:xfrm>
          <a:prstGeom prst="line">
            <a:avLst/>
          </a:prstGeom>
          <a:ln/>
        </p:spPr>
        <p:style>
          <a:lnRef idx="3">
            <a:schemeClr val="accent2"/>
          </a:lnRef>
          <a:fillRef idx="0">
            <a:schemeClr val="accent2"/>
          </a:fillRef>
          <a:effectRef idx="2">
            <a:schemeClr val="accent2"/>
          </a:effectRef>
          <a:fontRef idx="minor">
            <a:schemeClr val="tx1"/>
          </a:fontRef>
        </p:style>
      </p:cxnSp>
      <p:pic>
        <p:nvPicPr>
          <p:cNvPr id="3" name="Picture 2" descr="campUAS">
            <a:extLst>
              <a:ext uri="{FF2B5EF4-FFF2-40B4-BE49-F238E27FC236}">
                <a16:creationId xmlns:a16="http://schemas.microsoft.com/office/drawing/2014/main" id="{75ADAEF6-BBD7-D011-6B21-8F3A9321B5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1148" y="177800"/>
            <a:ext cx="276225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96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8316291" y="3522428"/>
            <a:ext cx="3431208" cy="757130"/>
          </a:xfrm>
        </p:spPr>
        <p:txBody>
          <a:bodyPr/>
          <a:lstStyle/>
          <a:p>
            <a:r>
              <a:rPr lang="en-US" sz="4800" dirty="0"/>
              <a:t>Objectives</a:t>
            </a:r>
            <a:r>
              <a:rPr lang="en-US" dirty="0"/>
              <a:t>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1" y="840256"/>
            <a:ext cx="6718300" cy="4093243"/>
          </a:xfrm>
        </p:spPr>
        <p:txBody>
          <a:bodyPr/>
          <a:lstStyle/>
          <a:p>
            <a:pPr marL="0" indent="0">
              <a:buNone/>
            </a:pPr>
            <a:r>
              <a:rPr lang="en-US" sz="2400" dirty="0"/>
              <a:t>The objective of this project is to develop an intelligent smart lighting system that can efficiently detect human presence, even when a person remains motionless, to significantly reduce energy consumption. By leveraging machine learning models such as Multi-Layer Perceptron (MLP) and Random Forest, the system classifies human presence based on sensor data, enabling more accurate and responsive lighting control. This will ensure that lights remain on only when necessary, providing a more energy-efficient solution compared to traditional motion sensor-based systems.</a:t>
            </a:r>
            <a:endParaRPr lang="en-US" sz="20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pic>
        <p:nvPicPr>
          <p:cNvPr id="4" name="Graphic 3" descr="Presentation with checklist outline">
            <a:extLst>
              <a:ext uri="{FF2B5EF4-FFF2-40B4-BE49-F238E27FC236}">
                <a16:creationId xmlns:a16="http://schemas.microsoft.com/office/drawing/2014/main" id="{9B1B8BE3-A2A6-E341-D656-86EA03BDE6A7}"/>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241148" y="4294285"/>
            <a:ext cx="1278428" cy="1278428"/>
          </a:xfrm>
          <a:prstGeom prst="rect">
            <a:avLst/>
          </a:prstGeom>
        </p:spPr>
      </p:pic>
      <p:cxnSp>
        <p:nvCxnSpPr>
          <p:cNvPr id="9" name="Straight Connector 8">
            <a:extLst>
              <a:ext uri="{FF2B5EF4-FFF2-40B4-BE49-F238E27FC236}">
                <a16:creationId xmlns:a16="http://schemas.microsoft.com/office/drawing/2014/main" id="{344A1106-2B29-6BF5-88F2-706E0EF7C2B2}"/>
              </a:ext>
            </a:extLst>
          </p:cNvPr>
          <p:cNvCxnSpPr>
            <a:cxnSpLocks/>
          </p:cNvCxnSpPr>
          <p:nvPr/>
        </p:nvCxnSpPr>
        <p:spPr>
          <a:xfrm>
            <a:off x="7664465" y="0"/>
            <a:ext cx="0" cy="6858000"/>
          </a:xfrm>
          <a:prstGeom prst="line">
            <a:avLst/>
          </a:prstGeom>
          <a:ln/>
        </p:spPr>
        <p:style>
          <a:lnRef idx="3">
            <a:schemeClr val="accent2"/>
          </a:lnRef>
          <a:fillRef idx="0">
            <a:schemeClr val="accent2"/>
          </a:fillRef>
          <a:effectRef idx="2">
            <a:schemeClr val="accent2"/>
          </a:effectRef>
          <a:fontRef idx="minor">
            <a:schemeClr val="tx1"/>
          </a:fontRef>
        </p:style>
      </p:cxnSp>
      <p:pic>
        <p:nvPicPr>
          <p:cNvPr id="3" name="Picture 2" descr="campUAS">
            <a:extLst>
              <a:ext uri="{FF2B5EF4-FFF2-40B4-BE49-F238E27FC236}">
                <a16:creationId xmlns:a16="http://schemas.microsoft.com/office/drawing/2014/main" id="{34F32177-3C15-6AC5-7A34-6FB7F86C76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1148" y="177800"/>
            <a:ext cx="276225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Methodology</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3" name="Picture 2" descr="campUAS">
            <a:extLst>
              <a:ext uri="{FF2B5EF4-FFF2-40B4-BE49-F238E27FC236}">
                <a16:creationId xmlns:a16="http://schemas.microsoft.com/office/drawing/2014/main" id="{B771E5FD-410F-2553-AAC4-46B7ABCEF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9950" y="177800"/>
            <a:ext cx="276225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20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535531"/>
          </a:xfrm>
        </p:spPr>
        <p:txBody>
          <a:bodyPr wrap="square" anchor="t">
            <a:normAutofit/>
          </a:bodyPr>
          <a:lstStyle/>
          <a:p>
            <a:r>
              <a:rPr lang="en-US" dirty="0"/>
              <a:t>Overview of Sensor Used</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6</a:t>
            </a:fld>
            <a:endParaRPr lang="en-US"/>
          </a:p>
        </p:txBody>
      </p:sp>
      <p:pic>
        <p:nvPicPr>
          <p:cNvPr id="11" name="Picture 10">
            <a:extLst>
              <a:ext uri="{FF2B5EF4-FFF2-40B4-BE49-F238E27FC236}">
                <a16:creationId xmlns:a16="http://schemas.microsoft.com/office/drawing/2014/main" id="{CE3D8B88-59A5-658D-90EB-81EC441D61F3}"/>
              </a:ext>
            </a:extLst>
          </p:cNvPr>
          <p:cNvPicPr>
            <a:picLocks noChangeAspect="1"/>
          </p:cNvPicPr>
          <p:nvPr/>
        </p:nvPicPr>
        <p:blipFill>
          <a:blip r:embed="rId2"/>
          <a:srcRect l="1367" t="2877" r="2904" b="3155"/>
          <a:stretch/>
        </p:blipFill>
        <p:spPr>
          <a:xfrm>
            <a:off x="613458" y="2314937"/>
            <a:ext cx="5209273" cy="3042934"/>
          </a:xfrm>
          <a:prstGeom prst="rect">
            <a:avLst/>
          </a:prstGeom>
        </p:spPr>
      </p:pic>
      <p:pic>
        <p:nvPicPr>
          <p:cNvPr id="13" name="Picture 12">
            <a:extLst>
              <a:ext uri="{FF2B5EF4-FFF2-40B4-BE49-F238E27FC236}">
                <a16:creationId xmlns:a16="http://schemas.microsoft.com/office/drawing/2014/main" id="{9AB310B1-4E27-AC7F-E176-273379E340B1}"/>
              </a:ext>
            </a:extLst>
          </p:cNvPr>
          <p:cNvPicPr>
            <a:picLocks noChangeAspect="1"/>
          </p:cNvPicPr>
          <p:nvPr/>
        </p:nvPicPr>
        <p:blipFill>
          <a:blip r:embed="rId3"/>
          <a:stretch>
            <a:fillRect/>
          </a:stretch>
        </p:blipFill>
        <p:spPr>
          <a:xfrm>
            <a:off x="6729229" y="2314937"/>
            <a:ext cx="4929371" cy="3042934"/>
          </a:xfrm>
          <a:prstGeom prst="rect">
            <a:avLst/>
          </a:prstGeom>
        </p:spPr>
      </p:pic>
      <p:sp>
        <p:nvSpPr>
          <p:cNvPr id="15" name="TextBox 14">
            <a:extLst>
              <a:ext uri="{FF2B5EF4-FFF2-40B4-BE49-F238E27FC236}">
                <a16:creationId xmlns:a16="http://schemas.microsoft.com/office/drawing/2014/main" id="{680C14B4-50DF-9291-766A-B1C2798836C3}"/>
              </a:ext>
            </a:extLst>
          </p:cNvPr>
          <p:cNvSpPr txBox="1"/>
          <p:nvPr/>
        </p:nvSpPr>
        <p:spPr>
          <a:xfrm>
            <a:off x="2049517" y="5496910"/>
            <a:ext cx="2669628" cy="369332"/>
          </a:xfrm>
          <a:prstGeom prst="rect">
            <a:avLst/>
          </a:prstGeom>
          <a:noFill/>
        </p:spPr>
        <p:txBody>
          <a:bodyPr wrap="square" rtlCol="0">
            <a:spAutoFit/>
          </a:bodyPr>
          <a:lstStyle/>
          <a:p>
            <a:r>
              <a:rPr lang="en-IN" b="1" dirty="0">
                <a:solidFill>
                  <a:schemeClr val="bg1"/>
                </a:solidFill>
              </a:rPr>
              <a:t>Red Pitaya - Controller </a:t>
            </a:r>
          </a:p>
        </p:txBody>
      </p:sp>
      <p:sp>
        <p:nvSpPr>
          <p:cNvPr id="16" name="TextBox 15">
            <a:extLst>
              <a:ext uri="{FF2B5EF4-FFF2-40B4-BE49-F238E27FC236}">
                <a16:creationId xmlns:a16="http://schemas.microsoft.com/office/drawing/2014/main" id="{CEC046DF-311B-B0B7-0186-5224D05EE4B2}"/>
              </a:ext>
            </a:extLst>
          </p:cNvPr>
          <p:cNvSpPr txBox="1"/>
          <p:nvPr/>
        </p:nvSpPr>
        <p:spPr>
          <a:xfrm>
            <a:off x="7974725" y="5490919"/>
            <a:ext cx="3683875" cy="369332"/>
          </a:xfrm>
          <a:prstGeom prst="rect">
            <a:avLst/>
          </a:prstGeom>
          <a:noFill/>
        </p:spPr>
        <p:txBody>
          <a:bodyPr wrap="square" rtlCol="0">
            <a:spAutoFit/>
          </a:bodyPr>
          <a:lstStyle/>
          <a:p>
            <a:r>
              <a:rPr lang="en-IN" b="1" dirty="0">
                <a:solidFill>
                  <a:schemeClr val="bg1"/>
                </a:solidFill>
              </a:rPr>
              <a:t>SFR02 - Ultrasonic Sensor</a:t>
            </a:r>
          </a:p>
        </p:txBody>
      </p:sp>
      <p:cxnSp>
        <p:nvCxnSpPr>
          <p:cNvPr id="19" name="Straight Connector 18">
            <a:extLst>
              <a:ext uri="{FF2B5EF4-FFF2-40B4-BE49-F238E27FC236}">
                <a16:creationId xmlns:a16="http://schemas.microsoft.com/office/drawing/2014/main" id="{5B5A457B-BF94-A946-53F5-3A1CB8655146}"/>
              </a:ext>
            </a:extLst>
          </p:cNvPr>
          <p:cNvCxnSpPr/>
          <p:nvPr/>
        </p:nvCxnSpPr>
        <p:spPr>
          <a:xfrm>
            <a:off x="6295697" y="1629103"/>
            <a:ext cx="0" cy="423114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Picture 20" descr="campUAS">
            <a:extLst>
              <a:ext uri="{FF2B5EF4-FFF2-40B4-BE49-F238E27FC236}">
                <a16:creationId xmlns:a16="http://schemas.microsoft.com/office/drawing/2014/main" id="{CFE324E3-92F0-20A5-16D4-EA2F059F27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1148" y="177800"/>
            <a:ext cx="276225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1043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535531"/>
          </a:xfrm>
        </p:spPr>
        <p:txBody>
          <a:bodyPr wrap="square" anchor="t">
            <a:normAutofit/>
          </a:bodyPr>
          <a:lstStyle/>
          <a:p>
            <a:r>
              <a:rPr lang="en-US" dirty="0"/>
              <a:t>Overview of Setup</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7</a:t>
            </a:fld>
            <a:endParaRPr lang="en-US"/>
          </a:p>
        </p:txBody>
      </p:sp>
      <p:sp>
        <p:nvSpPr>
          <p:cNvPr id="15" name="TextBox 14">
            <a:extLst>
              <a:ext uri="{FF2B5EF4-FFF2-40B4-BE49-F238E27FC236}">
                <a16:creationId xmlns:a16="http://schemas.microsoft.com/office/drawing/2014/main" id="{680C14B4-50DF-9291-766A-B1C2798836C3}"/>
              </a:ext>
            </a:extLst>
          </p:cNvPr>
          <p:cNvSpPr txBox="1"/>
          <p:nvPr/>
        </p:nvSpPr>
        <p:spPr>
          <a:xfrm>
            <a:off x="1713183" y="5495438"/>
            <a:ext cx="2669628" cy="369332"/>
          </a:xfrm>
          <a:prstGeom prst="rect">
            <a:avLst/>
          </a:prstGeom>
          <a:noFill/>
        </p:spPr>
        <p:txBody>
          <a:bodyPr wrap="square" rtlCol="0">
            <a:spAutoFit/>
          </a:bodyPr>
          <a:lstStyle/>
          <a:p>
            <a:r>
              <a:rPr lang="en-IN" b="1" dirty="0">
                <a:solidFill>
                  <a:schemeClr val="bg1"/>
                </a:solidFill>
              </a:rPr>
              <a:t>Static Object Setup</a:t>
            </a:r>
          </a:p>
        </p:txBody>
      </p:sp>
      <p:sp>
        <p:nvSpPr>
          <p:cNvPr id="16" name="TextBox 15">
            <a:extLst>
              <a:ext uri="{FF2B5EF4-FFF2-40B4-BE49-F238E27FC236}">
                <a16:creationId xmlns:a16="http://schemas.microsoft.com/office/drawing/2014/main" id="{CEC046DF-311B-B0B7-0186-5224D05EE4B2}"/>
              </a:ext>
            </a:extLst>
          </p:cNvPr>
          <p:cNvSpPr txBox="1"/>
          <p:nvPr/>
        </p:nvSpPr>
        <p:spPr>
          <a:xfrm>
            <a:off x="8387256" y="5490919"/>
            <a:ext cx="3683875" cy="369332"/>
          </a:xfrm>
          <a:prstGeom prst="rect">
            <a:avLst/>
          </a:prstGeom>
          <a:noFill/>
        </p:spPr>
        <p:txBody>
          <a:bodyPr wrap="square" rtlCol="0">
            <a:spAutoFit/>
          </a:bodyPr>
          <a:lstStyle/>
          <a:p>
            <a:r>
              <a:rPr lang="en-IN" b="1" dirty="0">
                <a:solidFill>
                  <a:schemeClr val="bg1"/>
                </a:solidFill>
              </a:rPr>
              <a:t>Dynamic Object Setup</a:t>
            </a:r>
          </a:p>
        </p:txBody>
      </p:sp>
      <p:cxnSp>
        <p:nvCxnSpPr>
          <p:cNvPr id="19" name="Straight Connector 18">
            <a:extLst>
              <a:ext uri="{FF2B5EF4-FFF2-40B4-BE49-F238E27FC236}">
                <a16:creationId xmlns:a16="http://schemas.microsoft.com/office/drawing/2014/main" id="{5B5A457B-BF94-A946-53F5-3A1CB8655146}"/>
              </a:ext>
            </a:extLst>
          </p:cNvPr>
          <p:cNvCxnSpPr/>
          <p:nvPr/>
        </p:nvCxnSpPr>
        <p:spPr>
          <a:xfrm>
            <a:off x="6295697" y="1629103"/>
            <a:ext cx="0" cy="423114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Picture 2" descr="A white box on a stand&#10;&#10;Description automatically generated">
            <a:extLst>
              <a:ext uri="{FF2B5EF4-FFF2-40B4-BE49-F238E27FC236}">
                <a16:creationId xmlns:a16="http://schemas.microsoft.com/office/drawing/2014/main" id="{2C6062A6-0CCA-7324-62A0-A10A76140B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2" y="1629103"/>
            <a:ext cx="2858809" cy="3584028"/>
          </a:xfrm>
          <a:prstGeom prst="rect">
            <a:avLst/>
          </a:prstGeom>
        </p:spPr>
      </p:pic>
      <p:pic>
        <p:nvPicPr>
          <p:cNvPr id="4" name="Picture 3" descr="A person standing in an office&#10;&#10;Description automatically generated">
            <a:extLst>
              <a:ext uri="{FF2B5EF4-FFF2-40B4-BE49-F238E27FC236}">
                <a16:creationId xmlns:a16="http://schemas.microsoft.com/office/drawing/2014/main" id="{3E33A2AE-2793-781A-6797-487D32F5FF7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7256" y="1629102"/>
            <a:ext cx="2564521" cy="3584027"/>
          </a:xfrm>
          <a:prstGeom prst="rect">
            <a:avLst/>
          </a:prstGeom>
        </p:spPr>
      </p:pic>
      <p:pic>
        <p:nvPicPr>
          <p:cNvPr id="8" name="Picture 7" descr="campUAS">
            <a:extLst>
              <a:ext uri="{FF2B5EF4-FFF2-40B4-BE49-F238E27FC236}">
                <a16:creationId xmlns:a16="http://schemas.microsoft.com/office/drawing/2014/main" id="{CE1623C5-A632-CD52-0486-02045E2EF8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1148" y="177800"/>
            <a:ext cx="276225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5444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Implementation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8</a:t>
            </a:fld>
            <a:endParaRPr lang="en-US" dirty="0"/>
          </a:p>
        </p:txBody>
      </p:sp>
      <p:pic>
        <p:nvPicPr>
          <p:cNvPr id="3" name="Picture 2" descr="campUAS">
            <a:extLst>
              <a:ext uri="{FF2B5EF4-FFF2-40B4-BE49-F238E27FC236}">
                <a16:creationId xmlns:a16="http://schemas.microsoft.com/office/drawing/2014/main" id="{B771E5FD-410F-2553-AAC4-46B7ABCEF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9950" y="177800"/>
            <a:ext cx="276225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707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535531"/>
          </a:xfrm>
        </p:spPr>
        <p:txBody>
          <a:bodyPr wrap="square" anchor="t">
            <a:normAutofit/>
          </a:bodyPr>
          <a:lstStyle/>
          <a:p>
            <a:r>
              <a:rPr lang="en-US" dirty="0"/>
              <a:t>Flowchart</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9</a:t>
            </a:fld>
            <a:endParaRPr lang="en-US"/>
          </a:p>
        </p:txBody>
      </p:sp>
      <p:grpSp>
        <p:nvGrpSpPr>
          <p:cNvPr id="35" name="Group 34">
            <a:extLst>
              <a:ext uri="{FF2B5EF4-FFF2-40B4-BE49-F238E27FC236}">
                <a16:creationId xmlns:a16="http://schemas.microsoft.com/office/drawing/2014/main" id="{3BA2CB33-624D-E3FF-747C-4987AE4AA4C3}"/>
              </a:ext>
            </a:extLst>
          </p:cNvPr>
          <p:cNvGrpSpPr/>
          <p:nvPr/>
        </p:nvGrpSpPr>
        <p:grpSpPr>
          <a:xfrm>
            <a:off x="300597" y="2543500"/>
            <a:ext cx="11212436" cy="1885787"/>
            <a:chOff x="300597" y="2543500"/>
            <a:chExt cx="11212436" cy="1885787"/>
          </a:xfrm>
        </p:grpSpPr>
        <p:sp>
          <p:nvSpPr>
            <p:cNvPr id="8" name="Flowchart: Process 7">
              <a:extLst>
                <a:ext uri="{FF2B5EF4-FFF2-40B4-BE49-F238E27FC236}">
                  <a16:creationId xmlns:a16="http://schemas.microsoft.com/office/drawing/2014/main" id="{7D0D88DF-E386-39B3-09EA-62951FBDE1B5}"/>
                </a:ext>
              </a:extLst>
            </p:cNvPr>
            <p:cNvSpPr/>
            <p:nvPr/>
          </p:nvSpPr>
          <p:spPr>
            <a:xfrm>
              <a:off x="2678037" y="2543502"/>
              <a:ext cx="1702676" cy="620111"/>
            </a:xfrm>
            <a:prstGeom prst="flowChartProcess">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Preprocess raw signal</a:t>
              </a:r>
            </a:p>
          </p:txBody>
        </p:sp>
        <p:sp>
          <p:nvSpPr>
            <p:cNvPr id="9" name="Flowchart: Process 8">
              <a:extLst>
                <a:ext uri="{FF2B5EF4-FFF2-40B4-BE49-F238E27FC236}">
                  <a16:creationId xmlns:a16="http://schemas.microsoft.com/office/drawing/2014/main" id="{5A72473B-FC11-7B9C-1565-26BCF6DCB738}"/>
                </a:ext>
              </a:extLst>
            </p:cNvPr>
            <p:cNvSpPr/>
            <p:nvPr/>
          </p:nvSpPr>
          <p:spPr>
            <a:xfrm>
              <a:off x="5055477" y="2543503"/>
              <a:ext cx="1702676" cy="620111"/>
            </a:xfrm>
            <a:prstGeom prst="flowChartProcess">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Feature Extraction </a:t>
              </a:r>
            </a:p>
          </p:txBody>
        </p:sp>
        <p:sp>
          <p:nvSpPr>
            <p:cNvPr id="10" name="Flowchart: Process 9">
              <a:extLst>
                <a:ext uri="{FF2B5EF4-FFF2-40B4-BE49-F238E27FC236}">
                  <a16:creationId xmlns:a16="http://schemas.microsoft.com/office/drawing/2014/main" id="{9317CA1E-1F7C-A30B-94A3-83835DE51C4D}"/>
                </a:ext>
              </a:extLst>
            </p:cNvPr>
            <p:cNvSpPr/>
            <p:nvPr/>
          </p:nvSpPr>
          <p:spPr>
            <a:xfrm>
              <a:off x="7432917" y="2543501"/>
              <a:ext cx="1702676" cy="620111"/>
            </a:xfrm>
            <a:prstGeom prst="flowChartProcess">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Data Grouping &amp; Labelling</a:t>
              </a:r>
            </a:p>
          </p:txBody>
        </p:sp>
        <p:sp>
          <p:nvSpPr>
            <p:cNvPr id="11" name="Flowchart: Process 10">
              <a:extLst>
                <a:ext uri="{FF2B5EF4-FFF2-40B4-BE49-F238E27FC236}">
                  <a16:creationId xmlns:a16="http://schemas.microsoft.com/office/drawing/2014/main" id="{2A7D7561-5E75-85AD-7054-DB13B0745F21}"/>
                </a:ext>
              </a:extLst>
            </p:cNvPr>
            <p:cNvSpPr/>
            <p:nvPr/>
          </p:nvSpPr>
          <p:spPr>
            <a:xfrm>
              <a:off x="300597" y="2543502"/>
              <a:ext cx="1702676" cy="620111"/>
            </a:xfrm>
            <a:prstGeom prst="flowChartProcess">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Load ADC data</a:t>
              </a:r>
            </a:p>
          </p:txBody>
        </p:sp>
        <p:sp>
          <p:nvSpPr>
            <p:cNvPr id="12" name="Flowchart: Process 11">
              <a:extLst>
                <a:ext uri="{FF2B5EF4-FFF2-40B4-BE49-F238E27FC236}">
                  <a16:creationId xmlns:a16="http://schemas.microsoft.com/office/drawing/2014/main" id="{EEFBE201-8097-1DBF-D671-244159176547}"/>
                </a:ext>
              </a:extLst>
            </p:cNvPr>
            <p:cNvSpPr/>
            <p:nvPr/>
          </p:nvSpPr>
          <p:spPr>
            <a:xfrm>
              <a:off x="9810357" y="2543500"/>
              <a:ext cx="1702676" cy="620111"/>
            </a:xfrm>
            <a:prstGeom prst="flowChartProcess">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MLP/Random Forest</a:t>
              </a:r>
            </a:p>
          </p:txBody>
        </p:sp>
        <p:sp>
          <p:nvSpPr>
            <p:cNvPr id="13" name="Flowchart: Process 12">
              <a:extLst>
                <a:ext uri="{FF2B5EF4-FFF2-40B4-BE49-F238E27FC236}">
                  <a16:creationId xmlns:a16="http://schemas.microsoft.com/office/drawing/2014/main" id="{6EF7CF84-6F11-B15A-55B5-D1821B341781}"/>
                </a:ext>
              </a:extLst>
            </p:cNvPr>
            <p:cNvSpPr/>
            <p:nvPr/>
          </p:nvSpPr>
          <p:spPr>
            <a:xfrm>
              <a:off x="9810357" y="3809176"/>
              <a:ext cx="1702676" cy="620111"/>
            </a:xfrm>
            <a:prstGeom prst="flowChartProcess">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Model Training</a:t>
              </a:r>
            </a:p>
          </p:txBody>
        </p:sp>
        <p:sp>
          <p:nvSpPr>
            <p:cNvPr id="14" name="Flowchart: Process 13">
              <a:extLst>
                <a:ext uri="{FF2B5EF4-FFF2-40B4-BE49-F238E27FC236}">
                  <a16:creationId xmlns:a16="http://schemas.microsoft.com/office/drawing/2014/main" id="{92CBFC9B-1D4C-913C-EF96-4B0F87E0558C}"/>
                </a:ext>
              </a:extLst>
            </p:cNvPr>
            <p:cNvSpPr/>
            <p:nvPr/>
          </p:nvSpPr>
          <p:spPr>
            <a:xfrm>
              <a:off x="7432917" y="3809175"/>
              <a:ext cx="1702676" cy="620111"/>
            </a:xfrm>
            <a:prstGeom prst="flowChartProcess">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Model Saving</a:t>
              </a:r>
            </a:p>
          </p:txBody>
        </p:sp>
        <p:sp>
          <p:nvSpPr>
            <p:cNvPr id="17" name="Flowchart: Process 16">
              <a:extLst>
                <a:ext uri="{FF2B5EF4-FFF2-40B4-BE49-F238E27FC236}">
                  <a16:creationId xmlns:a16="http://schemas.microsoft.com/office/drawing/2014/main" id="{29D7ED48-B7CF-E36D-DC3B-FAE1B408ECBF}"/>
                </a:ext>
              </a:extLst>
            </p:cNvPr>
            <p:cNvSpPr/>
            <p:nvPr/>
          </p:nvSpPr>
          <p:spPr>
            <a:xfrm>
              <a:off x="5055477" y="3809174"/>
              <a:ext cx="1702676" cy="620111"/>
            </a:xfrm>
            <a:prstGeom prst="flowChartProcess">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Predictions</a:t>
              </a:r>
            </a:p>
          </p:txBody>
        </p:sp>
        <p:sp>
          <p:nvSpPr>
            <p:cNvPr id="18" name="Flowchart: Process 17">
              <a:extLst>
                <a:ext uri="{FF2B5EF4-FFF2-40B4-BE49-F238E27FC236}">
                  <a16:creationId xmlns:a16="http://schemas.microsoft.com/office/drawing/2014/main" id="{4B4EFC45-9418-B1CC-4EEB-B3102AD2DE67}"/>
                </a:ext>
              </a:extLst>
            </p:cNvPr>
            <p:cNvSpPr/>
            <p:nvPr/>
          </p:nvSpPr>
          <p:spPr>
            <a:xfrm>
              <a:off x="2678037" y="3809173"/>
              <a:ext cx="1702676" cy="620111"/>
            </a:xfrm>
            <a:prstGeom prst="flowChartProcess">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Model Testing</a:t>
              </a:r>
            </a:p>
          </p:txBody>
        </p:sp>
        <p:sp>
          <p:nvSpPr>
            <p:cNvPr id="20" name="Flowchart: Process 19">
              <a:extLst>
                <a:ext uri="{FF2B5EF4-FFF2-40B4-BE49-F238E27FC236}">
                  <a16:creationId xmlns:a16="http://schemas.microsoft.com/office/drawing/2014/main" id="{1C36B11F-5DCE-71D4-666F-C87440C3287C}"/>
                </a:ext>
              </a:extLst>
            </p:cNvPr>
            <p:cNvSpPr/>
            <p:nvPr/>
          </p:nvSpPr>
          <p:spPr>
            <a:xfrm>
              <a:off x="300597" y="3809172"/>
              <a:ext cx="1702676" cy="620111"/>
            </a:xfrm>
            <a:prstGeom prst="flowChartProcess">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Model validation</a:t>
              </a:r>
            </a:p>
          </p:txBody>
        </p:sp>
        <p:cxnSp>
          <p:nvCxnSpPr>
            <p:cNvPr id="22" name="Straight Arrow Connector 21">
              <a:extLst>
                <a:ext uri="{FF2B5EF4-FFF2-40B4-BE49-F238E27FC236}">
                  <a16:creationId xmlns:a16="http://schemas.microsoft.com/office/drawing/2014/main" id="{5FC4BCE3-1DF0-DB46-ADDD-DA0427DED85C}"/>
                </a:ext>
              </a:extLst>
            </p:cNvPr>
            <p:cNvCxnSpPr>
              <a:stCxn id="11" idx="3"/>
              <a:endCxn id="8" idx="1"/>
            </p:cNvCxnSpPr>
            <p:nvPr/>
          </p:nvCxnSpPr>
          <p:spPr>
            <a:xfrm>
              <a:off x="2003273" y="2853558"/>
              <a:ext cx="674764" cy="0"/>
            </a:xfrm>
            <a:prstGeom prst="straightConnector1">
              <a:avLst/>
            </a:prstGeom>
            <a:ln w="38100">
              <a:tailEnd type="triangle"/>
            </a:ln>
          </p:spPr>
          <p:style>
            <a:lnRef idx="1">
              <a:schemeClr val="accent2">
                <a:lumMod val="67000"/>
              </a:schemeClr>
            </a:lnRef>
            <a:fillRef idx="0">
              <a:schemeClr val="accent2">
                <a:lumMod val="67000"/>
              </a:schemeClr>
            </a:fillRef>
            <a:effectRef idx="0">
              <a:schemeClr val="accent2">
                <a:lumMod val="67000"/>
              </a:schemeClr>
            </a:effectRef>
            <a:fontRef idx="minor">
              <a:schemeClr val="tx1"/>
            </a:fontRef>
          </p:style>
        </p:cxnSp>
        <p:cxnSp>
          <p:nvCxnSpPr>
            <p:cNvPr id="23" name="Straight Arrow Connector 22">
              <a:extLst>
                <a:ext uri="{FF2B5EF4-FFF2-40B4-BE49-F238E27FC236}">
                  <a16:creationId xmlns:a16="http://schemas.microsoft.com/office/drawing/2014/main" id="{7858073A-0B01-903C-5318-BB307C87BAF2}"/>
                </a:ext>
              </a:extLst>
            </p:cNvPr>
            <p:cNvCxnSpPr/>
            <p:nvPr/>
          </p:nvCxnSpPr>
          <p:spPr>
            <a:xfrm>
              <a:off x="4380713" y="2853555"/>
              <a:ext cx="674764" cy="0"/>
            </a:xfrm>
            <a:prstGeom prst="straightConnector1">
              <a:avLst/>
            </a:prstGeom>
            <a:ln w="38100">
              <a:tailEnd type="triangle"/>
            </a:ln>
          </p:spPr>
          <p:style>
            <a:lnRef idx="1">
              <a:schemeClr val="accent2">
                <a:lumMod val="67000"/>
              </a:schemeClr>
            </a:lnRef>
            <a:fillRef idx="0">
              <a:schemeClr val="accent2">
                <a:lumMod val="67000"/>
              </a:schemeClr>
            </a:fillRef>
            <a:effectRef idx="0">
              <a:schemeClr val="accent2">
                <a:lumMod val="67000"/>
              </a:schemeClr>
            </a:effectRef>
            <a:fontRef idx="minor">
              <a:schemeClr val="tx1"/>
            </a:fontRef>
          </p:style>
        </p:cxnSp>
        <p:cxnSp>
          <p:nvCxnSpPr>
            <p:cNvPr id="24" name="Straight Arrow Connector 23">
              <a:extLst>
                <a:ext uri="{FF2B5EF4-FFF2-40B4-BE49-F238E27FC236}">
                  <a16:creationId xmlns:a16="http://schemas.microsoft.com/office/drawing/2014/main" id="{DDF6FD35-E1BD-FD02-8551-F97B3C914323}"/>
                </a:ext>
              </a:extLst>
            </p:cNvPr>
            <p:cNvCxnSpPr/>
            <p:nvPr/>
          </p:nvCxnSpPr>
          <p:spPr>
            <a:xfrm>
              <a:off x="6758153" y="2853555"/>
              <a:ext cx="674764" cy="0"/>
            </a:xfrm>
            <a:prstGeom prst="straightConnector1">
              <a:avLst/>
            </a:prstGeom>
            <a:ln w="38100">
              <a:tailEnd type="triangle"/>
            </a:ln>
          </p:spPr>
          <p:style>
            <a:lnRef idx="1">
              <a:schemeClr val="accent2">
                <a:lumMod val="67000"/>
              </a:schemeClr>
            </a:lnRef>
            <a:fillRef idx="0">
              <a:schemeClr val="accent2">
                <a:lumMod val="67000"/>
              </a:schemeClr>
            </a:fillRef>
            <a:effectRef idx="0">
              <a:schemeClr val="accent2">
                <a:lumMod val="67000"/>
              </a:schemeClr>
            </a:effectRef>
            <a:fontRef idx="minor">
              <a:schemeClr val="tx1"/>
            </a:fontRef>
          </p:style>
        </p:cxnSp>
        <p:cxnSp>
          <p:nvCxnSpPr>
            <p:cNvPr id="25" name="Straight Arrow Connector 24">
              <a:extLst>
                <a:ext uri="{FF2B5EF4-FFF2-40B4-BE49-F238E27FC236}">
                  <a16:creationId xmlns:a16="http://schemas.microsoft.com/office/drawing/2014/main" id="{E9F71130-E2B1-4DA9-E6C9-2E2014938CA9}"/>
                </a:ext>
              </a:extLst>
            </p:cNvPr>
            <p:cNvCxnSpPr/>
            <p:nvPr/>
          </p:nvCxnSpPr>
          <p:spPr>
            <a:xfrm>
              <a:off x="9135593" y="2853555"/>
              <a:ext cx="674764" cy="0"/>
            </a:xfrm>
            <a:prstGeom prst="straightConnector1">
              <a:avLst/>
            </a:prstGeom>
            <a:ln w="38100">
              <a:tailEnd type="triangle"/>
            </a:ln>
          </p:spPr>
          <p:style>
            <a:lnRef idx="1">
              <a:schemeClr val="accent2">
                <a:lumMod val="67000"/>
              </a:schemeClr>
            </a:lnRef>
            <a:fillRef idx="0">
              <a:schemeClr val="accent2">
                <a:lumMod val="67000"/>
              </a:schemeClr>
            </a:fillRef>
            <a:effectRef idx="0">
              <a:schemeClr val="accent2">
                <a:lumMod val="67000"/>
              </a:schemeClr>
            </a:effectRef>
            <a:fontRef idx="minor">
              <a:schemeClr val="tx1"/>
            </a:fontRef>
          </p:style>
        </p:cxnSp>
        <p:cxnSp>
          <p:nvCxnSpPr>
            <p:cNvPr id="26" name="Straight Arrow Connector 25">
              <a:extLst>
                <a:ext uri="{FF2B5EF4-FFF2-40B4-BE49-F238E27FC236}">
                  <a16:creationId xmlns:a16="http://schemas.microsoft.com/office/drawing/2014/main" id="{E8567F77-B769-F7B6-CD9E-4F077874CC95}"/>
                </a:ext>
              </a:extLst>
            </p:cNvPr>
            <p:cNvCxnSpPr>
              <a:cxnSpLocks/>
            </p:cNvCxnSpPr>
            <p:nvPr/>
          </p:nvCxnSpPr>
          <p:spPr>
            <a:xfrm>
              <a:off x="10661695" y="3189061"/>
              <a:ext cx="0" cy="620111"/>
            </a:xfrm>
            <a:prstGeom prst="straightConnector1">
              <a:avLst/>
            </a:prstGeom>
            <a:ln w="38100">
              <a:tailEnd type="triangle"/>
            </a:ln>
          </p:spPr>
          <p:style>
            <a:lnRef idx="1">
              <a:schemeClr val="accent2">
                <a:lumMod val="67000"/>
              </a:schemeClr>
            </a:lnRef>
            <a:fillRef idx="0">
              <a:schemeClr val="accent2">
                <a:lumMod val="67000"/>
              </a:schemeClr>
            </a:fillRef>
            <a:effectRef idx="0">
              <a:schemeClr val="accent2">
                <a:lumMod val="67000"/>
              </a:schemeClr>
            </a:effectRef>
            <a:fontRef idx="minor">
              <a:schemeClr val="tx1"/>
            </a:fontRef>
          </p:style>
        </p:cxnSp>
        <p:cxnSp>
          <p:nvCxnSpPr>
            <p:cNvPr id="28" name="Straight Arrow Connector 27">
              <a:extLst>
                <a:ext uri="{FF2B5EF4-FFF2-40B4-BE49-F238E27FC236}">
                  <a16:creationId xmlns:a16="http://schemas.microsoft.com/office/drawing/2014/main" id="{966C4E2A-39D5-60BB-3A7B-762970A4671F}"/>
                </a:ext>
              </a:extLst>
            </p:cNvPr>
            <p:cNvCxnSpPr>
              <a:cxnSpLocks/>
              <a:stCxn id="13" idx="1"/>
              <a:endCxn id="14" idx="3"/>
            </p:cNvCxnSpPr>
            <p:nvPr/>
          </p:nvCxnSpPr>
          <p:spPr>
            <a:xfrm flipH="1" flipV="1">
              <a:off x="9135593" y="4119231"/>
              <a:ext cx="674764" cy="1"/>
            </a:xfrm>
            <a:prstGeom prst="straightConnector1">
              <a:avLst/>
            </a:prstGeom>
            <a:ln w="38100">
              <a:tailEnd type="triangle"/>
            </a:ln>
          </p:spPr>
          <p:style>
            <a:lnRef idx="1">
              <a:schemeClr val="accent2">
                <a:lumMod val="67000"/>
              </a:schemeClr>
            </a:lnRef>
            <a:fillRef idx="0">
              <a:schemeClr val="accent2">
                <a:lumMod val="67000"/>
              </a:schemeClr>
            </a:fillRef>
            <a:effectRef idx="0">
              <a:schemeClr val="accent2">
                <a:lumMod val="67000"/>
              </a:schemeClr>
            </a:effectRef>
            <a:fontRef idx="minor">
              <a:schemeClr val="tx1"/>
            </a:fontRef>
          </p:style>
        </p:cxnSp>
        <p:cxnSp>
          <p:nvCxnSpPr>
            <p:cNvPr id="32" name="Straight Arrow Connector 31">
              <a:extLst>
                <a:ext uri="{FF2B5EF4-FFF2-40B4-BE49-F238E27FC236}">
                  <a16:creationId xmlns:a16="http://schemas.microsoft.com/office/drawing/2014/main" id="{F6E0B8D6-CFDC-6C7F-A75D-C00164A627C1}"/>
                </a:ext>
              </a:extLst>
            </p:cNvPr>
            <p:cNvCxnSpPr>
              <a:cxnSpLocks/>
            </p:cNvCxnSpPr>
            <p:nvPr/>
          </p:nvCxnSpPr>
          <p:spPr>
            <a:xfrm flipH="1" flipV="1">
              <a:off x="6758153" y="4094753"/>
              <a:ext cx="674764" cy="1"/>
            </a:xfrm>
            <a:prstGeom prst="straightConnector1">
              <a:avLst/>
            </a:prstGeom>
            <a:ln w="38100">
              <a:tailEnd type="triangle"/>
            </a:ln>
          </p:spPr>
          <p:style>
            <a:lnRef idx="1">
              <a:schemeClr val="accent2">
                <a:lumMod val="67000"/>
              </a:schemeClr>
            </a:lnRef>
            <a:fillRef idx="0">
              <a:schemeClr val="accent2">
                <a:lumMod val="67000"/>
              </a:schemeClr>
            </a:fillRef>
            <a:effectRef idx="0">
              <a:schemeClr val="accent2">
                <a:lumMod val="67000"/>
              </a:schemeClr>
            </a:effectRef>
            <a:fontRef idx="minor">
              <a:schemeClr val="tx1"/>
            </a:fontRef>
          </p:style>
        </p:cxnSp>
        <p:cxnSp>
          <p:nvCxnSpPr>
            <p:cNvPr id="33" name="Straight Arrow Connector 32">
              <a:extLst>
                <a:ext uri="{FF2B5EF4-FFF2-40B4-BE49-F238E27FC236}">
                  <a16:creationId xmlns:a16="http://schemas.microsoft.com/office/drawing/2014/main" id="{5094D1DF-4FB0-BE7A-9153-141A3D730762}"/>
                </a:ext>
              </a:extLst>
            </p:cNvPr>
            <p:cNvCxnSpPr>
              <a:cxnSpLocks/>
            </p:cNvCxnSpPr>
            <p:nvPr/>
          </p:nvCxnSpPr>
          <p:spPr>
            <a:xfrm flipH="1" flipV="1">
              <a:off x="4380713" y="4157815"/>
              <a:ext cx="674764" cy="1"/>
            </a:xfrm>
            <a:prstGeom prst="straightConnector1">
              <a:avLst/>
            </a:prstGeom>
            <a:ln w="38100">
              <a:tailEnd type="triangle"/>
            </a:ln>
          </p:spPr>
          <p:style>
            <a:lnRef idx="1">
              <a:schemeClr val="accent2">
                <a:lumMod val="67000"/>
              </a:schemeClr>
            </a:lnRef>
            <a:fillRef idx="0">
              <a:schemeClr val="accent2">
                <a:lumMod val="67000"/>
              </a:schemeClr>
            </a:fillRef>
            <a:effectRef idx="0">
              <a:schemeClr val="accent2">
                <a:lumMod val="67000"/>
              </a:schemeClr>
            </a:effectRef>
            <a:fontRef idx="minor">
              <a:schemeClr val="tx1"/>
            </a:fontRef>
          </p:style>
        </p:cxnSp>
        <p:cxnSp>
          <p:nvCxnSpPr>
            <p:cNvPr id="34" name="Straight Arrow Connector 33">
              <a:extLst>
                <a:ext uri="{FF2B5EF4-FFF2-40B4-BE49-F238E27FC236}">
                  <a16:creationId xmlns:a16="http://schemas.microsoft.com/office/drawing/2014/main" id="{AF3F153F-7A7F-FBCB-CE73-A893D4B05F3F}"/>
                </a:ext>
              </a:extLst>
            </p:cNvPr>
            <p:cNvCxnSpPr>
              <a:cxnSpLocks/>
            </p:cNvCxnSpPr>
            <p:nvPr/>
          </p:nvCxnSpPr>
          <p:spPr>
            <a:xfrm flipH="1" flipV="1">
              <a:off x="2003273" y="4157814"/>
              <a:ext cx="674764" cy="1"/>
            </a:xfrm>
            <a:prstGeom prst="straightConnector1">
              <a:avLst/>
            </a:prstGeom>
            <a:ln w="38100">
              <a:tailEnd type="triangle"/>
            </a:ln>
          </p:spPr>
          <p:style>
            <a:lnRef idx="1">
              <a:schemeClr val="accent2">
                <a:lumMod val="67000"/>
              </a:schemeClr>
            </a:lnRef>
            <a:fillRef idx="0">
              <a:schemeClr val="accent2">
                <a:lumMod val="67000"/>
              </a:schemeClr>
            </a:fillRef>
            <a:effectRef idx="0">
              <a:schemeClr val="accent2">
                <a:lumMod val="67000"/>
              </a:schemeClr>
            </a:effectRef>
            <a:fontRef idx="minor">
              <a:schemeClr val="tx1"/>
            </a:fontRef>
          </p:style>
        </p:cxnSp>
      </p:grpSp>
      <p:pic>
        <p:nvPicPr>
          <p:cNvPr id="36" name="Picture 35" descr="campUAS">
            <a:extLst>
              <a:ext uri="{FF2B5EF4-FFF2-40B4-BE49-F238E27FC236}">
                <a16:creationId xmlns:a16="http://schemas.microsoft.com/office/drawing/2014/main" id="{71C5E53F-F0A6-6D1D-0710-794854E132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1148" y="177800"/>
            <a:ext cx="276225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819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purl.org/dc/elements/1.1/"/>
    <ds:schemaRef ds:uri="http://schemas.microsoft.com/office/2006/metadata/properties"/>
    <ds:schemaRef ds:uri="http://purl.org/dc/dcmitype/"/>
    <ds:schemaRef ds:uri="http://schemas.openxmlformats.org/package/2006/metadata/core-properties"/>
    <ds:schemaRef ds:uri="http://schemas.microsoft.com/office/2006/documentManagement/types"/>
    <ds:schemaRef ds:uri="http://www.w3.org/XML/1998/namespace"/>
    <ds:schemaRef ds:uri="71af3243-3dd4-4a8d-8c0d-dd76da1f02a5"/>
    <ds:schemaRef ds:uri="16c05727-aa75-4e4a-9b5f-8a80a1165891"/>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615</TotalTime>
  <Words>1029</Words>
  <Application>Microsoft Office PowerPoint</Application>
  <PresentationFormat>Widescreen</PresentationFormat>
  <Paragraphs>115</Paragraphs>
  <Slides>25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Trade Gothic LT Pro</vt:lpstr>
      <vt:lpstr>Trebuchet MS</vt:lpstr>
      <vt:lpstr>Wingdings</vt:lpstr>
      <vt:lpstr>Office Theme</vt:lpstr>
      <vt:lpstr>Energy Saving Intelligent Smart Lights</vt:lpstr>
      <vt:lpstr>Introduction</vt:lpstr>
      <vt:lpstr>Problem Statement </vt:lpstr>
      <vt:lpstr>Objectives </vt:lpstr>
      <vt:lpstr>Methodology</vt:lpstr>
      <vt:lpstr>Overview of Sensor Used</vt:lpstr>
      <vt:lpstr>Overview of Setup</vt:lpstr>
      <vt:lpstr>Implementation</vt:lpstr>
      <vt:lpstr>Flowchart</vt:lpstr>
      <vt:lpstr>Pre-Processing of Signal </vt:lpstr>
      <vt:lpstr>Features Extraction </vt:lpstr>
      <vt:lpstr>1. ML Model: Multilayers Perceptron(MLP)</vt:lpstr>
      <vt:lpstr>2. ML Model: Random Forest</vt:lpstr>
      <vt:lpstr>Results</vt:lpstr>
      <vt:lpstr>Pre-processing Signal</vt:lpstr>
      <vt:lpstr>1. MLP: Results for Static Object</vt:lpstr>
      <vt:lpstr>1. MLP: Results for Dynamic Object (Person Walking) </vt:lpstr>
      <vt:lpstr>1. MLP: Results for Dynamic Object (Person Sitting) </vt:lpstr>
      <vt:lpstr>1. MLP: Results for Dynamic Object (Person Steady) </vt:lpstr>
      <vt:lpstr>Analysis of MLP Results</vt:lpstr>
      <vt:lpstr>Random Forest : Results for Classification between Static and Dynamic Object.</vt:lpstr>
      <vt:lpstr>Analysis of Random Forest Results</vt:lpstr>
      <vt:lpstr>Conclusion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Jenny Nadar</dc:creator>
  <cp:lastModifiedBy>Jenny Nadar</cp:lastModifiedBy>
  <cp:revision>4</cp:revision>
  <dcterms:created xsi:type="dcterms:W3CDTF">2024-10-10T17:54:51Z</dcterms:created>
  <dcterms:modified xsi:type="dcterms:W3CDTF">2024-10-11T17:41:44Z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