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3" d="100"/>
          <a:sy n="113" d="100"/>
        </p:scale>
        <p:origin x="744"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 Id="rId1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5155F2-B992-344D-B599-BA130F7AC538}" type="datetimeFigureOut">
              <a:rPr lang="en-US" smtClean="0"/>
              <a:t>2020-03-03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356832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155F2-B992-344D-B599-BA130F7AC538}" type="datetimeFigureOut">
              <a:rPr lang="en-US" smtClean="0"/>
              <a:t>2020-03-03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393885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155F2-B992-344D-B599-BA130F7AC538}" type="datetimeFigureOut">
              <a:rPr lang="en-US" smtClean="0"/>
              <a:t>2020-03-03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92347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no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123707" y="206152"/>
            <a:ext cx="8915142" cy="48569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237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155F2-B992-344D-B599-BA130F7AC538}" type="datetimeFigureOut">
              <a:rPr lang="en-US" smtClean="0"/>
              <a:t>2020-03-03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221141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5155F2-B992-344D-B599-BA130F7AC538}" type="datetimeFigureOut">
              <a:rPr lang="en-US" smtClean="0"/>
              <a:t>2020-03-03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225529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5155F2-B992-344D-B599-BA130F7AC538}" type="datetimeFigureOut">
              <a:rPr lang="en-US" smtClean="0"/>
              <a:t>2020-03-03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206236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5155F2-B992-344D-B599-BA130F7AC538}" type="datetimeFigureOut">
              <a:rPr lang="en-US" smtClean="0"/>
              <a:t>2020-03-03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328844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155F2-B992-344D-B599-BA130F7AC538}" type="datetimeFigureOut">
              <a:rPr lang="en-US" smtClean="0"/>
              <a:t>2020-03-03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368189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155F2-B992-344D-B599-BA130F7AC538}" type="datetimeFigureOut">
              <a:rPr lang="en-US" smtClean="0"/>
              <a:t>2020-03-03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201008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155F2-B992-344D-B599-BA130F7AC538}" type="datetimeFigureOut">
              <a:rPr lang="en-US" smtClean="0"/>
              <a:t>2020-03-03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78932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C5155F2-B992-344D-B599-BA130F7AC538}" type="datetimeFigureOut">
              <a:rPr lang="en-US" smtClean="0"/>
              <a:t>2020-03-03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947476-F6E0-2F4C-97C9-975E697FF5F2}" type="slidenum">
              <a:rPr lang="en-US" smtClean="0"/>
              <a:t>‹#›</a:t>
            </a:fld>
            <a:endParaRPr lang="en-US"/>
          </a:p>
        </p:txBody>
      </p:sp>
    </p:spTree>
    <p:extLst>
      <p:ext uri="{BB962C8B-B14F-4D97-AF65-F5344CB8AC3E}">
        <p14:creationId xmlns:p14="http://schemas.microsoft.com/office/powerpoint/2010/main" val="110140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markdown.rstudio.com/lesson-1.html"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Start</a:t>
            </a:r>
            <a:r>
              <a:rPr/>
              <a:t> </a:t>
            </a:r>
            <a:r>
              <a:rPr/>
              <a:t>Writing</a:t>
            </a:r>
            <a:r>
              <a:rPr/>
              <a:t> </a:t>
            </a:r>
            <a:r>
              <a:rPr/>
              <a:t>Manuscripts</a:t>
            </a:r>
            <a:r>
              <a:rPr/>
              <a:t> </a:t>
            </a:r>
            <a:r>
              <a:rPr/>
              <a:t>in</a:t>
            </a:r>
            <a:r>
              <a:rPr/>
              <a:t> </a:t>
            </a:r>
            <a:r>
              <a:rPr/>
              <a:t>Rmarkdown…</a:t>
            </a:r>
          </a:p>
        </p:txBody>
      </p:sp>
      <p:sp>
        <p:nvSpPr>
          <p:cNvPr id="3" name="Subtitle 2"/>
          <p:cNvSpPr>
            <a:spLocks noGrp="1"/>
          </p:cNvSpPr>
          <p:nvPr>
            <p:ph type="subTitle" idx="1"/>
          </p:nvPr>
        </p:nvSpPr>
        <p:spPr>
          <a:xfrm>
            <a:off x="1371600" y="2914650"/>
            <a:ext cx="6400800" cy="1314450"/>
          </a:xfrm>
        </p:spPr>
        <p:txBody>
          <a:bodyPr/>
          <a:lstStyle/>
          <a:p>
            <a:pPr lvl="0" marL="0" indent="0">
              <a:buNone/>
            </a:pPr>
            <a:r>
              <a:rPr/>
              <a:t>…especially</a:t>
            </a:r>
            <a:r>
              <a:rPr/>
              <a:t> </a:t>
            </a:r>
            <a:r>
              <a:rPr/>
              <a:t>if</a:t>
            </a:r>
            <a:r>
              <a:rPr/>
              <a:t> </a:t>
            </a:r>
            <a:r>
              <a:rPr/>
              <a:t>you</a:t>
            </a:r>
            <a:r>
              <a:rPr/>
              <a:t> </a:t>
            </a:r>
            <a:r>
              <a:rPr/>
              <a:t>already</a:t>
            </a:r>
            <a:r>
              <a:rPr/>
              <a:t> </a:t>
            </a:r>
            <a:r>
              <a:rPr/>
              <a:t>know</a:t>
            </a:r>
            <a:r>
              <a:rPr/>
              <a:t> </a:t>
            </a:r>
            <a:r>
              <a:rPr/>
              <a:t>R</a:t>
            </a:r>
            <a:br/>
            <a:br/>
            <a:r>
              <a:rPr/>
              <a:t>Jenna</a:t>
            </a:r>
            <a:r>
              <a:rPr/>
              <a:t> </a:t>
            </a:r>
            <a:r>
              <a:rPr/>
              <a:t>Hamlin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lstStyle/>
          <a:p>
            <a:pPr lvl="0" marL="0" indent="0">
              <a:buNone/>
            </a:pPr>
            <a:r>
              <a:rPr/>
              <a:t>Highlights</a:t>
            </a:r>
            <a:r>
              <a:rPr/>
              <a:t> </a:t>
            </a:r>
            <a:r>
              <a:rPr/>
              <a:t>on</a:t>
            </a:r>
            <a:r>
              <a:rPr/>
              <a:t> </a:t>
            </a:r>
            <a:r>
              <a:rPr/>
              <a:t>our</a:t>
            </a:r>
            <a:r>
              <a:rPr/>
              <a:t> </a:t>
            </a:r>
            <a:r>
              <a:rPr/>
              <a:t>tour</a:t>
            </a:r>
            <a:r>
              <a:rPr/>
              <a:t> </a:t>
            </a:r>
            <a:r>
              <a:rPr/>
              <a:t>of</a:t>
            </a:r>
            <a:r>
              <a:rPr/>
              <a:t> </a:t>
            </a:r>
            <a:r>
              <a:rPr/>
              <a:t>Rmarkdown</a:t>
            </a:r>
          </a:p>
        </p:txBody>
      </p:sp>
      <p:sp>
        <p:nvSpPr>
          <p:cNvPr id="3" name="Content Placeholder 2"/>
          <p:cNvSpPr>
            <a:spLocks noGrp="1"/>
          </p:cNvSpPr>
          <p:nvPr>
            <p:ph idx="1"/>
          </p:nvPr>
        </p:nvSpPr>
        <p:spPr/>
        <p:txBody>
          <a:bodyPr/>
          <a:lstStyle/>
          <a:p>
            <a:pPr lvl="1"/>
            <a:r>
              <a:rPr/>
              <a:t>What is markdown</a:t>
            </a:r>
          </a:p>
          <a:p>
            <a:pPr lvl="1"/>
            <a:r>
              <a:rPr/>
              <a:t>What is Rmarkdown</a:t>
            </a:r>
          </a:p>
          <a:p>
            <a:pPr lvl="1"/>
            <a:r>
              <a:rPr/>
              <a:t>Analyses using R in Rmarkdown</a:t>
            </a:r>
          </a:p>
          <a:p>
            <a:pPr lvl="1"/>
            <a:r>
              <a:rPr/>
              <a:t>Integrating references using BibTeX</a:t>
            </a:r>
          </a:p>
          <a:p>
            <a:pPr lvl="1"/>
            <a:r>
              <a:rPr/>
              <a:t>Equations and other formatting with LaTeX</a:t>
            </a:r>
          </a:p>
          <a:p>
            <a:pPr lvl="1"/>
            <a:r>
              <a:rPr/>
              <a:t>Formatting references using CSL files</a:t>
            </a:r>
          </a:p>
          <a:p>
            <a:pPr lvl="1"/>
            <a:r>
              <a:rPr/>
              <a:t>Incorporating version control with git/github</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lstStyle/>
          <a:p>
            <a:pPr lvl="0" marL="0" indent="0">
              <a:buNone/>
            </a:pPr>
            <a:r>
              <a:rPr/>
              <a:t>Markdown</a:t>
            </a:r>
          </a:p>
        </p:txBody>
      </p:sp>
      <p:pic>
        <p:nvPicPr>
          <p:cNvPr descr="/Users/jennahamlin/Desktop/GiGte/images/markdownCheatSheet.png" id="0" name="Picture 1"/>
          <p:cNvPicPr>
            <a:picLocks noGrp="1" noChangeAspect="1"/>
          </p:cNvPicPr>
          <p:nvPr/>
        </p:nvPicPr>
        <p:blipFill>
          <a:blip r:embed="rId2"/>
          <a:stretch>
            <a:fillRect/>
          </a:stretch>
        </p:blipFill>
        <p:spPr bwMode="auto">
          <a:xfrm>
            <a:off x="1422400" y="203200"/>
            <a:ext cx="6273800" cy="4343400"/>
          </a:xfrm>
          <a:prstGeom prst="rect">
            <a:avLst/>
          </a:prstGeom>
          <a:noFill/>
          <a:ln w="9525">
            <a:noFill/>
            <a:headEnd/>
            <a:tailEnd/>
          </a:ln>
        </p:spPr>
      </p:pic>
      <p:sp>
        <p:nvSpPr>
          <p:cNvPr id="1" name="TextBox 3"/>
          <p:cNvSpPr txBox="1"/>
          <p:nvPr/>
        </p:nvSpPr>
        <p:spPr>
          <a:xfrm>
            <a:off x="114300" y="4546600"/>
            <a:ext cx="8902700" cy="508000"/>
          </a:xfrm>
          <a:prstGeom prst="rect">
            <a:avLst/>
          </a:prstGeom>
          <a:noFill/>
        </p:spPr>
        <p:txBody>
          <a:bodyPr/>
          <a:lstStyle/>
          <a:p>
            <a:pPr lvl="0" marL="0" indent="0" algn="ctr">
              <a:buNone/>
            </a:pPr>
            <a:r>
              <a:rPr/>
              <a:t>Markdown</a:t>
            </a:r>
            <a:r>
              <a:rPr/>
              <a:t> </a:t>
            </a:r>
            <a:r>
              <a:rPr/>
              <a:t>is</a:t>
            </a:r>
            <a:r>
              <a:rPr/>
              <a:t> </a:t>
            </a:r>
            <a:r>
              <a:rPr/>
              <a:t>a</a:t>
            </a:r>
            <a:r>
              <a:rPr/>
              <a:t> </a:t>
            </a:r>
            <a:r>
              <a:rPr/>
              <a:t>lightweight</a:t>
            </a:r>
            <a:r>
              <a:rPr/>
              <a:t> </a:t>
            </a:r>
            <a:r>
              <a:rPr/>
              <a:t>markup</a:t>
            </a:r>
            <a:r>
              <a:rPr/>
              <a:t> </a:t>
            </a:r>
            <a:r>
              <a:rPr/>
              <a:t>language</a:t>
            </a:r>
            <a:r>
              <a:rPr/>
              <a:t> </a:t>
            </a:r>
            <a:r>
              <a:rPr/>
              <a:t>with</a:t>
            </a:r>
            <a:r>
              <a:rPr/>
              <a:t> </a:t>
            </a:r>
            <a:r>
              <a:rPr/>
              <a:t>plain-text-formatting</a:t>
            </a:r>
            <a:r>
              <a:rPr/>
              <a:t> </a:t>
            </a:r>
            <a:r>
              <a:rPr/>
              <a:t>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a:t>
            </a:r>
            <a:r>
              <a:rPr/>
              <a:t>link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lstStyle/>
          <a:p>
            <a:pPr lvl="0" marL="0" indent="0">
              <a:buNone/>
            </a:pPr>
            <a:r>
              <a:rPr/>
              <a:t>Rmarkdown</a:t>
            </a:r>
          </a:p>
        </p:txBody>
      </p:sp>
      <p:pic>
        <p:nvPicPr>
          <p:cNvPr descr="/Users/jennahamlin/Desktop/GiGte/images/Rmarkdown.open.png" id="0" name="Picture 1"/>
          <p:cNvPicPr>
            <a:picLocks noGrp="1" noChangeAspect="1"/>
          </p:cNvPicPr>
          <p:nvPr/>
        </p:nvPicPr>
        <p:blipFill>
          <a:blip r:embed="rId2"/>
          <a:stretch>
            <a:fillRect/>
          </a:stretch>
        </p:blipFill>
        <p:spPr bwMode="auto">
          <a:xfrm>
            <a:off x="114300" y="889000"/>
            <a:ext cx="8902700" cy="2959100"/>
          </a:xfrm>
          <a:prstGeom prst="rect">
            <a:avLst/>
          </a:prstGeom>
          <a:noFill/>
          <a:ln w="9525">
            <a:noFill/>
            <a:headEnd/>
            <a:tailEnd/>
          </a:ln>
        </p:spPr>
      </p:pic>
      <p:sp>
        <p:nvSpPr>
          <p:cNvPr id="1" name="TextBox 3"/>
          <p:cNvSpPr txBox="1"/>
          <p:nvPr/>
        </p:nvSpPr>
        <p:spPr>
          <a:xfrm>
            <a:off x="114300" y="4546600"/>
            <a:ext cx="8902700" cy="508000"/>
          </a:xfrm>
          <a:prstGeom prst="rect">
            <a:avLst/>
          </a:prstGeom>
          <a:noFill/>
        </p:spPr>
        <p:txBody>
          <a:bodyPr/>
          <a:lstStyle/>
          <a:p>
            <a:pPr lvl="0" marL="0" indent="0" algn="ctr">
              <a:buNone/>
            </a:pPr>
            <a:r>
              <a:rPr/>
              <a:t>Rmarkdown</a:t>
            </a:r>
            <a:r>
              <a:rPr/>
              <a:t> </a:t>
            </a:r>
            <a:r>
              <a:rPr/>
              <a:t>is</a:t>
            </a:r>
            <a:r>
              <a:rPr/>
              <a:t> </a:t>
            </a:r>
            <a:r>
              <a:rPr/>
              <a:t>a</a:t>
            </a:r>
            <a:r>
              <a:rPr/>
              <a:t> </a:t>
            </a:r>
            <a:r>
              <a:rPr/>
              <a:t>text</a:t>
            </a:r>
            <a:r>
              <a:rPr/>
              <a:t> </a:t>
            </a:r>
            <a:r>
              <a:rPr/>
              <a:t>file</a:t>
            </a:r>
            <a:r>
              <a:rPr/>
              <a:t> </a:t>
            </a:r>
            <a:r>
              <a:rPr/>
              <a:t>that</a:t>
            </a:r>
            <a:r>
              <a:rPr/>
              <a:t> </a:t>
            </a:r>
            <a:r>
              <a:rPr/>
              <a:t>can</a:t>
            </a:r>
            <a:r>
              <a:rPr/>
              <a:t> </a:t>
            </a:r>
            <a:r>
              <a:rPr/>
              <a:t>generate</a:t>
            </a:r>
            <a:r>
              <a:rPr/>
              <a:t> </a:t>
            </a:r>
            <a:r>
              <a:rPr/>
              <a:t>high</a:t>
            </a:r>
            <a:r>
              <a:rPr/>
              <a:t> </a:t>
            </a:r>
            <a:r>
              <a:rPr/>
              <a:t>quality</a:t>
            </a:r>
            <a:r>
              <a:rPr/>
              <a:t> </a:t>
            </a:r>
            <a:r>
              <a:rPr/>
              <a:t>reports</a:t>
            </a:r>
            <a:r>
              <a:rPr/>
              <a:t> </a:t>
            </a:r>
            <a:r>
              <a:rPr/>
              <a:t>and</a:t>
            </a:r>
            <a:r>
              <a:rPr/>
              <a:t> </a:t>
            </a:r>
            <a:r>
              <a:rPr/>
              <a:t>execute</a:t>
            </a:r>
            <a:r>
              <a:rPr/>
              <a:t> </a:t>
            </a:r>
            <a:r>
              <a:rPr/>
              <a:t>code</a:t>
            </a:r>
            <a:r>
              <a:rPr/>
              <a:t> </a:t>
            </a:r>
            <a:r>
              <a:rPr/>
              <a:t>which</a:t>
            </a:r>
            <a:r>
              <a:rPr/>
              <a:t> </a:t>
            </a:r>
            <a:r>
              <a:rPr/>
              <a:t>allows</a:t>
            </a:r>
            <a:r>
              <a:rPr/>
              <a:t> </a:t>
            </a:r>
            <a:r>
              <a:rPr/>
              <a:t>reproducibility</a:t>
            </a:r>
            <a:r>
              <a:rPr/>
              <a:t> </a:t>
            </a:r>
            <a:r>
              <a:rPr/>
              <a:t>for</a:t>
            </a:r>
            <a:r>
              <a:rPr/>
              <a:t> </a:t>
            </a:r>
            <a:r>
              <a:rPr/>
              <a:t>output</a:t>
            </a:r>
            <a:r>
              <a:rPr/>
              <a:t> </a:t>
            </a:r>
            <a:r>
              <a:rPr/>
              <a:t>in</a:t>
            </a:r>
            <a:r>
              <a:rPr/>
              <a:t> </a:t>
            </a:r>
            <a:r>
              <a:rPr/>
              <a:t>a</a:t>
            </a:r>
            <a:r>
              <a:rPr/>
              <a:t> </a:t>
            </a:r>
            <a:r>
              <a:rPr/>
              <a:t>dozen</a:t>
            </a:r>
            <a:r>
              <a:rPr/>
              <a:t> </a:t>
            </a:r>
            <a:r>
              <a:rPr/>
              <a:t>static</a:t>
            </a:r>
            <a:r>
              <a:rPr/>
              <a:t> </a:t>
            </a:r>
            <a:r>
              <a:rPr/>
              <a:t>and</a:t>
            </a:r>
            <a:r>
              <a:rPr/>
              <a:t> </a:t>
            </a:r>
            <a:r>
              <a:rPr/>
              <a:t>dynamic</a:t>
            </a:r>
            <a:r>
              <a:rPr/>
              <a:t> </a:t>
            </a:r>
            <a:r>
              <a:rPr/>
              <a:t>formats</a:t>
            </a:r>
            <a:r>
              <a:rPr/>
              <a:t> </a:t>
            </a:r>
            <a:r>
              <a:rPr/>
              <a:t>(including</a:t>
            </a:r>
            <a:r>
              <a:rPr/>
              <a:t> </a:t>
            </a:r>
            <a:r>
              <a:rPr/>
              <a:t>this</a:t>
            </a:r>
            <a:r>
              <a:rPr/>
              <a:t> </a:t>
            </a:r>
            <a:r>
              <a:rPr/>
              <a:t>powerpoint).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a:t>
            </a:r>
            <a:r>
              <a:rPr>
                <a:hlinkClick r:id="rId2"/>
              </a:rPr>
              <a:t>https://rmarkdown.rstudio.com/lesson-1.html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lstStyle/>
          <a:p>
            <a:pPr lvl="0" marL="0" indent="0">
              <a:buNone/>
            </a:pPr>
            <a:r>
              <a:rPr/>
              <a:t>.Rmd</a:t>
            </a:r>
            <a:r>
              <a:rPr/>
              <a:t> </a:t>
            </a:r>
            <a:r>
              <a:rPr/>
              <a:t>files</a:t>
            </a:r>
          </a:p>
        </p:txBody>
      </p:sp>
      <p:pic>
        <p:nvPicPr>
          <p:cNvPr descr="/Users/jennahamlin/Desktop/GiGte/images/Rmd.output.png" id="0" name="Picture 1"/>
          <p:cNvPicPr>
            <a:picLocks noGrp="1" noChangeAspect="1"/>
          </p:cNvPicPr>
          <p:nvPr/>
        </p:nvPicPr>
        <p:blipFill>
          <a:blip r:embed="rId2"/>
          <a:stretch>
            <a:fillRect/>
          </a:stretch>
        </p:blipFill>
        <p:spPr bwMode="auto">
          <a:xfrm>
            <a:off x="1676400" y="203200"/>
            <a:ext cx="5791200" cy="4343400"/>
          </a:xfrm>
          <a:prstGeom prst="rect">
            <a:avLst/>
          </a:prstGeom>
          <a:noFill/>
          <a:ln w="9525">
            <a:noFill/>
            <a:headEnd/>
            <a:tailEnd/>
          </a:ln>
        </p:spPr>
      </p:pic>
      <p:sp>
        <p:nvSpPr>
          <p:cNvPr id="1" name="TextBox 3"/>
          <p:cNvSpPr txBox="1"/>
          <p:nvPr/>
        </p:nvSpPr>
        <p:spPr>
          <a:xfrm>
            <a:off x="114300" y="4546600"/>
            <a:ext cx="8902700" cy="508000"/>
          </a:xfrm>
          <a:prstGeom prst="rect">
            <a:avLst/>
          </a:prstGeom>
          <a:noFill/>
        </p:spPr>
        <p:txBody>
          <a:bodyPr/>
          <a:lstStyle/>
          <a:p>
            <a:pPr lvl="0" marL="0" indent="0" algn="ctr">
              <a:buNone/>
            </a:pPr>
            <a:r>
              <a:rPr/>
              <a:t>.Rmd</a:t>
            </a:r>
            <a:r>
              <a:rPr/>
              <a:t> </a:t>
            </a:r>
            <a:r>
              <a:rPr/>
              <a:t>files</a:t>
            </a:r>
            <a:r>
              <a:rPr/>
              <a:t> </a:t>
            </a:r>
            <a:r>
              <a:rPr/>
              <a:t>can</a:t>
            </a:r>
            <a:r>
              <a:rPr/>
              <a:t> </a:t>
            </a:r>
            <a:r>
              <a:rPr/>
              <a:t>be</a:t>
            </a:r>
            <a:r>
              <a:rPr/>
              <a:t> </a:t>
            </a:r>
            <a:r>
              <a:rPr/>
              <a:t>opened</a:t>
            </a:r>
            <a:r>
              <a:rPr/>
              <a:t> </a:t>
            </a:r>
            <a:r>
              <a:rPr/>
              <a:t>and</a:t>
            </a:r>
            <a:r>
              <a:rPr/>
              <a:t> </a:t>
            </a:r>
            <a:r>
              <a:rPr/>
              <a:t>edited</a:t>
            </a:r>
            <a:r>
              <a:rPr/>
              <a:t> </a:t>
            </a:r>
            <a:r>
              <a:rPr/>
              <a:t>in</a:t>
            </a:r>
            <a:r>
              <a:rPr/>
              <a:t> </a:t>
            </a:r>
            <a:r>
              <a:rPr/>
              <a:t>Rstudio,</a:t>
            </a:r>
            <a:r>
              <a:rPr/>
              <a:t> </a:t>
            </a:r>
            <a:r>
              <a:rPr/>
              <a:t>and</a:t>
            </a:r>
            <a:r>
              <a:rPr/>
              <a:t> </a:t>
            </a:r>
            <a:r>
              <a:rPr/>
              <a:t>turned</a:t>
            </a:r>
            <a:r>
              <a:rPr/>
              <a:t> </a:t>
            </a:r>
            <a:r>
              <a:rPr/>
              <a:t>into</a:t>
            </a:r>
            <a:r>
              <a:rPr/>
              <a:t> </a:t>
            </a:r>
            <a:r>
              <a:rPr/>
              <a:t>HTML,</a:t>
            </a:r>
            <a:r>
              <a:rPr/>
              <a:t> </a:t>
            </a:r>
            <a:r>
              <a:rPr/>
              <a:t>PDF,</a:t>
            </a:r>
            <a:r>
              <a:rPr/>
              <a:t> </a:t>
            </a:r>
            <a:r>
              <a:rPr/>
              <a:t>or</a:t>
            </a:r>
            <a:r>
              <a:rPr/>
              <a:t> </a:t>
            </a:r>
            <a:r>
              <a:rPr/>
              <a:t>DOCX</a:t>
            </a:r>
            <a:r>
              <a:rPr/>
              <a:t> </a:t>
            </a:r>
            <a:r>
              <a:rPr/>
              <a:t>files</a:t>
            </a:r>
            <a:r>
              <a:rPr/>
              <a:t> </a:t>
            </a:r>
            <a:r>
              <a:rPr/>
              <a:t>with</a:t>
            </a:r>
            <a:r>
              <a:rPr/>
              <a:t> </a:t>
            </a:r>
            <a:r>
              <a:rPr/>
              <a:t>the</a:t>
            </a:r>
            <a:r>
              <a:rPr/>
              <a:t> </a:t>
            </a:r>
            <a:r>
              <a:rPr/>
              <a:t>push</a:t>
            </a:r>
            <a:r>
              <a:rPr/>
              <a:t> </a:t>
            </a:r>
            <a:r>
              <a:rPr/>
              <a:t>of</a:t>
            </a:r>
            <a:r>
              <a:rPr/>
              <a:t> </a:t>
            </a:r>
            <a:r>
              <a:rPr/>
              <a:t>button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lstStyle/>
          <a:p>
            <a:pPr lvl="0" marL="0" indent="0">
              <a:buNone/>
            </a:pPr>
            <a:r>
              <a:rPr/>
              <a:t>Analyses</a:t>
            </a:r>
            <a:r>
              <a:rPr/>
              <a:t> </a:t>
            </a:r>
            <a:r>
              <a:rPr/>
              <a:t>using</a:t>
            </a:r>
            <a:r>
              <a:rPr/>
              <a:t> </a:t>
            </a:r>
            <a:r>
              <a:rPr/>
              <a:t>R</a:t>
            </a:r>
            <a:r>
              <a:rPr/>
              <a:t> </a:t>
            </a:r>
            <a:r>
              <a:rPr/>
              <a:t>code</a:t>
            </a:r>
          </a:p>
        </p:txBody>
      </p:sp>
      <p:pic>
        <p:nvPicPr>
          <p:cNvPr descr="/Users/jennahamlin/Desktop/GiGte/images/integrateRCode.png" id="0" name="Picture 1"/>
          <p:cNvPicPr>
            <a:picLocks noGrp="1" noChangeAspect="1"/>
          </p:cNvPicPr>
          <p:nvPr/>
        </p:nvPicPr>
        <p:blipFill>
          <a:blip r:embed="rId2"/>
          <a:stretch>
            <a:fillRect/>
          </a:stretch>
        </p:blipFill>
        <p:spPr bwMode="auto">
          <a:xfrm>
            <a:off x="1676400" y="203200"/>
            <a:ext cx="5791200" cy="4343400"/>
          </a:xfrm>
          <a:prstGeom prst="rect">
            <a:avLst/>
          </a:prstGeom>
          <a:noFill/>
          <a:ln w="9525">
            <a:noFill/>
            <a:headEnd/>
            <a:tailEnd/>
          </a:ln>
        </p:spPr>
      </p:pic>
      <p:sp>
        <p:nvSpPr>
          <p:cNvPr id="1" name="TextBox 3"/>
          <p:cNvSpPr txBox="1"/>
          <p:nvPr/>
        </p:nvSpPr>
        <p:spPr>
          <a:xfrm>
            <a:off x="114300" y="4546600"/>
            <a:ext cx="8902700" cy="508000"/>
          </a:xfrm>
          <a:prstGeom prst="rect">
            <a:avLst/>
          </a:prstGeom>
          <a:noFill/>
        </p:spPr>
        <p:txBody>
          <a:bodyPr/>
          <a:lstStyle/>
          <a:p>
            <a:pPr lvl="0" marL="0" indent="0" algn="ctr">
              <a:buNone/>
            </a:pPr>
            <a:r>
              <a:rPr/>
              <a:t>Integrate</a:t>
            </a:r>
            <a:r>
              <a:rPr/>
              <a:t> </a:t>
            </a:r>
            <a:r>
              <a:rPr/>
              <a:t>R</a:t>
            </a:r>
            <a:r>
              <a:rPr/>
              <a:t> </a:t>
            </a:r>
            <a:r>
              <a:rPr/>
              <a:t>code</a:t>
            </a:r>
            <a:r>
              <a:rPr/>
              <a:t> </a:t>
            </a:r>
            <a:r>
              <a:rPr/>
              <a:t>directly</a:t>
            </a:r>
            <a:r>
              <a:rPr/>
              <a:t> </a:t>
            </a:r>
            <a:r>
              <a:rPr/>
              <a:t>(avoiding</a:t>
            </a:r>
            <a:r>
              <a:rPr/>
              <a:t> </a:t>
            </a:r>
            <a:r>
              <a:rPr/>
              <a:t>the</a:t>
            </a:r>
            <a:r>
              <a:rPr/>
              <a:t> </a:t>
            </a:r>
            <a:r>
              <a:rPr/>
              <a:t>need</a:t>
            </a:r>
            <a:r>
              <a:rPr/>
              <a:t> </a:t>
            </a:r>
            <a:r>
              <a:rPr/>
              <a:t>to</a:t>
            </a:r>
            <a:r>
              <a:rPr/>
              <a:t> </a:t>
            </a:r>
            <a:r>
              <a:rPr/>
              <a:t>awkwardly</a:t>
            </a:r>
            <a:r>
              <a:rPr/>
              <a:t> </a:t>
            </a:r>
            <a:r>
              <a:rPr/>
              <a:t>copy-paste</a:t>
            </a:r>
            <a:r>
              <a:rPr/>
              <a:t> </a:t>
            </a:r>
            <a:r>
              <a:rPr/>
              <a:t>analyses,</a:t>
            </a:r>
            <a:r>
              <a:rPr/>
              <a:t> </a:t>
            </a:r>
            <a:r>
              <a:rPr/>
              <a:t>tables,</a:t>
            </a:r>
            <a:r>
              <a:rPr/>
              <a:t> </a:t>
            </a:r>
            <a:r>
              <a:rPr/>
              <a:t>or</a:t>
            </a:r>
            <a:r>
              <a:rPr/>
              <a:t> </a:t>
            </a:r>
            <a:r>
              <a:rPr/>
              <a:t>figures)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marL="0" indent="0">
              <a:buNone/>
            </a:pPr>
            <a:r>
              <a:rPr/>
              <a:t>Data science is an exciting discipline that allows you to turn raw data into understanding, insight, and knowledge. The goal of “R for Data Science” is to help you learn the most important tools in R that will allow you to do data science.</a:t>
            </a:r>
          </a:p>
        </p:txBody>
      </p:sp>
      <p:sp>
        <p:nvSpPr>
          <p:cNvPr id="4" name="Content Placeholder 3"/>
          <p:cNvSpPr>
            <a:spLocks noGrp="1"/>
          </p:cNvSpPr>
          <p:nvPr>
            <p:ph sz="half" idx="2"/>
          </p:nvPr>
        </p:nvSpPr>
        <p:spPr/>
        <p:txBody>
          <a:bodyPr/>
          <a:lstStyle/>
          <a:p>
            <a:pPr lvl="0" marL="0" indent="0">
              <a:buNone/>
            </a:pPr>
            <a:r>
              <a:rPr/>
              <a:t>#[]R(markdown.open.png)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Writing Manuscripts in Rmarkdown…</dc:title>
  <dc:creator>Jenna Hamlin</dc:creator>
  <cp:keywords/>
  <dcterms:created xsi:type="dcterms:W3CDTF">2020-03-31T17:15:03Z</dcterms:created>
  <dcterms:modified xsi:type="dcterms:W3CDTF">2020-03-31T17:15:03Z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…especially if you already know R</vt:lpwstr>
  </property>
</Properties>
</file>