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9" r:id="rId3"/>
    <p:sldId id="299" r:id="rId4"/>
    <p:sldId id="298" r:id="rId5"/>
    <p:sldId id="270" r:id="rId6"/>
    <p:sldId id="275" r:id="rId7"/>
    <p:sldId id="319" r:id="rId8"/>
    <p:sldId id="300" r:id="rId9"/>
    <p:sldId id="317" r:id="rId10"/>
    <p:sldId id="318" r:id="rId11"/>
    <p:sldId id="290" r:id="rId12"/>
    <p:sldId id="308" r:id="rId13"/>
    <p:sldId id="305" r:id="rId14"/>
    <p:sldId id="312" r:id="rId15"/>
    <p:sldId id="313" r:id="rId16"/>
    <p:sldId id="315" r:id="rId17"/>
    <p:sldId id="309" r:id="rId18"/>
    <p:sldId id="294" r:id="rId19"/>
    <p:sldId id="302" r:id="rId20"/>
    <p:sldId id="320" r:id="rId21"/>
    <p:sldId id="321" r:id="rId22"/>
    <p:sldId id="311" r:id="rId23"/>
    <p:sldId id="307" r:id="rId24"/>
    <p:sldId id="306" r:id="rId25"/>
    <p:sldId id="291" r:id="rId26"/>
    <p:sldId id="297"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BEBEBE"/>
    <a:srgbClr val="EBF1F9"/>
    <a:srgbClr val="E5E6E8"/>
    <a:srgbClr val="B28659"/>
    <a:srgbClr val="E5D8C9"/>
    <a:srgbClr val="FDC467"/>
    <a:srgbClr val="05264E"/>
    <a:srgbClr val="3F668F"/>
    <a:srgbClr val="4A7EC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3" autoAdjust="0"/>
    <p:restoredTop sz="96966"/>
  </p:normalViewPr>
  <p:slideViewPr>
    <p:cSldViewPr snapToGrid="0" showGuides="1">
      <p:cViewPr varScale="1">
        <p:scale>
          <a:sx n="157" d="100"/>
          <a:sy n="157" d="100"/>
        </p:scale>
        <p:origin x="888" y="16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10B6B7-9287-7501-CDA6-8356E75D131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1D7789-CFE6-22C9-EB44-6E3D7665C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ABCA949-B4EE-25C2-426F-595ACA294586}"/>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5" name="바닥글 개체 틀 4">
            <a:extLst>
              <a:ext uri="{FF2B5EF4-FFF2-40B4-BE49-F238E27FC236}">
                <a16:creationId xmlns:a16="http://schemas.microsoft.com/office/drawing/2014/main" id="{9D007A88-52D3-3EFF-6853-3025E40E38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66BC29-0782-692B-304F-89DC72FBA0A7}"/>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393068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19D579-00AE-5EB2-F99B-B5118D1A8D7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655C236-4919-F27E-161B-2618B810E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450B109-2960-D7CB-5E6F-57AECDDDF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91F961B-86A3-5132-CCE4-45ED29E160D7}"/>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6" name="바닥글 개체 틀 5">
            <a:extLst>
              <a:ext uri="{FF2B5EF4-FFF2-40B4-BE49-F238E27FC236}">
                <a16:creationId xmlns:a16="http://schemas.microsoft.com/office/drawing/2014/main" id="{AF1260B2-A146-9DBC-FB7C-6F60E73FF5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A64D54C-F997-D8B8-74D2-AB628B04D3E7}"/>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183916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28DFA3-D2CC-FBAB-2AE8-7A314CADFFA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8D4F396-6EAC-6880-AA87-59D44962FA4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1D042A8-CF81-6626-654A-EE5786EAC96D}"/>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5" name="바닥글 개체 틀 4">
            <a:extLst>
              <a:ext uri="{FF2B5EF4-FFF2-40B4-BE49-F238E27FC236}">
                <a16:creationId xmlns:a16="http://schemas.microsoft.com/office/drawing/2014/main" id="{583A36F7-0E5B-DBD2-EF15-F210CCA68E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CFC8737-238B-D8A9-1420-12802A9D6B41}"/>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110020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684FF23-7ABB-49BB-D119-51FE28A2EBF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7BDEF98-4A52-6662-C087-4190721C53F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2659EE8-A640-0457-20DC-92E4B93F7406}"/>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5" name="바닥글 개체 틀 4">
            <a:extLst>
              <a:ext uri="{FF2B5EF4-FFF2-40B4-BE49-F238E27FC236}">
                <a16:creationId xmlns:a16="http://schemas.microsoft.com/office/drawing/2014/main" id="{97C4BB77-F193-DE60-5953-7CA99061C1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CD83F9-8415-B2E6-F442-879A4C96BBF8}"/>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33702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451A7B-D5FE-E441-1503-91AF076D64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F000A57-4BB1-90D7-9A6F-399D5430C99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43EAFB6-44BA-E6B2-C394-EB915A575D12}"/>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5" name="바닥글 개체 틀 4">
            <a:extLst>
              <a:ext uri="{FF2B5EF4-FFF2-40B4-BE49-F238E27FC236}">
                <a16:creationId xmlns:a16="http://schemas.microsoft.com/office/drawing/2014/main" id="{4694A2A9-EF85-F2CE-0E94-15AC95BC5A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D47C0A-61DE-4EB3-4C1C-FDA466710D89}"/>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409343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154BB-20A3-CAF0-686B-B87A7432530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6FB4176-3627-D703-6C6F-BF6938C7F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668E5FC-7C90-5052-94EC-78ABBF81223E}"/>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5" name="바닥글 개체 틀 4">
            <a:extLst>
              <a:ext uri="{FF2B5EF4-FFF2-40B4-BE49-F238E27FC236}">
                <a16:creationId xmlns:a16="http://schemas.microsoft.com/office/drawing/2014/main" id="{9F6C6064-42CE-B7E9-D268-47E8C8E8A0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5A491B-103B-2BEB-4AFA-C1149FE1432E}"/>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235038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C1A283-EE82-2C1A-3DA4-5131DF8D86C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89504A-82A1-8D8D-DB0C-A3F6CE009BC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BC1AA47-FE1A-F9B3-105E-E3DE94411C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82B48DB-2625-D595-9982-4E277A909089}"/>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6" name="바닥글 개체 틀 5">
            <a:extLst>
              <a:ext uri="{FF2B5EF4-FFF2-40B4-BE49-F238E27FC236}">
                <a16:creationId xmlns:a16="http://schemas.microsoft.com/office/drawing/2014/main" id="{BA60D0E9-6408-E72F-5A9E-02D5590904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863F2CC-AC0B-8AD8-60B2-0C974AAA9AD0}"/>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194979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639A44-D23A-E98F-5492-82E39FEA5CD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0ED3B6F-DAB5-38C5-EAB5-332D1F797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6D0471C-09F6-6FBC-00AE-7D7683D53E7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BC3F245-0C6E-5337-99FE-2DB8E13CA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06413AE-1364-179C-0373-36D252B3276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B704AEA-C494-2E03-3B01-73CE7B7FAACD}"/>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8" name="바닥글 개체 틀 7">
            <a:extLst>
              <a:ext uri="{FF2B5EF4-FFF2-40B4-BE49-F238E27FC236}">
                <a16:creationId xmlns:a16="http://schemas.microsoft.com/office/drawing/2014/main" id="{5256CD5B-6725-83FA-35FC-6319E870760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7B4BA56-7D94-13F6-4971-F4E916F89C24}"/>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396262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46BDB7-52D3-4377-FC5B-806634CA391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858B586-6E44-28D3-3558-CEB38859FF2D}"/>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4" name="바닥글 개체 틀 3">
            <a:extLst>
              <a:ext uri="{FF2B5EF4-FFF2-40B4-BE49-F238E27FC236}">
                <a16:creationId xmlns:a16="http://schemas.microsoft.com/office/drawing/2014/main" id="{67A1FB35-9E80-F6A9-5490-14E8FAF50F4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5A01088-6933-5538-11A5-6BB49279F120}"/>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208816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CDCF90F-B5DB-F5D8-C34B-7ADF03BBD8BE}"/>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3" name="바닥글 개체 틀 2">
            <a:extLst>
              <a:ext uri="{FF2B5EF4-FFF2-40B4-BE49-F238E27FC236}">
                <a16:creationId xmlns:a16="http://schemas.microsoft.com/office/drawing/2014/main" id="{6C532198-7F79-2181-708B-60F49CF073C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837BC27-D98D-F3D8-A991-F365CD5A44EA}"/>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62265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CB62EF-0AD7-B44F-3952-279BE7A9EAE0}"/>
              </a:ext>
            </a:extLst>
          </p:cNvPr>
          <p:cNvSpPr txBox="1"/>
          <p:nvPr userDrawn="1"/>
        </p:nvSpPr>
        <p:spPr>
          <a:xfrm>
            <a:off x="9987228" y="6602223"/>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5CDCF90F-B5DB-F5D8-C34B-7ADF03BBD8BE}"/>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3" name="바닥글 개체 틀 2">
            <a:extLst>
              <a:ext uri="{FF2B5EF4-FFF2-40B4-BE49-F238E27FC236}">
                <a16:creationId xmlns:a16="http://schemas.microsoft.com/office/drawing/2014/main" id="{6C532198-7F79-2181-708B-60F49CF073C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837BC27-D98D-F3D8-A991-F365CD5A44EA}"/>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33138536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8C51DE-5A41-F314-C453-F725B45A9E0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E9DD596-2CCB-3461-E3EE-D89B9E917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F9492C6-90F1-1929-CD62-B6132DDA3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041367-1003-D118-3265-9249393BC7E7}"/>
              </a:ext>
            </a:extLst>
          </p:cNvPr>
          <p:cNvSpPr>
            <a:spLocks noGrp="1"/>
          </p:cNvSpPr>
          <p:nvPr>
            <p:ph type="dt" sz="half" idx="10"/>
          </p:nvPr>
        </p:nvSpPr>
        <p:spPr/>
        <p:txBody>
          <a:bodyPr/>
          <a:lstStyle/>
          <a:p>
            <a:fld id="{8697CD8D-5FF8-45F7-B5D9-86A8A4C3B6A4}" type="datetimeFigureOut">
              <a:rPr lang="ko-KR" altLang="en-US" smtClean="0"/>
              <a:t>2024. 3. 10.</a:t>
            </a:fld>
            <a:endParaRPr lang="ko-KR" altLang="en-US"/>
          </a:p>
        </p:txBody>
      </p:sp>
      <p:sp>
        <p:nvSpPr>
          <p:cNvPr id="6" name="바닥글 개체 틀 5">
            <a:extLst>
              <a:ext uri="{FF2B5EF4-FFF2-40B4-BE49-F238E27FC236}">
                <a16:creationId xmlns:a16="http://schemas.microsoft.com/office/drawing/2014/main" id="{11068455-54A1-1FAB-47F3-AEEB1757405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2310E8-74A8-D020-ECCC-362B0743776C}"/>
              </a:ext>
            </a:extLst>
          </p:cNvPr>
          <p:cNvSpPr>
            <a:spLocks noGrp="1"/>
          </p:cNvSpPr>
          <p:nvPr>
            <p:ph type="sldNum" sz="quarter" idx="12"/>
          </p:nvPr>
        </p:nvSpPr>
        <p:spPr/>
        <p:txBody>
          <a:body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8602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71D6A35-C29A-91D9-7077-51A94C9D5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3898BF4-8F32-286F-7AF2-A0029B68C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2434C5-2B47-D752-A204-67601BFAC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7CD8D-5FF8-45F7-B5D9-86A8A4C3B6A4}" type="datetimeFigureOut">
              <a:rPr lang="ko-KR" altLang="en-US" smtClean="0"/>
              <a:t>2024. 3. 10.</a:t>
            </a:fld>
            <a:endParaRPr lang="ko-KR" altLang="en-US"/>
          </a:p>
        </p:txBody>
      </p:sp>
      <p:sp>
        <p:nvSpPr>
          <p:cNvPr id="5" name="바닥글 개체 틀 4">
            <a:extLst>
              <a:ext uri="{FF2B5EF4-FFF2-40B4-BE49-F238E27FC236}">
                <a16:creationId xmlns:a16="http://schemas.microsoft.com/office/drawing/2014/main" id="{29722951-7931-3231-4230-D2618278F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34E29E1-F9E7-D4A1-6075-B039DA756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48F5D-FBBE-4D9E-A56E-6F050048C060}" type="slidenum">
              <a:rPr lang="ko-KR" altLang="en-US" smtClean="0"/>
              <a:t>‹#›</a:t>
            </a:fld>
            <a:endParaRPr lang="ko-KR" altLang="en-US"/>
          </a:p>
        </p:txBody>
      </p:sp>
    </p:spTree>
    <p:extLst>
      <p:ext uri="{BB962C8B-B14F-4D97-AF65-F5344CB8AC3E}">
        <p14:creationId xmlns:p14="http://schemas.microsoft.com/office/powerpoint/2010/main" val="213068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일렉트릭 블루, 스크린샷, 마조렐 블루, 사각형이(가) 표시된 사진&#10;&#10;자동 생성된 설명">
            <a:extLst>
              <a:ext uri="{FF2B5EF4-FFF2-40B4-BE49-F238E27FC236}">
                <a16:creationId xmlns:a16="http://schemas.microsoft.com/office/drawing/2014/main" id="{7BE6E4B8-7A1C-0C8B-910B-3ADD70DA3EF7}"/>
              </a:ext>
            </a:extLst>
          </p:cNvPr>
          <p:cNvPicPr>
            <a:picLocks noGrp="1" noRot="1" noChangeAspect="1" noMove="1" noResize="1" noEditPoints="1" noAdjustHandles="1" noChangeArrowheads="1" noChangeShapeType="1" noCrop="1"/>
          </p:cNvPicPr>
          <p:nvPr/>
        </p:nvPicPr>
        <p:blipFill>
          <a:blip r:embed="rId2" cstate="screen">
            <a:graysc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직선 연결선 3">
            <a:extLst>
              <a:ext uri="{FF2B5EF4-FFF2-40B4-BE49-F238E27FC236}">
                <a16:creationId xmlns:a16="http://schemas.microsoft.com/office/drawing/2014/main" id="{93B854AB-52FC-5D22-6537-2E3C7DBEACCA}"/>
              </a:ext>
            </a:extLst>
          </p:cNvPr>
          <p:cNvCxnSpPr/>
          <p:nvPr/>
        </p:nvCxnSpPr>
        <p:spPr>
          <a:xfrm>
            <a:off x="524107" y="546410"/>
            <a:ext cx="10147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AA2631-352C-65FE-0219-3B4174D002DE}"/>
              </a:ext>
            </a:extLst>
          </p:cNvPr>
          <p:cNvSpPr txBox="1"/>
          <p:nvPr/>
        </p:nvSpPr>
        <p:spPr>
          <a:xfrm>
            <a:off x="3040049" y="1305342"/>
            <a:ext cx="6111930" cy="1938992"/>
          </a:xfrm>
          <a:prstGeom prst="rect">
            <a:avLst/>
          </a:prstGeom>
          <a:noFill/>
        </p:spPr>
        <p:txBody>
          <a:bodyPr wrap="none" rtlCol="0">
            <a:spAutoFit/>
          </a:bodyPr>
          <a:lstStyle/>
          <a:p>
            <a:pPr algn="ctr"/>
            <a:r>
              <a:rPr lang="en-US" altLang="ko-KR" sz="6000" b="1" dirty="0">
                <a:solidFill>
                  <a:schemeClr val="bg1"/>
                </a:solidFill>
              </a:rPr>
              <a:t>Does News Media </a:t>
            </a:r>
          </a:p>
          <a:p>
            <a:pPr algn="ctr"/>
            <a:r>
              <a:rPr lang="en-US" altLang="ko-KR" sz="6000" b="1" dirty="0">
                <a:solidFill>
                  <a:schemeClr val="bg1"/>
                </a:solidFill>
              </a:rPr>
              <a:t>Spread Fear of AI?</a:t>
            </a:r>
            <a:endParaRPr lang="ko-KR" altLang="en-US" sz="6000" b="1" dirty="0">
              <a:solidFill>
                <a:schemeClr val="bg1"/>
              </a:solidFill>
            </a:endParaRPr>
          </a:p>
        </p:txBody>
      </p:sp>
      <p:sp>
        <p:nvSpPr>
          <p:cNvPr id="6" name="TextBox 5">
            <a:extLst>
              <a:ext uri="{FF2B5EF4-FFF2-40B4-BE49-F238E27FC236}">
                <a16:creationId xmlns:a16="http://schemas.microsoft.com/office/drawing/2014/main" id="{29ED3EC3-3C78-52B6-A885-B7CACDBE48C7}"/>
              </a:ext>
            </a:extLst>
          </p:cNvPr>
          <p:cNvSpPr txBox="1"/>
          <p:nvPr/>
        </p:nvSpPr>
        <p:spPr>
          <a:xfrm>
            <a:off x="4232509" y="3547872"/>
            <a:ext cx="3726981" cy="1384995"/>
          </a:xfrm>
          <a:prstGeom prst="rect">
            <a:avLst/>
          </a:prstGeom>
          <a:noFill/>
        </p:spPr>
        <p:txBody>
          <a:bodyPr wrap="none" rtlCol="0">
            <a:spAutoFit/>
          </a:bodyPr>
          <a:lstStyle/>
          <a:p>
            <a:pPr algn="ctr"/>
            <a:r>
              <a:rPr lang="en-US" altLang="ko-KR" sz="2800" dirty="0">
                <a:solidFill>
                  <a:schemeClr val="bg1"/>
                </a:solidFill>
              </a:rPr>
              <a:t>RAISE 2024 Competition</a:t>
            </a:r>
          </a:p>
          <a:p>
            <a:pPr algn="ctr"/>
            <a:r>
              <a:rPr lang="en-US" altLang="ko-KR" sz="2800" dirty="0">
                <a:solidFill>
                  <a:schemeClr val="bg1"/>
                </a:solidFill>
              </a:rPr>
              <a:t>Team: </a:t>
            </a:r>
            <a:r>
              <a:rPr lang="en-US" altLang="ko-KR" sz="2800" dirty="0" err="1">
                <a:solidFill>
                  <a:schemeClr val="bg1"/>
                </a:solidFill>
              </a:rPr>
              <a:t>Ainsight</a:t>
            </a:r>
            <a:endParaRPr lang="en-US" altLang="ko-KR" sz="2800" dirty="0">
              <a:solidFill>
                <a:schemeClr val="bg1"/>
              </a:solidFill>
            </a:endParaRPr>
          </a:p>
          <a:p>
            <a:pPr algn="ctr"/>
            <a:r>
              <a:rPr lang="en-US" altLang="ko-KR" sz="2800" dirty="0">
                <a:solidFill>
                  <a:schemeClr val="bg1"/>
                </a:solidFill>
              </a:rPr>
              <a:t>March 2024</a:t>
            </a:r>
            <a:endParaRPr lang="ko-KR" altLang="en-US" sz="2800" dirty="0">
              <a:solidFill>
                <a:schemeClr val="bg1"/>
              </a:solidFill>
            </a:endParaRPr>
          </a:p>
        </p:txBody>
      </p:sp>
      <p:sp>
        <p:nvSpPr>
          <p:cNvPr id="9" name="TextBox 8">
            <a:extLst>
              <a:ext uri="{FF2B5EF4-FFF2-40B4-BE49-F238E27FC236}">
                <a16:creationId xmlns:a16="http://schemas.microsoft.com/office/drawing/2014/main" id="{55E27BE0-5822-0A13-4A46-9965E80677BC}"/>
              </a:ext>
            </a:extLst>
          </p:cNvPr>
          <p:cNvSpPr txBox="1"/>
          <p:nvPr/>
        </p:nvSpPr>
        <p:spPr>
          <a:xfrm>
            <a:off x="9987228" y="6602223"/>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01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2</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7706918" cy="400110"/>
          </a:xfrm>
          <a:prstGeom prst="rect">
            <a:avLst/>
          </a:prstGeom>
          <a:noFill/>
        </p:spPr>
        <p:txBody>
          <a:bodyPr wrap="none" rtlCol="0">
            <a:spAutoFit/>
          </a:bodyPr>
          <a:lstStyle/>
          <a:p>
            <a:r>
              <a:rPr lang="en-US" altLang="ko-KR" sz="2000" b="1" spc="600" dirty="0">
                <a:solidFill>
                  <a:schemeClr val="tx1">
                    <a:lumMod val="75000"/>
                    <a:lumOff val="25000"/>
                  </a:schemeClr>
                </a:solidFill>
              </a:rPr>
              <a:t>Exploratory Data Analysis &amp; Visualization</a:t>
            </a:r>
            <a:endParaRPr lang="ko-KR" altLang="en-US" sz="2000" b="1" spc="600" dirty="0">
              <a:solidFill>
                <a:schemeClr val="tx1">
                  <a:lumMod val="75000"/>
                  <a:lumOff val="25000"/>
                </a:schemeClr>
              </a:solidFill>
            </a:endParaRPr>
          </a:p>
        </p:txBody>
      </p:sp>
      <p:sp>
        <p:nvSpPr>
          <p:cNvPr id="5" name="TextBox 4">
            <a:extLst>
              <a:ext uri="{FF2B5EF4-FFF2-40B4-BE49-F238E27FC236}">
                <a16:creationId xmlns:a16="http://schemas.microsoft.com/office/drawing/2014/main" id="{4226AC01-D025-6872-25D7-48E3F3BA4ACF}"/>
              </a:ext>
            </a:extLst>
          </p:cNvPr>
          <p:cNvSpPr txBox="1"/>
          <p:nvPr/>
        </p:nvSpPr>
        <p:spPr>
          <a:xfrm>
            <a:off x="495300" y="1043301"/>
            <a:ext cx="327532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2) Articles by Month &amp; Quarter</a:t>
            </a:r>
          </a:p>
        </p:txBody>
      </p:sp>
      <p:pic>
        <p:nvPicPr>
          <p:cNvPr id="12" name="Picture 11">
            <a:extLst>
              <a:ext uri="{FF2B5EF4-FFF2-40B4-BE49-F238E27FC236}">
                <a16:creationId xmlns:a16="http://schemas.microsoft.com/office/drawing/2014/main" id="{85A6219E-391A-099C-0097-D996AC8888B6}"/>
              </a:ext>
            </a:extLst>
          </p:cNvPr>
          <p:cNvPicPr>
            <a:picLocks noChangeAspect="1"/>
          </p:cNvPicPr>
          <p:nvPr/>
        </p:nvPicPr>
        <p:blipFill>
          <a:blip r:embed="rId2"/>
          <a:stretch>
            <a:fillRect/>
          </a:stretch>
        </p:blipFill>
        <p:spPr>
          <a:xfrm>
            <a:off x="413414" y="2464867"/>
            <a:ext cx="6166625" cy="3485139"/>
          </a:xfrm>
          <a:prstGeom prst="rect">
            <a:avLst/>
          </a:prstGeom>
        </p:spPr>
      </p:pic>
      <p:pic>
        <p:nvPicPr>
          <p:cNvPr id="7" name="Picture 4">
            <a:extLst>
              <a:ext uri="{FF2B5EF4-FFF2-40B4-BE49-F238E27FC236}">
                <a16:creationId xmlns:a16="http://schemas.microsoft.com/office/drawing/2014/main" id="{CE466FC8-97FF-416D-DF92-83B3EA9A9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039" y="2464867"/>
            <a:ext cx="5116662" cy="34851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25397992-7540-6D7A-6FD6-913FBB654239}"/>
              </a:ext>
            </a:extLst>
          </p:cNvPr>
          <p:cNvGraphicFramePr>
            <a:graphicFrameLocks noGrp="1"/>
          </p:cNvGraphicFramePr>
          <p:nvPr>
            <p:extLst>
              <p:ext uri="{D42A27DB-BD31-4B8C-83A1-F6EECF244321}">
                <p14:modId xmlns:p14="http://schemas.microsoft.com/office/powerpoint/2010/main" val="2304972843"/>
              </p:ext>
            </p:extLst>
          </p:nvPr>
        </p:nvGraphicFramePr>
        <p:xfrm>
          <a:off x="495299" y="1408227"/>
          <a:ext cx="11221571" cy="1056640"/>
        </p:xfrm>
        <a:graphic>
          <a:graphicData uri="http://schemas.openxmlformats.org/drawingml/2006/table">
            <a:tbl>
              <a:tblPr firstRow="1" bandRow="1">
                <a:tableStyleId>{5C22544A-7EE6-4342-B048-85BDC9FD1C3A}</a:tableStyleId>
              </a:tblPr>
              <a:tblGrid>
                <a:gridCol w="11221571">
                  <a:extLst>
                    <a:ext uri="{9D8B030D-6E8A-4147-A177-3AD203B41FA5}">
                      <a16:colId xmlns:a16="http://schemas.microsoft.com/office/drawing/2014/main" val="1968173090"/>
                    </a:ext>
                  </a:extLst>
                </a:gridCol>
              </a:tblGrid>
              <a:tr h="769501">
                <a:tc>
                  <a:txBody>
                    <a:bodyPr/>
                    <a:lstStyle/>
                    <a:p>
                      <a:pPr marL="228600" indent="-228600">
                        <a:spcAft>
                          <a:spcPts val="400"/>
                        </a:spcAft>
                        <a:buFont typeface="Wingdings" pitchFamily="2" charset="2"/>
                        <a:buChar char="§"/>
                      </a:pPr>
                      <a:r>
                        <a:rPr lang="en-US" sz="1200" b="0" dirty="0">
                          <a:solidFill>
                            <a:schemeClr val="tx1"/>
                          </a:solidFill>
                          <a:latin typeface="Arial" panose="020B0604020202020204" pitchFamily="34" charset="0"/>
                          <a:cs typeface="Arial" panose="020B0604020202020204" pitchFamily="34" charset="0"/>
                        </a:rPr>
                        <a:t>Occurrence of Articles by Quarter: </a:t>
                      </a:r>
                      <a:r>
                        <a:rPr lang="en-US" altLang="ko-KR" sz="1200" b="0" dirty="0">
                          <a:solidFill>
                            <a:schemeClr val="tx1"/>
                          </a:solidFill>
                          <a:latin typeface="Arial" panose="020B0604020202020204" pitchFamily="34" charset="0"/>
                          <a:cs typeface="Arial" panose="020B0604020202020204" pitchFamily="34" charset="0"/>
                        </a:rPr>
                        <a:t>In our dataset of 10K, approximately 6K articles, which constitute around 60%, are concentrated within 4Q. In our forthcoming text analysis, we examine whether there are significant variations in sentiment and emotion by quarter.</a:t>
                      </a:r>
                    </a:p>
                    <a:p>
                      <a:pPr marL="228600" indent="-228600">
                        <a:spcAft>
                          <a:spcPts val="400"/>
                        </a:spcAft>
                        <a:buFont typeface="Wingdings" pitchFamily="2" charset="2"/>
                        <a:buChar char="§"/>
                      </a:pPr>
                      <a:r>
                        <a:rPr lang="en-US" sz="1200" b="0" dirty="0">
                          <a:solidFill>
                            <a:schemeClr val="tx1"/>
                          </a:solidFill>
                          <a:latin typeface="Arial" panose="020B0604020202020204" pitchFamily="34" charset="0"/>
                          <a:cs typeface="Arial" panose="020B0604020202020204" pitchFamily="34" charset="0"/>
                        </a:rPr>
                        <a:t>Occurrence of Articles by Month:</a:t>
                      </a:r>
                      <a:r>
                        <a:rPr lang="ko-KR" altLang="en-US" sz="1200" b="0" dirty="0">
                          <a:solidFill>
                            <a:schemeClr val="tx1"/>
                          </a:solidFill>
                          <a:latin typeface="Arial" panose="020B0604020202020204" pitchFamily="34" charset="0"/>
                          <a:cs typeface="Arial" panose="020B0604020202020204" pitchFamily="34" charset="0"/>
                        </a:rPr>
                        <a:t> </a:t>
                      </a:r>
                      <a:r>
                        <a:rPr lang="en-US" altLang="ko-KR" sz="1200" b="0" dirty="0">
                          <a:solidFill>
                            <a:schemeClr val="tx1"/>
                          </a:solidFill>
                          <a:latin typeface="Arial" panose="020B0604020202020204" pitchFamily="34" charset="0"/>
                          <a:cs typeface="Arial" panose="020B0604020202020204" pitchFamily="34" charset="0"/>
                        </a:rPr>
                        <a:t>Similar to the quarterly article occurrence, we observed that around 6K articles are concentrated in October and November over the seven months from May to November. We plan to investigate whether there are pronounced changes in fear and emotion in the headlines of articles published in October and November.</a:t>
                      </a:r>
                    </a:p>
                  </a:txBody>
                  <a:tcPr>
                    <a:solidFill>
                      <a:schemeClr val="accent3">
                        <a:lumMod val="20000"/>
                        <a:lumOff val="80000"/>
                      </a:schemeClr>
                    </a:solidFill>
                  </a:tcPr>
                </a:tc>
                <a:extLst>
                  <a:ext uri="{0D108BD9-81ED-4DB2-BD59-A6C34878D82A}">
                    <a16:rowId xmlns:a16="http://schemas.microsoft.com/office/drawing/2014/main" val="2498815384"/>
                  </a:ext>
                </a:extLst>
              </a:tr>
            </a:tbl>
          </a:graphicData>
        </a:graphic>
      </p:graphicFrame>
      <p:sp>
        <p:nvSpPr>
          <p:cNvPr id="8" name="TextBox 7">
            <a:extLst>
              <a:ext uri="{FF2B5EF4-FFF2-40B4-BE49-F238E27FC236}">
                <a16:creationId xmlns:a16="http://schemas.microsoft.com/office/drawing/2014/main" id="{677D7654-5DA0-E068-1904-A4250F18CB20}"/>
              </a:ext>
            </a:extLst>
          </p:cNvPr>
          <p:cNvSpPr txBox="1"/>
          <p:nvPr/>
        </p:nvSpPr>
        <p:spPr>
          <a:xfrm>
            <a:off x="1752647" y="6050804"/>
            <a:ext cx="9654784" cy="574516"/>
          </a:xfrm>
          <a:prstGeom prst="rect">
            <a:avLst/>
          </a:prstGeom>
          <a:noFill/>
        </p:spPr>
        <p:txBody>
          <a:bodyPr wrap="square">
            <a:spAutoFit/>
          </a:bodyPr>
          <a:lstStyle/>
          <a:p>
            <a:pPr algn="ctr" latinLnBrk="0">
              <a:spcAft>
                <a:spcPts val="400"/>
              </a:spcAft>
            </a:pPr>
            <a:r>
              <a:rPr lang="en-US" sz="1400" b="1" i="1" dirty="0">
                <a:solidFill>
                  <a:schemeClr val="tx1"/>
                </a:solidFill>
                <a:latin typeface="Arial" panose="020B0604020202020204" pitchFamily="34" charset="0"/>
                <a:cs typeface="Arial" panose="020B0604020202020204" pitchFamily="34" charset="0"/>
              </a:rPr>
              <a:t>Seeing that the count of articles changes, we became curious about how media might spread fear. </a:t>
            </a:r>
          </a:p>
          <a:p>
            <a:pPr algn="ctr" latinLnBrk="0">
              <a:spcAft>
                <a:spcPts val="400"/>
              </a:spcAft>
            </a:pPr>
            <a:r>
              <a:rPr lang="en-US" sz="1400" b="1" i="1" dirty="0">
                <a:solidFill>
                  <a:schemeClr val="tx1"/>
                </a:solidFill>
                <a:latin typeface="Arial" panose="020B0604020202020204" pitchFamily="34" charset="0"/>
                <a:cs typeface="Arial" panose="020B0604020202020204" pitchFamily="34" charset="0"/>
              </a:rPr>
              <a:t>So, we're now looking into 'How fear spreads over time.’ in the next chapter.</a:t>
            </a:r>
          </a:p>
        </p:txBody>
      </p:sp>
    </p:spTree>
    <p:extLst>
      <p:ext uri="{BB962C8B-B14F-4D97-AF65-F5344CB8AC3E}">
        <p14:creationId xmlns:p14="http://schemas.microsoft.com/office/powerpoint/2010/main" val="275251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88451F-90C1-1D78-6DAA-A8A7A59ADE78}"/>
              </a:ext>
            </a:extLst>
          </p:cNvPr>
          <p:cNvPicPr>
            <a:picLocks noGrp="1" noRot="1" noChangeAspect="1" noMove="1" noResize="1" noEditPoints="1" noAdjustHandles="1" noChangeArrowheads="1" noChangeShapeType="1" noCrop="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직사각형 1">
            <a:extLst>
              <a:ext uri="{FF2B5EF4-FFF2-40B4-BE49-F238E27FC236}">
                <a16:creationId xmlns:a16="http://schemas.microsoft.com/office/drawing/2014/main" id="{A7A417F5-7DB5-5C7A-07CA-386BA632EED2}"/>
              </a:ext>
            </a:extLst>
          </p:cNvPr>
          <p:cNvSpPr/>
          <p:nvPr/>
        </p:nvSpPr>
        <p:spPr>
          <a:xfrm>
            <a:off x="0" y="0"/>
            <a:ext cx="121920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09D9150-B446-E90B-CD69-1034691F48AE}"/>
              </a:ext>
            </a:extLst>
          </p:cNvPr>
          <p:cNvSpPr txBox="1"/>
          <p:nvPr/>
        </p:nvSpPr>
        <p:spPr>
          <a:xfrm>
            <a:off x="5593298" y="1098393"/>
            <a:ext cx="1005403" cy="461665"/>
          </a:xfrm>
          <a:prstGeom prst="rect">
            <a:avLst/>
          </a:prstGeom>
          <a:noFill/>
        </p:spPr>
        <p:txBody>
          <a:bodyPr wrap="none" rtlCol="0">
            <a:spAutoFit/>
          </a:bodyPr>
          <a:lstStyle/>
          <a:p>
            <a:pPr algn="ctr"/>
            <a:r>
              <a:rPr lang="en-US" altLang="ko-KR" sz="2400" dirty="0">
                <a:solidFill>
                  <a:schemeClr val="bg1"/>
                </a:solidFill>
              </a:rPr>
              <a:t>Part 3</a:t>
            </a:r>
            <a:endParaRPr lang="ko-KR" altLang="en-US" sz="2400" dirty="0">
              <a:solidFill>
                <a:schemeClr val="bg1"/>
              </a:solidFill>
            </a:endParaRPr>
          </a:p>
        </p:txBody>
      </p:sp>
      <p:sp>
        <p:nvSpPr>
          <p:cNvPr id="5" name="TextBox 4">
            <a:extLst>
              <a:ext uri="{FF2B5EF4-FFF2-40B4-BE49-F238E27FC236}">
                <a16:creationId xmlns:a16="http://schemas.microsoft.com/office/drawing/2014/main" id="{060A8AFD-AD83-37E2-4AD3-2F2E202BC710}"/>
              </a:ext>
            </a:extLst>
          </p:cNvPr>
          <p:cNvSpPr txBox="1"/>
          <p:nvPr/>
        </p:nvSpPr>
        <p:spPr>
          <a:xfrm>
            <a:off x="3122771" y="1827454"/>
            <a:ext cx="6587124" cy="830997"/>
          </a:xfrm>
          <a:prstGeom prst="rect">
            <a:avLst/>
          </a:prstGeom>
          <a:noFill/>
        </p:spPr>
        <p:txBody>
          <a:bodyPr wrap="none" rtlCol="0">
            <a:spAutoFit/>
          </a:bodyPr>
          <a:lstStyle/>
          <a:p>
            <a:r>
              <a:rPr lang="en-US" altLang="ko-KR" sz="4800" b="1" dirty="0">
                <a:solidFill>
                  <a:schemeClr val="bg1"/>
                </a:solidFill>
                <a:latin typeface="+mj-ea"/>
                <a:ea typeface="+mj-ea"/>
              </a:rPr>
              <a:t>Analysis &amp; Interpretation</a:t>
            </a:r>
            <a:endParaRPr lang="ko-KR" altLang="en-US" sz="4800" b="1" dirty="0">
              <a:solidFill>
                <a:schemeClr val="bg1"/>
              </a:solidFill>
              <a:latin typeface="+mj-ea"/>
              <a:ea typeface="+mj-ea"/>
            </a:endParaRPr>
          </a:p>
        </p:txBody>
      </p:sp>
    </p:spTree>
    <p:extLst>
      <p:ext uri="{BB962C8B-B14F-4D97-AF65-F5344CB8AC3E}">
        <p14:creationId xmlns:p14="http://schemas.microsoft.com/office/powerpoint/2010/main" val="383787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사각형: 둥근 모서리 41">
            <a:extLst>
              <a:ext uri="{FF2B5EF4-FFF2-40B4-BE49-F238E27FC236}">
                <a16:creationId xmlns:a16="http://schemas.microsoft.com/office/drawing/2014/main" id="{2B0180A3-F5A7-36C1-BD5C-A92ED4B97E64}"/>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a:extLst>
              <a:ext uri="{FF2B5EF4-FFF2-40B4-BE49-F238E27FC236}">
                <a16:creationId xmlns:a16="http://schemas.microsoft.com/office/drawing/2014/main" id="{59B15D6E-CA28-116D-3609-6993B210B0B7}"/>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4" name="TextBox 43">
            <a:extLst>
              <a:ext uri="{FF2B5EF4-FFF2-40B4-BE49-F238E27FC236}">
                <a16:creationId xmlns:a16="http://schemas.microsoft.com/office/drawing/2014/main" id="{2530CB5C-D9ED-B0CD-6915-3A3838545168}"/>
              </a:ext>
            </a:extLst>
          </p:cNvPr>
          <p:cNvSpPr txBox="1"/>
          <p:nvPr/>
        </p:nvSpPr>
        <p:spPr>
          <a:xfrm>
            <a:off x="1763806" y="436175"/>
            <a:ext cx="4776692" cy="400110"/>
          </a:xfrm>
          <a:prstGeom prst="rect">
            <a:avLst/>
          </a:prstGeom>
          <a:noFill/>
        </p:spPr>
        <p:txBody>
          <a:bodyPr wrap="non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grpSp>
        <p:nvGrpSpPr>
          <p:cNvPr id="5" name="그룹 4">
            <a:extLst>
              <a:ext uri="{FF2B5EF4-FFF2-40B4-BE49-F238E27FC236}">
                <a16:creationId xmlns:a16="http://schemas.microsoft.com/office/drawing/2014/main" id="{C3325D4C-BF69-4035-9EEE-59D4729F3114}"/>
              </a:ext>
            </a:extLst>
          </p:cNvPr>
          <p:cNvGrpSpPr/>
          <p:nvPr/>
        </p:nvGrpSpPr>
        <p:grpSpPr>
          <a:xfrm>
            <a:off x="1163052" y="2274848"/>
            <a:ext cx="9881937" cy="2899318"/>
            <a:chOff x="1163052" y="2308302"/>
            <a:chExt cx="9881937" cy="2899318"/>
          </a:xfrm>
        </p:grpSpPr>
        <p:sp>
          <p:nvSpPr>
            <p:cNvPr id="2" name="TextBox 1">
              <a:extLst>
                <a:ext uri="{FF2B5EF4-FFF2-40B4-BE49-F238E27FC236}">
                  <a16:creationId xmlns:a16="http://schemas.microsoft.com/office/drawing/2014/main" id="{00A5307A-7061-2C99-EFD9-9DB49BFE7DF7}"/>
                </a:ext>
              </a:extLst>
            </p:cNvPr>
            <p:cNvSpPr txBox="1"/>
            <p:nvPr/>
          </p:nvSpPr>
          <p:spPr>
            <a:xfrm>
              <a:off x="2961907" y="2921168"/>
              <a:ext cx="6268191" cy="1015663"/>
            </a:xfrm>
            <a:prstGeom prst="rect">
              <a:avLst/>
            </a:prstGeom>
            <a:noFill/>
          </p:spPr>
          <p:txBody>
            <a:bodyPr wrap="none" rtlCol="0">
              <a:spAutoFit/>
            </a:bodyPr>
            <a:lstStyle/>
            <a:p>
              <a:pPr algn="ctr"/>
              <a:r>
                <a:rPr lang="en-US" altLang="ko-KR" sz="6000" b="1" dirty="0">
                  <a:latin typeface="+mj-ea"/>
                  <a:ea typeface="+mj-ea"/>
                </a:rPr>
                <a:t>Sentiment Analysis</a:t>
              </a:r>
              <a:endParaRPr lang="ko-KR" altLang="en-US" sz="6000" b="1" dirty="0">
                <a:latin typeface="+mj-ea"/>
                <a:ea typeface="+mj-ea"/>
              </a:endParaRPr>
            </a:p>
          </p:txBody>
        </p:sp>
        <p:sp>
          <p:nvSpPr>
            <p:cNvPr id="3" name="TextBox 2">
              <a:extLst>
                <a:ext uri="{FF2B5EF4-FFF2-40B4-BE49-F238E27FC236}">
                  <a16:creationId xmlns:a16="http://schemas.microsoft.com/office/drawing/2014/main" id="{8FDD119E-B44E-299A-74AF-55970C1B59DE}"/>
                </a:ext>
              </a:extLst>
            </p:cNvPr>
            <p:cNvSpPr txBox="1"/>
            <p:nvPr/>
          </p:nvSpPr>
          <p:spPr>
            <a:xfrm>
              <a:off x="2484143" y="4096357"/>
              <a:ext cx="7223709" cy="369332"/>
            </a:xfrm>
            <a:prstGeom prst="rect">
              <a:avLst/>
            </a:prstGeom>
            <a:noFill/>
          </p:spPr>
          <p:txBody>
            <a:bodyPr wrap="none" rtlCol="0">
              <a:spAutoFit/>
            </a:bodyPr>
            <a:lstStyle/>
            <a:p>
              <a:pPr algn="ctr"/>
              <a:r>
                <a:rPr lang="en-US" altLang="ko-KR" dirty="0"/>
                <a:t>Figuring out the news title by sentiment, ‘Negative’, ‘Neutral’, and ‘Positive’</a:t>
              </a:r>
              <a:endParaRPr lang="ko-KR" altLang="en-US" dirty="0"/>
            </a:p>
          </p:txBody>
        </p:sp>
        <p:sp>
          <p:nvSpPr>
            <p:cNvPr id="4" name="양쪽 대괄호 3">
              <a:extLst>
                <a:ext uri="{FF2B5EF4-FFF2-40B4-BE49-F238E27FC236}">
                  <a16:creationId xmlns:a16="http://schemas.microsoft.com/office/drawing/2014/main" id="{ACC0AEC0-C850-010C-7B50-C9CD911F7C5D}"/>
                </a:ext>
              </a:extLst>
            </p:cNvPr>
            <p:cNvSpPr/>
            <p:nvPr/>
          </p:nvSpPr>
          <p:spPr>
            <a:xfrm>
              <a:off x="1163052" y="2308302"/>
              <a:ext cx="9881937" cy="2899318"/>
            </a:xfrm>
            <a:prstGeom prst="bracketPair">
              <a:avLst>
                <a:gd name="adj" fmla="val 1256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385001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8" name="TextBox 7">
            <a:extLst>
              <a:ext uri="{FF2B5EF4-FFF2-40B4-BE49-F238E27FC236}">
                <a16:creationId xmlns:a16="http://schemas.microsoft.com/office/drawing/2014/main" id="{4051CF3D-D85F-A08C-AA27-405F11B2F6B3}"/>
              </a:ext>
            </a:extLst>
          </p:cNvPr>
          <p:cNvSpPr txBox="1"/>
          <p:nvPr/>
        </p:nvSpPr>
        <p:spPr>
          <a:xfrm>
            <a:off x="472977" y="5619449"/>
            <a:ext cx="11246045" cy="830997"/>
          </a:xfrm>
          <a:prstGeom prst="rect">
            <a:avLst/>
          </a:prstGeom>
          <a:solidFill>
            <a:schemeClr val="bg1">
              <a:lumMod val="95000"/>
            </a:schemeClr>
          </a:solidFill>
        </p:spPr>
        <p:txBody>
          <a:bodyPr wrap="square" rtlCol="0">
            <a:spAutoFit/>
          </a:bodyPr>
          <a:lstStyle/>
          <a:p>
            <a:r>
              <a:rPr lang="en-US" altLang="ko-KR" sz="1600" dirty="0">
                <a:solidFill>
                  <a:schemeClr val="tx1">
                    <a:lumMod val="75000"/>
                    <a:lumOff val="25000"/>
                  </a:schemeClr>
                </a:solidFill>
                <a:latin typeface="+mn-ea"/>
              </a:rPr>
              <a:t>We categorize original data’s ‘</a:t>
            </a:r>
            <a:r>
              <a:rPr lang="en-US" altLang="ko-KR" sz="1600" dirty="0" err="1">
                <a:solidFill>
                  <a:schemeClr val="tx1">
                    <a:lumMod val="75000"/>
                    <a:lumOff val="25000"/>
                  </a:schemeClr>
                </a:solidFill>
                <a:latin typeface="+mn-ea"/>
              </a:rPr>
              <a:t>translated_title</a:t>
            </a:r>
            <a:r>
              <a:rPr lang="en-US" altLang="ko-KR" sz="1600" dirty="0">
                <a:solidFill>
                  <a:schemeClr val="tx1">
                    <a:lumMod val="75000"/>
                    <a:lumOff val="25000"/>
                  </a:schemeClr>
                </a:solidFill>
                <a:latin typeface="+mn-ea"/>
              </a:rPr>
              <a:t>]’into 'news title' and 'news source’, to analyze news title.</a:t>
            </a:r>
          </a:p>
          <a:p>
            <a:r>
              <a:rPr lang="en-US" altLang="ko-KR" sz="1600" dirty="0">
                <a:solidFill>
                  <a:schemeClr val="tx1">
                    <a:lumMod val="75000"/>
                    <a:lumOff val="25000"/>
                  </a:schemeClr>
                </a:solidFill>
                <a:latin typeface="+mn-ea"/>
              </a:rPr>
              <a:t>Utilizing the '</a:t>
            </a:r>
            <a:r>
              <a:rPr lang="en-US" altLang="ko-KR" sz="1600" dirty="0" err="1">
                <a:solidFill>
                  <a:schemeClr val="tx1">
                    <a:lumMod val="75000"/>
                    <a:lumOff val="25000"/>
                  </a:schemeClr>
                </a:solidFill>
                <a:latin typeface="+mn-ea"/>
              </a:rPr>
              <a:t>textblob</a:t>
            </a:r>
            <a:r>
              <a:rPr lang="en-US" altLang="ko-KR" sz="1600" dirty="0">
                <a:solidFill>
                  <a:schemeClr val="tx1">
                    <a:lumMod val="75000"/>
                    <a:lumOff val="25000"/>
                  </a:schemeClr>
                </a:solidFill>
                <a:latin typeface="+mn-ea"/>
              </a:rPr>
              <a:t>' library, we analyze the sentiment of the news title and categorize it into 'Negative,' 'Neutral,' and 'Positive.’</a:t>
            </a:r>
          </a:p>
          <a:p>
            <a:r>
              <a:rPr lang="en-US" altLang="ko-KR" sz="1600" dirty="0">
                <a:solidFill>
                  <a:schemeClr val="tx1">
                    <a:lumMod val="75000"/>
                    <a:lumOff val="25000"/>
                  </a:schemeClr>
                </a:solidFill>
                <a:latin typeface="+mn-ea"/>
              </a:rPr>
              <a:t>Based on the sentiment category, we assigned a sentiment numerical value of -1 for 'negative,' 0 for 'neutral,' and 1 for 'positive.</a:t>
            </a:r>
            <a:endParaRPr lang="en-US"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9D06A80-E045-F377-F9A8-865680FB3C73}"/>
              </a:ext>
            </a:extLst>
          </p:cNvPr>
          <p:cNvPicPr>
            <a:picLocks noChangeAspect="1"/>
          </p:cNvPicPr>
          <p:nvPr/>
        </p:nvPicPr>
        <p:blipFill>
          <a:blip r:embed="rId2"/>
          <a:stretch>
            <a:fillRect/>
          </a:stretch>
        </p:blipFill>
        <p:spPr>
          <a:xfrm>
            <a:off x="448823" y="1475382"/>
            <a:ext cx="11253253" cy="402909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C0A234F5-5EC5-B6A5-EB5A-4C37099AE040}"/>
              </a:ext>
            </a:extLst>
          </p:cNvPr>
          <p:cNvSpPr txBox="1"/>
          <p:nvPr/>
        </p:nvSpPr>
        <p:spPr>
          <a:xfrm>
            <a:off x="495299" y="1085334"/>
            <a:ext cx="11586341" cy="400110"/>
          </a:xfrm>
          <a:prstGeom prst="rect">
            <a:avLst/>
          </a:prstGeom>
          <a:noFill/>
        </p:spPr>
        <p:txBody>
          <a:bodyPr wrap="square">
            <a:spAutoFit/>
          </a:bodyPr>
          <a:lstStyle/>
          <a:p>
            <a:r>
              <a:rPr lang="en-US" altLang="ko-KR" sz="2000" spc="600" dirty="0">
                <a:solidFill>
                  <a:schemeClr val="tx1">
                    <a:lumMod val="75000"/>
                    <a:lumOff val="25000"/>
                  </a:schemeClr>
                </a:solidFill>
              </a:rPr>
              <a:t>1) Sentiment Analysis using ‘</a:t>
            </a:r>
            <a:r>
              <a:rPr lang="en-US" altLang="ko-KR" sz="2000" spc="600" dirty="0" err="1">
                <a:solidFill>
                  <a:schemeClr val="tx1">
                    <a:lumMod val="75000"/>
                    <a:lumOff val="25000"/>
                  </a:schemeClr>
                </a:solidFill>
              </a:rPr>
              <a:t>Textblob</a:t>
            </a:r>
            <a:r>
              <a:rPr lang="en-US" altLang="ko-KR" sz="2000" spc="600" dirty="0">
                <a:solidFill>
                  <a:schemeClr val="tx1">
                    <a:lumMod val="75000"/>
                    <a:lumOff val="25000"/>
                  </a:schemeClr>
                </a:solidFill>
              </a:rPr>
              <a:t>’</a:t>
            </a:r>
            <a:endParaRPr lang="en-US" sz="2000" dirty="0"/>
          </a:p>
        </p:txBody>
      </p:sp>
    </p:spTree>
    <p:extLst>
      <p:ext uri="{BB962C8B-B14F-4D97-AF65-F5344CB8AC3E}">
        <p14:creationId xmlns:p14="http://schemas.microsoft.com/office/powerpoint/2010/main" val="3406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9" name="TextBox 8">
            <a:extLst>
              <a:ext uri="{FF2B5EF4-FFF2-40B4-BE49-F238E27FC236}">
                <a16:creationId xmlns:a16="http://schemas.microsoft.com/office/drawing/2014/main" id="{86C28206-7799-940B-2765-CB39B546625B}"/>
              </a:ext>
            </a:extLst>
          </p:cNvPr>
          <p:cNvSpPr txBox="1"/>
          <p:nvPr/>
        </p:nvSpPr>
        <p:spPr>
          <a:xfrm>
            <a:off x="495300" y="1619649"/>
            <a:ext cx="6730144" cy="4278094"/>
          </a:xfrm>
          <a:prstGeom prst="rect">
            <a:avLst/>
          </a:prstGeom>
          <a:solidFill>
            <a:schemeClr val="bg1">
              <a:lumMod val="95000"/>
            </a:schemeClr>
          </a:solidFill>
        </p:spPr>
        <p:txBody>
          <a:bodyPr wrap="square" rtlCol="0">
            <a:spAutoFit/>
          </a:bodyPr>
          <a:lstStyle/>
          <a:p>
            <a:pPr algn="just" latinLnBrk="0"/>
            <a:r>
              <a:rPr lang="en-US" sz="1600" dirty="0">
                <a:latin typeface="Arial" panose="020B0604020202020204" pitchFamily="34" charset="0"/>
                <a:cs typeface="Arial" panose="020B0604020202020204" pitchFamily="34" charset="0"/>
              </a:rPr>
              <a:t>We aimed to examine clear emotional differences in news titles on a monthly</a:t>
            </a:r>
            <a:r>
              <a:rPr lang="ko-KR" alt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basis. Each month's average sentiment for news titles, characterized by -1 for Negative, 0 for Neutral, and 1 for Positive, is presented alongside.</a:t>
            </a:r>
          </a:p>
          <a:p>
            <a:pPr algn="just" latinLnBrk="0"/>
            <a:endParaRPr lang="en-US" sz="1600" dirty="0">
              <a:latin typeface="Arial" panose="020B0604020202020204" pitchFamily="34" charset="0"/>
              <a:cs typeface="Arial" panose="020B0604020202020204" pitchFamily="34" charset="0"/>
            </a:endParaRP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May 2023</a:t>
            </a:r>
            <a:r>
              <a:rPr lang="en-US" sz="1600" dirty="0">
                <a:latin typeface="Arial" panose="020B0604020202020204" pitchFamily="34" charset="0"/>
                <a:cs typeface="Arial" panose="020B0604020202020204" pitchFamily="34" charset="0"/>
              </a:rPr>
              <a:t>: The sentiment is slightly positive, almost neutral.</a:t>
            </a: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June 2023</a:t>
            </a:r>
            <a:r>
              <a:rPr lang="en-US" sz="1600" dirty="0">
                <a:latin typeface="Arial" panose="020B0604020202020204" pitchFamily="34" charset="0"/>
                <a:cs typeface="Arial" panose="020B0604020202020204" pitchFamily="34" charset="0"/>
              </a:rPr>
              <a:t>: The sentiment turned slightly negative.</a:t>
            </a: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July 2023</a:t>
            </a:r>
            <a:r>
              <a:rPr lang="en-US" sz="1600" dirty="0">
                <a:latin typeface="Arial" panose="020B0604020202020204" pitchFamily="34" charset="0"/>
                <a:cs typeface="Arial" panose="020B0604020202020204" pitchFamily="34" charset="0"/>
              </a:rPr>
              <a:t>: July experienced a more pronounced negative sentiment compared to June.</a:t>
            </a: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August 2023</a:t>
            </a:r>
            <a:r>
              <a:rPr lang="en-US" sz="1600" dirty="0">
                <a:latin typeface="Arial" panose="020B0604020202020204" pitchFamily="34" charset="0"/>
                <a:cs typeface="Arial" panose="020B0604020202020204" pitchFamily="34" charset="0"/>
              </a:rPr>
              <a:t>: The sentiment in August shifted back towards positive, though still close to neutral.</a:t>
            </a: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September 2023</a:t>
            </a:r>
            <a:r>
              <a:rPr lang="en-US" sz="1600" dirty="0">
                <a:latin typeface="Arial" panose="020B0604020202020204" pitchFamily="34" charset="0"/>
                <a:cs typeface="Arial" panose="020B0604020202020204" pitchFamily="34" charset="0"/>
              </a:rPr>
              <a:t>: September witnessed a positive sentiment, marking an improvement from August.</a:t>
            </a: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October 2023</a:t>
            </a:r>
            <a:r>
              <a:rPr lang="en-US" sz="1600" dirty="0">
                <a:latin typeface="Arial" panose="020B0604020202020204" pitchFamily="34" charset="0"/>
                <a:cs typeface="Arial" panose="020B0604020202020204" pitchFamily="34" charset="0"/>
              </a:rPr>
              <a:t>: October displayed a significantly positive sentiment, the most substantial within this period.</a:t>
            </a:r>
          </a:p>
          <a:p>
            <a:pPr algn="just" latinLnBrk="0"/>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November 2023</a:t>
            </a:r>
            <a:r>
              <a:rPr lang="en-US" sz="1600" dirty="0">
                <a:latin typeface="Arial" panose="020B0604020202020204" pitchFamily="34" charset="0"/>
                <a:cs typeface="Arial" panose="020B0604020202020204" pitchFamily="34" charset="0"/>
              </a:rPr>
              <a:t>: The sentiment in November remained positive but was less pronounced than in October.</a:t>
            </a:r>
          </a:p>
        </p:txBody>
      </p:sp>
      <p:graphicFrame>
        <p:nvGraphicFramePr>
          <p:cNvPr id="16" name="Table 15">
            <a:extLst>
              <a:ext uri="{FF2B5EF4-FFF2-40B4-BE49-F238E27FC236}">
                <a16:creationId xmlns:a16="http://schemas.microsoft.com/office/drawing/2014/main" id="{B9DC9E67-53F9-DF5C-39C0-B9BBB48C4D76}"/>
              </a:ext>
            </a:extLst>
          </p:cNvPr>
          <p:cNvGraphicFramePr>
            <a:graphicFrameLocks noGrp="1"/>
          </p:cNvGraphicFramePr>
          <p:nvPr>
            <p:extLst>
              <p:ext uri="{D42A27DB-BD31-4B8C-83A1-F6EECF244321}">
                <p14:modId xmlns:p14="http://schemas.microsoft.com/office/powerpoint/2010/main" val="2025405373"/>
              </p:ext>
            </p:extLst>
          </p:nvPr>
        </p:nvGraphicFramePr>
        <p:xfrm>
          <a:off x="7456691" y="1639467"/>
          <a:ext cx="4041075" cy="3087905"/>
        </p:xfrm>
        <a:graphic>
          <a:graphicData uri="http://schemas.openxmlformats.org/drawingml/2006/table">
            <a:tbl>
              <a:tblPr firstRow="1" bandRow="1">
                <a:tableStyleId>{5940675A-B579-460E-94D1-54222C63F5DA}</a:tableStyleId>
              </a:tblPr>
              <a:tblGrid>
                <a:gridCol w="1727288">
                  <a:extLst>
                    <a:ext uri="{9D8B030D-6E8A-4147-A177-3AD203B41FA5}">
                      <a16:colId xmlns:a16="http://schemas.microsoft.com/office/drawing/2014/main" val="2430790057"/>
                    </a:ext>
                  </a:extLst>
                </a:gridCol>
                <a:gridCol w="2313787">
                  <a:extLst>
                    <a:ext uri="{9D8B030D-6E8A-4147-A177-3AD203B41FA5}">
                      <a16:colId xmlns:a16="http://schemas.microsoft.com/office/drawing/2014/main" val="45084446"/>
                    </a:ext>
                  </a:extLst>
                </a:gridCol>
              </a:tblGrid>
              <a:tr h="386161">
                <a:tc>
                  <a:txBody>
                    <a:bodyPr/>
                    <a:lstStyle/>
                    <a:p>
                      <a:pPr algn="ctr"/>
                      <a:r>
                        <a:rPr lang="en-US" sz="1900" b="1" dirty="0"/>
                        <a:t>Date</a:t>
                      </a:r>
                    </a:p>
                  </a:txBody>
                  <a:tcPr marL="95218" marR="95218" marT="47609" marB="47609">
                    <a:solidFill>
                      <a:schemeClr val="bg1">
                        <a:lumMod val="85000"/>
                      </a:schemeClr>
                    </a:solidFill>
                  </a:tcPr>
                </a:tc>
                <a:tc>
                  <a:txBody>
                    <a:bodyPr/>
                    <a:lstStyle/>
                    <a:p>
                      <a:pPr algn="ctr"/>
                      <a:r>
                        <a:rPr lang="en-US" sz="1900" b="1" dirty="0"/>
                        <a:t>Average Sentiment</a:t>
                      </a:r>
                    </a:p>
                  </a:txBody>
                  <a:tcPr marL="95218" marR="95218" marT="47609" marB="47609">
                    <a:solidFill>
                      <a:schemeClr val="bg1">
                        <a:lumMod val="85000"/>
                      </a:schemeClr>
                    </a:solidFill>
                  </a:tcPr>
                </a:tc>
                <a:extLst>
                  <a:ext uri="{0D108BD9-81ED-4DB2-BD59-A6C34878D82A}">
                    <a16:rowId xmlns:a16="http://schemas.microsoft.com/office/drawing/2014/main" val="2485871926"/>
                  </a:ext>
                </a:extLst>
              </a:tr>
              <a:tr h="386161">
                <a:tc>
                  <a:txBody>
                    <a:bodyPr/>
                    <a:lstStyle/>
                    <a:p>
                      <a:pPr algn="ctr"/>
                      <a:r>
                        <a:rPr lang="en-US" sz="1900" dirty="0"/>
                        <a:t>2023-05-31</a:t>
                      </a:r>
                    </a:p>
                  </a:txBody>
                  <a:tcPr marL="95218" marR="95218" marT="47609" marB="47609"/>
                </a:tc>
                <a:tc>
                  <a:txBody>
                    <a:bodyPr/>
                    <a:lstStyle/>
                    <a:p>
                      <a:pPr algn="ctr"/>
                      <a:r>
                        <a:rPr lang="en-US" sz="1900" dirty="0"/>
                        <a:t>0.001818</a:t>
                      </a:r>
                    </a:p>
                  </a:txBody>
                  <a:tcPr marL="95218" marR="95218" marT="47609" marB="47609"/>
                </a:tc>
                <a:extLst>
                  <a:ext uri="{0D108BD9-81ED-4DB2-BD59-A6C34878D82A}">
                    <a16:rowId xmlns:a16="http://schemas.microsoft.com/office/drawing/2014/main" val="3846048736"/>
                  </a:ext>
                </a:extLst>
              </a:tr>
              <a:tr h="3861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900" dirty="0"/>
                        <a:t>2023-06-30</a:t>
                      </a:r>
                    </a:p>
                  </a:txBody>
                  <a:tcPr marL="95218" marR="95218" marT="47609" marB="47609"/>
                </a:tc>
                <a:tc>
                  <a:txBody>
                    <a:bodyPr/>
                    <a:lstStyle/>
                    <a:p>
                      <a:pPr algn="ctr"/>
                      <a:r>
                        <a:rPr lang="en-US" sz="1900" dirty="0"/>
                        <a:t>-0.031891</a:t>
                      </a:r>
                    </a:p>
                  </a:txBody>
                  <a:tcPr marL="95218" marR="95218" marT="47609" marB="47609"/>
                </a:tc>
                <a:extLst>
                  <a:ext uri="{0D108BD9-81ED-4DB2-BD59-A6C34878D82A}">
                    <a16:rowId xmlns:a16="http://schemas.microsoft.com/office/drawing/2014/main" val="1462024023"/>
                  </a:ext>
                </a:extLst>
              </a:tr>
              <a:tr h="3861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900" dirty="0"/>
                        <a:t>2023-07-31</a:t>
                      </a:r>
                    </a:p>
                  </a:txBody>
                  <a:tcPr marL="95218" marR="95218" marT="47609" marB="47609"/>
                </a:tc>
                <a:tc>
                  <a:txBody>
                    <a:bodyPr/>
                    <a:lstStyle/>
                    <a:p>
                      <a:pPr algn="ctr"/>
                      <a:r>
                        <a:rPr lang="en-US" sz="1900" dirty="0"/>
                        <a:t>-0.050667</a:t>
                      </a:r>
                    </a:p>
                  </a:txBody>
                  <a:tcPr marL="95218" marR="95218" marT="47609" marB="47609"/>
                </a:tc>
                <a:extLst>
                  <a:ext uri="{0D108BD9-81ED-4DB2-BD59-A6C34878D82A}">
                    <a16:rowId xmlns:a16="http://schemas.microsoft.com/office/drawing/2014/main" val="3276252770"/>
                  </a:ext>
                </a:extLst>
              </a:tr>
              <a:tr h="3861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900" dirty="0"/>
                        <a:t>2023-08-31</a:t>
                      </a:r>
                    </a:p>
                  </a:txBody>
                  <a:tcPr marL="95218" marR="95218" marT="47609" marB="47609"/>
                </a:tc>
                <a:tc>
                  <a:txBody>
                    <a:bodyPr/>
                    <a:lstStyle/>
                    <a:p>
                      <a:pPr algn="ctr"/>
                      <a:r>
                        <a:rPr lang="en-US" sz="1900" dirty="0"/>
                        <a:t>0.008172</a:t>
                      </a:r>
                    </a:p>
                  </a:txBody>
                  <a:tcPr marL="95218" marR="95218" marT="47609" marB="47609"/>
                </a:tc>
                <a:extLst>
                  <a:ext uri="{0D108BD9-81ED-4DB2-BD59-A6C34878D82A}">
                    <a16:rowId xmlns:a16="http://schemas.microsoft.com/office/drawing/2014/main" val="628537836"/>
                  </a:ext>
                </a:extLst>
              </a:tr>
              <a:tr h="38087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900" dirty="0"/>
                        <a:t>2023-09-30</a:t>
                      </a:r>
                    </a:p>
                  </a:txBody>
                  <a:tcPr marL="95218" marR="95218" marT="47609" marB="47609"/>
                </a:tc>
                <a:tc>
                  <a:txBody>
                    <a:bodyPr/>
                    <a:lstStyle/>
                    <a:p>
                      <a:pPr algn="ctr"/>
                      <a:r>
                        <a:rPr lang="en-US" sz="1900" dirty="0"/>
                        <a:t>0.020343</a:t>
                      </a:r>
                    </a:p>
                  </a:txBody>
                  <a:tcPr marL="95218" marR="95218" marT="47609" marB="47609"/>
                </a:tc>
                <a:extLst>
                  <a:ext uri="{0D108BD9-81ED-4DB2-BD59-A6C34878D82A}">
                    <a16:rowId xmlns:a16="http://schemas.microsoft.com/office/drawing/2014/main" val="3520601322"/>
                  </a:ext>
                </a:extLst>
              </a:tr>
              <a:tr h="3861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900" dirty="0"/>
                        <a:t>2023-10-31</a:t>
                      </a:r>
                    </a:p>
                  </a:txBody>
                  <a:tcPr marL="95218" marR="95218" marT="47609" marB="47609"/>
                </a:tc>
                <a:tc>
                  <a:txBody>
                    <a:bodyPr/>
                    <a:lstStyle/>
                    <a:p>
                      <a:pPr algn="ctr"/>
                      <a:r>
                        <a:rPr lang="en-US" sz="1900" dirty="0"/>
                        <a:t>0.085420</a:t>
                      </a:r>
                    </a:p>
                  </a:txBody>
                  <a:tcPr marL="95218" marR="95218" marT="47609" marB="47609"/>
                </a:tc>
                <a:extLst>
                  <a:ext uri="{0D108BD9-81ED-4DB2-BD59-A6C34878D82A}">
                    <a16:rowId xmlns:a16="http://schemas.microsoft.com/office/drawing/2014/main" val="1500542755"/>
                  </a:ext>
                </a:extLst>
              </a:tr>
              <a:tr h="3861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900" dirty="0"/>
                        <a:t>2023-11-30</a:t>
                      </a:r>
                    </a:p>
                  </a:txBody>
                  <a:tcPr marL="95218" marR="95218" marT="47609" marB="47609"/>
                </a:tc>
                <a:tc>
                  <a:txBody>
                    <a:bodyPr/>
                    <a:lstStyle/>
                    <a:p>
                      <a:pPr algn="ctr"/>
                      <a:r>
                        <a:rPr lang="en-US" sz="1900" dirty="0"/>
                        <a:t>0.055221</a:t>
                      </a:r>
                    </a:p>
                  </a:txBody>
                  <a:tcPr marL="95218" marR="95218" marT="47609" marB="47609"/>
                </a:tc>
                <a:extLst>
                  <a:ext uri="{0D108BD9-81ED-4DB2-BD59-A6C34878D82A}">
                    <a16:rowId xmlns:a16="http://schemas.microsoft.com/office/drawing/2014/main" val="990698101"/>
                  </a:ext>
                </a:extLst>
              </a:tr>
            </a:tbl>
          </a:graphicData>
        </a:graphic>
      </p:graphicFrame>
      <p:sp>
        <p:nvSpPr>
          <p:cNvPr id="5" name="TextBox 4">
            <a:extLst>
              <a:ext uri="{FF2B5EF4-FFF2-40B4-BE49-F238E27FC236}">
                <a16:creationId xmlns:a16="http://schemas.microsoft.com/office/drawing/2014/main" id="{E17F4659-D321-4561-9020-C3F4A80B7A96}"/>
              </a:ext>
            </a:extLst>
          </p:cNvPr>
          <p:cNvSpPr txBox="1"/>
          <p:nvPr/>
        </p:nvSpPr>
        <p:spPr>
          <a:xfrm>
            <a:off x="495299" y="1085334"/>
            <a:ext cx="11586341" cy="400110"/>
          </a:xfrm>
          <a:prstGeom prst="rect">
            <a:avLst/>
          </a:prstGeom>
          <a:noFill/>
        </p:spPr>
        <p:txBody>
          <a:bodyPr wrap="square">
            <a:spAutoFit/>
          </a:bodyPr>
          <a:lstStyle/>
          <a:p>
            <a:r>
              <a:rPr lang="en-US" altLang="ko-KR" sz="2000" spc="600" dirty="0">
                <a:solidFill>
                  <a:schemeClr val="tx1">
                    <a:lumMod val="75000"/>
                    <a:lumOff val="25000"/>
                  </a:schemeClr>
                </a:solidFill>
              </a:rPr>
              <a:t>1) Analyzing Average Sentiment Score by Month</a:t>
            </a:r>
            <a:endParaRPr lang="en-US" sz="2000" dirty="0"/>
          </a:p>
        </p:txBody>
      </p:sp>
    </p:spTree>
    <p:extLst>
      <p:ext uri="{BB962C8B-B14F-4D97-AF65-F5344CB8AC3E}">
        <p14:creationId xmlns:p14="http://schemas.microsoft.com/office/powerpoint/2010/main" val="186087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9" name="TextBox 8">
            <a:extLst>
              <a:ext uri="{FF2B5EF4-FFF2-40B4-BE49-F238E27FC236}">
                <a16:creationId xmlns:a16="http://schemas.microsoft.com/office/drawing/2014/main" id="{86C28206-7799-940B-2765-CB39B546625B}"/>
              </a:ext>
            </a:extLst>
          </p:cNvPr>
          <p:cNvSpPr txBox="1"/>
          <p:nvPr/>
        </p:nvSpPr>
        <p:spPr>
          <a:xfrm>
            <a:off x="8220614" y="1798892"/>
            <a:ext cx="3762552" cy="3539430"/>
          </a:xfrm>
          <a:prstGeom prst="rect">
            <a:avLst/>
          </a:prstGeom>
          <a:solidFill>
            <a:schemeClr val="bg1">
              <a:lumMod val="95000"/>
            </a:schemeClr>
          </a:solidFill>
        </p:spPr>
        <p:txBody>
          <a:bodyPr wrap="square" rtlCol="0">
            <a:spAutoFit/>
          </a:bodyPr>
          <a:lstStyle/>
          <a:p>
            <a:pPr algn="just" latinLnBrk="0"/>
            <a:r>
              <a:rPr lang="en-US" sz="1600" dirty="0">
                <a:latin typeface="Arial" panose="020B0604020202020204" pitchFamily="34" charset="0"/>
                <a:cs typeface="Arial" panose="020B0604020202020204" pitchFamily="34" charset="0"/>
              </a:rPr>
              <a:t>Overall, this sentiment analysis reveals a trend. Initially, media reporting about AI started with a generally </a:t>
            </a:r>
            <a:r>
              <a:rPr lang="en-US" sz="1600" u="sng" dirty="0">
                <a:latin typeface="Arial" panose="020B0604020202020204" pitchFamily="34" charset="0"/>
                <a:cs typeface="Arial" panose="020B0604020202020204" pitchFamily="34" charset="0"/>
              </a:rPr>
              <a:t>neutral to slightly positive tone. </a:t>
            </a:r>
          </a:p>
          <a:p>
            <a:pPr algn="just" latinLnBrk="0"/>
            <a:endParaRPr lang="en-US" sz="1600" dirty="0">
              <a:latin typeface="Arial" panose="020B0604020202020204" pitchFamily="34" charset="0"/>
              <a:cs typeface="Arial" panose="020B0604020202020204" pitchFamily="34" charset="0"/>
            </a:endParaRPr>
          </a:p>
          <a:p>
            <a:pPr algn="just" latinLnBrk="0"/>
            <a:r>
              <a:rPr lang="en-US" sz="1600" dirty="0">
                <a:latin typeface="Arial" panose="020B0604020202020204" pitchFamily="34" charset="0"/>
                <a:cs typeface="Arial" panose="020B0604020202020204" pitchFamily="34" charset="0"/>
              </a:rPr>
              <a:t>Mid-year, there was a dip towards a more negative sentiment, which then improved over time.</a:t>
            </a:r>
          </a:p>
          <a:p>
            <a:pPr algn="just" latinLnBrk="0"/>
            <a:endParaRPr lang="en-US" sz="1600" dirty="0">
              <a:latin typeface="Arial" panose="020B0604020202020204" pitchFamily="34" charset="0"/>
              <a:cs typeface="Arial" panose="020B0604020202020204" pitchFamily="34" charset="0"/>
            </a:endParaRPr>
          </a:p>
          <a:p>
            <a:pPr algn="just" latinLnBrk="0"/>
            <a:r>
              <a:rPr lang="en-US" sz="1600" dirty="0">
                <a:latin typeface="Arial" panose="020B0604020202020204" pitchFamily="34" charset="0"/>
                <a:cs typeface="Arial" panose="020B0604020202020204" pitchFamily="34" charset="0"/>
              </a:rPr>
              <a:t>This pattern informs us that, while the media's portrayal of AI has been largely neutral, </a:t>
            </a:r>
            <a:r>
              <a:rPr lang="en-US" sz="1600" u="sng" dirty="0">
                <a:latin typeface="Arial" panose="020B0604020202020204" pitchFamily="34" charset="0"/>
                <a:cs typeface="Arial" panose="020B0604020202020204" pitchFamily="34" charset="0"/>
              </a:rPr>
              <a:t>there is a gradual shift towards a more positive portrayal as time progresses.</a:t>
            </a:r>
          </a:p>
        </p:txBody>
      </p:sp>
      <p:pic>
        <p:nvPicPr>
          <p:cNvPr id="14" name="Picture 13">
            <a:extLst>
              <a:ext uri="{FF2B5EF4-FFF2-40B4-BE49-F238E27FC236}">
                <a16:creationId xmlns:a16="http://schemas.microsoft.com/office/drawing/2014/main" id="{8260E724-6AA0-B711-0C18-E7729D53C888}"/>
              </a:ext>
            </a:extLst>
          </p:cNvPr>
          <p:cNvPicPr>
            <a:picLocks noChangeAspect="1"/>
          </p:cNvPicPr>
          <p:nvPr/>
        </p:nvPicPr>
        <p:blipFill>
          <a:blip r:embed="rId2"/>
          <a:stretch>
            <a:fillRect/>
          </a:stretch>
        </p:blipFill>
        <p:spPr>
          <a:xfrm>
            <a:off x="495300" y="1602573"/>
            <a:ext cx="7618310" cy="4106465"/>
          </a:xfrm>
          <a:prstGeom prst="rect">
            <a:avLst/>
          </a:prstGeom>
        </p:spPr>
      </p:pic>
      <p:sp>
        <p:nvSpPr>
          <p:cNvPr id="5" name="TextBox 4">
            <a:extLst>
              <a:ext uri="{FF2B5EF4-FFF2-40B4-BE49-F238E27FC236}">
                <a16:creationId xmlns:a16="http://schemas.microsoft.com/office/drawing/2014/main" id="{1218559A-33C4-4DE9-00FB-60A29315C18A}"/>
              </a:ext>
            </a:extLst>
          </p:cNvPr>
          <p:cNvSpPr txBox="1"/>
          <p:nvPr/>
        </p:nvSpPr>
        <p:spPr>
          <a:xfrm>
            <a:off x="495299" y="1085334"/>
            <a:ext cx="11586341" cy="400110"/>
          </a:xfrm>
          <a:prstGeom prst="rect">
            <a:avLst/>
          </a:prstGeom>
          <a:noFill/>
        </p:spPr>
        <p:txBody>
          <a:bodyPr wrap="square">
            <a:spAutoFit/>
          </a:bodyPr>
          <a:lstStyle/>
          <a:p>
            <a:r>
              <a:rPr lang="en-US" altLang="ko-KR" sz="2000" spc="600" dirty="0">
                <a:solidFill>
                  <a:schemeClr val="tx1">
                    <a:lumMod val="75000"/>
                    <a:lumOff val="25000"/>
                  </a:schemeClr>
                </a:solidFill>
              </a:rPr>
              <a:t>1) Analyzing Average Sentiment Score by Month</a:t>
            </a:r>
            <a:endParaRPr lang="en-US" sz="2000" dirty="0"/>
          </a:p>
        </p:txBody>
      </p:sp>
    </p:spTree>
    <p:extLst>
      <p:ext uri="{BB962C8B-B14F-4D97-AF65-F5344CB8AC3E}">
        <p14:creationId xmlns:p14="http://schemas.microsoft.com/office/powerpoint/2010/main" val="98605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9" name="TextBox 8">
            <a:extLst>
              <a:ext uri="{FF2B5EF4-FFF2-40B4-BE49-F238E27FC236}">
                <a16:creationId xmlns:a16="http://schemas.microsoft.com/office/drawing/2014/main" id="{86C28206-7799-940B-2765-CB39B546625B}"/>
              </a:ext>
            </a:extLst>
          </p:cNvPr>
          <p:cNvSpPr txBox="1"/>
          <p:nvPr/>
        </p:nvSpPr>
        <p:spPr>
          <a:xfrm>
            <a:off x="7414538" y="1597191"/>
            <a:ext cx="4396462" cy="4770537"/>
          </a:xfrm>
          <a:prstGeom prst="rect">
            <a:avLst/>
          </a:prstGeom>
          <a:solidFill>
            <a:schemeClr val="bg1">
              <a:lumMod val="95000"/>
            </a:schemeClr>
          </a:solidFill>
        </p:spPr>
        <p:txBody>
          <a:bodyPr wrap="square" rtlCol="0">
            <a:spAutoFit/>
          </a:bodyPr>
          <a:lstStyle/>
          <a:p>
            <a:pPr algn="just" latinLnBrk="0"/>
            <a:r>
              <a:rPr lang="en-US" sz="1600" dirty="0">
                <a:latin typeface="Arial" panose="020B0604020202020204" pitchFamily="34" charset="0"/>
                <a:cs typeface="Arial" panose="020B0604020202020204" pitchFamily="34" charset="0"/>
              </a:rPr>
              <a:t>As shown in the sentiment score distribution, the most dominant sentiment for all months is neutral. This is consistent with the analysis of average sentiment scores, which showed an increasing number of positive news titles as we moved into October and November.</a:t>
            </a:r>
          </a:p>
          <a:p>
            <a:pPr algn="just" latinLnBrk="0"/>
            <a:endParaRPr lang="en-US" sz="1600" dirty="0">
              <a:latin typeface="Arial" panose="020B0604020202020204" pitchFamily="34" charset="0"/>
              <a:cs typeface="Arial" panose="020B0604020202020204" pitchFamily="34" charset="0"/>
            </a:endParaRPr>
          </a:p>
          <a:p>
            <a:pPr algn="just" latinLnBrk="0"/>
            <a:r>
              <a:rPr lang="en-US" sz="1600" dirty="0">
                <a:latin typeface="Arial" panose="020B0604020202020204" pitchFamily="34" charset="0"/>
                <a:cs typeface="Arial" panose="020B0604020202020204" pitchFamily="34" charset="0"/>
              </a:rPr>
              <a:t>Thus, through sentiment analysis,</a:t>
            </a:r>
          </a:p>
          <a:p>
            <a:pPr algn="just" latinLnBrk="0"/>
            <a:r>
              <a:rPr lang="en-US" sz="1600" dirty="0">
                <a:latin typeface="Arial" panose="020B0604020202020204" pitchFamily="34" charset="0"/>
                <a:cs typeface="Arial" panose="020B0604020202020204" pitchFamily="34" charset="0"/>
              </a:rPr>
              <a:t>we have concluded that:</a:t>
            </a:r>
          </a:p>
          <a:p>
            <a:pPr algn="just" latinLnBrk="0"/>
            <a:endParaRPr lang="en-US" sz="1600" dirty="0">
              <a:latin typeface="Arial" panose="020B0604020202020204" pitchFamily="34" charset="0"/>
              <a:cs typeface="Arial" panose="020B0604020202020204" pitchFamily="34" charset="0"/>
            </a:endParaRPr>
          </a:p>
          <a:p>
            <a:pPr algn="just" latinLnBrk="0"/>
            <a:r>
              <a:rPr lang="en-US" sz="1600" dirty="0">
                <a:latin typeface="Arial" panose="020B0604020202020204" pitchFamily="34" charset="0"/>
                <a:cs typeface="Arial" panose="020B0604020202020204" pitchFamily="34" charset="0"/>
              </a:rPr>
              <a:t>1. The overall impression of AI-related news titles is predominantly neutral.</a:t>
            </a:r>
          </a:p>
          <a:p>
            <a:pPr algn="just" latinLnBrk="0"/>
            <a:r>
              <a:rPr lang="en-US" sz="1600" dirty="0">
                <a:latin typeface="Arial" panose="020B0604020202020204" pitchFamily="34" charset="0"/>
                <a:cs typeface="Arial" panose="020B0604020202020204" pitchFamily="34" charset="0"/>
              </a:rPr>
              <a:t>2. Over time, the general trend in AI-related news titles is shifting towards a more positive tone.</a:t>
            </a:r>
          </a:p>
          <a:p>
            <a:pPr algn="just" latinLnBrk="0"/>
            <a:endParaRPr lang="en-US" sz="1600" dirty="0">
              <a:latin typeface="Arial" panose="020B0604020202020204" pitchFamily="34" charset="0"/>
              <a:cs typeface="Arial" panose="020B0604020202020204" pitchFamily="34" charset="0"/>
            </a:endParaRPr>
          </a:p>
          <a:p>
            <a:pPr algn="just" latinLnBrk="0"/>
            <a:r>
              <a:rPr lang="en-US" sz="1600" dirty="0">
                <a:latin typeface="Arial" panose="020B0604020202020204" pitchFamily="34" charset="0"/>
                <a:cs typeface="Arial" panose="020B0604020202020204" pitchFamily="34" charset="0"/>
              </a:rPr>
              <a:t>To analyze the news titles in greater detail and to understand the nuances of public sentiment towards AI, we have begun emotion analysis.</a:t>
            </a:r>
          </a:p>
        </p:txBody>
      </p:sp>
      <p:pic>
        <p:nvPicPr>
          <p:cNvPr id="6" name="Picture 5">
            <a:extLst>
              <a:ext uri="{FF2B5EF4-FFF2-40B4-BE49-F238E27FC236}">
                <a16:creationId xmlns:a16="http://schemas.microsoft.com/office/drawing/2014/main" id="{8C3CC3A1-D4AC-3670-99F7-669AB9880A8D}"/>
              </a:ext>
            </a:extLst>
          </p:cNvPr>
          <p:cNvPicPr>
            <a:picLocks noChangeAspect="1"/>
          </p:cNvPicPr>
          <p:nvPr/>
        </p:nvPicPr>
        <p:blipFill>
          <a:blip r:embed="rId2"/>
          <a:stretch>
            <a:fillRect/>
          </a:stretch>
        </p:blipFill>
        <p:spPr>
          <a:xfrm>
            <a:off x="495300" y="1680856"/>
            <a:ext cx="6585737" cy="4942602"/>
          </a:xfrm>
          <a:prstGeom prst="rect">
            <a:avLst/>
          </a:prstGeom>
        </p:spPr>
      </p:pic>
      <p:sp>
        <p:nvSpPr>
          <p:cNvPr id="5" name="TextBox 4">
            <a:extLst>
              <a:ext uri="{FF2B5EF4-FFF2-40B4-BE49-F238E27FC236}">
                <a16:creationId xmlns:a16="http://schemas.microsoft.com/office/drawing/2014/main" id="{4E216D52-EA82-7B06-F06D-999389D850EA}"/>
              </a:ext>
            </a:extLst>
          </p:cNvPr>
          <p:cNvSpPr txBox="1"/>
          <p:nvPr/>
        </p:nvSpPr>
        <p:spPr>
          <a:xfrm>
            <a:off x="495299" y="1085334"/>
            <a:ext cx="11586341" cy="400110"/>
          </a:xfrm>
          <a:prstGeom prst="rect">
            <a:avLst/>
          </a:prstGeom>
          <a:noFill/>
        </p:spPr>
        <p:txBody>
          <a:bodyPr wrap="square">
            <a:spAutoFit/>
          </a:bodyPr>
          <a:lstStyle/>
          <a:p>
            <a:r>
              <a:rPr lang="en-US" altLang="ko-KR" sz="2000" spc="600" dirty="0">
                <a:solidFill>
                  <a:schemeClr val="tx1">
                    <a:lumMod val="75000"/>
                    <a:lumOff val="25000"/>
                  </a:schemeClr>
                </a:solidFill>
              </a:rPr>
              <a:t>1) Analyzing Average Sentiment Score by Month</a:t>
            </a:r>
            <a:endParaRPr lang="en-US" sz="2000" dirty="0"/>
          </a:p>
        </p:txBody>
      </p:sp>
    </p:spTree>
    <p:extLst>
      <p:ext uri="{BB962C8B-B14F-4D97-AF65-F5344CB8AC3E}">
        <p14:creationId xmlns:p14="http://schemas.microsoft.com/office/powerpoint/2010/main" val="304802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사각형: 둥근 모서리 41">
            <a:extLst>
              <a:ext uri="{FF2B5EF4-FFF2-40B4-BE49-F238E27FC236}">
                <a16:creationId xmlns:a16="http://schemas.microsoft.com/office/drawing/2014/main" id="{2B0180A3-F5A7-36C1-BD5C-A92ED4B97E64}"/>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a:extLst>
              <a:ext uri="{FF2B5EF4-FFF2-40B4-BE49-F238E27FC236}">
                <a16:creationId xmlns:a16="http://schemas.microsoft.com/office/drawing/2014/main" id="{59B15D6E-CA28-116D-3609-6993B210B0B7}"/>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4" name="TextBox 43">
            <a:extLst>
              <a:ext uri="{FF2B5EF4-FFF2-40B4-BE49-F238E27FC236}">
                <a16:creationId xmlns:a16="http://schemas.microsoft.com/office/drawing/2014/main" id="{2530CB5C-D9ED-B0CD-6915-3A3838545168}"/>
              </a:ext>
            </a:extLst>
          </p:cNvPr>
          <p:cNvSpPr txBox="1"/>
          <p:nvPr/>
        </p:nvSpPr>
        <p:spPr>
          <a:xfrm>
            <a:off x="1763806" y="436175"/>
            <a:ext cx="4776692" cy="400110"/>
          </a:xfrm>
          <a:prstGeom prst="rect">
            <a:avLst/>
          </a:prstGeom>
          <a:noFill/>
        </p:spPr>
        <p:txBody>
          <a:bodyPr wrap="non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grpSp>
        <p:nvGrpSpPr>
          <p:cNvPr id="5" name="그룹 4">
            <a:extLst>
              <a:ext uri="{FF2B5EF4-FFF2-40B4-BE49-F238E27FC236}">
                <a16:creationId xmlns:a16="http://schemas.microsoft.com/office/drawing/2014/main" id="{C3325D4C-BF69-4035-9EEE-59D4729F3114}"/>
              </a:ext>
            </a:extLst>
          </p:cNvPr>
          <p:cNvGrpSpPr/>
          <p:nvPr/>
        </p:nvGrpSpPr>
        <p:grpSpPr>
          <a:xfrm>
            <a:off x="1163052" y="2274848"/>
            <a:ext cx="9881937" cy="2899318"/>
            <a:chOff x="1163052" y="2308302"/>
            <a:chExt cx="9881937" cy="2899318"/>
          </a:xfrm>
        </p:grpSpPr>
        <p:sp>
          <p:nvSpPr>
            <p:cNvPr id="2" name="TextBox 1">
              <a:extLst>
                <a:ext uri="{FF2B5EF4-FFF2-40B4-BE49-F238E27FC236}">
                  <a16:creationId xmlns:a16="http://schemas.microsoft.com/office/drawing/2014/main" id="{00A5307A-7061-2C99-EFD9-9DB49BFE7DF7}"/>
                </a:ext>
              </a:extLst>
            </p:cNvPr>
            <p:cNvSpPr txBox="1"/>
            <p:nvPr/>
          </p:nvSpPr>
          <p:spPr>
            <a:xfrm>
              <a:off x="3263369" y="2921168"/>
              <a:ext cx="5665270" cy="1015663"/>
            </a:xfrm>
            <a:prstGeom prst="rect">
              <a:avLst/>
            </a:prstGeom>
            <a:noFill/>
          </p:spPr>
          <p:txBody>
            <a:bodyPr wrap="none" rtlCol="0">
              <a:spAutoFit/>
            </a:bodyPr>
            <a:lstStyle/>
            <a:p>
              <a:pPr algn="ctr"/>
              <a:r>
                <a:rPr lang="en-US" altLang="ko-KR" sz="6000" b="1" dirty="0">
                  <a:latin typeface="+mj-ea"/>
                  <a:ea typeface="+mj-ea"/>
                </a:rPr>
                <a:t>Emotion Analysis</a:t>
              </a:r>
              <a:endParaRPr lang="ko-KR" altLang="en-US" sz="6000" b="1" dirty="0">
                <a:latin typeface="+mj-ea"/>
                <a:ea typeface="+mj-ea"/>
              </a:endParaRPr>
            </a:p>
          </p:txBody>
        </p:sp>
        <p:sp>
          <p:nvSpPr>
            <p:cNvPr id="3" name="TextBox 2">
              <a:extLst>
                <a:ext uri="{FF2B5EF4-FFF2-40B4-BE49-F238E27FC236}">
                  <a16:creationId xmlns:a16="http://schemas.microsoft.com/office/drawing/2014/main" id="{8FDD119E-B44E-299A-74AF-55970C1B59DE}"/>
                </a:ext>
              </a:extLst>
            </p:cNvPr>
            <p:cNvSpPr txBox="1"/>
            <p:nvPr/>
          </p:nvSpPr>
          <p:spPr>
            <a:xfrm>
              <a:off x="3195764" y="4096357"/>
              <a:ext cx="5800499" cy="923330"/>
            </a:xfrm>
            <a:prstGeom prst="rect">
              <a:avLst/>
            </a:prstGeom>
            <a:noFill/>
          </p:spPr>
          <p:txBody>
            <a:bodyPr wrap="none" rtlCol="0">
              <a:spAutoFit/>
            </a:bodyPr>
            <a:lstStyle/>
            <a:p>
              <a:pPr algn="ctr"/>
              <a:r>
                <a:rPr lang="en-US" altLang="ko-KR" dirty="0"/>
                <a:t>Figuring out the news title in dept level of Emotion;</a:t>
              </a:r>
            </a:p>
            <a:p>
              <a:pPr marL="342900" indent="-342900" algn="ctr">
                <a:buAutoNum type="arabicParenR"/>
              </a:pPr>
              <a:r>
                <a:rPr lang="en-US" altLang="ko-KR" dirty="0"/>
                <a:t>Bart-large-</a:t>
              </a:r>
              <a:r>
                <a:rPr lang="en-US" altLang="ko-KR" dirty="0" err="1"/>
                <a:t>mnli</a:t>
              </a:r>
              <a:r>
                <a:rPr lang="en-US" altLang="ko-KR" dirty="0"/>
                <a:t> with Zero shot classification and Text Blob </a:t>
              </a:r>
            </a:p>
            <a:p>
              <a:pPr marL="342900" indent="-342900" algn="ctr">
                <a:buAutoNum type="arabicParenR"/>
              </a:pPr>
              <a:r>
                <a:rPr lang="en-US" altLang="ko-KR" dirty="0"/>
                <a:t>Emotion-English-</a:t>
              </a:r>
              <a:r>
                <a:rPr lang="en-US" altLang="ko-KR" dirty="0" err="1"/>
                <a:t>distilRoBERTa</a:t>
              </a:r>
              <a:r>
                <a:rPr lang="en-US" altLang="ko-KR" dirty="0"/>
                <a:t> </a:t>
              </a:r>
              <a:endParaRPr lang="ko-KR" altLang="en-US" dirty="0"/>
            </a:p>
          </p:txBody>
        </p:sp>
        <p:sp>
          <p:nvSpPr>
            <p:cNvPr id="4" name="양쪽 대괄호 3">
              <a:extLst>
                <a:ext uri="{FF2B5EF4-FFF2-40B4-BE49-F238E27FC236}">
                  <a16:creationId xmlns:a16="http://schemas.microsoft.com/office/drawing/2014/main" id="{ACC0AEC0-C850-010C-7B50-C9CD911F7C5D}"/>
                </a:ext>
              </a:extLst>
            </p:cNvPr>
            <p:cNvSpPr/>
            <p:nvPr/>
          </p:nvSpPr>
          <p:spPr>
            <a:xfrm>
              <a:off x="1163052" y="2308302"/>
              <a:ext cx="9881937" cy="2899318"/>
            </a:xfrm>
            <a:prstGeom prst="bracketPair">
              <a:avLst>
                <a:gd name="adj" fmla="val 1256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27941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4776692" cy="400110"/>
          </a:xfrm>
          <a:prstGeom prst="rect">
            <a:avLst/>
          </a:prstGeom>
          <a:noFill/>
        </p:spPr>
        <p:txBody>
          <a:bodyPr wrap="non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6" name="TextBox 5">
            <a:extLst>
              <a:ext uri="{FF2B5EF4-FFF2-40B4-BE49-F238E27FC236}">
                <a16:creationId xmlns:a16="http://schemas.microsoft.com/office/drawing/2014/main" id="{C3FAB174-ACB4-0900-896A-D550022FE5E9}"/>
              </a:ext>
            </a:extLst>
          </p:cNvPr>
          <p:cNvSpPr txBox="1"/>
          <p:nvPr/>
        </p:nvSpPr>
        <p:spPr>
          <a:xfrm>
            <a:off x="495299" y="1085334"/>
            <a:ext cx="11744513" cy="400110"/>
          </a:xfrm>
          <a:prstGeom prst="rect">
            <a:avLst/>
          </a:prstGeom>
          <a:noFill/>
        </p:spPr>
        <p:txBody>
          <a:bodyPr wrap="square">
            <a:spAutoFit/>
          </a:bodyPr>
          <a:lstStyle/>
          <a:p>
            <a:r>
              <a:rPr lang="en-US" altLang="ko-KR" sz="2000" spc="600" dirty="0">
                <a:solidFill>
                  <a:schemeClr val="tx1">
                    <a:lumMod val="75000"/>
                    <a:lumOff val="25000"/>
                  </a:schemeClr>
                </a:solidFill>
              </a:rPr>
              <a:t>1) Bart-large-</a:t>
            </a:r>
            <a:r>
              <a:rPr lang="en-US" altLang="ko-KR" sz="2000" spc="600" dirty="0" err="1">
                <a:solidFill>
                  <a:schemeClr val="tx1">
                    <a:lumMod val="75000"/>
                    <a:lumOff val="25000"/>
                  </a:schemeClr>
                </a:solidFill>
              </a:rPr>
              <a:t>mnli</a:t>
            </a:r>
            <a:r>
              <a:rPr lang="en-US" altLang="ko-KR" sz="2000" spc="600" dirty="0">
                <a:solidFill>
                  <a:schemeClr val="tx1">
                    <a:lumMod val="75000"/>
                    <a:lumOff val="25000"/>
                  </a:schemeClr>
                </a:solidFill>
              </a:rPr>
              <a:t> with Zero shot classification &amp; Text Blob</a:t>
            </a:r>
            <a:endParaRPr lang="en-US" sz="2000" dirty="0"/>
          </a:p>
        </p:txBody>
      </p:sp>
      <p:pic>
        <p:nvPicPr>
          <p:cNvPr id="5" name="Picture 5">
            <a:extLst>
              <a:ext uri="{FF2B5EF4-FFF2-40B4-BE49-F238E27FC236}">
                <a16:creationId xmlns:a16="http://schemas.microsoft.com/office/drawing/2014/main" id="{CA4CB5BB-23EE-4ADC-5B8B-68F34B7F2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14" y="1569528"/>
            <a:ext cx="6828931" cy="47142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3961DD3-EC54-72ED-FBDB-F38F283ADDC5}"/>
              </a:ext>
            </a:extLst>
          </p:cNvPr>
          <p:cNvSpPr txBox="1"/>
          <p:nvPr/>
        </p:nvSpPr>
        <p:spPr>
          <a:xfrm>
            <a:off x="542304" y="2168617"/>
            <a:ext cx="4239903" cy="3046988"/>
          </a:xfrm>
          <a:prstGeom prst="rect">
            <a:avLst/>
          </a:prstGeom>
          <a:solidFill>
            <a:schemeClr val="bg1">
              <a:lumMod val="95000"/>
            </a:schemeClr>
          </a:solidFill>
        </p:spPr>
        <p:txBody>
          <a:bodyPr wrap="square" rtlCol="0">
            <a:spAutoFit/>
          </a:bodyPr>
          <a:lstStyle/>
          <a:p>
            <a:pPr algn="just"/>
            <a:r>
              <a:rPr lang="en-US" altLang="ko-KR" sz="1600" dirty="0">
                <a:latin typeface="Arial" panose="020B0604020202020204" pitchFamily="34" charset="0"/>
                <a:cs typeface="Arial" panose="020B0604020202020204" pitchFamily="34" charset="0"/>
              </a:rPr>
              <a:t>We applied the Zero-shot classification to Bart-large-</a:t>
            </a:r>
            <a:r>
              <a:rPr lang="en-US" altLang="ko-KR" sz="1600" dirty="0" err="1">
                <a:latin typeface="Arial" panose="020B0604020202020204" pitchFamily="34" charset="0"/>
                <a:cs typeface="Arial" panose="020B0604020202020204" pitchFamily="34" charset="0"/>
              </a:rPr>
              <a:t>mnli</a:t>
            </a:r>
            <a:r>
              <a:rPr lang="en-US" altLang="ko-KR" sz="1600" dirty="0">
                <a:latin typeface="Arial" panose="020B0604020202020204" pitchFamily="34" charset="0"/>
                <a:cs typeface="Arial" panose="020B0604020202020204" pitchFamily="34" charset="0"/>
              </a:rPr>
              <a:t> model to determine the emotions in the headlines. The classification labels were set as Surprise, Fear, Neutral, and Happiness.</a:t>
            </a:r>
          </a:p>
          <a:p>
            <a:pPr algn="just"/>
            <a:endParaRPr lang="en-US" altLang="ko-KR" sz="1600" dirty="0">
              <a:latin typeface="Arial" panose="020B0604020202020204" pitchFamily="34" charset="0"/>
              <a:cs typeface="Arial" panose="020B0604020202020204" pitchFamily="34" charset="0"/>
            </a:endParaRPr>
          </a:p>
          <a:p>
            <a:pPr algn="just"/>
            <a:r>
              <a:rPr lang="en-US" altLang="ko-KR" sz="1600" dirty="0">
                <a:latin typeface="Arial" panose="020B0604020202020204" pitchFamily="34" charset="0"/>
                <a:cs typeface="Arial" panose="020B0604020202020204" pitchFamily="34" charset="0"/>
              </a:rPr>
              <a:t>The results revealed that </a:t>
            </a:r>
            <a:r>
              <a:rPr lang="en-US" altLang="ko-KR" sz="1600" u="sng" dirty="0">
                <a:latin typeface="Arial" panose="020B0604020202020204" pitchFamily="34" charset="0"/>
                <a:cs typeface="Arial" panose="020B0604020202020204" pitchFamily="34" charset="0"/>
              </a:rPr>
              <a:t>Surprise is predominant emotion</a:t>
            </a:r>
            <a:r>
              <a:rPr lang="en-US" altLang="ko-KR" sz="1600" dirty="0">
                <a:latin typeface="Arial" panose="020B0604020202020204" pitchFamily="34" charset="0"/>
                <a:cs typeface="Arial" panose="020B0604020202020204" pitchFamily="34" charset="0"/>
              </a:rPr>
              <a:t> of the headlines among four emotions. Following that, Fear and Neutral appeared in a similar frequency, ranked as the second and third most common categories, respectively.</a:t>
            </a:r>
          </a:p>
        </p:txBody>
      </p:sp>
    </p:spTree>
    <p:extLst>
      <p:ext uri="{BB962C8B-B14F-4D97-AF65-F5344CB8AC3E}">
        <p14:creationId xmlns:p14="http://schemas.microsoft.com/office/powerpoint/2010/main" val="347343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6" name="TextBox 5">
            <a:extLst>
              <a:ext uri="{FF2B5EF4-FFF2-40B4-BE49-F238E27FC236}">
                <a16:creationId xmlns:a16="http://schemas.microsoft.com/office/drawing/2014/main" id="{B7F3C389-5ECB-5200-796B-D87C1E1CB2F5}"/>
              </a:ext>
            </a:extLst>
          </p:cNvPr>
          <p:cNvSpPr txBox="1"/>
          <p:nvPr/>
        </p:nvSpPr>
        <p:spPr>
          <a:xfrm>
            <a:off x="495299" y="1085334"/>
            <a:ext cx="11586341" cy="400110"/>
          </a:xfrm>
          <a:prstGeom prst="rect">
            <a:avLst/>
          </a:prstGeom>
          <a:noFill/>
        </p:spPr>
        <p:txBody>
          <a:bodyPr wrap="square">
            <a:spAutoFit/>
          </a:bodyPr>
          <a:lstStyle/>
          <a:p>
            <a:r>
              <a:rPr lang="en-US" altLang="ko-KR" sz="2000" spc="600" dirty="0">
                <a:solidFill>
                  <a:schemeClr val="tx1">
                    <a:lumMod val="75000"/>
                    <a:lumOff val="25000"/>
                  </a:schemeClr>
                </a:solidFill>
              </a:rPr>
              <a:t>1) Bart-large-</a:t>
            </a:r>
            <a:r>
              <a:rPr lang="en-US" altLang="ko-KR" sz="2000" spc="600" dirty="0" err="1">
                <a:solidFill>
                  <a:schemeClr val="tx1">
                    <a:lumMod val="75000"/>
                    <a:lumOff val="25000"/>
                  </a:schemeClr>
                </a:solidFill>
              </a:rPr>
              <a:t>mnli</a:t>
            </a:r>
            <a:r>
              <a:rPr lang="en-US" altLang="ko-KR" sz="2000" spc="600" dirty="0">
                <a:solidFill>
                  <a:schemeClr val="tx1">
                    <a:lumMod val="75000"/>
                    <a:lumOff val="25000"/>
                  </a:schemeClr>
                </a:solidFill>
              </a:rPr>
              <a:t> with Zero shot classification &amp; Text Blob</a:t>
            </a:r>
            <a:endParaRPr lang="en-US" sz="2000" dirty="0"/>
          </a:p>
        </p:txBody>
      </p:sp>
      <p:pic>
        <p:nvPicPr>
          <p:cNvPr id="7" name="Picture 2">
            <a:extLst>
              <a:ext uri="{FF2B5EF4-FFF2-40B4-BE49-F238E27FC236}">
                <a16:creationId xmlns:a16="http://schemas.microsoft.com/office/drawing/2014/main" id="{7C96CBBA-54BE-9592-21B1-23DB7D421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648" y="1616823"/>
            <a:ext cx="5891048" cy="49119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3683737-D889-5CCE-E106-0795EABAA6C6}"/>
              </a:ext>
            </a:extLst>
          </p:cNvPr>
          <p:cNvSpPr txBox="1"/>
          <p:nvPr/>
        </p:nvSpPr>
        <p:spPr>
          <a:xfrm>
            <a:off x="676699" y="1926879"/>
            <a:ext cx="4652046" cy="4031873"/>
          </a:xfrm>
          <a:prstGeom prst="rect">
            <a:avLst/>
          </a:prstGeom>
          <a:solidFill>
            <a:schemeClr val="bg1">
              <a:lumMod val="95000"/>
            </a:schemeClr>
          </a:solidFill>
        </p:spPr>
        <p:txBody>
          <a:bodyPr wrap="square" rtlCol="0">
            <a:spAutoFit/>
          </a:bodyPr>
          <a:lstStyle/>
          <a:p>
            <a:pPr algn="just"/>
            <a:r>
              <a:rPr lang="en-US" altLang="ko-KR" sz="1600" dirty="0">
                <a:latin typeface="Arial" panose="020B0604020202020204" pitchFamily="34" charset="0"/>
                <a:cs typeface="Arial" panose="020B0604020202020204" pitchFamily="34" charset="0"/>
              </a:rPr>
              <a:t>To further analyze the titles previously classified as expressing 'Surprise,' we isolated these specific titles and conducted a sentiment analysis to determine whether they were Negative, Neutral, or Positive.</a:t>
            </a:r>
          </a:p>
          <a:p>
            <a:pPr algn="just"/>
            <a:endParaRPr lang="en-US" altLang="ko-KR" sz="1600" dirty="0">
              <a:latin typeface="Arial" panose="020B0604020202020204" pitchFamily="34" charset="0"/>
              <a:cs typeface="Arial" panose="020B0604020202020204" pitchFamily="34" charset="0"/>
            </a:endParaRPr>
          </a:p>
          <a:p>
            <a:pPr algn="just"/>
            <a:r>
              <a:rPr lang="en-US" altLang="ko-KR" sz="1600" dirty="0">
                <a:latin typeface="Arial" panose="020B0604020202020204" pitchFamily="34" charset="0"/>
                <a:cs typeface="Arial" panose="020B0604020202020204" pitchFamily="34" charset="0"/>
              </a:rPr>
              <a:t>As the figure indicates, </a:t>
            </a:r>
            <a:r>
              <a:rPr lang="en-US" altLang="ko-KR" sz="1600" u="sng" dirty="0">
                <a:latin typeface="Arial" panose="020B0604020202020204" pitchFamily="34" charset="0"/>
                <a:cs typeface="Arial" panose="020B0604020202020204" pitchFamily="34" charset="0"/>
              </a:rPr>
              <a:t>'Neutral' is the most common sentiment associated with 'Surprise.' </a:t>
            </a:r>
            <a:r>
              <a:rPr lang="en-US" altLang="ko-KR" sz="1600" dirty="0">
                <a:latin typeface="Arial" panose="020B0604020202020204" pitchFamily="34" charset="0"/>
                <a:cs typeface="Arial" panose="020B0604020202020204" pitchFamily="34" charset="0"/>
              </a:rPr>
              <a:t>The counts for Negative and Positive titles are similar, with Positive titles being slightly more numerous.</a:t>
            </a:r>
          </a:p>
          <a:p>
            <a:pPr algn="just"/>
            <a:endParaRPr lang="en-US" altLang="ko-KR" sz="1600" dirty="0">
              <a:latin typeface="Arial" panose="020B0604020202020204" pitchFamily="34" charset="0"/>
              <a:cs typeface="Arial" panose="020B0604020202020204" pitchFamily="34" charset="0"/>
            </a:endParaRPr>
          </a:p>
          <a:p>
            <a:pPr algn="just"/>
            <a:r>
              <a:rPr lang="en-US" altLang="ko-KR" sz="1600" dirty="0">
                <a:latin typeface="Arial" panose="020B0604020202020204" pitchFamily="34" charset="0"/>
                <a:cs typeface="Arial" panose="020B0604020202020204" pitchFamily="34" charset="0"/>
              </a:rPr>
              <a:t>Based on these results, we concluded that the Bart-large-</a:t>
            </a:r>
            <a:r>
              <a:rPr lang="en-US" altLang="ko-KR" sz="1600" dirty="0" err="1">
                <a:latin typeface="Arial" panose="020B0604020202020204" pitchFamily="34" charset="0"/>
                <a:cs typeface="Arial" panose="020B0604020202020204" pitchFamily="34" charset="0"/>
              </a:rPr>
              <a:t>mnli</a:t>
            </a:r>
            <a:r>
              <a:rPr lang="en-US" altLang="ko-KR" sz="1600" dirty="0">
                <a:latin typeface="Arial" panose="020B0604020202020204" pitchFamily="34" charset="0"/>
                <a:cs typeface="Arial" panose="020B0604020202020204" pitchFamily="34" charset="0"/>
              </a:rPr>
              <a:t> model indicates that the number of titles with </a:t>
            </a:r>
            <a:r>
              <a:rPr lang="en-US" altLang="ko-KR" sz="1600" u="sng" dirty="0">
                <a:latin typeface="Arial" panose="020B0604020202020204" pitchFamily="34" charset="0"/>
                <a:cs typeface="Arial" panose="020B0604020202020204" pitchFamily="34" charset="0"/>
              </a:rPr>
              <a:t>Negative emotions overall is comparatively low. </a:t>
            </a:r>
          </a:p>
        </p:txBody>
      </p:sp>
    </p:spTree>
    <p:extLst>
      <p:ext uri="{BB962C8B-B14F-4D97-AF65-F5344CB8AC3E}">
        <p14:creationId xmlns:p14="http://schemas.microsoft.com/office/powerpoint/2010/main" val="26627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E6E8"/>
        </a:solidFill>
        <a:effectLst/>
      </p:bgPr>
    </p:bg>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DB9D2B11-1A0A-71AC-476F-0FE7FAC4C718}"/>
              </a:ext>
            </a:extLst>
          </p:cNvPr>
          <p:cNvCxnSpPr/>
          <p:nvPr/>
        </p:nvCxnSpPr>
        <p:spPr>
          <a:xfrm>
            <a:off x="568712" y="390293"/>
            <a:ext cx="663497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E95F627-55D1-E011-B02F-83023BB3539B}"/>
              </a:ext>
            </a:extLst>
          </p:cNvPr>
          <p:cNvSpPr txBox="1"/>
          <p:nvPr/>
        </p:nvSpPr>
        <p:spPr>
          <a:xfrm>
            <a:off x="568712" y="613318"/>
            <a:ext cx="2034468" cy="400110"/>
          </a:xfrm>
          <a:prstGeom prst="rect">
            <a:avLst/>
          </a:prstGeom>
          <a:noFill/>
        </p:spPr>
        <p:txBody>
          <a:bodyPr wrap="none" rtlCol="0">
            <a:spAutoFit/>
          </a:bodyPr>
          <a:lstStyle/>
          <a:p>
            <a:r>
              <a:rPr lang="en-US" altLang="ko-KR" sz="2000" b="1" dirty="0"/>
              <a:t>Table of Contents</a:t>
            </a:r>
            <a:endParaRPr lang="ko-KR" altLang="en-US" sz="2000" b="1" dirty="0"/>
          </a:p>
        </p:txBody>
      </p:sp>
      <p:sp>
        <p:nvSpPr>
          <p:cNvPr id="7" name="TextBox 6">
            <a:extLst>
              <a:ext uri="{FF2B5EF4-FFF2-40B4-BE49-F238E27FC236}">
                <a16:creationId xmlns:a16="http://schemas.microsoft.com/office/drawing/2014/main" id="{80CF543F-9FD1-1267-8C8C-BDBA915270E5}"/>
              </a:ext>
            </a:extLst>
          </p:cNvPr>
          <p:cNvSpPr txBox="1"/>
          <p:nvPr/>
        </p:nvSpPr>
        <p:spPr>
          <a:xfrm>
            <a:off x="1405053" y="1851102"/>
            <a:ext cx="418704" cy="646331"/>
          </a:xfrm>
          <a:prstGeom prst="rect">
            <a:avLst/>
          </a:prstGeom>
          <a:noFill/>
        </p:spPr>
        <p:txBody>
          <a:bodyPr wrap="none" rtlCol="0">
            <a:spAutoFit/>
          </a:bodyPr>
          <a:lstStyle/>
          <a:p>
            <a:r>
              <a:rPr lang="en-US" altLang="ko-KR" sz="3600" b="1" dirty="0">
                <a:solidFill>
                  <a:schemeClr val="tx1">
                    <a:lumMod val="75000"/>
                    <a:lumOff val="25000"/>
                  </a:schemeClr>
                </a:solidFill>
              </a:rPr>
              <a:t>1</a:t>
            </a:r>
            <a:endParaRPr lang="ko-KR" altLang="en-US" sz="36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2873FF2D-9766-BDB2-C8F6-75A8D7FDBCAA}"/>
              </a:ext>
            </a:extLst>
          </p:cNvPr>
          <p:cNvSpPr txBox="1"/>
          <p:nvPr/>
        </p:nvSpPr>
        <p:spPr>
          <a:xfrm>
            <a:off x="2740333" y="1897268"/>
            <a:ext cx="7708072" cy="523220"/>
          </a:xfrm>
          <a:prstGeom prst="rect">
            <a:avLst/>
          </a:prstGeom>
          <a:noFill/>
        </p:spPr>
        <p:txBody>
          <a:bodyPr wrap="none" rtlCol="0">
            <a:spAutoFit/>
          </a:bodyPr>
          <a:lstStyle/>
          <a:p>
            <a:r>
              <a:rPr lang="en-US" altLang="ko-KR" sz="2800" spc="600" dirty="0">
                <a:solidFill>
                  <a:schemeClr val="tx1">
                    <a:lumMod val="75000"/>
                    <a:lumOff val="25000"/>
                  </a:schemeClr>
                </a:solidFill>
              </a:rPr>
              <a:t>Introduction – Our team &amp; Project</a:t>
            </a:r>
            <a:endParaRPr lang="ko-KR" altLang="en-US" sz="2800" spc="600" dirty="0">
              <a:solidFill>
                <a:schemeClr val="tx1">
                  <a:lumMod val="75000"/>
                  <a:lumOff val="25000"/>
                </a:schemeClr>
              </a:solidFill>
            </a:endParaRPr>
          </a:p>
        </p:txBody>
      </p:sp>
      <p:sp>
        <p:nvSpPr>
          <p:cNvPr id="9" name="TextBox 8">
            <a:extLst>
              <a:ext uri="{FF2B5EF4-FFF2-40B4-BE49-F238E27FC236}">
                <a16:creationId xmlns:a16="http://schemas.microsoft.com/office/drawing/2014/main" id="{B4E43283-2121-4A86-1A61-65FB81456B97}"/>
              </a:ext>
            </a:extLst>
          </p:cNvPr>
          <p:cNvSpPr txBox="1"/>
          <p:nvPr/>
        </p:nvSpPr>
        <p:spPr>
          <a:xfrm>
            <a:off x="1405053" y="2986293"/>
            <a:ext cx="418704" cy="646331"/>
          </a:xfrm>
          <a:prstGeom prst="rect">
            <a:avLst/>
          </a:prstGeom>
          <a:noFill/>
        </p:spPr>
        <p:txBody>
          <a:bodyPr wrap="none" rtlCol="0">
            <a:spAutoFit/>
          </a:bodyPr>
          <a:lstStyle/>
          <a:p>
            <a:r>
              <a:rPr lang="en-US" altLang="ko-KR" sz="3600" b="1" dirty="0">
                <a:solidFill>
                  <a:schemeClr val="tx1">
                    <a:lumMod val="75000"/>
                    <a:lumOff val="25000"/>
                  </a:schemeClr>
                </a:solidFill>
              </a:rPr>
              <a:t>2</a:t>
            </a:r>
            <a:endParaRPr lang="ko-KR" altLang="en-US" sz="3600" b="1" dirty="0">
              <a:solidFill>
                <a:schemeClr val="tx1">
                  <a:lumMod val="75000"/>
                  <a:lumOff val="25000"/>
                </a:schemeClr>
              </a:solidFill>
            </a:endParaRPr>
          </a:p>
        </p:txBody>
      </p:sp>
      <p:sp>
        <p:nvSpPr>
          <p:cNvPr id="10" name="TextBox 9">
            <a:extLst>
              <a:ext uri="{FF2B5EF4-FFF2-40B4-BE49-F238E27FC236}">
                <a16:creationId xmlns:a16="http://schemas.microsoft.com/office/drawing/2014/main" id="{6CB0A293-337D-3A25-5995-1EEFDE05CBA6}"/>
              </a:ext>
            </a:extLst>
          </p:cNvPr>
          <p:cNvSpPr txBox="1"/>
          <p:nvPr/>
        </p:nvSpPr>
        <p:spPr>
          <a:xfrm>
            <a:off x="2740333" y="3032459"/>
            <a:ext cx="9266511" cy="523220"/>
          </a:xfrm>
          <a:prstGeom prst="rect">
            <a:avLst/>
          </a:prstGeom>
          <a:noFill/>
        </p:spPr>
        <p:txBody>
          <a:bodyPr wrap="none" rtlCol="0">
            <a:spAutoFit/>
          </a:bodyPr>
          <a:lstStyle/>
          <a:p>
            <a:r>
              <a:rPr lang="en-US" altLang="ko-KR" sz="2800" spc="600" dirty="0">
                <a:solidFill>
                  <a:schemeClr val="tx1">
                    <a:lumMod val="75000"/>
                    <a:lumOff val="25000"/>
                  </a:schemeClr>
                </a:solidFill>
              </a:rPr>
              <a:t>Exploratory Data Analysis &amp; Visualization</a:t>
            </a:r>
            <a:endParaRPr lang="ko-KR" altLang="en-US" sz="2800" spc="600" dirty="0">
              <a:solidFill>
                <a:schemeClr val="tx1">
                  <a:lumMod val="75000"/>
                  <a:lumOff val="25000"/>
                </a:schemeClr>
              </a:solidFill>
            </a:endParaRPr>
          </a:p>
        </p:txBody>
      </p:sp>
      <p:sp>
        <p:nvSpPr>
          <p:cNvPr id="11" name="TextBox 10">
            <a:extLst>
              <a:ext uri="{FF2B5EF4-FFF2-40B4-BE49-F238E27FC236}">
                <a16:creationId xmlns:a16="http://schemas.microsoft.com/office/drawing/2014/main" id="{1BFCD578-DE6D-7383-325C-08BF2EC0BF2B}"/>
              </a:ext>
            </a:extLst>
          </p:cNvPr>
          <p:cNvSpPr txBox="1"/>
          <p:nvPr/>
        </p:nvSpPr>
        <p:spPr>
          <a:xfrm>
            <a:off x="1405053" y="4121484"/>
            <a:ext cx="418704" cy="646331"/>
          </a:xfrm>
          <a:prstGeom prst="rect">
            <a:avLst/>
          </a:prstGeom>
          <a:noFill/>
        </p:spPr>
        <p:txBody>
          <a:bodyPr wrap="none" rtlCol="0">
            <a:spAutoFit/>
          </a:bodyPr>
          <a:lstStyle/>
          <a:p>
            <a:r>
              <a:rPr lang="en-US" altLang="ko-KR" sz="3600" b="1" dirty="0">
                <a:solidFill>
                  <a:schemeClr val="tx1">
                    <a:lumMod val="75000"/>
                    <a:lumOff val="25000"/>
                  </a:schemeClr>
                </a:solidFill>
              </a:rPr>
              <a:t>3</a:t>
            </a:r>
            <a:endParaRPr lang="ko-KR" altLang="en-US" sz="36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5FD1E673-907A-A2DE-A558-ED65B0F00F35}"/>
              </a:ext>
            </a:extLst>
          </p:cNvPr>
          <p:cNvSpPr txBox="1"/>
          <p:nvPr/>
        </p:nvSpPr>
        <p:spPr>
          <a:xfrm>
            <a:off x="2740333" y="4167650"/>
            <a:ext cx="5735032" cy="1384995"/>
          </a:xfrm>
          <a:prstGeom prst="rect">
            <a:avLst/>
          </a:prstGeom>
          <a:noFill/>
        </p:spPr>
        <p:txBody>
          <a:bodyPr wrap="none" rtlCol="0">
            <a:spAutoFit/>
          </a:bodyPr>
          <a:lstStyle/>
          <a:p>
            <a:r>
              <a:rPr lang="en-US" altLang="ko-KR" sz="2800" spc="600" dirty="0">
                <a:solidFill>
                  <a:schemeClr val="tx1">
                    <a:lumMod val="75000"/>
                    <a:lumOff val="25000"/>
                  </a:schemeClr>
                </a:solidFill>
              </a:rPr>
              <a:t>Analysis &amp; Interpretation</a:t>
            </a:r>
          </a:p>
          <a:p>
            <a:pPr marL="457200" indent="-457200">
              <a:buFontTx/>
              <a:buChar char="-"/>
            </a:pPr>
            <a:r>
              <a:rPr lang="en-US" altLang="ko-KR" sz="2800" spc="600" dirty="0">
                <a:solidFill>
                  <a:schemeClr val="tx1">
                    <a:lumMod val="75000"/>
                    <a:lumOff val="25000"/>
                  </a:schemeClr>
                </a:solidFill>
              </a:rPr>
              <a:t>Sentiment Analysis</a:t>
            </a:r>
          </a:p>
          <a:p>
            <a:pPr marL="457200" indent="-457200">
              <a:buFontTx/>
              <a:buChar char="-"/>
            </a:pPr>
            <a:r>
              <a:rPr lang="en-US" altLang="ko-KR" sz="2800" spc="600" dirty="0">
                <a:solidFill>
                  <a:schemeClr val="tx1">
                    <a:lumMod val="75000"/>
                    <a:lumOff val="25000"/>
                  </a:schemeClr>
                </a:solidFill>
              </a:rPr>
              <a:t>Emotion Analysis</a:t>
            </a:r>
          </a:p>
        </p:txBody>
      </p:sp>
      <p:sp>
        <p:nvSpPr>
          <p:cNvPr id="13" name="TextBox 12">
            <a:extLst>
              <a:ext uri="{FF2B5EF4-FFF2-40B4-BE49-F238E27FC236}">
                <a16:creationId xmlns:a16="http://schemas.microsoft.com/office/drawing/2014/main" id="{E6A18E74-CD70-3687-6618-24F77FD9A450}"/>
              </a:ext>
            </a:extLst>
          </p:cNvPr>
          <p:cNvSpPr txBox="1"/>
          <p:nvPr/>
        </p:nvSpPr>
        <p:spPr>
          <a:xfrm>
            <a:off x="1405053" y="5693996"/>
            <a:ext cx="418704" cy="646331"/>
          </a:xfrm>
          <a:prstGeom prst="rect">
            <a:avLst/>
          </a:prstGeom>
          <a:noFill/>
        </p:spPr>
        <p:txBody>
          <a:bodyPr wrap="none" rtlCol="0">
            <a:spAutoFit/>
          </a:bodyPr>
          <a:lstStyle/>
          <a:p>
            <a:r>
              <a:rPr lang="en-US" altLang="ko-KR" sz="3600" b="1" dirty="0">
                <a:solidFill>
                  <a:schemeClr val="tx1">
                    <a:lumMod val="75000"/>
                    <a:lumOff val="25000"/>
                  </a:schemeClr>
                </a:solidFill>
              </a:rPr>
              <a:t>4</a:t>
            </a:r>
            <a:endParaRPr lang="ko-KR" altLang="en-US" sz="36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479EF877-55E1-193D-A558-E0C805A954CE}"/>
              </a:ext>
            </a:extLst>
          </p:cNvPr>
          <p:cNvSpPr txBox="1"/>
          <p:nvPr/>
        </p:nvSpPr>
        <p:spPr>
          <a:xfrm>
            <a:off x="2740333" y="5740162"/>
            <a:ext cx="2547492" cy="523220"/>
          </a:xfrm>
          <a:prstGeom prst="rect">
            <a:avLst/>
          </a:prstGeom>
          <a:noFill/>
        </p:spPr>
        <p:txBody>
          <a:bodyPr wrap="none" rtlCol="0">
            <a:spAutoFit/>
          </a:bodyPr>
          <a:lstStyle/>
          <a:p>
            <a:r>
              <a:rPr lang="en-US" altLang="ko-KR" sz="2800" spc="600" dirty="0">
                <a:solidFill>
                  <a:schemeClr val="tx1">
                    <a:lumMod val="75000"/>
                    <a:lumOff val="25000"/>
                  </a:schemeClr>
                </a:solidFill>
              </a:rPr>
              <a:t>Conclusion</a:t>
            </a:r>
            <a:endParaRPr lang="ko-KR" altLang="en-US" sz="2800" spc="600" dirty="0">
              <a:solidFill>
                <a:schemeClr val="tx1">
                  <a:lumMod val="75000"/>
                  <a:lumOff val="25000"/>
                </a:schemeClr>
              </a:solidFill>
            </a:endParaRPr>
          </a:p>
        </p:txBody>
      </p:sp>
      <p:sp>
        <p:nvSpPr>
          <p:cNvPr id="16" name="TextBox 15">
            <a:extLst>
              <a:ext uri="{FF2B5EF4-FFF2-40B4-BE49-F238E27FC236}">
                <a16:creationId xmlns:a16="http://schemas.microsoft.com/office/drawing/2014/main" id="{87481FF2-A049-0038-BA46-C07E59B44CD2}"/>
              </a:ext>
            </a:extLst>
          </p:cNvPr>
          <p:cNvSpPr txBox="1"/>
          <p:nvPr/>
        </p:nvSpPr>
        <p:spPr>
          <a:xfrm>
            <a:off x="9987228" y="6602223"/>
            <a:ext cx="2194833" cy="230832"/>
          </a:xfrm>
          <a:prstGeom prst="rect">
            <a:avLst/>
          </a:prstGeom>
          <a:noFill/>
        </p:spPr>
        <p:txBody>
          <a:bodyPr wrap="none" rtlCol="0">
            <a:spAutoFit/>
          </a:bodyPr>
          <a:lstStyle/>
          <a:p>
            <a:pPr algn="r"/>
            <a:r>
              <a:rPr lang="en-US" altLang="ko-KR" sz="900" dirty="0">
                <a:solidFill>
                  <a:schemeClr val="tx1">
                    <a:lumMod val="75000"/>
                    <a:lumOff val="25000"/>
                  </a:schemeClr>
                </a:solidFill>
                <a:latin typeface="Arial" panose="020B0604020202020204" pitchFamily="34" charset="0"/>
                <a:cs typeface="Arial" panose="020B0604020202020204" pitchFamily="34" charset="0"/>
              </a:rPr>
              <a:t>ⓒSaebyeol Yu.</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err="1">
                <a:solidFill>
                  <a:schemeClr val="tx1">
                    <a:lumMod val="75000"/>
                    <a:lumOff val="25000"/>
                  </a:schemeClr>
                </a:solidFill>
                <a:latin typeface="Arial" panose="020B0604020202020204" pitchFamily="34" charset="0"/>
                <a:cs typeface="Arial" panose="020B0604020202020204" pitchFamily="34" charset="0"/>
              </a:rPr>
              <a:t>Saebyeol’s</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a:solidFill>
                  <a:schemeClr val="tx1">
                    <a:lumMod val="75000"/>
                    <a:lumOff val="25000"/>
                  </a:schemeClr>
                </a:solidFill>
                <a:latin typeface="Arial" panose="020B0604020202020204" pitchFamily="34" charset="0"/>
                <a:cs typeface="Arial" panose="020B0604020202020204" pitchFamily="34" charset="0"/>
              </a:rPr>
              <a:t>PowerPoint</a:t>
            </a:r>
            <a:endParaRPr lang="ko-KR" altLang="en-US" sz="9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21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5" name="TextBox 4">
            <a:extLst>
              <a:ext uri="{FF2B5EF4-FFF2-40B4-BE49-F238E27FC236}">
                <a16:creationId xmlns:a16="http://schemas.microsoft.com/office/drawing/2014/main" id="{70ABB042-B3E6-244C-06E5-B76A7E49309F}"/>
              </a:ext>
            </a:extLst>
          </p:cNvPr>
          <p:cNvSpPr txBox="1"/>
          <p:nvPr/>
        </p:nvSpPr>
        <p:spPr>
          <a:xfrm>
            <a:off x="495300" y="1096575"/>
            <a:ext cx="10047194" cy="400110"/>
          </a:xfrm>
          <a:prstGeom prst="rect">
            <a:avLst/>
          </a:prstGeom>
          <a:noFill/>
        </p:spPr>
        <p:txBody>
          <a:bodyPr wrap="square" rtlCol="0">
            <a:spAutoFit/>
          </a:bodyPr>
          <a:lstStyle/>
          <a:p>
            <a:r>
              <a:rPr lang="en-US" altLang="ko-KR" sz="2000" spc="600" dirty="0">
                <a:solidFill>
                  <a:schemeClr val="tx1">
                    <a:lumMod val="75000"/>
                    <a:lumOff val="25000"/>
                  </a:schemeClr>
                </a:solidFill>
              </a:rPr>
              <a:t>2) Emotion-English-</a:t>
            </a:r>
            <a:r>
              <a:rPr lang="en-US" altLang="ko-KR" sz="2000" spc="600" dirty="0" err="1">
                <a:solidFill>
                  <a:schemeClr val="tx1">
                    <a:lumMod val="75000"/>
                    <a:lumOff val="25000"/>
                  </a:schemeClr>
                </a:solidFill>
              </a:rPr>
              <a:t>DistilRoBERTa</a:t>
            </a:r>
            <a:r>
              <a:rPr lang="en-US" altLang="ko-KR" sz="2000" spc="600" dirty="0">
                <a:solidFill>
                  <a:schemeClr val="tx1">
                    <a:lumMod val="75000"/>
                    <a:lumOff val="25000"/>
                  </a:schemeClr>
                </a:solidFill>
              </a:rPr>
              <a:t>-base Model</a:t>
            </a:r>
          </a:p>
        </p:txBody>
      </p:sp>
      <p:pic>
        <p:nvPicPr>
          <p:cNvPr id="9" name="Picture 2">
            <a:extLst>
              <a:ext uri="{FF2B5EF4-FFF2-40B4-BE49-F238E27FC236}">
                <a16:creationId xmlns:a16="http://schemas.microsoft.com/office/drawing/2014/main" id="{AA03C5D8-9864-BF76-E233-396E2321BEA6}"/>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249902" y="2892345"/>
            <a:ext cx="7863895" cy="39063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8B5A1E7-4B60-834F-FF74-10823AAB8139}"/>
              </a:ext>
            </a:extLst>
          </p:cNvPr>
          <p:cNvSpPr txBox="1"/>
          <p:nvPr/>
        </p:nvSpPr>
        <p:spPr>
          <a:xfrm>
            <a:off x="545321" y="2363058"/>
            <a:ext cx="3459121" cy="3293209"/>
          </a:xfrm>
          <a:prstGeom prst="rect">
            <a:avLst/>
          </a:prstGeom>
          <a:solidFill>
            <a:schemeClr val="bg1">
              <a:lumMod val="95000"/>
            </a:schemeClr>
          </a:solidFill>
        </p:spPr>
        <p:txBody>
          <a:bodyPr wrap="square" rtlCol="0">
            <a:spAutoFit/>
          </a:bodyPr>
          <a:lstStyle/>
          <a:p>
            <a:pPr algn="just"/>
            <a:r>
              <a:rPr lang="en-US" altLang="ko-KR" sz="1600" dirty="0">
                <a:latin typeface="Arial" panose="020B0604020202020204" pitchFamily="34" charset="0"/>
                <a:cs typeface="Arial" panose="020B0604020202020204" pitchFamily="34" charset="0"/>
              </a:rPr>
              <a:t>We compared incomplete titles, those ending with '...', to those with complete sentences to ascertain if the lack of completion affected the model's output. </a:t>
            </a:r>
          </a:p>
          <a:p>
            <a:pPr algn="just"/>
            <a:endParaRPr lang="en-US" altLang="ko-KR" sz="1600" dirty="0">
              <a:latin typeface="Arial" panose="020B0604020202020204" pitchFamily="34" charset="0"/>
              <a:cs typeface="Arial" panose="020B0604020202020204" pitchFamily="34" charset="0"/>
            </a:endParaRPr>
          </a:p>
          <a:p>
            <a:pPr algn="just"/>
            <a:r>
              <a:rPr lang="en-US" altLang="ko-KR" sz="1600" dirty="0">
                <a:latin typeface="Arial" panose="020B0604020202020204" pitchFamily="34" charset="0"/>
                <a:cs typeface="Arial" panose="020B0604020202020204" pitchFamily="34" charset="0"/>
              </a:rPr>
              <a:t>The analysis revealed a trend where titles not ending in a full sentence were more often categorized as neutral. Consequently, we decided to conduct further analysis using the 7309 headlines where the entire sentence was provided.</a:t>
            </a:r>
          </a:p>
        </p:txBody>
      </p:sp>
      <p:graphicFrame>
        <p:nvGraphicFramePr>
          <p:cNvPr id="11" name="표 12">
            <a:extLst>
              <a:ext uri="{FF2B5EF4-FFF2-40B4-BE49-F238E27FC236}">
                <a16:creationId xmlns:a16="http://schemas.microsoft.com/office/drawing/2014/main" id="{9045723D-1A2D-35F8-C14D-9DA6D4E1027A}"/>
              </a:ext>
            </a:extLst>
          </p:cNvPr>
          <p:cNvGraphicFramePr>
            <a:graphicFrameLocks noGrp="1"/>
          </p:cNvGraphicFramePr>
          <p:nvPr>
            <p:extLst>
              <p:ext uri="{D42A27DB-BD31-4B8C-83A1-F6EECF244321}">
                <p14:modId xmlns:p14="http://schemas.microsoft.com/office/powerpoint/2010/main" val="2690049480"/>
              </p:ext>
            </p:extLst>
          </p:nvPr>
        </p:nvGraphicFramePr>
        <p:xfrm>
          <a:off x="4604408" y="1675685"/>
          <a:ext cx="6604875" cy="1112520"/>
        </p:xfrm>
        <a:graphic>
          <a:graphicData uri="http://schemas.openxmlformats.org/drawingml/2006/table">
            <a:tbl>
              <a:tblPr firstRow="1" bandRow="1">
                <a:tableStyleId>{5C22544A-7EE6-4342-B048-85BDC9FD1C3A}</a:tableStyleId>
              </a:tblPr>
              <a:tblGrid>
                <a:gridCol w="2303896">
                  <a:extLst>
                    <a:ext uri="{9D8B030D-6E8A-4147-A177-3AD203B41FA5}">
                      <a16:colId xmlns:a16="http://schemas.microsoft.com/office/drawing/2014/main" val="551842295"/>
                    </a:ext>
                  </a:extLst>
                </a:gridCol>
                <a:gridCol w="4300979">
                  <a:extLst>
                    <a:ext uri="{9D8B030D-6E8A-4147-A177-3AD203B41FA5}">
                      <a16:colId xmlns:a16="http://schemas.microsoft.com/office/drawing/2014/main" val="4275237330"/>
                    </a:ext>
                  </a:extLst>
                </a:gridCol>
              </a:tblGrid>
              <a:tr h="370840">
                <a:tc>
                  <a:txBody>
                    <a:bodyPr/>
                    <a:lstStyle/>
                    <a:p>
                      <a:pPr latinLnBrk="1"/>
                      <a:r>
                        <a:rPr lang="en-US" altLang="ko-KR" sz="1400" dirty="0"/>
                        <a:t>Type</a:t>
                      </a:r>
                      <a:endParaRPr lang="ko-KR" altLang="en-US" sz="1400" dirty="0"/>
                    </a:p>
                  </a:txBody>
                  <a:tcPr/>
                </a:tc>
                <a:tc>
                  <a:txBody>
                    <a:bodyPr/>
                    <a:lstStyle/>
                    <a:p>
                      <a:pPr latinLnBrk="1"/>
                      <a:r>
                        <a:rPr lang="en-US" altLang="ko-KR" sz="1400" dirty="0"/>
                        <a:t>Title Example</a:t>
                      </a:r>
                      <a:endParaRPr lang="ko-KR" altLang="en-US" sz="1400" dirty="0"/>
                    </a:p>
                  </a:txBody>
                  <a:tcPr/>
                </a:tc>
                <a:extLst>
                  <a:ext uri="{0D108BD9-81ED-4DB2-BD59-A6C34878D82A}">
                    <a16:rowId xmlns:a16="http://schemas.microsoft.com/office/drawing/2014/main" val="3307350175"/>
                  </a:ext>
                </a:extLst>
              </a:tr>
              <a:tr h="370840">
                <a:tc>
                  <a:txBody>
                    <a:bodyPr/>
                    <a:lstStyle/>
                    <a:p>
                      <a:pPr latinLnBrk="1"/>
                      <a:r>
                        <a:rPr lang="en-US" altLang="ko-KR" sz="1400" dirty="0"/>
                        <a:t>Full sentence title</a:t>
                      </a:r>
                      <a:endParaRPr lang="ko-KR" altLang="en-US"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i="0" dirty="0">
                          <a:effectLst/>
                          <a:latin typeface="Arial" panose="020B0604020202020204" pitchFamily="34" charset="0"/>
                        </a:rPr>
                        <a:t>Can artificial intelligence replace small talk?</a:t>
                      </a:r>
                      <a:endParaRPr lang="ko-KR" altLang="en-US" sz="1400" dirty="0"/>
                    </a:p>
                  </a:txBody>
                  <a:tcPr/>
                </a:tc>
                <a:extLst>
                  <a:ext uri="{0D108BD9-81ED-4DB2-BD59-A6C34878D82A}">
                    <a16:rowId xmlns:a16="http://schemas.microsoft.com/office/drawing/2014/main" val="946597367"/>
                  </a:ext>
                </a:extLst>
              </a:tr>
              <a:tr h="370840">
                <a:tc>
                  <a:txBody>
                    <a:bodyPr/>
                    <a:lstStyle/>
                    <a:p>
                      <a:pPr latinLnBrk="1"/>
                      <a:r>
                        <a:rPr lang="en-US" altLang="ko-KR" sz="1400" dirty="0"/>
                        <a:t>Title that ends with ‘…’</a:t>
                      </a:r>
                      <a:endParaRPr lang="ko-KR" altLang="en-US"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i="0" dirty="0">
                          <a:effectLst/>
                          <a:latin typeface="Arial" panose="020B0604020202020204" pitchFamily="34" charset="0"/>
                        </a:rPr>
                        <a:t>Emotional AI will also help doctors...</a:t>
                      </a:r>
                      <a:endParaRPr lang="ko-KR" altLang="en-US" sz="1400" dirty="0"/>
                    </a:p>
                  </a:txBody>
                  <a:tcPr/>
                </a:tc>
                <a:extLst>
                  <a:ext uri="{0D108BD9-81ED-4DB2-BD59-A6C34878D82A}">
                    <a16:rowId xmlns:a16="http://schemas.microsoft.com/office/drawing/2014/main" val="1357190937"/>
                  </a:ext>
                </a:extLst>
              </a:tr>
            </a:tbl>
          </a:graphicData>
        </a:graphic>
      </p:graphicFrame>
    </p:spTree>
    <p:extLst>
      <p:ext uri="{BB962C8B-B14F-4D97-AF65-F5344CB8AC3E}">
        <p14:creationId xmlns:p14="http://schemas.microsoft.com/office/powerpoint/2010/main" val="236456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6" name="TextBox 5">
            <a:extLst>
              <a:ext uri="{FF2B5EF4-FFF2-40B4-BE49-F238E27FC236}">
                <a16:creationId xmlns:a16="http://schemas.microsoft.com/office/drawing/2014/main" id="{C5C1D5CA-2F19-78F9-987D-18BDBF356A7F}"/>
              </a:ext>
            </a:extLst>
          </p:cNvPr>
          <p:cNvSpPr txBox="1"/>
          <p:nvPr/>
        </p:nvSpPr>
        <p:spPr>
          <a:xfrm>
            <a:off x="495300" y="1096575"/>
            <a:ext cx="10047194" cy="400110"/>
          </a:xfrm>
          <a:prstGeom prst="rect">
            <a:avLst/>
          </a:prstGeom>
          <a:noFill/>
        </p:spPr>
        <p:txBody>
          <a:bodyPr wrap="square" rtlCol="0">
            <a:spAutoFit/>
          </a:bodyPr>
          <a:lstStyle/>
          <a:p>
            <a:r>
              <a:rPr lang="en-US" altLang="ko-KR" sz="2000" spc="600" dirty="0">
                <a:solidFill>
                  <a:schemeClr val="tx1">
                    <a:lumMod val="75000"/>
                    <a:lumOff val="25000"/>
                  </a:schemeClr>
                </a:solidFill>
              </a:rPr>
              <a:t>2) Emotion-English-</a:t>
            </a:r>
            <a:r>
              <a:rPr lang="en-US" altLang="ko-KR" sz="2000" spc="600" dirty="0" err="1">
                <a:solidFill>
                  <a:schemeClr val="tx1">
                    <a:lumMod val="75000"/>
                    <a:lumOff val="25000"/>
                  </a:schemeClr>
                </a:solidFill>
              </a:rPr>
              <a:t>DistilRoBERTa</a:t>
            </a:r>
            <a:r>
              <a:rPr lang="en-US" altLang="ko-KR" sz="2000" spc="600" dirty="0">
                <a:solidFill>
                  <a:schemeClr val="tx1">
                    <a:lumMod val="75000"/>
                    <a:lumOff val="25000"/>
                  </a:schemeClr>
                </a:solidFill>
              </a:rPr>
              <a:t>-base Model</a:t>
            </a:r>
          </a:p>
        </p:txBody>
      </p:sp>
      <p:pic>
        <p:nvPicPr>
          <p:cNvPr id="7" name="Picture 2">
            <a:extLst>
              <a:ext uri="{FF2B5EF4-FFF2-40B4-BE49-F238E27FC236}">
                <a16:creationId xmlns:a16="http://schemas.microsoft.com/office/drawing/2014/main" id="{BD9E03F0-E2BD-BE69-710B-A6599FDE9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127" y="1977350"/>
            <a:ext cx="7625873" cy="3784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663761-6DC2-BA1E-A847-003171D16AE5}"/>
              </a:ext>
            </a:extLst>
          </p:cNvPr>
          <p:cNvSpPr txBox="1"/>
          <p:nvPr/>
        </p:nvSpPr>
        <p:spPr>
          <a:xfrm>
            <a:off x="424451" y="1685141"/>
            <a:ext cx="4094997" cy="5016758"/>
          </a:xfrm>
          <a:prstGeom prst="rect">
            <a:avLst/>
          </a:prstGeom>
          <a:solidFill>
            <a:schemeClr val="bg1">
              <a:lumMod val="95000"/>
            </a:schemeClr>
          </a:solidFill>
        </p:spPr>
        <p:txBody>
          <a:bodyPr wrap="square" rtlCol="0">
            <a:spAutoFit/>
          </a:bodyPr>
          <a:lstStyle/>
          <a:p>
            <a:pPr algn="just"/>
            <a:r>
              <a:rPr lang="en-US" altLang="ko-KR" sz="1600" dirty="0">
                <a:latin typeface="Arial" panose="020B0604020202020204" pitchFamily="34" charset="0"/>
                <a:cs typeface="Arial" panose="020B0604020202020204" pitchFamily="34" charset="0"/>
              </a:rPr>
              <a:t>This figure shows the proportion of the four emotions (Neutral, Fear, Surprise, Joy) and the number of new media grouped by month. </a:t>
            </a:r>
          </a:p>
          <a:p>
            <a:pPr algn="just"/>
            <a:endParaRPr lang="en-US" altLang="ko-KR" sz="1600" dirty="0">
              <a:latin typeface="Arial" panose="020B0604020202020204" pitchFamily="34" charset="0"/>
              <a:cs typeface="Arial" panose="020B0604020202020204" pitchFamily="34" charset="0"/>
            </a:endParaRPr>
          </a:p>
          <a:p>
            <a:pPr algn="just"/>
            <a:r>
              <a:rPr lang="en-US" altLang="ko-KR" sz="1600" u="sng" dirty="0">
                <a:latin typeface="Arial" panose="020B0604020202020204" pitchFamily="34" charset="0"/>
                <a:cs typeface="Arial" panose="020B0604020202020204" pitchFamily="34" charset="0"/>
              </a:rPr>
              <a:t>Neutral accounts for more than 80% in every month. </a:t>
            </a:r>
            <a:r>
              <a:rPr lang="en-US" altLang="ko-KR" sz="1600" dirty="0">
                <a:latin typeface="Arial" panose="020B0604020202020204" pitchFamily="34" charset="0"/>
                <a:cs typeface="Arial" panose="020B0604020202020204" pitchFamily="34" charset="0"/>
              </a:rPr>
              <a:t>The red line which indicates fear, decreases from May to July, followed by small fluctuations. In October, when there was a sharp increase in the number of news media, fear only showed a slight increase. Throughout the entire period, Surprise and Joy maintained percentages close to zero.</a:t>
            </a:r>
          </a:p>
          <a:p>
            <a:pPr algn="just"/>
            <a:endParaRPr lang="en-US" altLang="ko-KR" sz="1600" dirty="0">
              <a:latin typeface="Arial" panose="020B0604020202020204" pitchFamily="34" charset="0"/>
              <a:cs typeface="Arial" panose="020B0604020202020204" pitchFamily="34" charset="0"/>
            </a:endParaRPr>
          </a:p>
          <a:p>
            <a:pPr algn="just"/>
            <a:r>
              <a:rPr lang="en-US" altLang="ko-KR" sz="1600" dirty="0">
                <a:latin typeface="Arial" panose="020B0604020202020204" pitchFamily="34" charset="0"/>
                <a:cs typeface="Arial" panose="020B0604020202020204" pitchFamily="34" charset="0"/>
              </a:rPr>
              <a:t>From this, we conclude that news media titles are predominantly neutral and that the variations in fear, surprise, and joy have not been significantly influenced by the changes in news media numbers.</a:t>
            </a:r>
          </a:p>
        </p:txBody>
      </p:sp>
    </p:spTree>
    <p:extLst>
      <p:ext uri="{BB962C8B-B14F-4D97-AF65-F5344CB8AC3E}">
        <p14:creationId xmlns:p14="http://schemas.microsoft.com/office/powerpoint/2010/main" val="18077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8" name="TextBox 7">
            <a:extLst>
              <a:ext uri="{FF2B5EF4-FFF2-40B4-BE49-F238E27FC236}">
                <a16:creationId xmlns:a16="http://schemas.microsoft.com/office/drawing/2014/main" id="{4051CF3D-D85F-A08C-AA27-405F11B2F6B3}"/>
              </a:ext>
            </a:extLst>
          </p:cNvPr>
          <p:cNvSpPr txBox="1"/>
          <p:nvPr/>
        </p:nvSpPr>
        <p:spPr>
          <a:xfrm>
            <a:off x="495300" y="1619649"/>
            <a:ext cx="11062981" cy="3431709"/>
          </a:xfrm>
          <a:prstGeom prst="rect">
            <a:avLst/>
          </a:prstGeom>
          <a:solidFill>
            <a:schemeClr val="bg1">
              <a:lumMod val="95000"/>
            </a:schemeClr>
          </a:solidFill>
        </p:spPr>
        <p:txBody>
          <a:bodyPr wrap="square" rtlCol="0">
            <a:spAutoFit/>
          </a:bodyPr>
          <a:lstStyle/>
          <a:p>
            <a:pPr marL="342900" indent="-342900" latinLnBrk="0">
              <a:spcAft>
                <a:spcPts val="300"/>
              </a:spcAft>
              <a:buAutoNum type="arabicPeriod"/>
            </a:pPr>
            <a:r>
              <a:rPr lang="en-US" sz="1600" dirty="0">
                <a:latin typeface="Arial" panose="020B0604020202020204" pitchFamily="34" charset="0"/>
                <a:cs typeface="Arial" panose="020B0604020202020204" pitchFamily="34" charset="0"/>
              </a:rPr>
              <a:t>A sample of 385 headlines was chosen based on the Central Limit Theorem to represent the original dataset.</a:t>
            </a: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endParaRPr lang="en-US" sz="1600" dirty="0">
              <a:latin typeface="Arial" panose="020B0604020202020204" pitchFamily="34" charset="0"/>
              <a:cs typeface="Arial" panose="020B0604020202020204" pitchFamily="34" charset="0"/>
            </a:endParaRPr>
          </a:p>
          <a:p>
            <a:pPr marL="342900" indent="-342900" latinLnBrk="0">
              <a:spcAft>
                <a:spcPts val="300"/>
              </a:spcAft>
              <a:buAutoNum type="arabicPeriod"/>
            </a:pPr>
            <a:r>
              <a:rPr lang="en-US" sz="1600" dirty="0">
                <a:latin typeface="Arial" panose="020B0604020202020204" pitchFamily="34" charset="0"/>
                <a:cs typeface="Arial" panose="020B0604020202020204" pitchFamily="34" charset="0"/>
              </a:rPr>
              <a:t>Tokenizer max length: 512 (max length of 10,000 headlines is significantly smaller than 512)</a:t>
            </a:r>
          </a:p>
          <a:p>
            <a:pPr marL="342900" indent="-342900" latinLnBrk="0">
              <a:spcAft>
                <a:spcPts val="300"/>
              </a:spcAft>
              <a:buAutoNum type="arabicPeriod"/>
            </a:pPr>
            <a:r>
              <a:rPr lang="en-US" sz="1600" dirty="0">
                <a:latin typeface="Arial" panose="020B0604020202020204" pitchFamily="34" charset="0"/>
                <a:cs typeface="Arial" panose="020B0604020202020204" pitchFamily="34" charset="0"/>
              </a:rPr>
              <a:t>Hyperparameter: learning rates(2e-5, 3e-5, 5e-5), number of epoch = 8, batch size = 8</a:t>
            </a:r>
          </a:p>
          <a:p>
            <a:pPr marL="342900" indent="-342900" latinLnBrk="0">
              <a:spcAft>
                <a:spcPts val="300"/>
              </a:spcAft>
              <a:buFontTx/>
              <a:buAutoNum type="arabicPeriod"/>
            </a:pPr>
            <a:r>
              <a:rPr lang="en-US" sz="1600" dirty="0">
                <a:latin typeface="Arial" panose="020B0604020202020204" pitchFamily="34" charset="0"/>
                <a:cs typeface="Arial" panose="020B0604020202020204" pitchFamily="34" charset="0"/>
              </a:rPr>
              <a:t>For this analysis, we chose to include headlines ending with '...' as we intended to apply our selected fine-tuned model to the original dataset of 10,000 headlines.</a:t>
            </a:r>
          </a:p>
        </p:txBody>
      </p:sp>
      <p:pic>
        <p:nvPicPr>
          <p:cNvPr id="1028" name="Picture 4">
            <a:extLst>
              <a:ext uri="{FF2B5EF4-FFF2-40B4-BE49-F238E27FC236}">
                <a16:creationId xmlns:a16="http://schemas.microsoft.com/office/drawing/2014/main" id="{1EDA67AB-C78E-2C43-5E25-E7C56EE9F6EA}"/>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73939" y="2061334"/>
            <a:ext cx="4820742" cy="18228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9E9B39-78CC-F10C-9125-39CF7D254FC8}"/>
              </a:ext>
            </a:extLst>
          </p:cNvPr>
          <p:cNvSpPr txBox="1"/>
          <p:nvPr/>
        </p:nvSpPr>
        <p:spPr>
          <a:xfrm>
            <a:off x="492329" y="5093975"/>
            <a:ext cx="11207342" cy="1323439"/>
          </a:xfrm>
          <a:prstGeom prst="rect">
            <a:avLst/>
          </a:prstGeom>
          <a:noFill/>
        </p:spPr>
        <p:txBody>
          <a:bodyPr wrap="square">
            <a:spAutoFit/>
          </a:bodyPr>
          <a:lstStyle/>
          <a:p>
            <a:pPr latinLnBrk="0"/>
            <a:r>
              <a:rPr lang="en-US" u="sng" dirty="0">
                <a:latin typeface="Arial" panose="020B0604020202020204" pitchFamily="34" charset="0"/>
                <a:cs typeface="Arial" panose="020B0604020202020204" pitchFamily="34" charset="0"/>
              </a:rPr>
              <a:t>* Inherent assumption</a:t>
            </a:r>
          </a:p>
          <a:p>
            <a:pPr latinLnBrk="0"/>
            <a:endParaRPr lang="en-US" sz="600" dirty="0">
              <a:latin typeface="Arial" panose="020B0604020202020204" pitchFamily="34" charset="0"/>
              <a:cs typeface="Arial" panose="020B0604020202020204" pitchFamily="34" charset="0"/>
            </a:endParaRPr>
          </a:p>
          <a:p>
            <a:pPr latinLnBrk="0"/>
            <a:r>
              <a:rPr lang="en-US" sz="1400" dirty="0">
                <a:latin typeface="Arial" panose="020B0604020202020204" pitchFamily="34" charset="0"/>
                <a:cs typeface="Arial" panose="020B0604020202020204" pitchFamily="34" charset="0"/>
              </a:rPr>
              <a:t>We conducted Model Training with human scoring based on our assumption that:</a:t>
            </a:r>
          </a:p>
          <a:p>
            <a:pPr latinLnBrk="0"/>
            <a:r>
              <a:rPr lang="en-US" sz="1400" dirty="0">
                <a:latin typeface="Arial" panose="020B0604020202020204" pitchFamily="34" charset="0"/>
                <a:cs typeface="Arial" panose="020B0604020202020204" pitchFamily="34" charset="0"/>
              </a:rPr>
              <a:t>1) The perception of AI can evoke </a:t>
            </a:r>
            <a:r>
              <a:rPr lang="en-US" sz="1400" u="sng" dirty="0">
                <a:latin typeface="Arial" panose="020B0604020202020204" pitchFamily="34" charset="0"/>
                <a:cs typeface="Arial" panose="020B0604020202020204" pitchFamily="34" charset="0"/>
              </a:rPr>
              <a:t>varied emotions across people depending on personal background</a:t>
            </a:r>
            <a:r>
              <a:rPr lang="en-US" sz="1400" dirty="0">
                <a:latin typeface="Arial" panose="020B0604020202020204" pitchFamily="34" charset="0"/>
                <a:cs typeface="Arial" panose="020B0604020202020204" pitchFamily="34" charset="0"/>
              </a:rPr>
              <a:t>, and</a:t>
            </a:r>
          </a:p>
          <a:p>
            <a:pPr latinLnBrk="0"/>
            <a:r>
              <a:rPr lang="en-US" sz="1400" dirty="0">
                <a:latin typeface="Arial" panose="020B0604020202020204" pitchFamily="34" charset="0"/>
                <a:cs typeface="Arial" panose="020B0604020202020204" pitchFamily="34" charset="0"/>
              </a:rPr>
              <a:t>2) The base model, already fine-tuned, is generally known to yield favorable results. Yet, it's also prone to discrepancies, such as </a:t>
            </a:r>
            <a:r>
              <a:rPr lang="en-US" sz="1400" u="sng" dirty="0">
                <a:latin typeface="Arial" panose="020B0604020202020204" pitchFamily="34" charset="0"/>
                <a:cs typeface="Arial" panose="020B0604020202020204" pitchFamily="34" charset="0"/>
              </a:rPr>
              <a:t>interpreting an emotion as positive when a human might perceive it as fear.</a:t>
            </a:r>
          </a:p>
        </p:txBody>
      </p:sp>
      <p:sp>
        <p:nvSpPr>
          <p:cNvPr id="9" name="TextBox 8">
            <a:extLst>
              <a:ext uri="{FF2B5EF4-FFF2-40B4-BE49-F238E27FC236}">
                <a16:creationId xmlns:a16="http://schemas.microsoft.com/office/drawing/2014/main" id="{180DD69B-CBB7-8F12-8E72-34AFB06F90E5}"/>
              </a:ext>
            </a:extLst>
          </p:cNvPr>
          <p:cNvSpPr txBox="1"/>
          <p:nvPr/>
        </p:nvSpPr>
        <p:spPr>
          <a:xfrm>
            <a:off x="495300" y="1096575"/>
            <a:ext cx="11433464" cy="400110"/>
          </a:xfrm>
          <a:prstGeom prst="rect">
            <a:avLst/>
          </a:prstGeom>
          <a:noFill/>
        </p:spPr>
        <p:txBody>
          <a:bodyPr wrap="square" rtlCol="0">
            <a:spAutoFit/>
          </a:bodyPr>
          <a:lstStyle/>
          <a:p>
            <a:r>
              <a:rPr lang="en-US" altLang="ko-KR" sz="2000" spc="600" dirty="0">
                <a:solidFill>
                  <a:schemeClr val="tx1">
                    <a:lumMod val="75000"/>
                    <a:lumOff val="25000"/>
                  </a:schemeClr>
                </a:solidFill>
              </a:rPr>
              <a:t>3) Emotion-English-</a:t>
            </a:r>
            <a:r>
              <a:rPr lang="en-US" altLang="ko-KR" sz="2000" spc="600" dirty="0" err="1">
                <a:solidFill>
                  <a:schemeClr val="tx1">
                    <a:lumMod val="75000"/>
                    <a:lumOff val="25000"/>
                  </a:schemeClr>
                </a:solidFill>
              </a:rPr>
              <a:t>DistilRoBERTa</a:t>
            </a:r>
            <a:r>
              <a:rPr lang="en-US" altLang="ko-KR" sz="2000" spc="600" dirty="0">
                <a:solidFill>
                  <a:schemeClr val="tx1">
                    <a:lumMod val="75000"/>
                    <a:lumOff val="25000"/>
                  </a:schemeClr>
                </a:solidFill>
              </a:rPr>
              <a:t>-base Model </a:t>
            </a:r>
            <a:r>
              <a:rPr lang="en-US" altLang="ko-KR" sz="2000" dirty="0">
                <a:solidFill>
                  <a:schemeClr val="tx1">
                    <a:lumMod val="75000"/>
                    <a:lumOff val="25000"/>
                  </a:schemeClr>
                </a:solidFill>
              </a:rPr>
              <a:t>(w/ Human Scoring)</a:t>
            </a:r>
          </a:p>
        </p:txBody>
      </p:sp>
    </p:spTree>
    <p:extLst>
      <p:ext uri="{BB962C8B-B14F-4D97-AF65-F5344CB8AC3E}">
        <p14:creationId xmlns:p14="http://schemas.microsoft.com/office/powerpoint/2010/main" val="415746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E26DA6A-E163-42F3-E35D-A3CED84A4684}"/>
              </a:ext>
            </a:extLst>
          </p:cNvPr>
          <p:cNvPicPr>
            <a:picLocks noChangeAspect="1"/>
          </p:cNvPicPr>
          <p:nvPr/>
        </p:nvPicPr>
        <p:blipFill>
          <a:blip r:embed="rId2"/>
          <a:stretch>
            <a:fillRect/>
          </a:stretch>
        </p:blipFill>
        <p:spPr>
          <a:xfrm>
            <a:off x="536459" y="5245969"/>
            <a:ext cx="7498916" cy="1453576"/>
          </a:xfrm>
          <a:prstGeom prst="rect">
            <a:avLst/>
          </a:prstGeom>
        </p:spPr>
      </p:pic>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8" name="TextBox 7">
            <a:extLst>
              <a:ext uri="{FF2B5EF4-FFF2-40B4-BE49-F238E27FC236}">
                <a16:creationId xmlns:a16="http://schemas.microsoft.com/office/drawing/2014/main" id="{4051CF3D-D85F-A08C-AA27-405F11B2F6B3}"/>
              </a:ext>
            </a:extLst>
          </p:cNvPr>
          <p:cNvSpPr txBox="1"/>
          <p:nvPr/>
        </p:nvSpPr>
        <p:spPr>
          <a:xfrm>
            <a:off x="495300" y="1487740"/>
            <a:ext cx="11433464" cy="1477328"/>
          </a:xfrm>
          <a:prstGeom prst="rect">
            <a:avLst/>
          </a:prstGeom>
          <a:solidFill>
            <a:schemeClr val="bg1">
              <a:lumMod val="95000"/>
            </a:schemeClr>
          </a:solidFill>
        </p:spPr>
        <p:txBody>
          <a:bodyPr wrap="square" rtlCol="0">
            <a:spAutoFit/>
          </a:bodyPr>
          <a:lstStyle/>
          <a:p>
            <a:pPr marL="285750" indent="-285750" latinLnBrk="0">
              <a:buFont typeface="Wingdings" pitchFamily="2" charset="2"/>
              <a:buChar char="§"/>
            </a:pPr>
            <a:r>
              <a:rPr lang="en-US" sz="1500" dirty="0">
                <a:latin typeface="Arial" panose="020B0604020202020204" pitchFamily="34" charset="0"/>
                <a:cs typeface="Arial" panose="020B0604020202020204" pitchFamily="34" charset="0"/>
              </a:rPr>
              <a:t>We aimed at enhancing emotion analysis from the previous model using a rigorous hyperparameter.</a:t>
            </a:r>
          </a:p>
          <a:p>
            <a:pPr marL="285750" indent="-285750" latinLnBrk="0">
              <a:buFont typeface="Wingdings" pitchFamily="2" charset="2"/>
              <a:buChar char="§"/>
            </a:pPr>
            <a:r>
              <a:rPr lang="en-US" sz="1500" u="sng" dirty="0">
                <a:latin typeface="Arial" panose="020B0604020202020204" pitchFamily="34" charset="0"/>
                <a:cs typeface="Arial" panose="020B0604020202020204" pitchFamily="34" charset="0"/>
              </a:rPr>
              <a:t>Achieving high accuracy, F1</a:t>
            </a:r>
            <a:r>
              <a:rPr lang="ko-KR" altLang="en-US" sz="1500" u="sng" dirty="0">
                <a:latin typeface="Arial" panose="020B0604020202020204" pitchFamily="34" charset="0"/>
                <a:cs typeface="Arial" panose="020B0604020202020204" pitchFamily="34" charset="0"/>
              </a:rPr>
              <a:t> </a:t>
            </a:r>
            <a:r>
              <a:rPr lang="en-US" sz="1500" u="sng" dirty="0">
                <a:latin typeface="Arial" panose="020B0604020202020204" pitchFamily="34" charset="0"/>
                <a:cs typeface="Arial" panose="020B0604020202020204" pitchFamily="34" charset="0"/>
              </a:rPr>
              <a:t>scores, precision, and recall proved challenging</a:t>
            </a:r>
            <a:r>
              <a:rPr lang="en-US" sz="1500" dirty="0">
                <a:latin typeface="Arial" panose="020B0604020202020204" pitchFamily="34" charset="0"/>
                <a:cs typeface="Arial" panose="020B0604020202020204" pitchFamily="34" charset="0"/>
              </a:rPr>
              <a:t> due to the imbalanced emotion of the dataset in the first place. </a:t>
            </a:r>
          </a:p>
          <a:p>
            <a:pPr marL="285750" indent="-285750" latinLnBrk="0">
              <a:buFont typeface="Wingdings" pitchFamily="2" charset="2"/>
              <a:buChar char="§"/>
            </a:pPr>
            <a:r>
              <a:rPr lang="en-US" sz="1500" b="0" i="0" dirty="0">
                <a:solidFill>
                  <a:srgbClr val="0D0D0D"/>
                </a:solidFill>
                <a:effectLst/>
                <a:latin typeface="Arial" panose="020B0604020202020204" pitchFamily="34" charset="0"/>
                <a:cs typeface="Arial" panose="020B0604020202020204" pitchFamily="34" charset="0"/>
              </a:rPr>
              <a:t>After tuning the hyperparameters, </a:t>
            </a:r>
            <a:r>
              <a:rPr lang="en-US" sz="1500" b="0" i="0" u="sng" dirty="0">
                <a:solidFill>
                  <a:srgbClr val="0D0D0D"/>
                </a:solidFill>
                <a:effectLst/>
                <a:latin typeface="Arial" panose="020B0604020202020204" pitchFamily="34" charset="0"/>
                <a:cs typeface="Arial" panose="020B0604020202020204" pitchFamily="34" charset="0"/>
              </a:rPr>
              <a:t>we opted for a model with a learning rate of ‘5e-5'</a:t>
            </a:r>
            <a:r>
              <a:rPr lang="en-US" sz="1500" b="0" i="0" dirty="0">
                <a:solidFill>
                  <a:srgbClr val="0D0D0D"/>
                </a:solidFill>
                <a:effectLst/>
                <a:latin typeface="Arial" panose="020B0604020202020204" pitchFamily="34" charset="0"/>
                <a:cs typeface="Arial" panose="020B0604020202020204" pitchFamily="34" charset="0"/>
              </a:rPr>
              <a:t>. Although the performance metrics were similar across different parameters, the model with a learning rate of ‘5e-5' demonstrated a </a:t>
            </a:r>
            <a:r>
              <a:rPr lang="en-US" sz="1500" b="0" i="0" u="sng" dirty="0">
                <a:solidFill>
                  <a:srgbClr val="0D0D0D"/>
                </a:solidFill>
                <a:effectLst/>
                <a:latin typeface="Arial" panose="020B0604020202020204" pitchFamily="34" charset="0"/>
                <a:cs typeface="Arial" panose="020B0604020202020204" pitchFamily="34" charset="0"/>
              </a:rPr>
              <a:t>lower validation loss compared to the others.</a:t>
            </a:r>
            <a:endParaRPr lang="en-US" sz="1500" u="sng"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3C9C87C-1A22-FF0F-63EA-C19AD18EF86E}"/>
              </a:ext>
            </a:extLst>
          </p:cNvPr>
          <p:cNvPicPr>
            <a:picLocks noChangeAspect="1"/>
          </p:cNvPicPr>
          <p:nvPr/>
        </p:nvPicPr>
        <p:blipFill>
          <a:blip r:embed="rId3"/>
          <a:stretch>
            <a:fillRect/>
          </a:stretch>
        </p:blipFill>
        <p:spPr>
          <a:xfrm>
            <a:off x="536460" y="3473347"/>
            <a:ext cx="7498916" cy="1350844"/>
          </a:xfrm>
          <a:prstGeom prst="rect">
            <a:avLst/>
          </a:prstGeom>
        </p:spPr>
      </p:pic>
      <p:graphicFrame>
        <p:nvGraphicFramePr>
          <p:cNvPr id="7" name="Table 6">
            <a:extLst>
              <a:ext uri="{FF2B5EF4-FFF2-40B4-BE49-F238E27FC236}">
                <a16:creationId xmlns:a16="http://schemas.microsoft.com/office/drawing/2014/main" id="{DBD87283-9A07-9A17-43B4-ABB1DC139438}"/>
              </a:ext>
            </a:extLst>
          </p:cNvPr>
          <p:cNvGraphicFramePr>
            <a:graphicFrameLocks noGrp="1"/>
          </p:cNvGraphicFramePr>
          <p:nvPr>
            <p:extLst>
              <p:ext uri="{D42A27DB-BD31-4B8C-83A1-F6EECF244321}">
                <p14:modId xmlns:p14="http://schemas.microsoft.com/office/powerpoint/2010/main" val="3629212681"/>
              </p:ext>
            </p:extLst>
          </p:nvPr>
        </p:nvGraphicFramePr>
        <p:xfrm>
          <a:off x="495299" y="4920544"/>
          <a:ext cx="6196445" cy="365760"/>
        </p:xfrm>
        <a:graphic>
          <a:graphicData uri="http://schemas.openxmlformats.org/drawingml/2006/table">
            <a:tbl>
              <a:tblPr firstRow="1" bandRow="1">
                <a:tableStyleId>{5C22544A-7EE6-4342-B048-85BDC9FD1C3A}</a:tableStyleId>
              </a:tblPr>
              <a:tblGrid>
                <a:gridCol w="6196445">
                  <a:extLst>
                    <a:ext uri="{9D8B030D-6E8A-4147-A177-3AD203B41FA5}">
                      <a16:colId xmlns:a16="http://schemas.microsoft.com/office/drawing/2014/main" val="3791993925"/>
                    </a:ext>
                  </a:extLst>
                </a:gridCol>
              </a:tblGrid>
              <a:tr h="0">
                <a:tc>
                  <a:txBody>
                    <a:bodyPr/>
                    <a:lstStyle/>
                    <a:p>
                      <a:r>
                        <a:rPr lang="en-US" dirty="0"/>
                        <a:t>Metrics results (learning rate: 5e-5, epoch = 8, batch size=8)</a:t>
                      </a:r>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646569318"/>
                  </a:ext>
                </a:extLst>
              </a:tr>
            </a:tbl>
          </a:graphicData>
        </a:graphic>
      </p:graphicFrame>
      <p:graphicFrame>
        <p:nvGraphicFramePr>
          <p:cNvPr id="10" name="Table 9">
            <a:extLst>
              <a:ext uri="{FF2B5EF4-FFF2-40B4-BE49-F238E27FC236}">
                <a16:creationId xmlns:a16="http://schemas.microsoft.com/office/drawing/2014/main" id="{4D0D937E-6A69-5F8C-B4F7-A53616F357FF}"/>
              </a:ext>
            </a:extLst>
          </p:cNvPr>
          <p:cNvGraphicFramePr>
            <a:graphicFrameLocks noGrp="1"/>
          </p:cNvGraphicFramePr>
          <p:nvPr>
            <p:extLst>
              <p:ext uri="{D42A27DB-BD31-4B8C-83A1-F6EECF244321}">
                <p14:modId xmlns:p14="http://schemas.microsoft.com/office/powerpoint/2010/main" val="3912091519"/>
              </p:ext>
            </p:extLst>
          </p:nvPr>
        </p:nvGraphicFramePr>
        <p:xfrm>
          <a:off x="495300" y="3102507"/>
          <a:ext cx="6196444" cy="370840"/>
        </p:xfrm>
        <a:graphic>
          <a:graphicData uri="http://schemas.openxmlformats.org/drawingml/2006/table">
            <a:tbl>
              <a:tblPr firstRow="1" bandRow="1">
                <a:tableStyleId>{5C22544A-7EE6-4342-B048-85BDC9FD1C3A}</a:tableStyleId>
              </a:tblPr>
              <a:tblGrid>
                <a:gridCol w="6196444">
                  <a:extLst>
                    <a:ext uri="{9D8B030D-6E8A-4147-A177-3AD203B41FA5}">
                      <a16:colId xmlns:a16="http://schemas.microsoft.com/office/drawing/2014/main" val="3791993925"/>
                    </a:ext>
                  </a:extLst>
                </a:gridCol>
              </a:tblGrid>
              <a:tr h="370840">
                <a:tc>
                  <a:txBody>
                    <a:bodyPr/>
                    <a:lstStyle/>
                    <a:p>
                      <a:r>
                        <a:rPr lang="en-US" dirty="0"/>
                        <a:t>Metrics results (learning rate: 2e-5, epoch = 8, batch size=8)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646569318"/>
                  </a:ext>
                </a:extLst>
              </a:tr>
            </a:tbl>
          </a:graphicData>
        </a:graphic>
      </p:graphicFrame>
      <p:sp>
        <p:nvSpPr>
          <p:cNvPr id="13" name="TextBox 12">
            <a:extLst>
              <a:ext uri="{FF2B5EF4-FFF2-40B4-BE49-F238E27FC236}">
                <a16:creationId xmlns:a16="http://schemas.microsoft.com/office/drawing/2014/main" id="{596A5D7B-69F3-7F89-B610-A6976E66012F}"/>
              </a:ext>
            </a:extLst>
          </p:cNvPr>
          <p:cNvSpPr txBox="1"/>
          <p:nvPr/>
        </p:nvSpPr>
        <p:spPr>
          <a:xfrm>
            <a:off x="8523144" y="3229505"/>
            <a:ext cx="3405620" cy="2654573"/>
          </a:xfrm>
          <a:prstGeom prst="rect">
            <a:avLst/>
          </a:prstGeom>
          <a:noFill/>
        </p:spPr>
        <p:txBody>
          <a:bodyPr wrap="square">
            <a:spAutoFit/>
          </a:bodyPr>
          <a:lstStyle/>
          <a:p>
            <a:pPr latinLnBrk="0">
              <a:spcAft>
                <a:spcPts val="500"/>
              </a:spcAft>
            </a:pPr>
            <a:r>
              <a:rPr lang="en-US" sz="1400" b="1" i="1" dirty="0">
                <a:latin typeface="Arial" panose="020B0604020202020204" pitchFamily="34" charset="0"/>
                <a:cs typeface="Arial" panose="020B0604020202020204" pitchFamily="34" charset="0"/>
              </a:rPr>
              <a:t>* notes</a:t>
            </a:r>
          </a:p>
          <a:p>
            <a:pPr marL="285750" indent="-285750" latinLnBrk="0">
              <a:spcAft>
                <a:spcPts val="500"/>
              </a:spcAft>
              <a:buFontTx/>
              <a:buChar char="-"/>
            </a:pPr>
            <a:r>
              <a:rPr lang="en-US" sz="1400" i="1" dirty="0">
                <a:latin typeface="Arial" panose="020B0604020202020204" pitchFamily="34" charset="0"/>
                <a:cs typeface="Arial" panose="020B0604020202020204" pitchFamily="34" charset="0"/>
              </a:rPr>
              <a:t>This outcome was not entirely unexpected.</a:t>
            </a:r>
            <a:r>
              <a:rPr lang="ko-KR" altLang="en-US" sz="1400" i="1" dirty="0">
                <a:latin typeface="Arial" panose="020B0604020202020204" pitchFamily="34" charset="0"/>
                <a:cs typeface="Arial" panose="020B0604020202020204" pitchFamily="34" charset="0"/>
              </a:rPr>
              <a:t> </a:t>
            </a:r>
            <a:endParaRPr lang="en-US" altLang="ko-KR" sz="1400" i="1" dirty="0">
              <a:latin typeface="Arial" panose="020B0604020202020204" pitchFamily="34" charset="0"/>
              <a:cs typeface="Arial" panose="020B0604020202020204" pitchFamily="34" charset="0"/>
            </a:endParaRPr>
          </a:p>
          <a:p>
            <a:pPr marL="285750" indent="-285750" latinLnBrk="0">
              <a:spcAft>
                <a:spcPts val="500"/>
              </a:spcAft>
              <a:buFontTx/>
              <a:buChar char="-"/>
            </a:pPr>
            <a:r>
              <a:rPr lang="en-US" sz="1400" i="1" dirty="0">
                <a:latin typeface="Arial" panose="020B0604020202020204" pitchFamily="34" charset="0"/>
                <a:cs typeface="Arial" panose="020B0604020202020204" pitchFamily="34" charset="0"/>
              </a:rPr>
              <a:t>We tried two different sets of human scoring from two individuals.</a:t>
            </a:r>
          </a:p>
          <a:p>
            <a:pPr marL="285750" indent="-285750" latinLnBrk="0">
              <a:spcAft>
                <a:spcPts val="500"/>
              </a:spcAft>
              <a:buFontTx/>
              <a:buChar char="-"/>
            </a:pPr>
            <a:r>
              <a:rPr lang="en-US" sz="1400" i="1" dirty="0">
                <a:solidFill>
                  <a:srgbClr val="FF0000"/>
                </a:solidFill>
                <a:latin typeface="Arial" panose="020B0604020202020204" pitchFamily="34" charset="0"/>
                <a:cs typeface="Arial" panose="020B0604020202020204" pitchFamily="34" charset="0"/>
              </a:rPr>
              <a:t>However, given the overlapping nature of emotions such as anger, fear, sadness, and disgust, it was quite hard to give emotion scores even for our team due to their subtle differences.</a:t>
            </a:r>
          </a:p>
        </p:txBody>
      </p:sp>
      <p:sp>
        <p:nvSpPr>
          <p:cNvPr id="5" name="TextBox 4">
            <a:extLst>
              <a:ext uri="{FF2B5EF4-FFF2-40B4-BE49-F238E27FC236}">
                <a16:creationId xmlns:a16="http://schemas.microsoft.com/office/drawing/2014/main" id="{F2573B51-E326-064F-D877-F78DE2A04900}"/>
              </a:ext>
            </a:extLst>
          </p:cNvPr>
          <p:cNvSpPr txBox="1"/>
          <p:nvPr/>
        </p:nvSpPr>
        <p:spPr>
          <a:xfrm>
            <a:off x="495300" y="1096575"/>
            <a:ext cx="11433464" cy="400110"/>
          </a:xfrm>
          <a:prstGeom prst="rect">
            <a:avLst/>
          </a:prstGeom>
          <a:noFill/>
        </p:spPr>
        <p:txBody>
          <a:bodyPr wrap="square" rtlCol="0">
            <a:spAutoFit/>
          </a:bodyPr>
          <a:lstStyle/>
          <a:p>
            <a:r>
              <a:rPr lang="en-US" altLang="ko-KR" sz="2000" spc="600" dirty="0">
                <a:solidFill>
                  <a:schemeClr val="tx1">
                    <a:lumMod val="75000"/>
                    <a:lumOff val="25000"/>
                  </a:schemeClr>
                </a:solidFill>
              </a:rPr>
              <a:t>3) Emotion-English-</a:t>
            </a:r>
            <a:r>
              <a:rPr lang="en-US" altLang="ko-KR" sz="2000" spc="600" dirty="0" err="1">
                <a:solidFill>
                  <a:schemeClr val="tx1">
                    <a:lumMod val="75000"/>
                    <a:lumOff val="25000"/>
                  </a:schemeClr>
                </a:solidFill>
              </a:rPr>
              <a:t>DistilRoBERTa</a:t>
            </a:r>
            <a:r>
              <a:rPr lang="en-US" altLang="ko-KR" sz="2000" spc="600" dirty="0">
                <a:solidFill>
                  <a:schemeClr val="tx1">
                    <a:lumMod val="75000"/>
                    <a:lumOff val="25000"/>
                  </a:schemeClr>
                </a:solidFill>
              </a:rPr>
              <a:t>-base Model </a:t>
            </a:r>
            <a:r>
              <a:rPr lang="en-US" altLang="ko-KR" sz="2000" dirty="0">
                <a:solidFill>
                  <a:schemeClr val="tx1">
                    <a:lumMod val="75000"/>
                    <a:lumOff val="25000"/>
                  </a:schemeClr>
                </a:solidFill>
              </a:rPr>
              <a:t>(w/ Human Scoring)</a:t>
            </a:r>
          </a:p>
        </p:txBody>
      </p:sp>
    </p:spTree>
    <p:extLst>
      <p:ext uri="{BB962C8B-B14F-4D97-AF65-F5344CB8AC3E}">
        <p14:creationId xmlns:p14="http://schemas.microsoft.com/office/powerpoint/2010/main" val="50963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3</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10047194" cy="400110"/>
          </a:xfrm>
          <a:prstGeom prst="rect">
            <a:avLst/>
          </a:prstGeom>
          <a:noFill/>
        </p:spPr>
        <p:txBody>
          <a:bodyPr wrap="square" rtlCol="0">
            <a:spAutoFit/>
          </a:bodyPr>
          <a:lstStyle/>
          <a:p>
            <a:r>
              <a:rPr lang="en-US" altLang="ko-KR" sz="2000" b="1" spc="600" dirty="0">
                <a:solidFill>
                  <a:schemeClr val="tx1">
                    <a:lumMod val="85000"/>
                    <a:lumOff val="15000"/>
                  </a:schemeClr>
                </a:solidFill>
              </a:rPr>
              <a:t>Analysis &amp; Interpretation</a:t>
            </a:r>
            <a:endParaRPr lang="ko-KR" altLang="en-US" sz="2000" b="1" spc="600" dirty="0">
              <a:solidFill>
                <a:schemeClr val="tx1">
                  <a:lumMod val="85000"/>
                  <a:lumOff val="15000"/>
                </a:schemeClr>
              </a:solidFill>
            </a:endParaRPr>
          </a:p>
        </p:txBody>
      </p:sp>
      <p:sp>
        <p:nvSpPr>
          <p:cNvPr id="8" name="TextBox 7">
            <a:extLst>
              <a:ext uri="{FF2B5EF4-FFF2-40B4-BE49-F238E27FC236}">
                <a16:creationId xmlns:a16="http://schemas.microsoft.com/office/drawing/2014/main" id="{4051CF3D-D85F-A08C-AA27-405F11B2F6B3}"/>
              </a:ext>
            </a:extLst>
          </p:cNvPr>
          <p:cNvSpPr txBox="1"/>
          <p:nvPr/>
        </p:nvSpPr>
        <p:spPr>
          <a:xfrm>
            <a:off x="495300" y="1556937"/>
            <a:ext cx="11315700" cy="5262979"/>
          </a:xfrm>
          <a:prstGeom prst="rect">
            <a:avLst/>
          </a:prstGeom>
          <a:solidFill>
            <a:schemeClr val="bg1">
              <a:lumMod val="95000"/>
            </a:schemeClr>
          </a:solidFill>
        </p:spPr>
        <p:txBody>
          <a:bodyPr wrap="square" rtlCol="0">
            <a:spAutoFit/>
          </a:bodyPr>
          <a:lstStyle/>
          <a:p>
            <a:pPr marL="285750" indent="-285750" algn="l" latinLnBrk="0">
              <a:buFont typeface="Wingdings" pitchFamily="2" charset="2"/>
              <a:buChar char="§"/>
            </a:pPr>
            <a:r>
              <a:rPr lang="en-US" sz="1600" dirty="0">
                <a:solidFill>
                  <a:srgbClr val="0D0D0D"/>
                </a:solidFill>
                <a:latin typeface="Arial" panose="020B0604020202020204" pitchFamily="34" charset="0"/>
                <a:cs typeface="Arial" panose="020B0604020202020204" pitchFamily="34" charset="0"/>
              </a:rPr>
              <a:t>When focusing solely on the </a:t>
            </a:r>
            <a:r>
              <a:rPr lang="en-US" sz="1600" b="0" i="0" dirty="0">
                <a:solidFill>
                  <a:srgbClr val="0D0D0D"/>
                </a:solidFill>
                <a:effectLst/>
                <a:latin typeface="Arial" panose="020B0604020202020204" pitchFamily="34" charset="0"/>
                <a:cs typeface="Arial" panose="020B0604020202020204" pitchFamily="34" charset="0"/>
              </a:rPr>
              <a:t>most frequently occurring emotions—</a:t>
            </a:r>
            <a:r>
              <a:rPr lang="en-US" sz="1600" b="0" i="0" u="sng" dirty="0">
                <a:solidFill>
                  <a:srgbClr val="0D0D0D"/>
                </a:solidFill>
                <a:effectLst/>
                <a:latin typeface="Arial" panose="020B0604020202020204" pitchFamily="34" charset="0"/>
                <a:cs typeface="Arial" panose="020B0604020202020204" pitchFamily="34" charset="0"/>
              </a:rPr>
              <a:t>neutral, fear, and surprise</a:t>
            </a:r>
            <a:r>
              <a:rPr lang="en-US" sz="1600" b="0" i="0" dirty="0">
                <a:solidFill>
                  <a:srgbClr val="0D0D0D"/>
                </a:solidFill>
                <a:effectLst/>
                <a:latin typeface="Arial" panose="020B0604020202020204" pitchFamily="34" charset="0"/>
                <a:cs typeface="Arial" panose="020B0604020202020204" pitchFamily="34" charset="0"/>
              </a:rPr>
              <a:t>, we can see that </a:t>
            </a:r>
            <a:r>
              <a:rPr lang="en-US" sz="1600" dirty="0">
                <a:solidFill>
                  <a:srgbClr val="0D0D0D"/>
                </a:solidFill>
                <a:latin typeface="Arial" panose="020B0604020202020204" pitchFamily="34" charset="0"/>
                <a:cs typeface="Arial" panose="020B0604020202020204" pitchFamily="34" charset="0"/>
              </a:rPr>
              <a:t>majority of the articles are neutral toned, fear is 20~25%, and surprise is 15~20%</a:t>
            </a: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dirty="0">
              <a:solidFill>
                <a:srgbClr val="0D0D0D"/>
              </a:solidFill>
              <a:latin typeface="Arial" panose="020B0604020202020204" pitchFamily="34" charset="0"/>
              <a:cs typeface="Arial" panose="020B0604020202020204" pitchFamily="34" charset="0"/>
            </a:endParaRPr>
          </a:p>
          <a:p>
            <a:pPr marL="285750" indent="-285750" algn="l" latinLnBrk="0">
              <a:buFont typeface="Wingdings" pitchFamily="2" charset="2"/>
              <a:buChar char="§"/>
            </a:pPr>
            <a:endParaRPr lang="en-US" sz="1600" b="0" i="0" dirty="0">
              <a:solidFill>
                <a:srgbClr val="0D0D0D"/>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5641FD6-54A2-359F-88B7-5DBB2A3971EE}"/>
              </a:ext>
            </a:extLst>
          </p:cNvPr>
          <p:cNvPicPr>
            <a:picLocks noChangeAspect="1"/>
          </p:cNvPicPr>
          <p:nvPr/>
        </p:nvPicPr>
        <p:blipFill rotWithShape="1">
          <a:blip r:embed="rId2"/>
          <a:srcRect l="511"/>
          <a:stretch/>
        </p:blipFill>
        <p:spPr>
          <a:xfrm>
            <a:off x="1652562" y="2202126"/>
            <a:ext cx="8886876" cy="4406147"/>
          </a:xfrm>
          <a:prstGeom prst="rect">
            <a:avLst/>
          </a:prstGeom>
        </p:spPr>
      </p:pic>
      <p:sp>
        <p:nvSpPr>
          <p:cNvPr id="5" name="TextBox 4">
            <a:extLst>
              <a:ext uri="{FF2B5EF4-FFF2-40B4-BE49-F238E27FC236}">
                <a16:creationId xmlns:a16="http://schemas.microsoft.com/office/drawing/2014/main" id="{D68A9F9B-C3B3-96C5-DC1B-D6390BE2D0B6}"/>
              </a:ext>
            </a:extLst>
          </p:cNvPr>
          <p:cNvSpPr txBox="1"/>
          <p:nvPr/>
        </p:nvSpPr>
        <p:spPr>
          <a:xfrm>
            <a:off x="495300" y="1096575"/>
            <a:ext cx="11433464" cy="400110"/>
          </a:xfrm>
          <a:prstGeom prst="rect">
            <a:avLst/>
          </a:prstGeom>
          <a:noFill/>
        </p:spPr>
        <p:txBody>
          <a:bodyPr wrap="square" rtlCol="0">
            <a:spAutoFit/>
          </a:bodyPr>
          <a:lstStyle/>
          <a:p>
            <a:r>
              <a:rPr lang="en-US" altLang="ko-KR" sz="2000" spc="600" dirty="0">
                <a:solidFill>
                  <a:schemeClr val="tx1">
                    <a:lumMod val="75000"/>
                    <a:lumOff val="25000"/>
                  </a:schemeClr>
                </a:solidFill>
              </a:rPr>
              <a:t>3) Emotion-English-</a:t>
            </a:r>
            <a:r>
              <a:rPr lang="en-US" altLang="ko-KR" sz="2000" spc="600" dirty="0" err="1">
                <a:solidFill>
                  <a:schemeClr val="tx1">
                    <a:lumMod val="75000"/>
                    <a:lumOff val="25000"/>
                  </a:schemeClr>
                </a:solidFill>
              </a:rPr>
              <a:t>DistilRoBERTa</a:t>
            </a:r>
            <a:r>
              <a:rPr lang="en-US" altLang="ko-KR" sz="2000" spc="600" dirty="0">
                <a:solidFill>
                  <a:schemeClr val="tx1">
                    <a:lumMod val="75000"/>
                    <a:lumOff val="25000"/>
                  </a:schemeClr>
                </a:solidFill>
              </a:rPr>
              <a:t>-base Model </a:t>
            </a:r>
            <a:r>
              <a:rPr lang="en-US" altLang="ko-KR" sz="2000" dirty="0">
                <a:solidFill>
                  <a:schemeClr val="tx1">
                    <a:lumMod val="75000"/>
                    <a:lumOff val="25000"/>
                  </a:schemeClr>
                </a:solidFill>
              </a:rPr>
              <a:t>(w/ Human Scoring)</a:t>
            </a:r>
          </a:p>
        </p:txBody>
      </p:sp>
    </p:spTree>
    <p:extLst>
      <p:ext uri="{BB962C8B-B14F-4D97-AF65-F5344CB8AC3E}">
        <p14:creationId xmlns:p14="http://schemas.microsoft.com/office/powerpoint/2010/main" val="229191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88451F-90C1-1D78-6DAA-A8A7A59ADE78}"/>
              </a:ext>
            </a:extLst>
          </p:cNvPr>
          <p:cNvPicPr>
            <a:picLocks noGrp="1" noRot="1" noChangeAspect="1" noMove="1" noResize="1" noEditPoints="1" noAdjustHandles="1" noChangeArrowheads="1" noChangeShapeType="1" noCrop="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직사각형 1">
            <a:extLst>
              <a:ext uri="{FF2B5EF4-FFF2-40B4-BE49-F238E27FC236}">
                <a16:creationId xmlns:a16="http://schemas.microsoft.com/office/drawing/2014/main" id="{A7A417F5-7DB5-5C7A-07CA-386BA632EED2}"/>
              </a:ext>
            </a:extLst>
          </p:cNvPr>
          <p:cNvSpPr/>
          <p:nvPr/>
        </p:nvSpPr>
        <p:spPr>
          <a:xfrm>
            <a:off x="0" y="0"/>
            <a:ext cx="121920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09D9150-B446-E90B-CD69-1034691F48AE}"/>
              </a:ext>
            </a:extLst>
          </p:cNvPr>
          <p:cNvSpPr txBox="1"/>
          <p:nvPr/>
        </p:nvSpPr>
        <p:spPr>
          <a:xfrm>
            <a:off x="5636675" y="1098393"/>
            <a:ext cx="918649" cy="461665"/>
          </a:xfrm>
          <a:prstGeom prst="rect">
            <a:avLst/>
          </a:prstGeom>
          <a:noFill/>
        </p:spPr>
        <p:txBody>
          <a:bodyPr wrap="none" rtlCol="0">
            <a:spAutoFit/>
          </a:bodyPr>
          <a:lstStyle/>
          <a:p>
            <a:pPr algn="ctr"/>
            <a:r>
              <a:rPr lang="en-US" altLang="ko-KR" sz="2400" dirty="0">
                <a:solidFill>
                  <a:schemeClr val="bg1"/>
                </a:solidFill>
              </a:rPr>
              <a:t>Part 4</a:t>
            </a:r>
            <a:endParaRPr lang="ko-KR" altLang="en-US" sz="2400" dirty="0">
              <a:solidFill>
                <a:schemeClr val="bg1"/>
              </a:solidFill>
            </a:endParaRPr>
          </a:p>
        </p:txBody>
      </p:sp>
      <p:sp>
        <p:nvSpPr>
          <p:cNvPr id="5" name="TextBox 4">
            <a:extLst>
              <a:ext uri="{FF2B5EF4-FFF2-40B4-BE49-F238E27FC236}">
                <a16:creationId xmlns:a16="http://schemas.microsoft.com/office/drawing/2014/main" id="{060A8AFD-AD83-37E2-4AD3-2F2E202BC710}"/>
              </a:ext>
            </a:extLst>
          </p:cNvPr>
          <p:cNvSpPr txBox="1"/>
          <p:nvPr/>
        </p:nvSpPr>
        <p:spPr>
          <a:xfrm>
            <a:off x="4307015" y="1827454"/>
            <a:ext cx="3577967" cy="830997"/>
          </a:xfrm>
          <a:prstGeom prst="rect">
            <a:avLst/>
          </a:prstGeom>
          <a:noFill/>
        </p:spPr>
        <p:txBody>
          <a:bodyPr wrap="none" rtlCol="0">
            <a:spAutoFit/>
          </a:bodyPr>
          <a:lstStyle/>
          <a:p>
            <a:r>
              <a:rPr lang="en-US" altLang="ko-KR" sz="4800" b="1" dirty="0">
                <a:solidFill>
                  <a:schemeClr val="bg1"/>
                </a:solidFill>
                <a:latin typeface="+mj-ea"/>
                <a:ea typeface="+mj-ea"/>
              </a:rPr>
              <a:t>CONCLUSION</a:t>
            </a:r>
            <a:endParaRPr lang="ko-KR" altLang="en-US" sz="4800" b="1" dirty="0">
              <a:solidFill>
                <a:schemeClr val="bg1"/>
              </a:solidFill>
              <a:latin typeface="+mj-ea"/>
              <a:ea typeface="+mj-ea"/>
            </a:endParaRPr>
          </a:p>
        </p:txBody>
      </p:sp>
    </p:spTree>
    <p:extLst>
      <p:ext uri="{BB962C8B-B14F-4D97-AF65-F5344CB8AC3E}">
        <p14:creationId xmlns:p14="http://schemas.microsoft.com/office/powerpoint/2010/main" val="316713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4</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5158272" cy="400110"/>
          </a:xfrm>
          <a:prstGeom prst="rect">
            <a:avLst/>
          </a:prstGeom>
          <a:noFill/>
        </p:spPr>
        <p:txBody>
          <a:bodyPr wrap="none" rtlCol="0">
            <a:spAutoFit/>
          </a:bodyPr>
          <a:lstStyle/>
          <a:p>
            <a:r>
              <a:rPr lang="en-US" altLang="ko-KR" sz="2000" spc="600" dirty="0">
                <a:solidFill>
                  <a:schemeClr val="tx1">
                    <a:lumMod val="75000"/>
                    <a:lumOff val="25000"/>
                  </a:schemeClr>
                </a:solidFill>
              </a:rPr>
              <a:t>Conclusion - Key Takeaways</a:t>
            </a:r>
            <a:endParaRPr lang="ko-KR" altLang="en-US" sz="2000" spc="600" dirty="0">
              <a:solidFill>
                <a:schemeClr val="tx1">
                  <a:lumMod val="75000"/>
                  <a:lumOff val="25000"/>
                </a:schemeClr>
              </a:solidFill>
            </a:endParaRPr>
          </a:p>
        </p:txBody>
      </p:sp>
      <p:graphicFrame>
        <p:nvGraphicFramePr>
          <p:cNvPr id="5" name="Table 4">
            <a:extLst>
              <a:ext uri="{FF2B5EF4-FFF2-40B4-BE49-F238E27FC236}">
                <a16:creationId xmlns:a16="http://schemas.microsoft.com/office/drawing/2014/main" id="{63F5604B-18EF-980D-86AF-A01C646EBF44}"/>
              </a:ext>
            </a:extLst>
          </p:cNvPr>
          <p:cNvGraphicFramePr>
            <a:graphicFrameLocks noGrp="1"/>
          </p:cNvGraphicFramePr>
          <p:nvPr>
            <p:extLst>
              <p:ext uri="{D42A27DB-BD31-4B8C-83A1-F6EECF244321}">
                <p14:modId xmlns:p14="http://schemas.microsoft.com/office/powerpoint/2010/main" val="644550581"/>
              </p:ext>
            </p:extLst>
          </p:nvPr>
        </p:nvGraphicFramePr>
        <p:xfrm>
          <a:off x="495300" y="1407856"/>
          <a:ext cx="11261271" cy="2580640"/>
        </p:xfrm>
        <a:graphic>
          <a:graphicData uri="http://schemas.openxmlformats.org/drawingml/2006/table">
            <a:tbl>
              <a:tblPr firstRow="1" bandRow="1">
                <a:tableStyleId>{5C22544A-7EE6-4342-B048-85BDC9FD1C3A}</a:tableStyleId>
              </a:tblPr>
              <a:tblGrid>
                <a:gridCol w="11261271">
                  <a:extLst>
                    <a:ext uri="{9D8B030D-6E8A-4147-A177-3AD203B41FA5}">
                      <a16:colId xmlns:a16="http://schemas.microsoft.com/office/drawing/2014/main" val="1968173090"/>
                    </a:ext>
                  </a:extLst>
                </a:gridCol>
              </a:tblGrid>
              <a:tr h="769501">
                <a:tc>
                  <a:txBody>
                    <a:bodyPr/>
                    <a:lstStyle/>
                    <a:p>
                      <a:pPr latinLnBrk="0">
                        <a:spcAft>
                          <a:spcPts val="700"/>
                        </a:spcAft>
                      </a:pPr>
                      <a:r>
                        <a:rPr lang="en-US" sz="1400" b="0" dirty="0">
                          <a:solidFill>
                            <a:schemeClr val="tx1"/>
                          </a:solidFill>
                          <a:latin typeface="Arial" panose="020B0604020202020204" pitchFamily="34" charset="0"/>
                          <a:cs typeface="Arial" panose="020B0604020202020204" pitchFamily="34" charset="0"/>
                        </a:rPr>
                        <a:t>From the model we used, we have found that,</a:t>
                      </a:r>
                    </a:p>
                    <a:p>
                      <a:pPr marL="285750" indent="-285750" latinLnBrk="0">
                        <a:spcAft>
                          <a:spcPts val="700"/>
                        </a:spcAft>
                        <a:buFont typeface="Wingdings" pitchFamily="2" charset="2"/>
                        <a:buChar char="§"/>
                      </a:pPr>
                      <a:r>
                        <a:rPr lang="en-US" sz="1400" b="0" dirty="0">
                          <a:solidFill>
                            <a:schemeClr val="tx1"/>
                          </a:solidFill>
                          <a:latin typeface="Arial" panose="020B0604020202020204" pitchFamily="34" charset="0"/>
                          <a:cs typeface="Arial" panose="020B0604020202020204" pitchFamily="34" charset="0"/>
                        </a:rPr>
                        <a:t>The sentiment of </a:t>
                      </a:r>
                      <a:r>
                        <a:rPr lang="en-US" sz="1400" b="1" dirty="0">
                          <a:solidFill>
                            <a:schemeClr val="tx1"/>
                          </a:solidFill>
                          <a:latin typeface="Arial" panose="020B0604020202020204" pitchFamily="34" charset="0"/>
                          <a:cs typeface="Arial" panose="020B0604020202020204" pitchFamily="34" charset="0"/>
                        </a:rPr>
                        <a:t>'neutral' predominates</a:t>
                      </a:r>
                      <a:r>
                        <a:rPr lang="en-US" sz="1400" b="0" dirty="0">
                          <a:solidFill>
                            <a:schemeClr val="tx1"/>
                          </a:solidFill>
                          <a:latin typeface="Arial" panose="020B0604020202020204" pitchFamily="34" charset="0"/>
                          <a:cs typeface="Arial" panose="020B0604020202020204" pitchFamily="34" charset="0"/>
                        </a:rPr>
                        <a:t>, accounting for 60-65% of the emotions,</a:t>
                      </a:r>
                    </a:p>
                    <a:p>
                      <a:pPr marL="285750" indent="-285750" latinLnBrk="0">
                        <a:spcAft>
                          <a:spcPts val="700"/>
                        </a:spcAft>
                        <a:buFont typeface="Wingdings" pitchFamily="2" charset="2"/>
                        <a:buChar char="§"/>
                      </a:pPr>
                      <a:r>
                        <a:rPr lang="en-US" sz="1400" b="0" dirty="0">
                          <a:solidFill>
                            <a:schemeClr val="tx1"/>
                          </a:solidFill>
                          <a:latin typeface="Arial" panose="020B0604020202020204" pitchFamily="34" charset="0"/>
                          <a:cs typeface="Arial" panose="020B0604020202020204" pitchFamily="34" charset="0"/>
                        </a:rPr>
                        <a:t>Using the </a:t>
                      </a:r>
                      <a:r>
                        <a:rPr lang="en-US" sz="1400" b="1" dirty="0">
                          <a:solidFill>
                            <a:schemeClr val="tx1"/>
                          </a:solidFill>
                          <a:latin typeface="Arial" panose="020B0604020202020204" pitchFamily="34" charset="0"/>
                          <a:cs typeface="Arial" panose="020B0604020202020204" pitchFamily="34" charset="0"/>
                        </a:rPr>
                        <a:t>fine-tuned 'emotion-English-</a:t>
                      </a:r>
                      <a:r>
                        <a:rPr lang="en-US" sz="1400" b="1" dirty="0" err="1">
                          <a:solidFill>
                            <a:schemeClr val="tx1"/>
                          </a:solidFill>
                          <a:latin typeface="Arial" panose="020B0604020202020204" pitchFamily="34" charset="0"/>
                          <a:cs typeface="Arial" panose="020B0604020202020204" pitchFamily="34" charset="0"/>
                        </a:rPr>
                        <a:t>distilroberta</a:t>
                      </a:r>
                      <a:r>
                        <a:rPr lang="en-US" sz="1400" b="1" dirty="0">
                          <a:solidFill>
                            <a:schemeClr val="tx1"/>
                          </a:solidFill>
                          <a:latin typeface="Arial" panose="020B0604020202020204" pitchFamily="34" charset="0"/>
                          <a:cs typeface="Arial" panose="020B0604020202020204" pitchFamily="34" charset="0"/>
                        </a:rPr>
                        <a:t>-base' </a:t>
                      </a:r>
                      <a:r>
                        <a:rPr lang="en-US" sz="1400" b="0" dirty="0">
                          <a:solidFill>
                            <a:schemeClr val="tx1"/>
                          </a:solidFill>
                          <a:latin typeface="Arial" panose="020B0604020202020204" pitchFamily="34" charset="0"/>
                          <a:cs typeface="Arial" panose="020B0604020202020204" pitchFamily="34" charset="0"/>
                        </a:rPr>
                        <a:t>model, the proportion of fear detected was under </a:t>
                      </a:r>
                      <a:r>
                        <a:rPr lang="en-US" sz="1400" b="1" dirty="0">
                          <a:solidFill>
                            <a:schemeClr val="tx1"/>
                          </a:solidFill>
                          <a:latin typeface="Arial" panose="020B0604020202020204" pitchFamily="34" charset="0"/>
                          <a:cs typeface="Arial" panose="020B0604020202020204" pitchFamily="34" charset="0"/>
                        </a:rPr>
                        <a:t>10%</a:t>
                      </a:r>
                      <a:r>
                        <a:rPr lang="en-US" sz="1400" b="0" dirty="0">
                          <a:solidFill>
                            <a:schemeClr val="tx1"/>
                          </a:solidFill>
                          <a:latin typeface="Arial" panose="020B0604020202020204" pitchFamily="34" charset="0"/>
                          <a:cs typeface="Arial" panose="020B0604020202020204" pitchFamily="34" charset="0"/>
                        </a:rPr>
                        <a:t>. But after </a:t>
                      </a:r>
                      <a:r>
                        <a:rPr lang="en-US" sz="1400" b="1" dirty="0">
                          <a:solidFill>
                            <a:schemeClr val="tx1"/>
                          </a:solidFill>
                          <a:latin typeface="Arial" panose="020B0604020202020204" pitchFamily="34" charset="0"/>
                          <a:cs typeface="Arial" panose="020B0604020202020204" pitchFamily="34" charset="0"/>
                        </a:rPr>
                        <a:t>tuning the hyperparameters, it went up to about 20%</a:t>
                      </a:r>
                      <a:r>
                        <a:rPr lang="en-US" sz="1400" b="0" dirty="0">
                          <a:solidFill>
                            <a:schemeClr val="tx1"/>
                          </a:solidFill>
                          <a:latin typeface="Arial" panose="020B0604020202020204" pitchFamily="34" charset="0"/>
                          <a:cs typeface="Arial" panose="020B0604020202020204" pitchFamily="34" charset="0"/>
                        </a:rPr>
                        <a:t>. This suggests that </a:t>
                      </a:r>
                      <a:r>
                        <a:rPr lang="en-US" sz="1400" b="1" dirty="0">
                          <a:solidFill>
                            <a:schemeClr val="tx1"/>
                          </a:solidFill>
                          <a:latin typeface="Arial" panose="020B0604020202020204" pitchFamily="34" charset="0"/>
                          <a:cs typeface="Arial" panose="020B0604020202020204" pitchFamily="34" charset="0"/>
                        </a:rPr>
                        <a:t>the way humans and machines understand fear in the development of AI is different.</a:t>
                      </a:r>
                    </a:p>
                    <a:p>
                      <a:pPr marL="285750" marR="0" indent="-285750" algn="l" defTabSz="914400" rtl="0" eaLnBrk="1" fontAlgn="auto" latinLnBrk="0" hangingPunct="1">
                        <a:lnSpc>
                          <a:spcPct val="100000"/>
                        </a:lnSpc>
                        <a:spcBef>
                          <a:spcPts val="0"/>
                        </a:spcBef>
                        <a:spcAft>
                          <a:spcPts val="700"/>
                        </a:spcAft>
                        <a:buClrTx/>
                        <a:buSzTx/>
                        <a:buFont typeface="Wingdings" pitchFamily="2" charset="2"/>
                        <a:buChar char="§"/>
                        <a:tabLst/>
                        <a:defRPr/>
                      </a:pPr>
                      <a:r>
                        <a:rPr lang="en-US" sz="1400" b="1" dirty="0">
                          <a:solidFill>
                            <a:schemeClr val="tx1"/>
                          </a:solidFill>
                          <a:latin typeface="Arial" panose="020B0604020202020204" pitchFamily="34" charset="0"/>
                          <a:cs typeface="Arial" panose="020B0604020202020204" pitchFamily="34" charset="0"/>
                        </a:rPr>
                        <a:t>To the question 'Is the media spreading fear of AI?', the answer seems to be ‘not quite'. </a:t>
                      </a:r>
                      <a:r>
                        <a:rPr lang="en-US" sz="1400" b="0" dirty="0">
                          <a:solidFill>
                            <a:schemeClr val="tx1"/>
                          </a:solidFill>
                          <a:latin typeface="Arial" panose="020B0604020202020204" pitchFamily="34" charset="0"/>
                          <a:cs typeface="Arial" panose="020B0604020202020204" pitchFamily="34" charset="0"/>
                        </a:rPr>
                        <a:t>We see that as the number of articles grows in October and November, the emotion of fear decreases or remains the same.</a:t>
                      </a:r>
                    </a:p>
                    <a:p>
                      <a:pPr marL="285750" marR="0" indent="-285750" algn="l" defTabSz="914400" rtl="0" eaLnBrk="1" fontAlgn="auto" latinLnBrk="0" hangingPunct="1">
                        <a:lnSpc>
                          <a:spcPct val="100000"/>
                        </a:lnSpc>
                        <a:spcBef>
                          <a:spcPts val="0"/>
                        </a:spcBef>
                        <a:spcAft>
                          <a:spcPts val="700"/>
                        </a:spcAft>
                        <a:buClrTx/>
                        <a:buSzTx/>
                        <a:buFont typeface="Wingdings" pitchFamily="2" charset="2"/>
                        <a:buChar char="§"/>
                        <a:tabLst/>
                        <a:defRPr/>
                      </a:pPr>
                      <a:r>
                        <a:rPr lang="en-US" sz="1400" b="0" dirty="0">
                          <a:solidFill>
                            <a:schemeClr val="tx1"/>
                          </a:solidFill>
                          <a:latin typeface="Arial" panose="020B0604020202020204" pitchFamily="34" charset="0"/>
                          <a:cs typeface="Arial" panose="020B0604020202020204" pitchFamily="34" charset="0"/>
                        </a:rPr>
                        <a:t>While this analysis gives us good insights on news media’s impact to the public, </a:t>
                      </a:r>
                      <a:r>
                        <a:rPr lang="en-US" sz="1400" b="1" dirty="0">
                          <a:solidFill>
                            <a:schemeClr val="tx1"/>
                          </a:solidFill>
                          <a:latin typeface="Arial" panose="020B0604020202020204" pitchFamily="34" charset="0"/>
                          <a:cs typeface="Arial" panose="020B0604020202020204" pitchFamily="34" charset="0"/>
                        </a:rPr>
                        <a:t>to get a more complete picture, we should also look at social media, YouTube, podcasts, and other forms of media, </a:t>
                      </a:r>
                      <a:r>
                        <a:rPr lang="en-US" sz="1400" b="0" dirty="0">
                          <a:solidFill>
                            <a:schemeClr val="tx1"/>
                          </a:solidFill>
                          <a:latin typeface="Arial" panose="020B0604020202020204" pitchFamily="34" charset="0"/>
                          <a:cs typeface="Arial" panose="020B0604020202020204" pitchFamily="34" charset="0"/>
                        </a:rPr>
                        <a:t>since they also shape public perception. </a:t>
                      </a:r>
                      <a:r>
                        <a:rPr lang="en-US" sz="1400" b="1" dirty="0">
                          <a:solidFill>
                            <a:schemeClr val="tx1"/>
                          </a:solidFill>
                          <a:latin typeface="Arial" panose="020B0604020202020204" pitchFamily="34" charset="0"/>
                          <a:cs typeface="Arial" panose="020B0604020202020204" pitchFamily="34" charset="0"/>
                        </a:rPr>
                        <a:t>Broader analysis across these platforms would provide a more accurate reflection of sentiment towards AI.</a:t>
                      </a:r>
                    </a:p>
                  </a:txBody>
                  <a:tcPr>
                    <a:solidFill>
                      <a:schemeClr val="accent3">
                        <a:lumMod val="20000"/>
                        <a:lumOff val="80000"/>
                      </a:schemeClr>
                    </a:solidFill>
                  </a:tcPr>
                </a:tc>
                <a:extLst>
                  <a:ext uri="{0D108BD9-81ED-4DB2-BD59-A6C34878D82A}">
                    <a16:rowId xmlns:a16="http://schemas.microsoft.com/office/drawing/2014/main" val="2498815384"/>
                  </a:ext>
                </a:extLst>
              </a:tr>
            </a:tbl>
          </a:graphicData>
        </a:graphic>
      </p:graphicFrame>
      <p:sp>
        <p:nvSpPr>
          <p:cNvPr id="10" name="TextBox 9">
            <a:extLst>
              <a:ext uri="{FF2B5EF4-FFF2-40B4-BE49-F238E27FC236}">
                <a16:creationId xmlns:a16="http://schemas.microsoft.com/office/drawing/2014/main" id="{A0425DF3-F425-54F0-629A-ED22F3E5DB19}"/>
              </a:ext>
            </a:extLst>
          </p:cNvPr>
          <p:cNvSpPr txBox="1"/>
          <p:nvPr/>
        </p:nvSpPr>
        <p:spPr>
          <a:xfrm>
            <a:off x="495300" y="1043301"/>
            <a:ext cx="4485267" cy="369332"/>
          </a:xfrm>
          <a:prstGeom prst="rect">
            <a:avLst/>
          </a:prstGeom>
          <a:noFill/>
        </p:spPr>
        <p:txBody>
          <a:bodyPr wrap="none" rtlCol="0">
            <a:spAutoFit/>
          </a:bodyPr>
          <a:lstStyle/>
          <a:p>
            <a:pPr>
              <a:spcAft>
                <a:spcPts val="700"/>
              </a:spcAft>
            </a:pPr>
            <a:r>
              <a:rPr lang="en-US" dirty="0">
                <a:latin typeface="Arial" panose="020B0604020202020204" pitchFamily="34" charset="0"/>
                <a:cs typeface="Arial" panose="020B0604020202020204" pitchFamily="34" charset="0"/>
              </a:rPr>
              <a:t>&lt;Key Takeaways and our Final Thoughts&gt;</a:t>
            </a:r>
          </a:p>
        </p:txBody>
      </p:sp>
      <p:pic>
        <p:nvPicPr>
          <p:cNvPr id="1030" name="Picture 6" descr="6 top tips for using social media smartly - Arkansas Medical Society">
            <a:extLst>
              <a:ext uri="{FF2B5EF4-FFF2-40B4-BE49-F238E27FC236}">
                <a16:creationId xmlns:a16="http://schemas.microsoft.com/office/drawing/2014/main" id="{262E0C40-7D8D-42ED-1A04-07BF12AEA81B}"/>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658906" y="3988496"/>
            <a:ext cx="3098800" cy="262890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그룹 4">
            <a:extLst>
              <a:ext uri="{FF2B5EF4-FFF2-40B4-BE49-F238E27FC236}">
                <a16:creationId xmlns:a16="http://schemas.microsoft.com/office/drawing/2014/main" id="{EAA256D1-C69E-0A28-38FF-57F116D4478D}"/>
              </a:ext>
            </a:extLst>
          </p:cNvPr>
          <p:cNvGrpSpPr/>
          <p:nvPr/>
        </p:nvGrpSpPr>
        <p:grpSpPr>
          <a:xfrm>
            <a:off x="3858385" y="4249129"/>
            <a:ext cx="7898186" cy="2252756"/>
            <a:chOff x="1163052" y="2308302"/>
            <a:chExt cx="9881937" cy="2899318"/>
          </a:xfrm>
        </p:grpSpPr>
        <p:sp>
          <p:nvSpPr>
            <p:cNvPr id="16" name="TextBox 15">
              <a:extLst>
                <a:ext uri="{FF2B5EF4-FFF2-40B4-BE49-F238E27FC236}">
                  <a16:creationId xmlns:a16="http://schemas.microsoft.com/office/drawing/2014/main" id="{E6FA41FD-2DE8-FC09-0D65-C6D3541DF371}"/>
                </a:ext>
              </a:extLst>
            </p:cNvPr>
            <p:cNvSpPr txBox="1"/>
            <p:nvPr/>
          </p:nvSpPr>
          <p:spPr>
            <a:xfrm>
              <a:off x="1458358" y="2665042"/>
              <a:ext cx="9402417" cy="2158806"/>
            </a:xfrm>
            <a:prstGeom prst="rect">
              <a:avLst/>
            </a:prstGeom>
            <a:noFill/>
          </p:spPr>
          <p:txBody>
            <a:bodyPr wrap="square" rtlCol="0">
              <a:spAutoFit/>
            </a:bodyPr>
            <a:lstStyle/>
            <a:p>
              <a:pPr latinLnBrk="0">
                <a:spcAft>
                  <a:spcPts val="600"/>
                </a:spcAft>
              </a:pPr>
              <a:r>
                <a:rPr lang="en-US" sz="1400" b="0" i="1" dirty="0">
                  <a:solidFill>
                    <a:schemeClr val="tx1"/>
                  </a:solidFill>
                  <a:latin typeface="Arial" panose="020B0604020202020204" pitchFamily="34" charset="0"/>
                  <a:cs typeface="Arial" panose="020B0604020202020204" pitchFamily="34" charset="0"/>
                </a:rPr>
                <a:t>Given the fact that headlines are generally neutral, focusing on AI advancements, but possibly leading to a more positive public perception, </a:t>
              </a:r>
              <a:r>
                <a:rPr lang="en-US" sz="1400" b="1" i="1" dirty="0">
                  <a:solidFill>
                    <a:schemeClr val="tx1"/>
                  </a:solidFill>
                  <a:latin typeface="Arial" panose="020B0604020202020204" pitchFamily="34" charset="0"/>
                  <a:cs typeface="Arial" panose="020B0604020202020204" pitchFamily="34" charset="0"/>
                </a:rPr>
                <a:t>it is important for media to also address the challenges associated with AI, including ethical concerns, potential job displacement, and privacy issues.</a:t>
              </a:r>
            </a:p>
            <a:p>
              <a:pPr latinLnBrk="0">
                <a:spcAft>
                  <a:spcPts val="600"/>
                </a:spcAft>
              </a:pPr>
              <a:r>
                <a:rPr lang="en-US" sz="1400" b="0" i="1" dirty="0">
                  <a:solidFill>
                    <a:schemeClr val="tx1"/>
                  </a:solidFill>
                  <a:latin typeface="Arial" panose="020B0604020202020204" pitchFamily="34" charset="0"/>
                  <a:cs typeface="Arial" panose="020B0604020202020204" pitchFamily="34" charset="0"/>
                </a:rPr>
                <a:t>Therefore, </a:t>
              </a:r>
              <a:r>
                <a:rPr lang="en-US" sz="1400" b="1" i="1" dirty="0">
                  <a:solidFill>
                    <a:schemeClr val="tx1"/>
                  </a:solidFill>
                  <a:latin typeface="Arial" panose="020B0604020202020204" pitchFamily="34" charset="0"/>
                  <a:cs typeface="Arial" panose="020B0604020202020204" pitchFamily="34" charset="0"/>
                </a:rPr>
                <a:t>our recommendation for media is to continue providing a balanced narrative that includes the benefits and challenges of AI to ensure a comprehensive public understanding. </a:t>
              </a:r>
            </a:p>
          </p:txBody>
        </p:sp>
        <p:sp>
          <p:nvSpPr>
            <p:cNvPr id="17" name="양쪽 대괄호 3">
              <a:extLst>
                <a:ext uri="{FF2B5EF4-FFF2-40B4-BE49-F238E27FC236}">
                  <a16:creationId xmlns:a16="http://schemas.microsoft.com/office/drawing/2014/main" id="{C4312106-0C97-6D4F-FCCE-27A67AD86C7D}"/>
                </a:ext>
              </a:extLst>
            </p:cNvPr>
            <p:cNvSpPr/>
            <p:nvPr/>
          </p:nvSpPr>
          <p:spPr>
            <a:xfrm>
              <a:off x="1163052" y="2308302"/>
              <a:ext cx="9881937" cy="2899318"/>
            </a:xfrm>
            <a:prstGeom prst="bracketPair">
              <a:avLst>
                <a:gd name="adj" fmla="val 1256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8" name="TextBox 17">
            <a:extLst>
              <a:ext uri="{FF2B5EF4-FFF2-40B4-BE49-F238E27FC236}">
                <a16:creationId xmlns:a16="http://schemas.microsoft.com/office/drawing/2014/main" id="{EFEB1232-553E-5110-0994-AED7DA66AE43}"/>
              </a:ext>
            </a:extLst>
          </p:cNvPr>
          <p:cNvSpPr txBox="1"/>
          <p:nvPr/>
        </p:nvSpPr>
        <p:spPr>
          <a:xfrm>
            <a:off x="5465459" y="4049074"/>
            <a:ext cx="4254754" cy="369332"/>
          </a:xfrm>
          <a:prstGeom prst="rect">
            <a:avLst/>
          </a:prstGeom>
          <a:noFill/>
        </p:spPr>
        <p:txBody>
          <a:bodyPr wrap="none" rtlCol="0">
            <a:spAutoFit/>
          </a:bodyPr>
          <a:lstStyle/>
          <a:p>
            <a:r>
              <a:rPr lang="en-US" altLang="ko-KR" spc="600" dirty="0">
                <a:solidFill>
                  <a:schemeClr val="tx1">
                    <a:lumMod val="75000"/>
                    <a:lumOff val="25000"/>
                  </a:schemeClr>
                </a:solidFill>
                <a:latin typeface="Arial" panose="020B0604020202020204" pitchFamily="34" charset="0"/>
                <a:cs typeface="Arial" panose="020B0604020202020204" pitchFamily="34" charset="0"/>
              </a:rPr>
              <a:t>Media's Portrayal of AI</a:t>
            </a:r>
            <a:endParaRPr lang="ko-KR" altLang="en-US" spc="6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01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88451F-90C1-1D78-6DAA-A8A7A59ADE78}"/>
              </a:ext>
            </a:extLst>
          </p:cNvPr>
          <p:cNvPicPr>
            <a:picLocks noGrp="1" noRot="1" noChangeAspect="1" noMove="1" noResize="1" noEditPoints="1" noAdjustHandles="1" noChangeArrowheads="1" noChangeShapeType="1" noCrop="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직사각형 1">
            <a:extLst>
              <a:ext uri="{FF2B5EF4-FFF2-40B4-BE49-F238E27FC236}">
                <a16:creationId xmlns:a16="http://schemas.microsoft.com/office/drawing/2014/main" id="{A7A417F5-7DB5-5C7A-07CA-386BA632EED2}"/>
              </a:ext>
            </a:extLst>
          </p:cNvPr>
          <p:cNvSpPr/>
          <p:nvPr/>
        </p:nvSpPr>
        <p:spPr>
          <a:xfrm>
            <a:off x="0" y="0"/>
            <a:ext cx="121920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09D9150-B446-E90B-CD69-1034691F48AE}"/>
              </a:ext>
            </a:extLst>
          </p:cNvPr>
          <p:cNvSpPr txBox="1"/>
          <p:nvPr/>
        </p:nvSpPr>
        <p:spPr>
          <a:xfrm>
            <a:off x="5636675" y="1098393"/>
            <a:ext cx="918649" cy="461665"/>
          </a:xfrm>
          <a:prstGeom prst="rect">
            <a:avLst/>
          </a:prstGeom>
          <a:noFill/>
        </p:spPr>
        <p:txBody>
          <a:bodyPr wrap="none" rtlCol="0">
            <a:spAutoFit/>
          </a:bodyPr>
          <a:lstStyle/>
          <a:p>
            <a:pPr algn="ctr"/>
            <a:r>
              <a:rPr lang="en-US" altLang="ko-KR" sz="2400" dirty="0">
                <a:solidFill>
                  <a:schemeClr val="bg1"/>
                </a:solidFill>
              </a:rPr>
              <a:t>Part 1</a:t>
            </a:r>
            <a:endParaRPr lang="ko-KR" altLang="en-US" sz="2400" dirty="0">
              <a:solidFill>
                <a:schemeClr val="bg1"/>
              </a:solidFill>
            </a:endParaRPr>
          </a:p>
        </p:txBody>
      </p:sp>
      <p:sp>
        <p:nvSpPr>
          <p:cNvPr id="5" name="TextBox 4">
            <a:extLst>
              <a:ext uri="{FF2B5EF4-FFF2-40B4-BE49-F238E27FC236}">
                <a16:creationId xmlns:a16="http://schemas.microsoft.com/office/drawing/2014/main" id="{060A8AFD-AD83-37E2-4AD3-2F2E202BC710}"/>
              </a:ext>
            </a:extLst>
          </p:cNvPr>
          <p:cNvSpPr txBox="1"/>
          <p:nvPr/>
        </p:nvSpPr>
        <p:spPr>
          <a:xfrm>
            <a:off x="3530520" y="1765986"/>
            <a:ext cx="5130956" cy="1569660"/>
          </a:xfrm>
          <a:prstGeom prst="rect">
            <a:avLst/>
          </a:prstGeom>
          <a:noFill/>
        </p:spPr>
        <p:txBody>
          <a:bodyPr wrap="none" rtlCol="0">
            <a:spAutoFit/>
          </a:bodyPr>
          <a:lstStyle/>
          <a:p>
            <a:pPr algn="ctr"/>
            <a:r>
              <a:rPr lang="en-US" altLang="ko-KR" sz="4800" b="1" dirty="0">
                <a:solidFill>
                  <a:schemeClr val="bg1"/>
                </a:solidFill>
                <a:latin typeface="+mj-ea"/>
                <a:ea typeface="+mj-ea"/>
              </a:rPr>
              <a:t>Introduction </a:t>
            </a:r>
          </a:p>
          <a:p>
            <a:pPr algn="ctr"/>
            <a:r>
              <a:rPr lang="en-US" altLang="ko-KR" sz="4800" b="1" dirty="0">
                <a:solidFill>
                  <a:schemeClr val="bg1"/>
                </a:solidFill>
                <a:latin typeface="+mj-ea"/>
                <a:ea typeface="+mj-ea"/>
              </a:rPr>
              <a:t>Our team &amp; Project</a:t>
            </a:r>
          </a:p>
        </p:txBody>
      </p:sp>
    </p:spTree>
    <p:extLst>
      <p:ext uri="{BB962C8B-B14F-4D97-AF65-F5344CB8AC3E}">
        <p14:creationId xmlns:p14="http://schemas.microsoft.com/office/powerpoint/2010/main" val="65320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사각형: 둥근 모서리 41">
            <a:extLst>
              <a:ext uri="{FF2B5EF4-FFF2-40B4-BE49-F238E27FC236}">
                <a16:creationId xmlns:a16="http://schemas.microsoft.com/office/drawing/2014/main" id="{2B0180A3-F5A7-36C1-BD5C-A92ED4B97E64}"/>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a:extLst>
              <a:ext uri="{FF2B5EF4-FFF2-40B4-BE49-F238E27FC236}">
                <a16:creationId xmlns:a16="http://schemas.microsoft.com/office/drawing/2014/main" id="{59B15D6E-CA28-116D-3609-6993B210B0B7}"/>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1</a:t>
            </a:r>
            <a:endParaRPr lang="ko-KR" altLang="en-US" sz="1400" b="1" dirty="0">
              <a:solidFill>
                <a:schemeClr val="bg1"/>
              </a:solidFill>
            </a:endParaRPr>
          </a:p>
        </p:txBody>
      </p:sp>
      <p:sp>
        <p:nvSpPr>
          <p:cNvPr id="44" name="TextBox 43">
            <a:extLst>
              <a:ext uri="{FF2B5EF4-FFF2-40B4-BE49-F238E27FC236}">
                <a16:creationId xmlns:a16="http://schemas.microsoft.com/office/drawing/2014/main" id="{2530CB5C-D9ED-B0CD-6915-3A3838545168}"/>
              </a:ext>
            </a:extLst>
          </p:cNvPr>
          <p:cNvSpPr txBox="1"/>
          <p:nvPr/>
        </p:nvSpPr>
        <p:spPr>
          <a:xfrm>
            <a:off x="1763806" y="436175"/>
            <a:ext cx="6355651" cy="400110"/>
          </a:xfrm>
          <a:prstGeom prst="rect">
            <a:avLst/>
          </a:prstGeom>
          <a:noFill/>
        </p:spPr>
        <p:txBody>
          <a:bodyPr wrap="none" rtlCol="0">
            <a:spAutoFit/>
          </a:bodyPr>
          <a:lstStyle/>
          <a:p>
            <a:r>
              <a:rPr lang="en-US" altLang="ko-KR" sz="2000" b="1" spc="600" dirty="0">
                <a:solidFill>
                  <a:schemeClr val="tx1">
                    <a:lumMod val="75000"/>
                    <a:lumOff val="25000"/>
                  </a:schemeClr>
                </a:solidFill>
              </a:rPr>
              <a:t>Introduction – Our team &amp; Project</a:t>
            </a:r>
            <a:endParaRPr lang="ko-KR" altLang="en-US" sz="2000" b="1" spc="600" dirty="0">
              <a:solidFill>
                <a:schemeClr val="tx1">
                  <a:lumMod val="75000"/>
                  <a:lumOff val="25000"/>
                </a:schemeClr>
              </a:solidFill>
            </a:endParaRPr>
          </a:p>
        </p:txBody>
      </p:sp>
      <p:grpSp>
        <p:nvGrpSpPr>
          <p:cNvPr id="5" name="그룹 4">
            <a:extLst>
              <a:ext uri="{FF2B5EF4-FFF2-40B4-BE49-F238E27FC236}">
                <a16:creationId xmlns:a16="http://schemas.microsoft.com/office/drawing/2014/main" id="{C3325D4C-BF69-4035-9EEE-59D4729F3114}"/>
              </a:ext>
            </a:extLst>
          </p:cNvPr>
          <p:cNvGrpSpPr/>
          <p:nvPr/>
        </p:nvGrpSpPr>
        <p:grpSpPr>
          <a:xfrm>
            <a:off x="1163052" y="1371599"/>
            <a:ext cx="4591705" cy="5127923"/>
            <a:chOff x="1163052" y="2308302"/>
            <a:chExt cx="9881937" cy="2899318"/>
          </a:xfrm>
        </p:grpSpPr>
        <p:sp>
          <p:nvSpPr>
            <p:cNvPr id="2" name="TextBox 1">
              <a:extLst>
                <a:ext uri="{FF2B5EF4-FFF2-40B4-BE49-F238E27FC236}">
                  <a16:creationId xmlns:a16="http://schemas.microsoft.com/office/drawing/2014/main" id="{00A5307A-7061-2C99-EFD9-9DB49BFE7DF7}"/>
                </a:ext>
              </a:extLst>
            </p:cNvPr>
            <p:cNvSpPr txBox="1"/>
            <p:nvPr/>
          </p:nvSpPr>
          <p:spPr>
            <a:xfrm>
              <a:off x="1458358" y="2570894"/>
              <a:ext cx="9402417" cy="2461425"/>
            </a:xfrm>
            <a:prstGeom prst="rect">
              <a:avLst/>
            </a:prstGeom>
            <a:noFill/>
          </p:spPr>
          <p:txBody>
            <a:bodyPr wrap="square" rtlCol="0">
              <a:spAutoFit/>
            </a:bodyPr>
            <a:lstStyle/>
            <a:p>
              <a:r>
                <a:rPr lang="en-US" altLang="ko-KR" sz="1500" b="1" dirty="0">
                  <a:latin typeface="+mj-ea"/>
                  <a:ea typeface="+mj-ea"/>
                </a:rPr>
                <a:t>Our project seeks to answer the intriguing question: 'Is the media spreading fear about AI?’.</a:t>
              </a:r>
            </a:p>
            <a:p>
              <a:endParaRPr lang="en-US" altLang="ko-KR" sz="1500" b="1" dirty="0">
                <a:latin typeface="+mj-ea"/>
                <a:ea typeface="+mj-ea"/>
              </a:endParaRPr>
            </a:p>
            <a:p>
              <a:r>
                <a:rPr lang="en-US" altLang="ko-KR" sz="1500" b="1" dirty="0">
                  <a:latin typeface="+mj-ea"/>
                  <a:ea typeface="+mj-ea"/>
                </a:rPr>
                <a:t>We delved into this by first preprocessing and exploring a dataset of 10,000 headlines. Our journey continued with a thorough analysis using three sentiment analysis models to assign emotions to these headlines. </a:t>
              </a:r>
            </a:p>
            <a:p>
              <a:endParaRPr lang="en-US" altLang="ko-KR" sz="1500" b="1" dirty="0">
                <a:latin typeface="+mj-ea"/>
                <a:ea typeface="+mj-ea"/>
              </a:endParaRPr>
            </a:p>
            <a:p>
              <a:r>
                <a:rPr lang="en-US" altLang="ko-KR" sz="1500" b="1" dirty="0">
                  <a:latin typeface="+mj-ea"/>
                  <a:ea typeface="+mj-ea"/>
                </a:rPr>
                <a:t>We focused on tracking the shift in sentiment in AI-related articles from May to November 2023. </a:t>
              </a:r>
            </a:p>
            <a:p>
              <a:endParaRPr lang="en-US" altLang="ko-KR" sz="1500" b="1" dirty="0">
                <a:latin typeface="+mj-ea"/>
                <a:ea typeface="+mj-ea"/>
              </a:endParaRPr>
            </a:p>
            <a:p>
              <a:r>
                <a:rPr lang="en-US" altLang="ko-KR" sz="1500" b="1" dirty="0">
                  <a:latin typeface="+mj-ea"/>
                  <a:ea typeface="+mj-ea"/>
                </a:rPr>
                <a:t>The culmination of our research not only sheds light on the emotional trends in media but also offers a critical evaluation of the models used and provides insights that could guide the media's narrative around artificial intelligence.</a:t>
              </a:r>
              <a:endParaRPr lang="ko-KR" altLang="en-US" sz="1500" b="1" dirty="0">
                <a:latin typeface="+mj-ea"/>
                <a:ea typeface="+mj-ea"/>
              </a:endParaRPr>
            </a:p>
          </p:txBody>
        </p:sp>
        <p:sp>
          <p:nvSpPr>
            <p:cNvPr id="4" name="양쪽 대괄호 3">
              <a:extLst>
                <a:ext uri="{FF2B5EF4-FFF2-40B4-BE49-F238E27FC236}">
                  <a16:creationId xmlns:a16="http://schemas.microsoft.com/office/drawing/2014/main" id="{ACC0AEC0-C850-010C-7B50-C9CD911F7C5D}"/>
                </a:ext>
              </a:extLst>
            </p:cNvPr>
            <p:cNvSpPr/>
            <p:nvPr/>
          </p:nvSpPr>
          <p:spPr>
            <a:xfrm>
              <a:off x="1163052" y="2308302"/>
              <a:ext cx="9881937" cy="2899318"/>
            </a:xfrm>
            <a:prstGeom prst="bracketPair">
              <a:avLst>
                <a:gd name="adj" fmla="val 1256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7BF529EA-783D-F3B7-C1FD-B4E1427632C1}"/>
              </a:ext>
            </a:extLst>
          </p:cNvPr>
          <p:cNvSpPr txBox="1"/>
          <p:nvPr/>
        </p:nvSpPr>
        <p:spPr>
          <a:xfrm>
            <a:off x="1845579" y="1185735"/>
            <a:ext cx="3430747" cy="400110"/>
          </a:xfrm>
          <a:prstGeom prst="rect">
            <a:avLst/>
          </a:prstGeom>
          <a:noFill/>
        </p:spPr>
        <p:txBody>
          <a:bodyPr wrap="none" rtlCol="0">
            <a:spAutoFit/>
          </a:bodyPr>
          <a:lstStyle/>
          <a:p>
            <a:r>
              <a:rPr lang="en-US" altLang="ko-KR" sz="2000" spc="600" dirty="0">
                <a:solidFill>
                  <a:schemeClr val="tx1">
                    <a:lumMod val="75000"/>
                    <a:lumOff val="25000"/>
                  </a:schemeClr>
                </a:solidFill>
                <a:latin typeface="Arial" panose="020B0604020202020204" pitchFamily="34" charset="0"/>
                <a:cs typeface="Arial" panose="020B0604020202020204" pitchFamily="34" charset="0"/>
              </a:rPr>
              <a:t>Project Objective</a:t>
            </a:r>
            <a:endParaRPr lang="ko-KR" altLang="en-US" sz="2000" spc="600"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705D7ABF-64C4-B705-E087-15BB2B8A1576}"/>
              </a:ext>
            </a:extLst>
          </p:cNvPr>
          <p:cNvGraphicFramePr>
            <a:graphicFrameLocks noGrp="1"/>
          </p:cNvGraphicFramePr>
          <p:nvPr>
            <p:extLst>
              <p:ext uri="{D42A27DB-BD31-4B8C-83A1-F6EECF244321}">
                <p14:modId xmlns:p14="http://schemas.microsoft.com/office/powerpoint/2010/main" val="3976329776"/>
              </p:ext>
            </p:extLst>
          </p:nvPr>
        </p:nvGraphicFramePr>
        <p:xfrm>
          <a:off x="6207240" y="1581503"/>
          <a:ext cx="5471161" cy="4918020"/>
        </p:xfrm>
        <a:graphic>
          <a:graphicData uri="http://schemas.openxmlformats.org/drawingml/2006/table">
            <a:tbl>
              <a:tblPr firstRow="1" bandRow="1">
                <a:tableStyleId>{5C22544A-7EE6-4342-B048-85BDC9FD1C3A}</a:tableStyleId>
              </a:tblPr>
              <a:tblGrid>
                <a:gridCol w="5471161">
                  <a:extLst>
                    <a:ext uri="{9D8B030D-6E8A-4147-A177-3AD203B41FA5}">
                      <a16:colId xmlns:a16="http://schemas.microsoft.com/office/drawing/2014/main" val="463601407"/>
                    </a:ext>
                  </a:extLst>
                </a:gridCol>
              </a:tblGrid>
              <a:tr h="4918020">
                <a:tc>
                  <a:txBody>
                    <a:bodyPr/>
                    <a:lstStyle/>
                    <a:p>
                      <a:endParaRPr lang="en-US" dirty="0"/>
                    </a:p>
                  </a:txBody>
                  <a:tcPr>
                    <a:solidFill>
                      <a:schemeClr val="bg1">
                        <a:lumMod val="85000"/>
                      </a:schemeClr>
                    </a:solidFill>
                  </a:tcPr>
                </a:tc>
                <a:extLst>
                  <a:ext uri="{0D108BD9-81ED-4DB2-BD59-A6C34878D82A}">
                    <a16:rowId xmlns:a16="http://schemas.microsoft.com/office/drawing/2014/main" val="3952909872"/>
                  </a:ext>
                </a:extLst>
              </a:tr>
            </a:tbl>
          </a:graphicData>
        </a:graphic>
      </p:graphicFrame>
      <p:grpSp>
        <p:nvGrpSpPr>
          <p:cNvPr id="12" name="Group 11">
            <a:extLst>
              <a:ext uri="{FF2B5EF4-FFF2-40B4-BE49-F238E27FC236}">
                <a16:creationId xmlns:a16="http://schemas.microsoft.com/office/drawing/2014/main" id="{205E20FF-F441-A1BB-BC09-BE3FF2FDBB39}"/>
              </a:ext>
            </a:extLst>
          </p:cNvPr>
          <p:cNvGrpSpPr/>
          <p:nvPr/>
        </p:nvGrpSpPr>
        <p:grpSpPr>
          <a:xfrm>
            <a:off x="6431278" y="1735889"/>
            <a:ext cx="5080490" cy="1392814"/>
            <a:chOff x="6196173" y="1053810"/>
            <a:chExt cx="5461024" cy="1534231"/>
          </a:xfrm>
        </p:grpSpPr>
        <p:sp>
          <p:nvSpPr>
            <p:cNvPr id="11" name="Rectangle 10">
              <a:extLst>
                <a:ext uri="{FF2B5EF4-FFF2-40B4-BE49-F238E27FC236}">
                  <a16:creationId xmlns:a16="http://schemas.microsoft.com/office/drawing/2014/main" id="{6FD54961-3FC4-CACC-9591-57E225831FF8}"/>
                </a:ext>
              </a:extLst>
            </p:cNvPr>
            <p:cNvSpPr/>
            <p:nvPr/>
          </p:nvSpPr>
          <p:spPr>
            <a:xfrm>
              <a:off x="7141296" y="1363186"/>
              <a:ext cx="4515901" cy="10209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Nayeon Kwak</a:t>
              </a:r>
            </a:p>
            <a:p>
              <a:pPr marL="285750" indent="-285750">
                <a:buFont typeface="Arial" panose="020B0604020202020204" pitchFamily="34" charset="0"/>
                <a:buChar char="•"/>
              </a:pPr>
              <a:r>
                <a:rPr lang="en-US" dirty="0"/>
                <a:t>Bentley University</a:t>
              </a:r>
            </a:p>
            <a:p>
              <a:pPr marL="285750" indent="-285750">
                <a:buFont typeface="Arial" panose="020B0604020202020204" pitchFamily="34" charset="0"/>
                <a:buChar char="•"/>
              </a:pPr>
              <a:r>
                <a:rPr lang="en-US" dirty="0"/>
                <a:t>Master of Business Analytics, candidate</a:t>
              </a:r>
            </a:p>
          </p:txBody>
        </p:sp>
        <p:pic>
          <p:nvPicPr>
            <p:cNvPr id="7" name="Picture 6" descr="A person in a red dress&#10;&#10;Description automatically generated">
              <a:extLst>
                <a:ext uri="{FF2B5EF4-FFF2-40B4-BE49-F238E27FC236}">
                  <a16:creationId xmlns:a16="http://schemas.microsoft.com/office/drawing/2014/main" id="{47948697-8C2A-CDE5-C983-6DDF7F3007DB}"/>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196173" y="1053810"/>
              <a:ext cx="1150122" cy="153423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grpSp>
      <p:sp>
        <p:nvSpPr>
          <p:cNvPr id="10" name="Rectangle 10">
            <a:extLst>
              <a:ext uri="{FF2B5EF4-FFF2-40B4-BE49-F238E27FC236}">
                <a16:creationId xmlns:a16="http://schemas.microsoft.com/office/drawing/2014/main" id="{381A68BB-EA35-DD4B-0279-2C99E0220D86}"/>
              </a:ext>
            </a:extLst>
          </p:cNvPr>
          <p:cNvSpPr/>
          <p:nvPr/>
        </p:nvSpPr>
        <p:spPr>
          <a:xfrm>
            <a:off x="7240927" y="3594623"/>
            <a:ext cx="4264179" cy="92687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Hyomin</a:t>
            </a:r>
            <a:r>
              <a:rPr lang="en-US" dirty="0"/>
              <a:t> Yoo</a:t>
            </a:r>
          </a:p>
          <a:p>
            <a:pPr marL="285750" indent="-285750">
              <a:buFont typeface="Arial" panose="020B0604020202020204" pitchFamily="34" charset="0"/>
              <a:buChar char="•"/>
            </a:pPr>
            <a:r>
              <a:rPr lang="en-US" dirty="0"/>
              <a:t>University of Illinois, Urbana-Champaign</a:t>
            </a:r>
          </a:p>
          <a:p>
            <a:pPr marL="285750" indent="-285750">
              <a:buFont typeface="Arial" panose="020B0604020202020204" pitchFamily="34" charset="0"/>
              <a:buChar char="•"/>
            </a:pPr>
            <a:r>
              <a:rPr lang="en-US" dirty="0"/>
              <a:t>Master of Statistics, candidate</a:t>
            </a:r>
          </a:p>
        </p:txBody>
      </p:sp>
      <p:pic>
        <p:nvPicPr>
          <p:cNvPr id="8" name="그림 7" descr="인간의 얼굴, 입술, 사람, 눈썹이(가) 표시된 사진&#10;&#10;자동 생성된 설명">
            <a:extLst>
              <a:ext uri="{FF2B5EF4-FFF2-40B4-BE49-F238E27FC236}">
                <a16:creationId xmlns:a16="http://schemas.microsoft.com/office/drawing/2014/main" id="{C07E5F3E-EA22-BD62-C7C9-27497C64325B}"/>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424616" y="3328758"/>
            <a:ext cx="1083301" cy="1392815"/>
          </a:xfrm>
          <a:prstGeom prst="rect">
            <a:avLst/>
          </a:prstGeom>
        </p:spPr>
      </p:pic>
      <p:sp>
        <p:nvSpPr>
          <p:cNvPr id="18" name="Rectangle 10">
            <a:extLst>
              <a:ext uri="{FF2B5EF4-FFF2-40B4-BE49-F238E27FC236}">
                <a16:creationId xmlns:a16="http://schemas.microsoft.com/office/drawing/2014/main" id="{519F2066-C9F2-64AD-0A40-51D964903042}"/>
              </a:ext>
            </a:extLst>
          </p:cNvPr>
          <p:cNvSpPr/>
          <p:nvPr/>
        </p:nvSpPr>
        <p:spPr>
          <a:xfrm>
            <a:off x="7297220" y="5231027"/>
            <a:ext cx="4201225" cy="92687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Kyungjin</a:t>
            </a:r>
            <a:r>
              <a:rPr lang="en-US" dirty="0"/>
              <a:t> Kwak</a:t>
            </a:r>
          </a:p>
          <a:p>
            <a:pPr marL="285750" indent="-285750">
              <a:buFont typeface="Arial" panose="020B0604020202020204" pitchFamily="34" charset="0"/>
              <a:buChar char="•"/>
            </a:pPr>
            <a:r>
              <a:rPr lang="en-US" dirty="0"/>
              <a:t>Illinois Institute of Technology</a:t>
            </a:r>
          </a:p>
          <a:p>
            <a:pPr marL="285750" indent="-285750">
              <a:buFont typeface="Arial" panose="020B0604020202020204" pitchFamily="34" charset="0"/>
              <a:buChar char="•"/>
            </a:pPr>
            <a:r>
              <a:rPr lang="en-US" dirty="0"/>
              <a:t>Master of Data Science, candidate</a:t>
            </a:r>
          </a:p>
        </p:txBody>
      </p:sp>
      <p:pic>
        <p:nvPicPr>
          <p:cNvPr id="17" name="Picture 16">
            <a:extLst>
              <a:ext uri="{FF2B5EF4-FFF2-40B4-BE49-F238E27FC236}">
                <a16:creationId xmlns:a16="http://schemas.microsoft.com/office/drawing/2014/main" id="{9D69CBA3-EB94-8318-616C-42D5D145DF27}"/>
              </a:ext>
            </a:extLst>
          </p:cNvPr>
          <p:cNvPicPr>
            <a:picLocks noChangeAspect="1"/>
          </p:cNvPicPr>
          <p:nvPr/>
        </p:nvPicPr>
        <p:blipFill rotWithShape="1">
          <a:blip r:embed="rId4"/>
          <a:srcRect r="12636"/>
          <a:stretch/>
        </p:blipFill>
        <p:spPr>
          <a:xfrm>
            <a:off x="6417956" y="4921610"/>
            <a:ext cx="1083301" cy="1392816"/>
          </a:xfrm>
          <a:prstGeom prst="rect">
            <a:avLst/>
          </a:prstGeom>
        </p:spPr>
      </p:pic>
      <p:sp>
        <p:nvSpPr>
          <p:cNvPr id="19" name="TextBox 18">
            <a:extLst>
              <a:ext uri="{FF2B5EF4-FFF2-40B4-BE49-F238E27FC236}">
                <a16:creationId xmlns:a16="http://schemas.microsoft.com/office/drawing/2014/main" id="{DB4C65E7-8A5D-7436-4C0F-FF5E08DCFF16}"/>
              </a:ext>
            </a:extLst>
          </p:cNvPr>
          <p:cNvSpPr txBox="1"/>
          <p:nvPr/>
        </p:nvSpPr>
        <p:spPr>
          <a:xfrm>
            <a:off x="7608738" y="1181393"/>
            <a:ext cx="2668166" cy="400110"/>
          </a:xfrm>
          <a:prstGeom prst="rect">
            <a:avLst/>
          </a:prstGeom>
          <a:noFill/>
        </p:spPr>
        <p:txBody>
          <a:bodyPr wrap="none" rtlCol="0">
            <a:spAutoFit/>
          </a:bodyPr>
          <a:lstStyle/>
          <a:p>
            <a:r>
              <a:rPr lang="en-US" altLang="ko-KR" sz="2000" spc="600" dirty="0">
                <a:solidFill>
                  <a:schemeClr val="tx1">
                    <a:lumMod val="75000"/>
                    <a:lumOff val="25000"/>
                  </a:schemeClr>
                </a:solidFill>
                <a:latin typeface="Arial" panose="020B0604020202020204" pitchFamily="34" charset="0"/>
                <a:cs typeface="Arial" panose="020B0604020202020204" pitchFamily="34" charset="0"/>
              </a:rPr>
              <a:t>Team member</a:t>
            </a:r>
            <a:endParaRPr lang="ko-KR" altLang="en-US" sz="2000" spc="6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70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88451F-90C1-1D78-6DAA-A8A7A59ADE78}"/>
              </a:ext>
            </a:extLst>
          </p:cNvPr>
          <p:cNvPicPr>
            <a:picLocks noGrp="1" noRot="1" noChangeAspect="1" noMove="1" noResize="1" noEditPoints="1" noAdjustHandles="1" noChangeArrowheads="1" noChangeShapeType="1" noCrop="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직사각형 1">
            <a:extLst>
              <a:ext uri="{FF2B5EF4-FFF2-40B4-BE49-F238E27FC236}">
                <a16:creationId xmlns:a16="http://schemas.microsoft.com/office/drawing/2014/main" id="{A7A417F5-7DB5-5C7A-07CA-386BA632EED2}"/>
              </a:ext>
            </a:extLst>
          </p:cNvPr>
          <p:cNvSpPr/>
          <p:nvPr/>
        </p:nvSpPr>
        <p:spPr>
          <a:xfrm>
            <a:off x="0" y="0"/>
            <a:ext cx="121920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09D9150-B446-E90B-CD69-1034691F48AE}"/>
              </a:ext>
            </a:extLst>
          </p:cNvPr>
          <p:cNvSpPr txBox="1"/>
          <p:nvPr/>
        </p:nvSpPr>
        <p:spPr>
          <a:xfrm>
            <a:off x="5636675" y="1098393"/>
            <a:ext cx="918649" cy="461665"/>
          </a:xfrm>
          <a:prstGeom prst="rect">
            <a:avLst/>
          </a:prstGeom>
          <a:noFill/>
        </p:spPr>
        <p:txBody>
          <a:bodyPr wrap="none" rtlCol="0">
            <a:spAutoFit/>
          </a:bodyPr>
          <a:lstStyle/>
          <a:p>
            <a:pPr algn="ctr"/>
            <a:r>
              <a:rPr lang="en-US" altLang="ko-KR" sz="2400" dirty="0">
                <a:solidFill>
                  <a:schemeClr val="bg1"/>
                </a:solidFill>
              </a:rPr>
              <a:t>Part 2</a:t>
            </a:r>
            <a:endParaRPr lang="ko-KR" altLang="en-US" sz="2400" dirty="0">
              <a:solidFill>
                <a:schemeClr val="bg1"/>
              </a:solidFill>
            </a:endParaRPr>
          </a:p>
        </p:txBody>
      </p:sp>
      <p:sp>
        <p:nvSpPr>
          <p:cNvPr id="5" name="TextBox 4">
            <a:extLst>
              <a:ext uri="{FF2B5EF4-FFF2-40B4-BE49-F238E27FC236}">
                <a16:creationId xmlns:a16="http://schemas.microsoft.com/office/drawing/2014/main" id="{060A8AFD-AD83-37E2-4AD3-2F2E202BC710}"/>
              </a:ext>
            </a:extLst>
          </p:cNvPr>
          <p:cNvSpPr txBox="1"/>
          <p:nvPr/>
        </p:nvSpPr>
        <p:spPr>
          <a:xfrm>
            <a:off x="2746236" y="1746108"/>
            <a:ext cx="6699526" cy="830997"/>
          </a:xfrm>
          <a:prstGeom prst="rect">
            <a:avLst/>
          </a:prstGeom>
          <a:noFill/>
        </p:spPr>
        <p:txBody>
          <a:bodyPr wrap="none" rtlCol="0">
            <a:spAutoFit/>
          </a:bodyPr>
          <a:lstStyle/>
          <a:p>
            <a:pPr algn="ctr"/>
            <a:r>
              <a:rPr lang="en-US" altLang="ko-KR" sz="4800" b="1" dirty="0">
                <a:solidFill>
                  <a:schemeClr val="bg1"/>
                </a:solidFill>
                <a:latin typeface="+mj-ea"/>
                <a:ea typeface="+mj-ea"/>
              </a:rPr>
              <a:t>Exploratory Data Analysis</a:t>
            </a:r>
          </a:p>
        </p:txBody>
      </p:sp>
    </p:spTree>
    <p:extLst>
      <p:ext uri="{BB962C8B-B14F-4D97-AF65-F5344CB8AC3E}">
        <p14:creationId xmlns:p14="http://schemas.microsoft.com/office/powerpoint/2010/main" val="18356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2</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7706918" cy="400110"/>
          </a:xfrm>
          <a:prstGeom prst="rect">
            <a:avLst/>
          </a:prstGeom>
          <a:noFill/>
        </p:spPr>
        <p:txBody>
          <a:bodyPr wrap="none" rtlCol="0">
            <a:spAutoFit/>
          </a:bodyPr>
          <a:lstStyle/>
          <a:p>
            <a:r>
              <a:rPr lang="en-US" altLang="ko-KR" sz="2000" b="1" spc="600" dirty="0">
                <a:solidFill>
                  <a:schemeClr val="tx1">
                    <a:lumMod val="75000"/>
                    <a:lumOff val="25000"/>
                  </a:schemeClr>
                </a:solidFill>
              </a:rPr>
              <a:t>Exploratory Data Analysis &amp; Visualization</a:t>
            </a:r>
            <a:endParaRPr lang="ko-KR" altLang="en-US" sz="2000" b="1" spc="600" dirty="0">
              <a:solidFill>
                <a:schemeClr val="tx1">
                  <a:lumMod val="75000"/>
                  <a:lumOff val="25000"/>
                </a:schemeClr>
              </a:solidFill>
            </a:endParaRPr>
          </a:p>
        </p:txBody>
      </p:sp>
      <p:sp>
        <p:nvSpPr>
          <p:cNvPr id="52" name="Rectangle: Rounded Corners 51">
            <a:extLst>
              <a:ext uri="{FF2B5EF4-FFF2-40B4-BE49-F238E27FC236}">
                <a16:creationId xmlns:a16="http://schemas.microsoft.com/office/drawing/2014/main" id="{70F6327D-661E-0361-091B-1E405C70107F}"/>
              </a:ext>
            </a:extLst>
          </p:cNvPr>
          <p:cNvSpPr/>
          <p:nvPr/>
        </p:nvSpPr>
        <p:spPr>
          <a:xfrm>
            <a:off x="1013507" y="2971372"/>
            <a:ext cx="2289052" cy="91525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Dataset 10K</a:t>
            </a:r>
          </a:p>
        </p:txBody>
      </p:sp>
      <p:cxnSp>
        <p:nvCxnSpPr>
          <p:cNvPr id="55" name="Connector: Curved 54">
            <a:extLst>
              <a:ext uri="{FF2B5EF4-FFF2-40B4-BE49-F238E27FC236}">
                <a16:creationId xmlns:a16="http://schemas.microsoft.com/office/drawing/2014/main" id="{34700978-6787-F25D-C8F5-E125FA1E7742}"/>
              </a:ext>
            </a:extLst>
          </p:cNvPr>
          <p:cNvCxnSpPr>
            <a:cxnSpLocks/>
            <a:stCxn id="52" idx="3"/>
            <a:endCxn id="6" idx="1"/>
          </p:cNvCxnSpPr>
          <p:nvPr/>
        </p:nvCxnSpPr>
        <p:spPr>
          <a:xfrm flipV="1">
            <a:off x="3302559" y="1952683"/>
            <a:ext cx="1428577" cy="1476317"/>
          </a:xfrm>
          <a:prstGeom prst="curvedConnector3">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6" name="Rectangle: Rounded Corners 5">
            <a:extLst>
              <a:ext uri="{FF2B5EF4-FFF2-40B4-BE49-F238E27FC236}">
                <a16:creationId xmlns:a16="http://schemas.microsoft.com/office/drawing/2014/main" id="{F85072AD-182E-84E7-0CF2-3727543348AF}"/>
              </a:ext>
            </a:extLst>
          </p:cNvPr>
          <p:cNvSpPr/>
          <p:nvPr/>
        </p:nvSpPr>
        <p:spPr>
          <a:xfrm>
            <a:off x="4731136" y="1495055"/>
            <a:ext cx="2289052" cy="915256"/>
          </a:xfrm>
          <a:prstGeom prst="round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Load &amp; Clean</a:t>
            </a:r>
          </a:p>
        </p:txBody>
      </p:sp>
      <p:sp>
        <p:nvSpPr>
          <p:cNvPr id="7" name="Rectangle: Rounded Corners 6">
            <a:extLst>
              <a:ext uri="{FF2B5EF4-FFF2-40B4-BE49-F238E27FC236}">
                <a16:creationId xmlns:a16="http://schemas.microsoft.com/office/drawing/2014/main" id="{94F43347-065B-9E0A-1D0C-14D308BD4D30}"/>
              </a:ext>
            </a:extLst>
          </p:cNvPr>
          <p:cNvSpPr/>
          <p:nvPr/>
        </p:nvSpPr>
        <p:spPr>
          <a:xfrm>
            <a:off x="7866656" y="954014"/>
            <a:ext cx="2146865" cy="437220"/>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Load Data</a:t>
            </a:r>
          </a:p>
        </p:txBody>
      </p:sp>
      <p:sp>
        <p:nvSpPr>
          <p:cNvPr id="8" name="Rectangle: Rounded Corners 7">
            <a:extLst>
              <a:ext uri="{FF2B5EF4-FFF2-40B4-BE49-F238E27FC236}">
                <a16:creationId xmlns:a16="http://schemas.microsoft.com/office/drawing/2014/main" id="{0B11FA60-885C-EF2C-8740-52229EC1FB28}"/>
              </a:ext>
            </a:extLst>
          </p:cNvPr>
          <p:cNvSpPr/>
          <p:nvPr/>
        </p:nvSpPr>
        <p:spPr>
          <a:xfrm>
            <a:off x="7866656" y="1552364"/>
            <a:ext cx="2163695" cy="112351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Check</a:t>
            </a:r>
          </a:p>
          <a:p>
            <a:pPr algn="ctr"/>
            <a:r>
              <a:rPr lang="en-US" sz="1200" dirty="0">
                <a:solidFill>
                  <a:schemeClr val="tx1"/>
                </a:solidFill>
              </a:rPr>
              <a:t>shape of dataset &amp; data type</a:t>
            </a:r>
          </a:p>
          <a:p>
            <a:pPr algn="ctr"/>
            <a:r>
              <a:rPr lang="en-US" sz="1200" dirty="0">
                <a:solidFill>
                  <a:schemeClr val="tx1"/>
                </a:solidFill>
              </a:rPr>
              <a:t>&amp;</a:t>
            </a:r>
          </a:p>
          <a:p>
            <a:pPr algn="ctr"/>
            <a:r>
              <a:rPr lang="en-US" sz="1200" dirty="0">
                <a:solidFill>
                  <a:schemeClr val="tx1"/>
                </a:solidFill>
              </a:rPr>
              <a:t>Find null values &amp; duplicated values</a:t>
            </a:r>
          </a:p>
        </p:txBody>
      </p:sp>
      <p:cxnSp>
        <p:nvCxnSpPr>
          <p:cNvPr id="9" name="Connector: Curved 8">
            <a:extLst>
              <a:ext uri="{FF2B5EF4-FFF2-40B4-BE49-F238E27FC236}">
                <a16:creationId xmlns:a16="http://schemas.microsoft.com/office/drawing/2014/main" id="{47C830A8-593A-1A0A-F3AF-67A76DEA00D8}"/>
              </a:ext>
            </a:extLst>
          </p:cNvPr>
          <p:cNvCxnSpPr>
            <a:cxnSpLocks/>
            <a:stCxn id="6" idx="3"/>
            <a:endCxn id="7" idx="1"/>
          </p:cNvCxnSpPr>
          <p:nvPr/>
        </p:nvCxnSpPr>
        <p:spPr>
          <a:xfrm flipV="1">
            <a:off x="7020188" y="1172624"/>
            <a:ext cx="846468" cy="780059"/>
          </a:xfrm>
          <a:prstGeom prst="curvedConnector3">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Connector: Curved 9">
            <a:extLst>
              <a:ext uri="{FF2B5EF4-FFF2-40B4-BE49-F238E27FC236}">
                <a16:creationId xmlns:a16="http://schemas.microsoft.com/office/drawing/2014/main" id="{D48631F6-E881-B211-619B-8FEBA929DAB4}"/>
              </a:ext>
            </a:extLst>
          </p:cNvPr>
          <p:cNvCxnSpPr>
            <a:cxnSpLocks/>
            <a:stCxn id="6" idx="3"/>
            <a:endCxn id="8" idx="1"/>
          </p:cNvCxnSpPr>
          <p:nvPr/>
        </p:nvCxnSpPr>
        <p:spPr>
          <a:xfrm>
            <a:off x="7020188" y="1952683"/>
            <a:ext cx="846468" cy="161440"/>
          </a:xfrm>
          <a:prstGeom prst="curvedConnector3">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76" name="Connector: Curved 75">
            <a:extLst>
              <a:ext uri="{FF2B5EF4-FFF2-40B4-BE49-F238E27FC236}">
                <a16:creationId xmlns:a16="http://schemas.microsoft.com/office/drawing/2014/main" id="{AEDCA3E8-42EC-DB89-9B95-E65C6528357A}"/>
              </a:ext>
            </a:extLst>
          </p:cNvPr>
          <p:cNvCxnSpPr>
            <a:cxnSpLocks/>
            <a:stCxn id="52" idx="3"/>
            <a:endCxn id="97" idx="1"/>
          </p:cNvCxnSpPr>
          <p:nvPr/>
        </p:nvCxnSpPr>
        <p:spPr>
          <a:xfrm>
            <a:off x="3302559" y="3429000"/>
            <a:ext cx="1311706" cy="1817580"/>
          </a:xfrm>
          <a:prstGeom prst="curvedConnector3">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78" name="Rectangle: Rounded Corners 77">
            <a:extLst>
              <a:ext uri="{FF2B5EF4-FFF2-40B4-BE49-F238E27FC236}">
                <a16:creationId xmlns:a16="http://schemas.microsoft.com/office/drawing/2014/main" id="{D76C492F-2E41-F616-4404-03930B8353BD}"/>
              </a:ext>
            </a:extLst>
          </p:cNvPr>
          <p:cNvSpPr/>
          <p:nvPr/>
        </p:nvSpPr>
        <p:spPr>
          <a:xfrm>
            <a:off x="7934908" y="2809699"/>
            <a:ext cx="2089833" cy="46082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Divide ‘translated title’:</a:t>
            </a:r>
            <a:br>
              <a:rPr lang="en-US" sz="1200" dirty="0">
                <a:solidFill>
                  <a:schemeClr val="tx1"/>
                </a:solidFill>
              </a:rPr>
            </a:br>
            <a:r>
              <a:rPr lang="en-US" sz="1200" dirty="0">
                <a:solidFill>
                  <a:schemeClr val="tx1"/>
                </a:solidFill>
              </a:rPr>
              <a:t>‘news title’ &amp; ‘news source’</a:t>
            </a:r>
          </a:p>
        </p:txBody>
      </p:sp>
      <p:cxnSp>
        <p:nvCxnSpPr>
          <p:cNvPr id="80" name="Connector: Curved 79">
            <a:extLst>
              <a:ext uri="{FF2B5EF4-FFF2-40B4-BE49-F238E27FC236}">
                <a16:creationId xmlns:a16="http://schemas.microsoft.com/office/drawing/2014/main" id="{E67B06F1-5FC4-3578-4CF6-E67BB3AE1072}"/>
              </a:ext>
            </a:extLst>
          </p:cNvPr>
          <p:cNvCxnSpPr>
            <a:cxnSpLocks/>
            <a:stCxn id="6" idx="3"/>
            <a:endCxn id="78" idx="1"/>
          </p:cNvCxnSpPr>
          <p:nvPr/>
        </p:nvCxnSpPr>
        <p:spPr>
          <a:xfrm>
            <a:off x="7020188" y="1952683"/>
            <a:ext cx="914720" cy="1087428"/>
          </a:xfrm>
          <a:prstGeom prst="curvedConnector3">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7" name="Rectangle: Rounded Corners 96">
            <a:extLst>
              <a:ext uri="{FF2B5EF4-FFF2-40B4-BE49-F238E27FC236}">
                <a16:creationId xmlns:a16="http://schemas.microsoft.com/office/drawing/2014/main" id="{E2218A46-CE53-4B45-52E4-B000C7AA923A}"/>
              </a:ext>
            </a:extLst>
          </p:cNvPr>
          <p:cNvSpPr/>
          <p:nvPr/>
        </p:nvSpPr>
        <p:spPr>
          <a:xfrm>
            <a:off x="4614265" y="4788952"/>
            <a:ext cx="2289052" cy="915256"/>
          </a:xfrm>
          <a:prstGeom prst="round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Exploratory</a:t>
            </a:r>
          </a:p>
          <a:p>
            <a:pPr algn="ctr"/>
            <a:r>
              <a:rPr lang="en-US" b="1" dirty="0"/>
              <a:t>Data</a:t>
            </a:r>
          </a:p>
          <a:p>
            <a:pPr algn="ctr"/>
            <a:r>
              <a:rPr lang="en-US" b="1" dirty="0"/>
              <a:t>Analysis</a:t>
            </a:r>
          </a:p>
        </p:txBody>
      </p:sp>
      <p:cxnSp>
        <p:nvCxnSpPr>
          <p:cNvPr id="99" name="Connector: Curved 98">
            <a:extLst>
              <a:ext uri="{FF2B5EF4-FFF2-40B4-BE49-F238E27FC236}">
                <a16:creationId xmlns:a16="http://schemas.microsoft.com/office/drawing/2014/main" id="{7243136A-3D93-F01D-AE68-B2887A6CE791}"/>
              </a:ext>
            </a:extLst>
          </p:cNvPr>
          <p:cNvCxnSpPr>
            <a:cxnSpLocks/>
            <a:stCxn id="97" idx="3"/>
            <a:endCxn id="112" idx="1"/>
          </p:cNvCxnSpPr>
          <p:nvPr/>
        </p:nvCxnSpPr>
        <p:spPr>
          <a:xfrm flipV="1">
            <a:off x="6903317" y="4219123"/>
            <a:ext cx="987649" cy="1027457"/>
          </a:xfrm>
          <a:prstGeom prst="curvedConnector3">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01" name="Rectangle: Rounded Corners 100">
            <a:extLst>
              <a:ext uri="{FF2B5EF4-FFF2-40B4-BE49-F238E27FC236}">
                <a16:creationId xmlns:a16="http://schemas.microsoft.com/office/drawing/2014/main" id="{115F1EA9-07E6-2A42-16C6-015335D7E14C}"/>
              </a:ext>
            </a:extLst>
          </p:cNvPr>
          <p:cNvSpPr/>
          <p:nvPr/>
        </p:nvSpPr>
        <p:spPr>
          <a:xfrm>
            <a:off x="7869462" y="5906230"/>
            <a:ext cx="2149669" cy="432862"/>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Monthly &amp; Quarter Analysis</a:t>
            </a:r>
          </a:p>
        </p:txBody>
      </p:sp>
      <p:cxnSp>
        <p:nvCxnSpPr>
          <p:cNvPr id="102" name="Connector: Curved 101">
            <a:extLst>
              <a:ext uri="{FF2B5EF4-FFF2-40B4-BE49-F238E27FC236}">
                <a16:creationId xmlns:a16="http://schemas.microsoft.com/office/drawing/2014/main" id="{FA9E8737-7266-9F16-7824-4FC696F28C84}"/>
              </a:ext>
            </a:extLst>
          </p:cNvPr>
          <p:cNvCxnSpPr>
            <a:cxnSpLocks/>
            <a:stCxn id="97" idx="3"/>
            <a:endCxn id="101" idx="1"/>
          </p:cNvCxnSpPr>
          <p:nvPr/>
        </p:nvCxnSpPr>
        <p:spPr>
          <a:xfrm>
            <a:off x="6903317" y="5246580"/>
            <a:ext cx="966145" cy="876081"/>
          </a:xfrm>
          <a:prstGeom prst="curvedConnector3">
            <a:avLst>
              <a:gd name="adj1" fmla="val 50000"/>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12" name="Rectangle: Rounded Corners 111">
            <a:extLst>
              <a:ext uri="{FF2B5EF4-FFF2-40B4-BE49-F238E27FC236}">
                <a16:creationId xmlns:a16="http://schemas.microsoft.com/office/drawing/2014/main" id="{F44FFA2B-DE5A-E479-E29D-F481DD2B72AD}"/>
              </a:ext>
            </a:extLst>
          </p:cNvPr>
          <p:cNvSpPr/>
          <p:nvPr/>
        </p:nvSpPr>
        <p:spPr>
          <a:xfrm>
            <a:off x="7890966" y="4002692"/>
            <a:ext cx="2149669" cy="432862"/>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Top 10 new title analysis</a:t>
            </a:r>
          </a:p>
        </p:txBody>
      </p:sp>
      <p:sp>
        <p:nvSpPr>
          <p:cNvPr id="13" name="Rectangle: Rounded Corners 12">
            <a:extLst>
              <a:ext uri="{FF2B5EF4-FFF2-40B4-BE49-F238E27FC236}">
                <a16:creationId xmlns:a16="http://schemas.microsoft.com/office/drawing/2014/main" id="{0AA082F2-5038-4B50-9484-56AD8D58BDFE}"/>
              </a:ext>
            </a:extLst>
          </p:cNvPr>
          <p:cNvSpPr/>
          <p:nvPr/>
        </p:nvSpPr>
        <p:spPr>
          <a:xfrm>
            <a:off x="7863853" y="4954461"/>
            <a:ext cx="2149669" cy="432862"/>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Top 10 news source analysis</a:t>
            </a:r>
          </a:p>
        </p:txBody>
      </p:sp>
      <p:cxnSp>
        <p:nvCxnSpPr>
          <p:cNvPr id="14" name="Connector: Curved 13">
            <a:extLst>
              <a:ext uri="{FF2B5EF4-FFF2-40B4-BE49-F238E27FC236}">
                <a16:creationId xmlns:a16="http://schemas.microsoft.com/office/drawing/2014/main" id="{41617C7D-8709-A0D1-E9A1-3CDFAFA98CD1}"/>
              </a:ext>
            </a:extLst>
          </p:cNvPr>
          <p:cNvCxnSpPr>
            <a:cxnSpLocks/>
            <a:stCxn id="97" idx="3"/>
            <a:endCxn id="13" idx="1"/>
          </p:cNvCxnSpPr>
          <p:nvPr/>
        </p:nvCxnSpPr>
        <p:spPr>
          <a:xfrm flipV="1">
            <a:off x="6903317" y="5170892"/>
            <a:ext cx="960536" cy="75688"/>
          </a:xfrm>
          <a:prstGeom prst="curvedConnector3">
            <a:avLst>
              <a:gd name="adj1" fmla="val 50000"/>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2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2</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7706918" cy="400110"/>
          </a:xfrm>
          <a:prstGeom prst="rect">
            <a:avLst/>
          </a:prstGeom>
          <a:noFill/>
        </p:spPr>
        <p:txBody>
          <a:bodyPr wrap="none" rtlCol="0">
            <a:spAutoFit/>
          </a:bodyPr>
          <a:lstStyle/>
          <a:p>
            <a:r>
              <a:rPr lang="en-US" altLang="ko-KR" sz="2000" b="1" spc="600" dirty="0">
                <a:solidFill>
                  <a:schemeClr val="tx1">
                    <a:lumMod val="75000"/>
                    <a:lumOff val="25000"/>
                  </a:schemeClr>
                </a:solidFill>
              </a:rPr>
              <a:t>Exploratory Data Analysis &amp; Visualization</a:t>
            </a:r>
            <a:endParaRPr lang="ko-KR" altLang="en-US" sz="2000" b="1" spc="600" dirty="0">
              <a:solidFill>
                <a:schemeClr val="tx1">
                  <a:lumMod val="75000"/>
                  <a:lumOff val="25000"/>
                </a:schemeClr>
              </a:solidFill>
            </a:endParaRPr>
          </a:p>
        </p:txBody>
      </p:sp>
      <p:graphicFrame>
        <p:nvGraphicFramePr>
          <p:cNvPr id="5" name="Table 4">
            <a:extLst>
              <a:ext uri="{FF2B5EF4-FFF2-40B4-BE49-F238E27FC236}">
                <a16:creationId xmlns:a16="http://schemas.microsoft.com/office/drawing/2014/main" id="{11571063-F65E-C915-CB10-84505438C274}"/>
              </a:ext>
            </a:extLst>
          </p:cNvPr>
          <p:cNvGraphicFramePr>
            <a:graphicFrameLocks noGrp="1"/>
          </p:cNvGraphicFramePr>
          <p:nvPr>
            <p:extLst>
              <p:ext uri="{D42A27DB-BD31-4B8C-83A1-F6EECF244321}">
                <p14:modId xmlns:p14="http://schemas.microsoft.com/office/powerpoint/2010/main" val="931318398"/>
              </p:ext>
            </p:extLst>
          </p:nvPr>
        </p:nvGraphicFramePr>
        <p:xfrm>
          <a:off x="495300" y="1068008"/>
          <a:ext cx="11261271" cy="924560"/>
        </p:xfrm>
        <a:graphic>
          <a:graphicData uri="http://schemas.openxmlformats.org/drawingml/2006/table">
            <a:tbl>
              <a:tblPr firstRow="1" bandRow="1">
                <a:tableStyleId>{5C22544A-7EE6-4342-B048-85BDC9FD1C3A}</a:tableStyleId>
              </a:tblPr>
              <a:tblGrid>
                <a:gridCol w="11261271">
                  <a:extLst>
                    <a:ext uri="{9D8B030D-6E8A-4147-A177-3AD203B41FA5}">
                      <a16:colId xmlns:a16="http://schemas.microsoft.com/office/drawing/2014/main" val="1968173090"/>
                    </a:ext>
                  </a:extLst>
                </a:gridCol>
              </a:tblGrid>
              <a:tr h="769501">
                <a:tc>
                  <a:txBody>
                    <a:bodyPr/>
                    <a:lstStyle/>
                    <a:p>
                      <a:pPr marL="228600" indent="-228600">
                        <a:spcAft>
                          <a:spcPts val="400"/>
                        </a:spcAft>
                        <a:buFont typeface="Wingdings" pitchFamily="2" charset="2"/>
                        <a:buChar char="§"/>
                      </a:pPr>
                      <a:r>
                        <a:rPr lang="en-US" sz="1200" b="0" dirty="0">
                          <a:solidFill>
                            <a:schemeClr val="tx1"/>
                          </a:solidFill>
                          <a:latin typeface="Arial" panose="020B0604020202020204" pitchFamily="34" charset="0"/>
                          <a:cs typeface="Arial" panose="020B0604020202020204" pitchFamily="34" charset="0"/>
                        </a:rPr>
                        <a:t>Feature Data type check: We changed data type of ‘date’ column. ‘object’ -&gt; ‘datetime’ </a:t>
                      </a:r>
                    </a:p>
                    <a:p>
                      <a:pPr marL="228600" indent="-228600">
                        <a:spcAft>
                          <a:spcPts val="400"/>
                        </a:spcAft>
                        <a:buFont typeface="Wingdings" pitchFamily="2" charset="2"/>
                        <a:buChar char="§"/>
                      </a:pPr>
                      <a:r>
                        <a:rPr lang="en-US" sz="1200" b="0" dirty="0">
                          <a:solidFill>
                            <a:schemeClr val="tx1"/>
                          </a:solidFill>
                          <a:latin typeface="Arial" panose="020B0604020202020204" pitchFamily="34" charset="0"/>
                          <a:cs typeface="Arial" panose="020B0604020202020204" pitchFamily="34" charset="0"/>
                        </a:rPr>
                        <a:t>Missing value check: We find that total of 237 article URLs were missing.</a:t>
                      </a:r>
                      <a:br>
                        <a:rPr lang="en-US" sz="1200" b="0" dirty="0">
                          <a:solidFill>
                            <a:schemeClr val="tx1"/>
                          </a:solidFill>
                          <a:latin typeface="Arial" panose="020B0604020202020204" pitchFamily="34" charset="0"/>
                          <a:cs typeface="Arial" panose="020B0604020202020204" pitchFamily="34" charset="0"/>
                        </a:rPr>
                      </a:br>
                      <a:r>
                        <a:rPr lang="en-US" sz="1200" b="0" dirty="0">
                          <a:solidFill>
                            <a:schemeClr val="tx1"/>
                          </a:solidFill>
                          <a:latin typeface="Arial" panose="020B0604020202020204" pitchFamily="34" charset="0"/>
                          <a:cs typeface="Arial" panose="020B0604020202020204" pitchFamily="34" charset="0"/>
                        </a:rPr>
                        <a:t>                                  But we primarily focused on the content of the news titles for our main analysis, so the missing URL values were not a significant issue.</a:t>
                      </a:r>
                    </a:p>
                    <a:p>
                      <a:pPr marL="228600" marR="0" lvl="0" indent="-228600" algn="l" defTabSz="914400" rtl="0" eaLnBrk="1" fontAlgn="auto" latinLnBrk="1" hangingPunct="1">
                        <a:lnSpc>
                          <a:spcPct val="100000"/>
                        </a:lnSpc>
                        <a:spcBef>
                          <a:spcPts val="0"/>
                        </a:spcBef>
                        <a:spcAft>
                          <a:spcPts val="400"/>
                        </a:spcAft>
                        <a:buClrTx/>
                        <a:buSzTx/>
                        <a:buFont typeface="Wingdings" pitchFamily="2" charset="2"/>
                        <a:buChar char="§"/>
                        <a:tabLst/>
                        <a:defRPr/>
                      </a:pPr>
                      <a:r>
                        <a:rPr lang="en-US" sz="1200" b="0" dirty="0">
                          <a:solidFill>
                            <a:schemeClr val="tx1"/>
                          </a:solidFill>
                          <a:latin typeface="Arial" panose="020B0604020202020204" pitchFamily="34" charset="0"/>
                          <a:cs typeface="Arial" panose="020B0604020202020204" pitchFamily="34" charset="0"/>
                        </a:rPr>
                        <a:t>Check if all the ‘</a:t>
                      </a:r>
                      <a:r>
                        <a:rPr lang="en-US" sz="1200" b="0" dirty="0" err="1">
                          <a:solidFill>
                            <a:schemeClr val="tx1"/>
                          </a:solidFill>
                          <a:latin typeface="Arial" panose="020B0604020202020204" pitchFamily="34" charset="0"/>
                          <a:cs typeface="Arial" panose="020B0604020202020204" pitchFamily="34" charset="0"/>
                        </a:rPr>
                        <a:t>translated_title</a:t>
                      </a:r>
                      <a:r>
                        <a:rPr lang="en-US" sz="1200" b="0" dirty="0">
                          <a:solidFill>
                            <a:schemeClr val="tx1"/>
                          </a:solidFill>
                          <a:latin typeface="Arial" panose="020B0604020202020204" pitchFamily="34" charset="0"/>
                          <a:cs typeface="Arial" panose="020B0604020202020204" pitchFamily="34" charset="0"/>
                        </a:rPr>
                        <a:t>’ values are unique.</a:t>
                      </a:r>
                    </a:p>
                  </a:txBody>
                  <a:tcPr>
                    <a:solidFill>
                      <a:schemeClr val="accent3">
                        <a:lumMod val="20000"/>
                        <a:lumOff val="80000"/>
                      </a:schemeClr>
                    </a:solidFill>
                  </a:tcPr>
                </a:tc>
                <a:extLst>
                  <a:ext uri="{0D108BD9-81ED-4DB2-BD59-A6C34878D82A}">
                    <a16:rowId xmlns:a16="http://schemas.microsoft.com/office/drawing/2014/main" val="2498815384"/>
                  </a:ext>
                </a:extLst>
              </a:tr>
            </a:tbl>
          </a:graphicData>
        </a:graphic>
      </p:graphicFrame>
      <p:pic>
        <p:nvPicPr>
          <p:cNvPr id="11" name="Picture 10">
            <a:extLst>
              <a:ext uri="{FF2B5EF4-FFF2-40B4-BE49-F238E27FC236}">
                <a16:creationId xmlns:a16="http://schemas.microsoft.com/office/drawing/2014/main" id="{BC49473A-BEDF-6626-68AD-523CC81BDE1F}"/>
              </a:ext>
            </a:extLst>
          </p:cNvPr>
          <p:cNvPicPr>
            <a:picLocks noChangeAspect="1"/>
          </p:cNvPicPr>
          <p:nvPr/>
        </p:nvPicPr>
        <p:blipFill>
          <a:blip r:embed="rId2"/>
          <a:stretch>
            <a:fillRect/>
          </a:stretch>
        </p:blipFill>
        <p:spPr>
          <a:xfrm>
            <a:off x="751043" y="2110560"/>
            <a:ext cx="3281461" cy="429768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350FAA21-1B79-E75E-7829-F274F68F3AFE}"/>
              </a:ext>
            </a:extLst>
          </p:cNvPr>
          <p:cNvPicPr>
            <a:picLocks noChangeAspect="1"/>
          </p:cNvPicPr>
          <p:nvPr/>
        </p:nvPicPr>
        <p:blipFill>
          <a:blip r:embed="rId3"/>
          <a:stretch>
            <a:fillRect/>
          </a:stretch>
        </p:blipFill>
        <p:spPr>
          <a:xfrm>
            <a:off x="4287233" y="2133000"/>
            <a:ext cx="2690542" cy="429768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04A0CECF-6848-6884-B8BF-475D02F11B1D}"/>
              </a:ext>
            </a:extLst>
          </p:cNvPr>
          <p:cNvPicPr>
            <a:picLocks noChangeAspect="1"/>
          </p:cNvPicPr>
          <p:nvPr/>
        </p:nvPicPr>
        <p:blipFill>
          <a:blip r:embed="rId4"/>
          <a:stretch>
            <a:fillRect/>
          </a:stretch>
        </p:blipFill>
        <p:spPr>
          <a:xfrm>
            <a:off x="7135391" y="2125884"/>
            <a:ext cx="4652997" cy="99060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42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2</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7706918" cy="400110"/>
          </a:xfrm>
          <a:prstGeom prst="rect">
            <a:avLst/>
          </a:prstGeom>
          <a:noFill/>
        </p:spPr>
        <p:txBody>
          <a:bodyPr wrap="none" rtlCol="0">
            <a:spAutoFit/>
          </a:bodyPr>
          <a:lstStyle/>
          <a:p>
            <a:r>
              <a:rPr lang="en-US" altLang="ko-KR" sz="2000" b="1" spc="600" dirty="0">
                <a:solidFill>
                  <a:schemeClr val="tx1">
                    <a:lumMod val="75000"/>
                    <a:lumOff val="25000"/>
                  </a:schemeClr>
                </a:solidFill>
              </a:rPr>
              <a:t>Exploratory Data Analysis &amp; Visualization</a:t>
            </a:r>
            <a:endParaRPr lang="ko-KR" altLang="en-US" sz="2000" b="1" spc="600" dirty="0">
              <a:solidFill>
                <a:schemeClr val="tx1">
                  <a:lumMod val="75000"/>
                  <a:lumOff val="25000"/>
                </a:schemeClr>
              </a:solidFill>
            </a:endParaRPr>
          </a:p>
        </p:txBody>
      </p:sp>
      <p:sp>
        <p:nvSpPr>
          <p:cNvPr id="5" name="TextBox 4">
            <a:extLst>
              <a:ext uri="{FF2B5EF4-FFF2-40B4-BE49-F238E27FC236}">
                <a16:creationId xmlns:a16="http://schemas.microsoft.com/office/drawing/2014/main" id="{4226AC01-D025-6872-25D7-48E3F3BA4ACF}"/>
              </a:ext>
            </a:extLst>
          </p:cNvPr>
          <p:cNvSpPr txBox="1"/>
          <p:nvPr/>
        </p:nvSpPr>
        <p:spPr>
          <a:xfrm>
            <a:off x="495300" y="1043301"/>
            <a:ext cx="369440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Top10 news title words Analysis</a:t>
            </a:r>
          </a:p>
        </p:txBody>
      </p:sp>
      <p:pic>
        <p:nvPicPr>
          <p:cNvPr id="12" name="Picture 11">
            <a:extLst>
              <a:ext uri="{FF2B5EF4-FFF2-40B4-BE49-F238E27FC236}">
                <a16:creationId xmlns:a16="http://schemas.microsoft.com/office/drawing/2014/main" id="{F8F72C17-3FEE-6604-F74A-2764E1CABFD1}"/>
              </a:ext>
            </a:extLst>
          </p:cNvPr>
          <p:cNvPicPr>
            <a:picLocks noChangeAspect="1"/>
          </p:cNvPicPr>
          <p:nvPr/>
        </p:nvPicPr>
        <p:blipFill rotWithShape="1">
          <a:blip r:embed="rId2"/>
          <a:srcRect l="1355"/>
          <a:stretch/>
        </p:blipFill>
        <p:spPr>
          <a:xfrm>
            <a:off x="402037" y="2478854"/>
            <a:ext cx="5167616" cy="3233141"/>
          </a:xfrm>
          <a:prstGeom prst="rect">
            <a:avLst/>
          </a:prstGeom>
        </p:spPr>
      </p:pic>
      <p:pic>
        <p:nvPicPr>
          <p:cNvPr id="7" name="Picture 6">
            <a:extLst>
              <a:ext uri="{FF2B5EF4-FFF2-40B4-BE49-F238E27FC236}">
                <a16:creationId xmlns:a16="http://schemas.microsoft.com/office/drawing/2014/main" id="{BCA64E68-D97B-5A8B-CD8B-9B115DD6B9F6}"/>
              </a:ext>
            </a:extLst>
          </p:cNvPr>
          <p:cNvPicPr>
            <a:picLocks noChangeAspect="1"/>
          </p:cNvPicPr>
          <p:nvPr/>
        </p:nvPicPr>
        <p:blipFill rotWithShape="1">
          <a:blip r:embed="rId3"/>
          <a:srcRect l="2268" r="2291"/>
          <a:stretch/>
        </p:blipFill>
        <p:spPr>
          <a:xfrm>
            <a:off x="5843382" y="2478854"/>
            <a:ext cx="5873488" cy="2999565"/>
          </a:xfrm>
          <a:prstGeom prst="rect">
            <a:avLst/>
          </a:prstGeom>
        </p:spPr>
      </p:pic>
      <p:graphicFrame>
        <p:nvGraphicFramePr>
          <p:cNvPr id="8" name="Table 7">
            <a:extLst>
              <a:ext uri="{FF2B5EF4-FFF2-40B4-BE49-F238E27FC236}">
                <a16:creationId xmlns:a16="http://schemas.microsoft.com/office/drawing/2014/main" id="{5DAFB1D0-3A5A-42E2-66A8-D318895E7F4B}"/>
              </a:ext>
            </a:extLst>
          </p:cNvPr>
          <p:cNvGraphicFramePr>
            <a:graphicFrameLocks noGrp="1"/>
          </p:cNvGraphicFramePr>
          <p:nvPr>
            <p:extLst>
              <p:ext uri="{D42A27DB-BD31-4B8C-83A1-F6EECF244321}">
                <p14:modId xmlns:p14="http://schemas.microsoft.com/office/powerpoint/2010/main" val="9718415"/>
              </p:ext>
            </p:extLst>
          </p:nvPr>
        </p:nvGraphicFramePr>
        <p:xfrm>
          <a:off x="495299" y="1424411"/>
          <a:ext cx="11221571" cy="873760"/>
        </p:xfrm>
        <a:graphic>
          <a:graphicData uri="http://schemas.openxmlformats.org/drawingml/2006/table">
            <a:tbl>
              <a:tblPr firstRow="1" bandRow="1">
                <a:tableStyleId>{5C22544A-7EE6-4342-B048-85BDC9FD1C3A}</a:tableStyleId>
              </a:tblPr>
              <a:tblGrid>
                <a:gridCol w="11221571">
                  <a:extLst>
                    <a:ext uri="{9D8B030D-6E8A-4147-A177-3AD203B41FA5}">
                      <a16:colId xmlns:a16="http://schemas.microsoft.com/office/drawing/2014/main" val="1968173090"/>
                    </a:ext>
                  </a:extLst>
                </a:gridCol>
              </a:tblGrid>
              <a:tr h="769501">
                <a:tc>
                  <a:txBody>
                    <a:bodyPr/>
                    <a:lstStyle/>
                    <a:p>
                      <a:pPr marL="228600" indent="-228600">
                        <a:spcAft>
                          <a:spcPts val="400"/>
                        </a:spcAft>
                        <a:buFont typeface="Wingdings" pitchFamily="2" charset="2"/>
                        <a:buChar char="§"/>
                      </a:pPr>
                      <a:r>
                        <a:rPr lang="en-US" altLang="ko-KR" sz="1200" b="0" dirty="0">
                          <a:solidFill>
                            <a:schemeClr val="tx1"/>
                          </a:solidFill>
                          <a:latin typeface="Arial" panose="020B0604020202020204" pitchFamily="34" charset="0"/>
                          <a:cs typeface="Arial" panose="020B0604020202020204" pitchFamily="34" charset="0"/>
                        </a:rPr>
                        <a:t>News Title Word Analysis: The word 'AI' ranked as the most frequent term, exhibiting more than double the frequency of the second most common word, 'artificial.' However, the term 'AI' itself does not convey a fear or negative impression.</a:t>
                      </a:r>
                    </a:p>
                    <a:p>
                      <a:pPr marL="228600" indent="-228600">
                        <a:spcAft>
                          <a:spcPts val="400"/>
                        </a:spcAft>
                        <a:buFont typeface="Wingdings" pitchFamily="2" charset="2"/>
                        <a:buChar char="§"/>
                      </a:pPr>
                      <a:r>
                        <a:rPr lang="en-US" altLang="ko-KR" sz="1200" b="0" dirty="0">
                          <a:solidFill>
                            <a:schemeClr val="tx1"/>
                          </a:solidFill>
                          <a:latin typeface="Arial" panose="020B0604020202020204" pitchFamily="34" charset="0"/>
                          <a:cs typeface="Arial" panose="020B0604020202020204" pitchFamily="34" charset="0"/>
                        </a:rPr>
                        <a:t>News Source Analysis(1): Yahoo Finance was the top source. However, it represented only 200 out of 10,000 articles, which is 2%, making it challenging to regard it as having a significant influence on the overall media representation of AI.</a:t>
                      </a:r>
                    </a:p>
                  </a:txBody>
                  <a:tcPr>
                    <a:solidFill>
                      <a:schemeClr val="accent3">
                        <a:lumMod val="20000"/>
                        <a:lumOff val="80000"/>
                      </a:schemeClr>
                    </a:solidFill>
                  </a:tcPr>
                </a:tc>
                <a:extLst>
                  <a:ext uri="{0D108BD9-81ED-4DB2-BD59-A6C34878D82A}">
                    <a16:rowId xmlns:a16="http://schemas.microsoft.com/office/drawing/2014/main" val="2498815384"/>
                  </a:ext>
                </a:extLst>
              </a:tr>
            </a:tbl>
          </a:graphicData>
        </a:graphic>
      </p:graphicFrame>
    </p:spTree>
    <p:extLst>
      <p:ext uri="{BB962C8B-B14F-4D97-AF65-F5344CB8AC3E}">
        <p14:creationId xmlns:p14="http://schemas.microsoft.com/office/powerpoint/2010/main" val="251341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9B0B0D2A-2772-ABB8-6732-1A58C7B460B7}"/>
              </a:ext>
            </a:extLst>
          </p:cNvPr>
          <p:cNvSpPr/>
          <p:nvPr/>
        </p:nvSpPr>
        <p:spPr>
          <a:xfrm>
            <a:off x="495300" y="419100"/>
            <a:ext cx="986367" cy="434261"/>
          </a:xfrm>
          <a:prstGeom prst="roundRect">
            <a:avLst>
              <a:gd name="adj" fmla="val 370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F66054E7-8651-B52F-0B12-C64EA7A65B60}"/>
              </a:ext>
            </a:extLst>
          </p:cNvPr>
          <p:cNvSpPr txBox="1"/>
          <p:nvPr/>
        </p:nvSpPr>
        <p:spPr>
          <a:xfrm>
            <a:off x="676699" y="482342"/>
            <a:ext cx="623569" cy="307777"/>
          </a:xfrm>
          <a:prstGeom prst="rect">
            <a:avLst/>
          </a:prstGeom>
          <a:noFill/>
        </p:spPr>
        <p:txBody>
          <a:bodyPr wrap="none" rtlCol="0">
            <a:spAutoFit/>
          </a:bodyPr>
          <a:lstStyle/>
          <a:p>
            <a:pPr algn="ctr"/>
            <a:r>
              <a:rPr lang="en-US" altLang="ko-KR" sz="1400" b="1" dirty="0">
                <a:solidFill>
                  <a:schemeClr val="bg1"/>
                </a:solidFill>
              </a:rPr>
              <a:t>Part 2</a:t>
            </a:r>
            <a:endParaRPr lang="ko-KR" altLang="en-US" sz="1400" b="1" dirty="0">
              <a:solidFill>
                <a:schemeClr val="bg1"/>
              </a:solidFill>
            </a:endParaRPr>
          </a:p>
        </p:txBody>
      </p:sp>
      <p:sp>
        <p:nvSpPr>
          <p:cNvPr id="4" name="TextBox 3">
            <a:extLst>
              <a:ext uri="{FF2B5EF4-FFF2-40B4-BE49-F238E27FC236}">
                <a16:creationId xmlns:a16="http://schemas.microsoft.com/office/drawing/2014/main" id="{055EC20A-3B6F-FB63-1AE5-5BC996B8446E}"/>
              </a:ext>
            </a:extLst>
          </p:cNvPr>
          <p:cNvSpPr txBox="1"/>
          <p:nvPr/>
        </p:nvSpPr>
        <p:spPr>
          <a:xfrm>
            <a:off x="1763806" y="436175"/>
            <a:ext cx="7706918" cy="400110"/>
          </a:xfrm>
          <a:prstGeom prst="rect">
            <a:avLst/>
          </a:prstGeom>
          <a:noFill/>
        </p:spPr>
        <p:txBody>
          <a:bodyPr wrap="none" rtlCol="0">
            <a:spAutoFit/>
          </a:bodyPr>
          <a:lstStyle/>
          <a:p>
            <a:r>
              <a:rPr lang="en-US" altLang="ko-KR" sz="2000" b="1" spc="600" dirty="0">
                <a:solidFill>
                  <a:schemeClr val="tx1">
                    <a:lumMod val="75000"/>
                    <a:lumOff val="25000"/>
                  </a:schemeClr>
                </a:solidFill>
              </a:rPr>
              <a:t>Exploratory Data Analysis &amp; Visualization</a:t>
            </a:r>
            <a:endParaRPr lang="ko-KR" altLang="en-US" sz="2000" b="1" spc="600" dirty="0">
              <a:solidFill>
                <a:schemeClr val="tx1">
                  <a:lumMod val="75000"/>
                  <a:lumOff val="25000"/>
                </a:schemeClr>
              </a:solidFill>
            </a:endParaRPr>
          </a:p>
        </p:txBody>
      </p:sp>
      <p:sp>
        <p:nvSpPr>
          <p:cNvPr id="5" name="TextBox 4">
            <a:extLst>
              <a:ext uri="{FF2B5EF4-FFF2-40B4-BE49-F238E27FC236}">
                <a16:creationId xmlns:a16="http://schemas.microsoft.com/office/drawing/2014/main" id="{4226AC01-D025-6872-25D7-48E3F3BA4ACF}"/>
              </a:ext>
            </a:extLst>
          </p:cNvPr>
          <p:cNvSpPr txBox="1"/>
          <p:nvPr/>
        </p:nvSpPr>
        <p:spPr>
          <a:xfrm>
            <a:off x="495300" y="1043301"/>
            <a:ext cx="327121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2) Top10 New source Analysis</a:t>
            </a:r>
          </a:p>
        </p:txBody>
      </p:sp>
      <p:pic>
        <p:nvPicPr>
          <p:cNvPr id="7" name="Picture 2">
            <a:extLst>
              <a:ext uri="{FF2B5EF4-FFF2-40B4-BE49-F238E27FC236}">
                <a16:creationId xmlns:a16="http://schemas.microsoft.com/office/drawing/2014/main" id="{63478035-64A2-7AA9-C670-61D30C36D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07" y="2394747"/>
            <a:ext cx="5397142" cy="31155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9937C3CB-3189-4BA9-4BE7-61C594FA7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449" y="2336127"/>
            <a:ext cx="5791056" cy="32327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48EF51DD-CBBD-6C0F-4FC8-08B096359782}"/>
              </a:ext>
            </a:extLst>
          </p:cNvPr>
          <p:cNvGraphicFramePr>
            <a:graphicFrameLocks noGrp="1"/>
          </p:cNvGraphicFramePr>
          <p:nvPr>
            <p:extLst>
              <p:ext uri="{D42A27DB-BD31-4B8C-83A1-F6EECF244321}">
                <p14:modId xmlns:p14="http://schemas.microsoft.com/office/powerpoint/2010/main" val="1262998335"/>
              </p:ext>
            </p:extLst>
          </p:nvPr>
        </p:nvGraphicFramePr>
        <p:xfrm>
          <a:off x="495299" y="1424411"/>
          <a:ext cx="11221571" cy="873760"/>
        </p:xfrm>
        <a:graphic>
          <a:graphicData uri="http://schemas.openxmlformats.org/drawingml/2006/table">
            <a:tbl>
              <a:tblPr firstRow="1" bandRow="1">
                <a:tableStyleId>{5C22544A-7EE6-4342-B048-85BDC9FD1C3A}</a:tableStyleId>
              </a:tblPr>
              <a:tblGrid>
                <a:gridCol w="11221571">
                  <a:extLst>
                    <a:ext uri="{9D8B030D-6E8A-4147-A177-3AD203B41FA5}">
                      <a16:colId xmlns:a16="http://schemas.microsoft.com/office/drawing/2014/main" val="1968173090"/>
                    </a:ext>
                  </a:extLst>
                </a:gridCol>
              </a:tblGrid>
              <a:tr h="769501">
                <a:tc>
                  <a:txBody>
                    <a:bodyPr/>
                    <a:lstStyle/>
                    <a:p>
                      <a:pPr marL="228600" indent="-228600">
                        <a:spcBef>
                          <a:spcPts val="400"/>
                        </a:spcBef>
                        <a:buFont typeface="Wingdings" pitchFamily="2" charset="2"/>
                        <a:buChar char="§"/>
                      </a:pPr>
                      <a:r>
                        <a:rPr lang="en-US" altLang="ko-KR" sz="1200" b="0" dirty="0">
                          <a:solidFill>
                            <a:schemeClr val="tx1"/>
                          </a:solidFill>
                          <a:latin typeface="Arial" panose="020B0604020202020204" pitchFamily="34" charset="0"/>
                          <a:cs typeface="Arial" panose="020B0604020202020204" pitchFamily="34" charset="0"/>
                        </a:rPr>
                        <a:t>New Source Analysis(2): In our analysis of the top 10 languages used in news titles, we found that over 80% were in English. Korean and Japanese follow but accounted for less than 5% each, which does not significantly influence the analysis.</a:t>
                      </a:r>
                    </a:p>
                    <a:p>
                      <a:pPr marL="228600" indent="-228600">
                        <a:spcBef>
                          <a:spcPts val="400"/>
                        </a:spcBef>
                        <a:buFont typeface="Wingdings" pitchFamily="2" charset="2"/>
                        <a:buChar char="§"/>
                      </a:pPr>
                      <a:r>
                        <a:rPr lang="en-US" altLang="ko-KR" sz="1200" b="0" dirty="0">
                          <a:solidFill>
                            <a:schemeClr val="tx1"/>
                          </a:solidFill>
                          <a:latin typeface="Arial" panose="020B0604020202020204" pitchFamily="34" charset="0"/>
                          <a:cs typeface="Arial" panose="020B0604020202020204" pitchFamily="34" charset="0"/>
                        </a:rPr>
                        <a:t>New Source Analysis(3): When examining news release patterns by day, we found that the number of articles is fairly consistent across weekdays. However, the data revealed that significantly fewer articles are published on weekends.</a:t>
                      </a:r>
                    </a:p>
                  </a:txBody>
                  <a:tcPr>
                    <a:solidFill>
                      <a:schemeClr val="accent3">
                        <a:lumMod val="20000"/>
                        <a:lumOff val="80000"/>
                      </a:schemeClr>
                    </a:solidFill>
                  </a:tcPr>
                </a:tc>
                <a:extLst>
                  <a:ext uri="{0D108BD9-81ED-4DB2-BD59-A6C34878D82A}">
                    <a16:rowId xmlns:a16="http://schemas.microsoft.com/office/drawing/2014/main" val="2498815384"/>
                  </a:ext>
                </a:extLst>
              </a:tr>
            </a:tbl>
          </a:graphicData>
        </a:graphic>
      </p:graphicFrame>
    </p:spTree>
    <p:extLst>
      <p:ext uri="{BB962C8B-B14F-4D97-AF65-F5344CB8AC3E}">
        <p14:creationId xmlns:p14="http://schemas.microsoft.com/office/powerpoint/2010/main" val="6201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189">
      <a:dk1>
        <a:sysClr val="windowText" lastClr="000000"/>
      </a:dk1>
      <a:lt1>
        <a:sysClr val="window" lastClr="FFFFFF"/>
      </a:lt1>
      <a:dk2>
        <a:srgbClr val="44546A"/>
      </a:dk2>
      <a:lt2>
        <a:srgbClr val="E7E6E6"/>
      </a:lt2>
      <a:accent1>
        <a:srgbClr val="05264E"/>
      </a:accent1>
      <a:accent2>
        <a:srgbClr val="3F668F"/>
      </a:accent2>
      <a:accent3>
        <a:srgbClr val="4A7ECA"/>
      </a:accent3>
      <a:accent4>
        <a:srgbClr val="B28659"/>
      </a:accent4>
      <a:accent5>
        <a:srgbClr val="FDC467"/>
      </a:accent5>
      <a:accent6>
        <a:srgbClr val="E5D8C9"/>
      </a:accent6>
      <a:hlink>
        <a:srgbClr val="262626"/>
      </a:hlink>
      <a:folHlink>
        <a:srgbClr val="262626"/>
      </a:folHlink>
    </a:clrScheme>
    <a:fontScheme name="Pretendard_BLACK_M">
      <a:majorFont>
        <a:latin typeface="Pretendard Black"/>
        <a:ea typeface="Pretendard Black"/>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TotalTime>
  <Words>2419</Words>
  <Application>Microsoft Macintosh PowerPoint</Application>
  <PresentationFormat>Widescreen</PresentationFormat>
  <Paragraphs>246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Pretendard</vt:lpstr>
      <vt:lpstr>Pretendard Black</vt:lpstr>
      <vt:lpstr>Arial</vt:lpstr>
      <vt:lpstr>Wingdings</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경진 곽</cp:lastModifiedBy>
  <cp:revision>43</cp:revision>
  <dcterms:created xsi:type="dcterms:W3CDTF">2023-04-24T02:25:46Z</dcterms:created>
  <dcterms:modified xsi:type="dcterms:W3CDTF">2024-03-11T06:00:35Z</dcterms:modified>
</cp:coreProperties>
</file>