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3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2F8E6E4-E018-4429-9DB1-FEA42F10E421}" v="837" dt="2021-07-29T20:22:40.847"/>
    <p1510:client id="{8376B95D-F856-274B-9514-CFA4A8CC0CE1}" v="100" dt="2021-07-29T05:46:09.31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489"/>
    <p:restoredTop sz="95349"/>
  </p:normalViewPr>
  <p:slideViewPr>
    <p:cSldViewPr snapToGrid="0" snapToObjects="1">
      <p:cViewPr varScale="1">
        <p:scale>
          <a:sx n="138" d="100"/>
          <a:sy n="138" d="100"/>
        </p:scale>
        <p:origin x="17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67746E-FAFA-0641-89A2-B657E754B7ED}" type="datetimeFigureOut">
              <a:rPr lang="en-US" smtClean="0"/>
              <a:t>7/29/21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43CFF2-1020-A446-A4D1-8835ED26D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4427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43CFF2-1020-A446-A4D1-8835ED26DFB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0099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C4302-7B45-0D4F-9D6C-6A9E65AFB1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27F013-106B-174D-B25C-8D742C5FC2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C8B5FA-941C-E048-B37A-4A94839BA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F530E-E4D3-CD4E-AE3F-BB64A9157D6B}" type="datetimeFigureOut">
              <a:rPr lang="en-US" smtClean="0"/>
              <a:t>7/29/21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34C51A-CE2A-3649-806D-11AB116BA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A7F68B-6176-CB4B-912B-D08256DCE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B26E9-F6DF-F34D-A2B9-C8B03BE1E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966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9D25F-E042-1245-886A-DD3682248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E06B0B-0BEF-7649-98BF-F7D74A6D9E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6EDCC0-A4F8-BE4D-8616-37CA542FD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F530E-E4D3-CD4E-AE3F-BB64A9157D6B}" type="datetimeFigureOut">
              <a:rPr lang="en-US" smtClean="0"/>
              <a:t>7/29/21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F283E6-D573-9C41-833B-21BACFF77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E88835-7CEC-D84D-B0AE-7947C7553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B26E9-F6DF-F34D-A2B9-C8B03BE1E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853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B9848D-5182-0E42-9814-C9F01FC4CC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285D8F-70BA-5D4A-80C3-7CF0D704E0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B65B34-9ABB-C442-8BF8-07CD62EB4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F530E-E4D3-CD4E-AE3F-BB64A9157D6B}" type="datetimeFigureOut">
              <a:rPr lang="en-US" smtClean="0"/>
              <a:t>7/29/21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E716F7-DCD5-BD46-AFF7-B1C8D2AF9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3D5003-614F-704D-926B-7801BDCA8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B26E9-F6DF-F34D-A2B9-C8B03BE1E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975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F6524-9BE5-524C-917C-337F1A91C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3C20DA-046A-E148-9B1B-7AD56A5041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66EF98-03A9-C244-BFEB-F2BC041CD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F530E-E4D3-CD4E-AE3F-BB64A9157D6B}" type="datetimeFigureOut">
              <a:rPr lang="en-US" smtClean="0"/>
              <a:t>7/29/21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C2ABB1-5B66-EB44-AF0D-579C4EC61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62274B-2521-FD48-B7C3-75B50E046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B26E9-F6DF-F34D-A2B9-C8B03BE1E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349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91AAD-19B9-974D-AE7E-823D91BCF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25DD84-D9EB-5447-A517-D533F499C3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A4F5BF-186C-C646-BFC2-B3EB3BD5D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F530E-E4D3-CD4E-AE3F-BB64A9157D6B}" type="datetimeFigureOut">
              <a:rPr lang="en-US" smtClean="0"/>
              <a:t>7/29/21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D99688-7078-FE4C-B2D4-E807A515F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D0E16E-3CE7-D44E-81EE-CC4D61CE0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B26E9-F6DF-F34D-A2B9-C8B03BE1E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928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C4410-73D8-2748-B019-D358E144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7341C-3987-A542-B500-4198030A01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BF032E-4BF2-9147-A42F-C77FBA9832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D4BAE3-372F-3946-BA8A-F6A220567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F530E-E4D3-CD4E-AE3F-BB64A9157D6B}" type="datetimeFigureOut">
              <a:rPr lang="en-US" smtClean="0"/>
              <a:t>7/29/21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783C21-0D5B-CA45-B000-6DBCE1328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DF79B-7543-6948-9255-6AE843074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B26E9-F6DF-F34D-A2B9-C8B03BE1E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071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BEA75-A281-794A-84F2-D1FB616AE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822AEC-C70C-F545-9A2C-EAC39E05AD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A87CB3-3CA0-6346-9838-2BD6D2E29E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982CBA-BCC8-2546-88AD-90B2BD526F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000049-CFE1-7B41-BD90-F24D141456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9A50E3-2932-2F41-BBB5-0C292E77E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F530E-E4D3-CD4E-AE3F-BB64A9157D6B}" type="datetimeFigureOut">
              <a:rPr lang="en-US" smtClean="0"/>
              <a:t>7/29/21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25AA47-7596-654A-B48A-BCDCAEE1F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146E19-EA98-2F42-9AF3-842A7F9DE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B26E9-F6DF-F34D-A2B9-C8B03BE1E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886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56225-D1B4-1A49-A831-E95ECC70C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3CBEFB-6A8C-DC4E-823A-A7589642A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F530E-E4D3-CD4E-AE3F-BB64A9157D6B}" type="datetimeFigureOut">
              <a:rPr lang="en-US" smtClean="0"/>
              <a:t>7/29/21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846918-8B2E-C34F-A334-30CCBBA45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4387C0-B1C9-FE48-967F-4AF3E54C2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B26E9-F6DF-F34D-A2B9-C8B03BE1E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128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1513AA-E6A6-E94F-B4E1-EF81EEA1E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F530E-E4D3-CD4E-AE3F-BB64A9157D6B}" type="datetimeFigureOut">
              <a:rPr lang="en-US" smtClean="0"/>
              <a:t>7/29/21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BF2AC9-BED9-0F41-A953-DE995BB0C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183163-12A5-2C42-9CFB-3CB333752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B26E9-F6DF-F34D-A2B9-C8B03BE1E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800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30040-ADA5-074B-A81A-BCE3E79F4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EE3E72-8F70-7B43-BE98-1DF74D3B85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D2CCD4-76D9-F648-8DE5-5037F36D8F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3F0F73-97F2-2145-A56C-4B2CAE1D1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F530E-E4D3-CD4E-AE3F-BB64A9157D6B}" type="datetimeFigureOut">
              <a:rPr lang="en-US" smtClean="0"/>
              <a:t>7/29/21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1D72DD-41F1-924E-9EA5-73AF91893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A1F778-7B89-D54D-9FC1-4274684E0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B26E9-F6DF-F34D-A2B9-C8B03BE1E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29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AAF2C-9A5E-EE4E-BCDE-BA7415F6C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7892A2-3EB3-9348-9926-D94BDEC1F8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69B3F-303B-484C-8C55-2796A63469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8EF987-B63D-6041-8674-045F1C799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F530E-E4D3-CD4E-AE3F-BB64A9157D6B}" type="datetimeFigureOut">
              <a:rPr lang="en-US" smtClean="0"/>
              <a:t>7/29/21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FAB5A3-CD62-D840-B2F1-B8C0B8396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C34DEC-DCDC-1642-B3D6-331A681B4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B26E9-F6DF-F34D-A2B9-C8B03BE1E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984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F0733D-DDF4-C342-A5E9-D19187D24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7AA634-9105-FD49-A68D-159921B065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9D09FF-F9B3-264C-8333-E87D9A7469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FF530E-E4D3-CD4E-AE3F-BB64A9157D6B}" type="datetimeFigureOut">
              <a:rPr lang="en-US" smtClean="0"/>
              <a:t>7/29/21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D04A98-50B4-E64E-A819-DBACB30793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E63696-3F27-DE46-B094-691025F10D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AB26E9-F6DF-F34D-A2B9-C8B03BE1E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966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5" Type="http://schemas.openxmlformats.org/officeDocument/2006/relationships/hyperlink" Target="https://files.slack.com/files-pri/T01Q7V54USZ-F0292HA0W6T/image.png" TargetMode="Externa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7">
            <a:extLst>
              <a:ext uri="{FF2B5EF4-FFF2-40B4-BE49-F238E27FC236}">
                <a16:creationId xmlns:a16="http://schemas.microsoft.com/office/drawing/2014/main" id="{787F4F1C-8D3D-4EC1-B72D-A0470A5A0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9">
            <a:extLst>
              <a:ext uri="{FF2B5EF4-FFF2-40B4-BE49-F238E27FC236}">
                <a16:creationId xmlns:a16="http://schemas.microsoft.com/office/drawing/2014/main" id="{D1E3DD61-64DB-46AD-B249-E273CD86B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296011"/>
            <a:ext cx="12192000" cy="3561989"/>
            <a:chOff x="0" y="3296011"/>
            <a:chExt cx="12192000" cy="3561989"/>
          </a:xfrm>
          <a:effectLst>
            <a:outerShdw blurRad="254000" dist="152400" dir="16200000" rotWithShape="0">
              <a:prstClr val="black">
                <a:alpha val="10000"/>
              </a:prstClr>
            </a:outerShdw>
          </a:effectLst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D7053D3-590A-4E94-B092-C96EAF744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3681702"/>
              <a:ext cx="12192000" cy="3176298"/>
              <a:chOff x="0" y="3681702"/>
              <a:chExt cx="12192000" cy="3176298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2EB67199-6FF0-4DED-89D1-BAEA95F9F5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4" name="Freeform: Shape 15">
                <a:extLst>
                  <a:ext uri="{FF2B5EF4-FFF2-40B4-BE49-F238E27FC236}">
                    <a16:creationId xmlns:a16="http://schemas.microsoft.com/office/drawing/2014/main" id="{D1A0BEEB-C008-4150-A935-C6AAF537DA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5" name="Group 11">
              <a:extLst>
                <a:ext uri="{FF2B5EF4-FFF2-40B4-BE49-F238E27FC236}">
                  <a16:creationId xmlns:a16="http://schemas.microsoft.com/office/drawing/2014/main" id="{05148B0F-801C-45A1-80C1-EEC25A22A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44" y="3296011"/>
              <a:ext cx="12191456" cy="2849975"/>
              <a:chOff x="544" y="3296011"/>
              <a:chExt cx="12191456" cy="2849975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E7715ED9-C8CE-4651-82AA-1C4B5F14A0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6" name="Freeform: Shape 13">
                <a:extLst>
                  <a:ext uri="{FF2B5EF4-FFF2-40B4-BE49-F238E27FC236}">
                    <a16:creationId xmlns:a16="http://schemas.microsoft.com/office/drawing/2014/main" id="{B911230A-EF3B-4760-9087-E4FBE05BDC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F398F51-F02A-9745-9EE5-D87232E2AF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1120676"/>
            <a:ext cx="7021513" cy="2308324"/>
          </a:xfrm>
        </p:spPr>
        <p:txBody>
          <a:bodyPr>
            <a:normAutofit/>
          </a:bodyPr>
          <a:lstStyle/>
          <a:p>
            <a:pPr algn="l"/>
            <a:r>
              <a:rPr lang="en-US" sz="6700" b="1" dirty="0">
                <a:solidFill>
                  <a:schemeClr val="bg1"/>
                </a:solidFill>
              </a:rPr>
              <a:t>City of Minneapolis</a:t>
            </a:r>
            <a:br>
              <a:rPr lang="en-US" sz="6700" b="1" dirty="0">
                <a:solidFill>
                  <a:schemeClr val="bg1"/>
                </a:solidFill>
              </a:rPr>
            </a:br>
            <a:r>
              <a:rPr lang="en-US" sz="6700" b="1" dirty="0">
                <a:solidFill>
                  <a:schemeClr val="bg1"/>
                </a:solidFill>
              </a:rPr>
              <a:t>Police Use of Force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70300A-238F-6A43-B732-F507F5BB01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5024" y="3809999"/>
            <a:ext cx="7025753" cy="1012778"/>
          </a:xfrm>
        </p:spPr>
        <p:txBody>
          <a:bodyPr>
            <a:normAutofit/>
          </a:bodyPr>
          <a:lstStyle/>
          <a:p>
            <a:pPr algn="l"/>
            <a:r>
              <a:rPr lang="en-US" sz="2000" b="1" dirty="0">
                <a:solidFill>
                  <a:schemeClr val="bg1"/>
                </a:solidFill>
              </a:rPr>
              <a:t>Project 2 Group 8</a:t>
            </a:r>
          </a:p>
          <a:p>
            <a:pPr algn="l"/>
            <a:r>
              <a:rPr lang="en-US" sz="2000" dirty="0">
                <a:solidFill>
                  <a:schemeClr val="bg1"/>
                </a:solidFill>
              </a:rPr>
              <a:t>Frank Duffy, Guy Nasser </a:t>
            </a:r>
            <a:r>
              <a:rPr lang="en-US" sz="2000" dirty="0" err="1">
                <a:solidFill>
                  <a:schemeClr val="bg1"/>
                </a:solidFill>
              </a:rPr>
              <a:t>Bssoume</a:t>
            </a:r>
            <a:r>
              <a:rPr lang="en-US" sz="2000" dirty="0">
                <a:solidFill>
                  <a:schemeClr val="bg1"/>
                </a:solidFill>
              </a:rPr>
              <a:t>, John Russell and Jenna Murphy</a:t>
            </a:r>
          </a:p>
        </p:txBody>
      </p:sp>
    </p:spTree>
    <p:extLst>
      <p:ext uri="{BB962C8B-B14F-4D97-AF65-F5344CB8AC3E}">
        <p14:creationId xmlns:p14="http://schemas.microsoft.com/office/powerpoint/2010/main" val="3313290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F00D6-E9CD-8247-B112-D14F54AB4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723578"/>
            <a:ext cx="3387106" cy="164550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dirty="0"/>
              <a:t>Project Motivation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A40807-57E5-2947-9606-B74BB73A31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04672" y="2548467"/>
            <a:ext cx="3387105" cy="3628495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500"/>
              <a:t>Dashboard Interaction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500"/>
              <a:t>Focus on Local Minneapolis Issues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500" b="1"/>
              <a:t>Data Source</a:t>
            </a:r>
            <a:r>
              <a:rPr lang="en-US" sz="1500"/>
              <a:t>: Open Data Minneapolis,</a:t>
            </a:r>
          </a:p>
          <a:p>
            <a:pPr marL="742950" lvl="1" indent="-228600">
              <a:buFont typeface="Arial" panose="020B0604020202020204" pitchFamily="34" charset="0"/>
              <a:buChar char="•"/>
            </a:pPr>
            <a:r>
              <a:rPr lang="en-US" sz="1500" b="1"/>
              <a:t>Link: </a:t>
            </a:r>
            <a:r>
              <a:rPr lang="en-US" sz="1500"/>
              <a:t>https://opendata.minneapolismn.gov/datasets/police-use-of-force/</a:t>
            </a:r>
          </a:p>
          <a:p>
            <a:pPr marL="742950" lvl="1" indent="-228600">
              <a:buFont typeface="Arial" panose="020B0604020202020204" pitchFamily="34" charset="0"/>
              <a:buChar char="•"/>
            </a:pPr>
            <a:r>
              <a:rPr lang="en-US" sz="1500" b="1"/>
              <a:t>API:</a:t>
            </a:r>
            <a:r>
              <a:rPr lang="en-US" sz="1500"/>
              <a:t> https://opendata.arcgis.com/datasets/6d8110617c4b4971a270ff0834971b89_0.geojson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1500"/>
          </a:p>
          <a:p>
            <a:pPr indent="-228600">
              <a:buFont typeface="Arial" panose="020B0604020202020204" pitchFamily="34" charset="0"/>
              <a:buChar char="•"/>
            </a:pPr>
            <a:endParaRPr lang="en-US" sz="1500"/>
          </a:p>
          <a:p>
            <a:pPr indent="-228600">
              <a:buFont typeface="Arial" panose="020B0604020202020204" pitchFamily="34" charset="0"/>
              <a:buChar char="•"/>
            </a:pPr>
            <a:endParaRPr lang="en-US" sz="1500"/>
          </a:p>
        </p:txBody>
      </p:sp>
      <p:sp>
        <p:nvSpPr>
          <p:cNvPr id="1054" name="Rectangle 191">
            <a:extLst>
              <a:ext uri="{FF2B5EF4-FFF2-40B4-BE49-F238E27FC236}">
                <a16:creationId xmlns:a16="http://schemas.microsoft.com/office/drawing/2014/main" id="{EBB6D9F6-3E47-45AD-8461-718A3C87E3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38409" y="0"/>
            <a:ext cx="7653591" cy="6858000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5" name="Rectangle 193">
            <a:extLst>
              <a:ext uri="{FF2B5EF4-FFF2-40B4-BE49-F238E27FC236}">
                <a16:creationId xmlns:a16="http://schemas.microsoft.com/office/drawing/2014/main" id="{A3B16A00-A549-4B07-B8C2-4B3A966D9E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0141" y="321732"/>
            <a:ext cx="4111054" cy="3674848"/>
          </a:xfrm>
          <a:prstGeom prst="rect">
            <a:avLst/>
          </a:prstGeom>
          <a:solidFill>
            <a:srgbClr val="FFFFFF"/>
          </a:solidFill>
          <a:ln w="15875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6" name="Rectangle 194">
            <a:extLst>
              <a:ext uri="{FF2B5EF4-FFF2-40B4-BE49-F238E27FC236}">
                <a16:creationId xmlns:a16="http://schemas.microsoft.com/office/drawing/2014/main" id="{33B86BAE-87B4-4192-ABB2-627FFC965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8156" y="321732"/>
            <a:ext cx="2766017" cy="3026832"/>
          </a:xfrm>
          <a:prstGeom prst="rect">
            <a:avLst/>
          </a:prstGeom>
          <a:solidFill>
            <a:srgbClr val="FFFFFF"/>
          </a:solidFill>
          <a:ln w="15875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36" name="Picture 12">
            <a:extLst>
              <a:ext uri="{FF2B5EF4-FFF2-40B4-BE49-F238E27FC236}">
                <a16:creationId xmlns:a16="http://schemas.microsoft.com/office/drawing/2014/main" id="{FB980F81-CA3F-174E-8A81-5ADDB26C60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28678" y="402169"/>
            <a:ext cx="3781651" cy="3431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57" name="Rectangle 195">
            <a:extLst>
              <a:ext uri="{FF2B5EF4-FFF2-40B4-BE49-F238E27FC236}">
                <a16:creationId xmlns:a16="http://schemas.microsoft.com/office/drawing/2014/main" id="{22BB4F03-4463-45CC-89A7-8E03412ED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0141" y="4155753"/>
            <a:ext cx="4111054" cy="2380509"/>
          </a:xfrm>
          <a:prstGeom prst="rect">
            <a:avLst/>
          </a:prstGeom>
          <a:solidFill>
            <a:srgbClr val="FFFFFF"/>
          </a:solidFill>
          <a:ln w="15875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BDBFFF39-0509-D34F-B010-5772B27B20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69489" y="4318312"/>
            <a:ext cx="3655847" cy="2065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58" name="Rectangle 196">
            <a:extLst>
              <a:ext uri="{FF2B5EF4-FFF2-40B4-BE49-F238E27FC236}">
                <a16:creationId xmlns:a16="http://schemas.microsoft.com/office/drawing/2014/main" id="{80E1AEAE-1F52-4C29-925C-27738417E9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8156" y="3509431"/>
            <a:ext cx="2766017" cy="3026832"/>
          </a:xfrm>
          <a:prstGeom prst="rect">
            <a:avLst/>
          </a:prstGeom>
          <a:solidFill>
            <a:srgbClr val="FFFFFF"/>
          </a:solidFill>
          <a:ln w="15875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685E3622-67EF-A040-80F5-4C1CCE1475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279639" y="4283337"/>
            <a:ext cx="2438503" cy="1487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925977C7-3735-BF4F-9457-70CD89EF30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228003" y="1055175"/>
            <a:ext cx="2541774" cy="1493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38456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8">
            <a:extLst>
              <a:ext uri="{FF2B5EF4-FFF2-40B4-BE49-F238E27FC236}">
                <a16:creationId xmlns:a16="http://schemas.microsoft.com/office/drawing/2014/main" id="{746E2A38-ACC8-44E6-85E2-A79CBAF15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51118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726F910A-62A5-DB4F-8F0C-A51522AB1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7" y="438559"/>
            <a:ext cx="5307830" cy="188155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Project Requirements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CE89AC37-2F6E-2A46-9053-01FCFDA4FB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2207695"/>
              </p:ext>
            </p:extLst>
          </p:nvPr>
        </p:nvGraphicFramePr>
        <p:xfrm>
          <a:off x="221832" y="2875626"/>
          <a:ext cx="5676003" cy="331766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235032">
                  <a:extLst>
                    <a:ext uri="{9D8B030D-6E8A-4147-A177-3AD203B41FA5}">
                      <a16:colId xmlns:a16="http://schemas.microsoft.com/office/drawing/2014/main" val="3472827564"/>
                    </a:ext>
                  </a:extLst>
                </a:gridCol>
                <a:gridCol w="1440971">
                  <a:extLst>
                    <a:ext uri="{9D8B030D-6E8A-4147-A177-3AD203B41FA5}">
                      <a16:colId xmlns:a16="http://schemas.microsoft.com/office/drawing/2014/main" val="1898390380"/>
                    </a:ext>
                  </a:extLst>
                </a:gridCol>
              </a:tblGrid>
              <a:tr h="308852">
                <a:tc>
                  <a:txBody>
                    <a:bodyPr/>
                    <a:lstStyle/>
                    <a:p>
                      <a:r>
                        <a:rPr lang="en-US" sz="1400" dirty="0"/>
                        <a:t>REQUIREMENTS</a:t>
                      </a:r>
                    </a:p>
                  </a:txBody>
                  <a:tcPr marL="75024" marR="75024" marT="37512" marB="37512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MET (?)</a:t>
                      </a:r>
                    </a:p>
                  </a:txBody>
                  <a:tcPr marL="75024" marR="75024" marT="37512" marB="37512" anchor="ctr"/>
                </a:tc>
                <a:extLst>
                  <a:ext uri="{0D108BD9-81ED-4DB2-BD59-A6C34878D82A}">
                    <a16:rowId xmlns:a16="http://schemas.microsoft.com/office/drawing/2014/main" val="2081872935"/>
                  </a:ext>
                </a:extLst>
              </a:tr>
              <a:tr h="4029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Your visualization must include a Python Flask–powered API, HTML/CSS, JavaScript, and at least one database (SQL, MongoDB, SQLite, etc.). </a:t>
                      </a:r>
                      <a:endParaRPr lang="en-US" sz="900" dirty="0">
                        <a:effectLst/>
                      </a:endParaRPr>
                    </a:p>
                  </a:txBody>
                  <a:tcPr marL="75024" marR="75024" marT="37512" marB="37512"/>
                </a:tc>
                <a:tc>
                  <a:txBody>
                    <a:bodyPr/>
                    <a:lstStyle/>
                    <a:p>
                      <a:r>
                        <a:rPr lang="en-US" sz="900" dirty="0" err="1"/>
                        <a:t>SQlite</a:t>
                      </a:r>
                      <a:endParaRPr lang="en-US" sz="900" dirty="0"/>
                    </a:p>
                  </a:txBody>
                  <a:tcPr marL="75024" marR="75024" marT="37512" marB="37512"/>
                </a:tc>
                <a:extLst>
                  <a:ext uri="{0D108BD9-81ED-4DB2-BD59-A6C34878D82A}">
                    <a16:rowId xmlns:a16="http://schemas.microsoft.com/office/drawing/2014/main" val="4163546834"/>
                  </a:ext>
                </a:extLst>
              </a:tr>
              <a:tr h="9942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Your project should fall into one of the below four tracks: ○ A custom “creative” D3.js project (i.e., a nonstandard graph or chart) ○ A combination of web scraping and Leaflet or Plotly ○ A dashboard page with multiple charts that update from the same data ○ A “thick” server that performs multiple manipulations on data in a database prior to visualization (must be approved) </a:t>
                      </a:r>
                      <a:endParaRPr lang="en-US" sz="900">
                        <a:effectLst/>
                      </a:endParaRPr>
                    </a:p>
                  </a:txBody>
                  <a:tcPr marL="75024" marR="75024" marT="37512" marB="37512"/>
                </a:tc>
                <a:tc>
                  <a:txBody>
                    <a:bodyPr/>
                    <a:lstStyle/>
                    <a:p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Yes: A dashboard page with multiple charts that update from the same data </a:t>
                      </a:r>
                      <a:endParaRPr lang="en-US" sz="900" dirty="0"/>
                    </a:p>
                  </a:txBody>
                  <a:tcPr marL="75024" marR="75024" marT="37512" marB="37512"/>
                </a:tc>
                <a:extLst>
                  <a:ext uri="{0D108BD9-81ED-4DB2-BD59-A6C34878D82A}">
                    <a16:rowId xmlns:a16="http://schemas.microsoft.com/office/drawing/2014/main" val="4255969845"/>
                  </a:ext>
                </a:extLst>
              </a:tr>
              <a:tr h="2550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Your project should include at least one JS library that we did not cover.</a:t>
                      </a:r>
                      <a:endParaRPr lang="en-US" sz="900" dirty="0">
                        <a:effectLst/>
                      </a:endParaRPr>
                    </a:p>
                  </a:txBody>
                  <a:tcPr marL="75024" marR="75024" marT="37512" marB="37512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Chart.js</a:t>
                      </a:r>
                    </a:p>
                  </a:txBody>
                  <a:tcPr marL="75024" marR="75024" marT="37512" marB="37512"/>
                </a:tc>
                <a:extLst>
                  <a:ext uri="{0D108BD9-81ED-4DB2-BD59-A6C34878D82A}">
                    <a16:rowId xmlns:a16="http://schemas.microsoft.com/office/drawing/2014/main" val="157055159"/>
                  </a:ext>
                </a:extLst>
              </a:tr>
              <a:tr h="2550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Your project must be powered by a data set with at least 100 records</a:t>
                      </a:r>
                      <a:endParaRPr lang="en-US" sz="900">
                        <a:effectLst/>
                      </a:endParaRPr>
                    </a:p>
                  </a:txBody>
                  <a:tcPr marL="75024" marR="75024" marT="37512" marB="37512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30K+ Records</a:t>
                      </a:r>
                    </a:p>
                  </a:txBody>
                  <a:tcPr marL="75024" marR="75024" marT="37512" marB="37512"/>
                </a:tc>
                <a:extLst>
                  <a:ext uri="{0D108BD9-81ED-4DB2-BD59-A6C34878D82A}">
                    <a16:rowId xmlns:a16="http://schemas.microsoft.com/office/drawing/2014/main" val="3734268765"/>
                  </a:ext>
                </a:extLst>
              </a:tr>
              <a:tr h="4029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Your project must include some level of user-driven interaction (e.g., menus, dropdowns, textboxes)</a:t>
                      </a:r>
                      <a:endParaRPr lang="en-US" sz="900">
                        <a:effectLst/>
                      </a:endParaRPr>
                    </a:p>
                  </a:txBody>
                  <a:tcPr marL="75024" marR="75024" marT="37512" marB="37512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Dropdown Menu</a:t>
                      </a:r>
                    </a:p>
                  </a:txBody>
                  <a:tcPr marL="75024" marR="75024" marT="37512" marB="37512"/>
                </a:tc>
                <a:extLst>
                  <a:ext uri="{0D108BD9-81ED-4DB2-BD59-A6C34878D82A}">
                    <a16:rowId xmlns:a16="http://schemas.microsoft.com/office/drawing/2014/main" val="3021919042"/>
                  </a:ext>
                </a:extLst>
              </a:tr>
              <a:tr h="6985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Your final visualization should ideally include at least three views. </a:t>
                      </a:r>
                      <a:endParaRPr lang="en-US" sz="900">
                        <a:effectLst/>
                      </a:endParaRPr>
                    </a:p>
                  </a:txBody>
                  <a:tcPr marL="75024" marR="75024" marT="37512" marB="37512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Three Charts: Vertical Bar Chart, Horizontal Bar Chart, and Doughnut Chart</a:t>
                      </a:r>
                    </a:p>
                  </a:txBody>
                  <a:tcPr marL="75024" marR="75024" marT="37512" marB="37512"/>
                </a:tc>
                <a:extLst>
                  <a:ext uri="{0D108BD9-81ED-4DB2-BD59-A6C34878D82A}">
                    <a16:rowId xmlns:a16="http://schemas.microsoft.com/office/drawing/2014/main" val="771468086"/>
                  </a:ext>
                </a:extLst>
              </a:tr>
            </a:tbl>
          </a:graphicData>
        </a:graphic>
      </p:graphicFrame>
      <p:pic>
        <p:nvPicPr>
          <p:cNvPr id="11" name="Picture 2">
            <a:extLst>
              <a:ext uri="{FF2B5EF4-FFF2-40B4-BE49-F238E27FC236}">
                <a16:creationId xmlns:a16="http://schemas.microsoft.com/office/drawing/2014/main" id="{7A7153AD-B4B2-E345-8936-DAADA32335E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7835" y="2801508"/>
            <a:ext cx="5947323" cy="3465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6583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9A5D6D04-32E9-4AF7-BB82-DB2D0C0B4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BD5BB1EC-C99A-474B-8874-52B41096D6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13787" y="458856"/>
            <a:ext cx="7778213" cy="5907457"/>
          </a:xfrm>
          <a:custGeom>
            <a:avLst/>
            <a:gdLst>
              <a:gd name="connsiteX0" fmla="*/ 3727582 w 7778213"/>
              <a:gd name="connsiteY0" fmla="*/ 0 h 5905781"/>
              <a:gd name="connsiteX1" fmla="*/ 7778213 w 7778213"/>
              <a:gd name="connsiteY1" fmla="*/ 0 h 5905781"/>
              <a:gd name="connsiteX2" fmla="*/ 7778213 w 7778213"/>
              <a:gd name="connsiteY2" fmla="*/ 5905761 h 5905781"/>
              <a:gd name="connsiteX3" fmla="*/ 7485321 w 7778213"/>
              <a:gd name="connsiteY3" fmla="*/ 5905761 h 5905781"/>
              <a:gd name="connsiteX4" fmla="*/ 7485321 w 7778213"/>
              <a:gd name="connsiteY4" fmla="*/ 5905762 h 5905781"/>
              <a:gd name="connsiteX5" fmla="*/ 4228895 w 7778213"/>
              <a:gd name="connsiteY5" fmla="*/ 5905762 h 5905781"/>
              <a:gd name="connsiteX6" fmla="*/ 4228895 w 7778213"/>
              <a:gd name="connsiteY6" fmla="*/ 5905780 h 5905781"/>
              <a:gd name="connsiteX7" fmla="*/ 3936003 w 7778213"/>
              <a:gd name="connsiteY7" fmla="*/ 5905780 h 5905781"/>
              <a:gd name="connsiteX8" fmla="*/ 3936003 w 7778213"/>
              <a:gd name="connsiteY8" fmla="*/ 5905781 h 5905781"/>
              <a:gd name="connsiteX9" fmla="*/ 0 w 7778213"/>
              <a:gd name="connsiteY9" fmla="*/ 5905781 h 5905781"/>
              <a:gd name="connsiteX10" fmla="*/ 2796838 w 7778213"/>
              <a:gd name="connsiteY10" fmla="*/ 20 h 5905781"/>
              <a:gd name="connsiteX11" fmla="*/ 3089730 w 7778213"/>
              <a:gd name="connsiteY11" fmla="*/ 20 h 5905781"/>
              <a:gd name="connsiteX12" fmla="*/ 3089730 w 7778213"/>
              <a:gd name="connsiteY12" fmla="*/ 19 h 5905781"/>
              <a:gd name="connsiteX13" fmla="*/ 3434690 w 7778213"/>
              <a:gd name="connsiteY13" fmla="*/ 19 h 5905781"/>
              <a:gd name="connsiteX14" fmla="*/ 3434690 w 7778213"/>
              <a:gd name="connsiteY14" fmla="*/ 1 h 5905781"/>
              <a:gd name="connsiteX15" fmla="*/ 3727582 w 7778213"/>
              <a:gd name="connsiteY15" fmla="*/ 1 h 5905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778213" h="5905781">
                <a:moveTo>
                  <a:pt x="3727582" y="0"/>
                </a:moveTo>
                <a:lnTo>
                  <a:pt x="7778213" y="0"/>
                </a:lnTo>
                <a:lnTo>
                  <a:pt x="7778213" y="5905761"/>
                </a:lnTo>
                <a:lnTo>
                  <a:pt x="7485321" y="5905761"/>
                </a:lnTo>
                <a:lnTo>
                  <a:pt x="7485321" y="5905762"/>
                </a:lnTo>
                <a:lnTo>
                  <a:pt x="4228895" y="5905762"/>
                </a:lnTo>
                <a:lnTo>
                  <a:pt x="4228895" y="5905780"/>
                </a:lnTo>
                <a:lnTo>
                  <a:pt x="3936003" y="5905780"/>
                </a:lnTo>
                <a:lnTo>
                  <a:pt x="3936003" y="5905781"/>
                </a:lnTo>
                <a:lnTo>
                  <a:pt x="0" y="5905781"/>
                </a:lnTo>
                <a:lnTo>
                  <a:pt x="2796838" y="20"/>
                </a:lnTo>
                <a:lnTo>
                  <a:pt x="3089730" y="20"/>
                </a:lnTo>
                <a:lnTo>
                  <a:pt x="3089730" y="19"/>
                </a:lnTo>
                <a:lnTo>
                  <a:pt x="3434690" y="19"/>
                </a:lnTo>
                <a:lnTo>
                  <a:pt x="3434690" y="1"/>
                </a:lnTo>
                <a:lnTo>
                  <a:pt x="3727582" y="1"/>
                </a:lnTo>
                <a:close/>
              </a:path>
            </a:pathLst>
          </a:custGeom>
          <a:solidFill>
            <a:srgbClr val="B4B4B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9C16096C-9FFA-410C-B7AC-DF791DCF1B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8858"/>
            <a:ext cx="6769978" cy="5907437"/>
          </a:xfrm>
          <a:custGeom>
            <a:avLst/>
            <a:gdLst>
              <a:gd name="connsiteX0" fmla="*/ 0 w 6769978"/>
              <a:gd name="connsiteY0" fmla="*/ 0 h 5905761"/>
              <a:gd name="connsiteX1" fmla="*/ 6769978 w 6769978"/>
              <a:gd name="connsiteY1" fmla="*/ 0 h 5905761"/>
              <a:gd name="connsiteX2" fmla="*/ 3973138 w 6769978"/>
              <a:gd name="connsiteY2" fmla="*/ 5905761 h 5905761"/>
              <a:gd name="connsiteX3" fmla="*/ 0 w 6769978"/>
              <a:gd name="connsiteY3" fmla="*/ 5905761 h 59057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69978" h="5905761">
                <a:moveTo>
                  <a:pt x="0" y="0"/>
                </a:moveTo>
                <a:lnTo>
                  <a:pt x="6769978" y="0"/>
                </a:lnTo>
                <a:lnTo>
                  <a:pt x="3973138" y="5905761"/>
                </a:lnTo>
                <a:lnTo>
                  <a:pt x="0" y="5905761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B72100-2805-3B46-91EC-A50D79607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14400"/>
            <a:ext cx="4279392" cy="109728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>
                <a:solidFill>
                  <a:schemeClr val="bg1"/>
                </a:solidFill>
              </a:rPr>
              <a:t>Data Cleaning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1B01931A-AD87-FC4E-B60A-15DC9ED0B65B}"/>
              </a:ext>
            </a:extLst>
          </p:cNvPr>
          <p:cNvSpPr txBox="1">
            <a:spLocks/>
          </p:cNvSpPr>
          <p:nvPr/>
        </p:nvSpPr>
        <p:spPr>
          <a:xfrm>
            <a:off x="838200" y="1890563"/>
            <a:ext cx="3520440" cy="3787861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Filtered/cleaned </a:t>
            </a:r>
            <a:r>
              <a:rPr lang="en-US" sz="2000" dirty="0" err="1">
                <a:solidFill>
                  <a:schemeClr val="bg1"/>
                </a:solidFill>
              </a:rPr>
              <a:t>geoJSON</a:t>
            </a:r>
            <a:r>
              <a:rPr lang="en-US" sz="2000" dirty="0">
                <a:solidFill>
                  <a:schemeClr val="bg1"/>
                </a:solidFill>
              </a:rPr>
              <a:t> from source API – parsed data format [Python, Pandas, </a:t>
            </a:r>
            <a:r>
              <a:rPr lang="en-US" sz="2000" dirty="0" err="1">
                <a:solidFill>
                  <a:schemeClr val="bg1"/>
                </a:solidFill>
              </a:rPr>
              <a:t>Jupyter</a:t>
            </a:r>
            <a:r>
              <a:rPr lang="en-US" sz="2000" dirty="0">
                <a:solidFill>
                  <a:schemeClr val="bg1"/>
                </a:solidFill>
              </a:rPr>
              <a:t> Notebook =&gt; get_data.py)</a:t>
            </a:r>
            <a:endParaRPr lang="en-US" sz="2000" dirty="0">
              <a:solidFill>
                <a:schemeClr val="bg1"/>
              </a:solidFill>
              <a:cs typeface="Calibri"/>
            </a:endParaRPr>
          </a:p>
          <a:p>
            <a:pPr marL="57150"/>
            <a:endParaRPr lang="en-US" sz="2000" dirty="0">
              <a:solidFill>
                <a:schemeClr val="bg1"/>
              </a:solidFill>
              <a:cs typeface="Calibri"/>
            </a:endParaRP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bg1"/>
                </a:solidFill>
                <a:cs typeface="Calibri"/>
              </a:rPr>
              <a:t>SQLAlchemy</a:t>
            </a:r>
            <a:r>
              <a:rPr lang="en-US" sz="2000" dirty="0">
                <a:solidFill>
                  <a:schemeClr val="bg1"/>
                </a:solidFill>
                <a:cs typeface="Calibri"/>
              </a:rPr>
              <a:t> query for each chart – then adapted for specific chart – (see left) =&gt; SQL, Python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cs typeface="Calibri"/>
            </a:endParaRP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cs typeface="Calibri"/>
              </a:rPr>
              <a:t>Left very little data manipulation in JavaScript!!!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cs typeface="Calibri"/>
            </a:endParaRPr>
          </a:p>
          <a:p>
            <a:pPr marL="285750" indent="-2286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cs typeface="Calibri"/>
            </a:endParaRPr>
          </a:p>
          <a:p>
            <a:pPr indent="-2286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cs typeface="Calibri"/>
            </a:endParaRPr>
          </a:p>
          <a:p>
            <a:pPr indent="-2286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cs typeface="Calibri"/>
            </a:endParaRPr>
          </a:p>
          <a:p>
            <a:pPr indent="-2286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cs typeface="Calibri"/>
            </a:endParaRPr>
          </a:p>
        </p:txBody>
      </p:sp>
      <p:pic>
        <p:nvPicPr>
          <p:cNvPr id="7" name="Content Placeholder 6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A2E8E106-3D6C-CE4B-85C2-660C73AEED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393867" y="604677"/>
            <a:ext cx="4482438" cy="3698012"/>
          </a:xfrm>
          <a:custGeom>
            <a:avLst/>
            <a:gdLst/>
            <a:ahLst/>
            <a:cxnLst/>
            <a:rect l="l" t="t" r="r" b="b"/>
            <a:pathLst>
              <a:path w="4926150" h="2331720">
                <a:moveTo>
                  <a:pt x="0" y="0"/>
                </a:moveTo>
                <a:lnTo>
                  <a:pt x="4926150" y="0"/>
                </a:lnTo>
                <a:lnTo>
                  <a:pt x="4926150" y="2331720"/>
                </a:lnTo>
                <a:lnTo>
                  <a:pt x="0" y="2331720"/>
                </a:lnTo>
                <a:close/>
              </a:path>
            </a:pathLst>
          </a:custGeom>
        </p:spPr>
      </p:pic>
      <p:pic>
        <p:nvPicPr>
          <p:cNvPr id="8" name="Picture 4">
            <a:extLst>
              <a:ext uri="{FF2B5EF4-FFF2-40B4-BE49-F238E27FC236}">
                <a16:creationId xmlns:a16="http://schemas.microsoft.com/office/drawing/2014/main" id="{E27AF6B0-2DA2-8D4C-B082-6DC07D6A02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54238" y="4461469"/>
            <a:ext cx="6636378" cy="1592729"/>
          </a:xfrm>
          <a:custGeom>
            <a:avLst/>
            <a:gdLst/>
            <a:ahLst/>
            <a:cxnLst/>
            <a:rect l="l" t="t" r="r" b="b"/>
            <a:pathLst>
              <a:path w="3976051" h="2331947">
                <a:moveTo>
                  <a:pt x="0" y="0"/>
                </a:moveTo>
                <a:lnTo>
                  <a:pt x="3976051" y="0"/>
                </a:lnTo>
                <a:lnTo>
                  <a:pt x="3976051" y="2331947"/>
                </a:lnTo>
                <a:lnTo>
                  <a:pt x="0" y="2331947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2">
            <a:hlinkClick r:id="rId5"/>
            <a:extLst>
              <a:ext uri="{FF2B5EF4-FFF2-40B4-BE49-F238E27FC236}">
                <a16:creationId xmlns:a16="http://schemas.microsoft.com/office/drawing/2014/main" id="{16FB1E1E-B4BA-9644-80C2-A36833FEFA9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2856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179F7551-E956-43CB-8F36-268A5DA443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99C248B-47D3-41DF-A1DC-8B38652A82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13787" y="458856"/>
            <a:ext cx="7778213" cy="5907457"/>
          </a:xfrm>
          <a:custGeom>
            <a:avLst/>
            <a:gdLst>
              <a:gd name="connsiteX0" fmla="*/ 3727582 w 7778213"/>
              <a:gd name="connsiteY0" fmla="*/ 0 h 5905781"/>
              <a:gd name="connsiteX1" fmla="*/ 7778213 w 7778213"/>
              <a:gd name="connsiteY1" fmla="*/ 0 h 5905781"/>
              <a:gd name="connsiteX2" fmla="*/ 7778213 w 7778213"/>
              <a:gd name="connsiteY2" fmla="*/ 5905761 h 5905781"/>
              <a:gd name="connsiteX3" fmla="*/ 7485321 w 7778213"/>
              <a:gd name="connsiteY3" fmla="*/ 5905761 h 5905781"/>
              <a:gd name="connsiteX4" fmla="*/ 7485321 w 7778213"/>
              <a:gd name="connsiteY4" fmla="*/ 5905762 h 5905781"/>
              <a:gd name="connsiteX5" fmla="*/ 4228895 w 7778213"/>
              <a:gd name="connsiteY5" fmla="*/ 5905762 h 5905781"/>
              <a:gd name="connsiteX6" fmla="*/ 4228895 w 7778213"/>
              <a:gd name="connsiteY6" fmla="*/ 5905780 h 5905781"/>
              <a:gd name="connsiteX7" fmla="*/ 3936003 w 7778213"/>
              <a:gd name="connsiteY7" fmla="*/ 5905780 h 5905781"/>
              <a:gd name="connsiteX8" fmla="*/ 3936003 w 7778213"/>
              <a:gd name="connsiteY8" fmla="*/ 5905781 h 5905781"/>
              <a:gd name="connsiteX9" fmla="*/ 0 w 7778213"/>
              <a:gd name="connsiteY9" fmla="*/ 5905781 h 5905781"/>
              <a:gd name="connsiteX10" fmla="*/ 2796838 w 7778213"/>
              <a:gd name="connsiteY10" fmla="*/ 20 h 5905781"/>
              <a:gd name="connsiteX11" fmla="*/ 3089730 w 7778213"/>
              <a:gd name="connsiteY11" fmla="*/ 20 h 5905781"/>
              <a:gd name="connsiteX12" fmla="*/ 3089730 w 7778213"/>
              <a:gd name="connsiteY12" fmla="*/ 19 h 5905781"/>
              <a:gd name="connsiteX13" fmla="*/ 3434690 w 7778213"/>
              <a:gd name="connsiteY13" fmla="*/ 19 h 5905781"/>
              <a:gd name="connsiteX14" fmla="*/ 3434690 w 7778213"/>
              <a:gd name="connsiteY14" fmla="*/ 1 h 5905781"/>
              <a:gd name="connsiteX15" fmla="*/ 3727582 w 7778213"/>
              <a:gd name="connsiteY15" fmla="*/ 1 h 5905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778213" h="5905781">
                <a:moveTo>
                  <a:pt x="3727582" y="0"/>
                </a:moveTo>
                <a:lnTo>
                  <a:pt x="7778213" y="0"/>
                </a:lnTo>
                <a:lnTo>
                  <a:pt x="7778213" y="5905761"/>
                </a:lnTo>
                <a:lnTo>
                  <a:pt x="7485321" y="5905761"/>
                </a:lnTo>
                <a:lnTo>
                  <a:pt x="7485321" y="5905762"/>
                </a:lnTo>
                <a:lnTo>
                  <a:pt x="4228895" y="5905762"/>
                </a:lnTo>
                <a:lnTo>
                  <a:pt x="4228895" y="5905780"/>
                </a:lnTo>
                <a:lnTo>
                  <a:pt x="3936003" y="5905780"/>
                </a:lnTo>
                <a:lnTo>
                  <a:pt x="3936003" y="5905781"/>
                </a:lnTo>
                <a:lnTo>
                  <a:pt x="0" y="5905781"/>
                </a:lnTo>
                <a:lnTo>
                  <a:pt x="2796838" y="20"/>
                </a:lnTo>
                <a:lnTo>
                  <a:pt x="3089730" y="20"/>
                </a:lnTo>
                <a:lnTo>
                  <a:pt x="3089730" y="19"/>
                </a:lnTo>
                <a:lnTo>
                  <a:pt x="3434690" y="19"/>
                </a:lnTo>
                <a:lnTo>
                  <a:pt x="3434690" y="1"/>
                </a:lnTo>
                <a:lnTo>
                  <a:pt x="3727582" y="1"/>
                </a:lnTo>
                <a:close/>
              </a:path>
            </a:pathLst>
          </a:custGeom>
          <a:solidFill>
            <a:srgbClr val="B4B4B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DF0924E5-8F0D-47CB-B59E-155AFCF8C3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8858"/>
            <a:ext cx="6769978" cy="5907437"/>
          </a:xfrm>
          <a:custGeom>
            <a:avLst/>
            <a:gdLst>
              <a:gd name="connsiteX0" fmla="*/ 0 w 6769978"/>
              <a:gd name="connsiteY0" fmla="*/ 0 h 5905761"/>
              <a:gd name="connsiteX1" fmla="*/ 6769978 w 6769978"/>
              <a:gd name="connsiteY1" fmla="*/ 0 h 5905761"/>
              <a:gd name="connsiteX2" fmla="*/ 3973138 w 6769978"/>
              <a:gd name="connsiteY2" fmla="*/ 5905761 h 5905761"/>
              <a:gd name="connsiteX3" fmla="*/ 0 w 6769978"/>
              <a:gd name="connsiteY3" fmla="*/ 5905761 h 59057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69978" h="5905761">
                <a:moveTo>
                  <a:pt x="0" y="0"/>
                </a:moveTo>
                <a:lnTo>
                  <a:pt x="6769978" y="0"/>
                </a:lnTo>
                <a:lnTo>
                  <a:pt x="3973138" y="5905761"/>
                </a:lnTo>
                <a:lnTo>
                  <a:pt x="0" y="5905761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84C714-0537-C941-95D2-5C2B823D0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14400"/>
            <a:ext cx="4277264" cy="109728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Difficulties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039A2E-8AD8-FC4D-8F68-AA5E3D287F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8200" y="2087161"/>
            <a:ext cx="3518141" cy="3344461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700" dirty="0">
                <a:cs typeface="Calibri"/>
              </a:rPr>
              <a:t>Over complicated</a:t>
            </a:r>
            <a:endParaRPr lang="en-US" sz="1700" dirty="0"/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700"/>
              <a:t>Connecting and Setting up the Database</a:t>
            </a:r>
            <a:endParaRPr lang="en-US" dirty="0"/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700"/>
              <a:t>Accessing the data through JavaScript 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700"/>
              <a:t>Solution: </a:t>
            </a:r>
            <a:r>
              <a:rPr lang="en-US" sz="1700" dirty="0" err="1"/>
              <a:t>jsonify</a:t>
            </a:r>
            <a:r>
              <a:rPr lang="en-US" sz="1700"/>
              <a:t>() data pushed to data route so we can call from JavaScript file</a:t>
            </a:r>
            <a:endParaRPr lang="en-US" sz="1700" dirty="0">
              <a:cs typeface="Calibri"/>
            </a:endParaRP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700"/>
              <a:t>Understanding Chart.js</a:t>
            </a:r>
            <a:endParaRPr lang="en-US" sz="1700" dirty="0">
              <a:cs typeface="Calibri"/>
            </a:endParaRPr>
          </a:p>
          <a:p>
            <a:pPr marL="742950" lvl="1" indent="-228600">
              <a:buFont typeface="Arial" panose="020B0604020202020204" pitchFamily="34" charset="0"/>
              <a:buChar char="•"/>
            </a:pPr>
            <a:r>
              <a:rPr lang="en-US" sz="1700"/>
              <a:t>.destroy() </a:t>
            </a:r>
            <a:endParaRPr lang="en-US" sz="1700" dirty="0">
              <a:cs typeface="Calibri"/>
            </a:endParaRPr>
          </a:p>
          <a:p>
            <a:pPr marL="1200150" lvl="2" indent="-228600">
              <a:buFont typeface="Arial" panose="020B0604020202020204" pitchFamily="34" charset="0"/>
              <a:buChar char="•"/>
            </a:pPr>
            <a:r>
              <a:rPr lang="en-US" sz="1700"/>
              <a:t>Had to put all data references inside .then(function)</a:t>
            </a:r>
            <a:endParaRPr lang="en-US" sz="1700" dirty="0">
              <a:cs typeface="Calibri" panose="020F0502020204030204"/>
            </a:endParaRPr>
          </a:p>
          <a:p>
            <a:pPr marL="971550" lvl="2"/>
            <a:endParaRPr lang="en-US" sz="1700" dirty="0">
              <a:cs typeface="Calibri" panose="020F0502020204030204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F72DC605-5AFB-4E73-9FAB-CF896CF0238F}"/>
              </a:ext>
            </a:extLst>
          </p:cNvPr>
          <p:cNvGrpSpPr/>
          <p:nvPr/>
        </p:nvGrpSpPr>
        <p:grpSpPr>
          <a:xfrm>
            <a:off x="7947928" y="1280430"/>
            <a:ext cx="2743201" cy="4149250"/>
            <a:chOff x="7311188" y="643690"/>
            <a:chExt cx="2743201" cy="4149250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7C08DA0-32E7-4E5E-9C49-60D4A3002792}"/>
                </a:ext>
              </a:extLst>
            </p:cNvPr>
            <p:cNvSpPr txBox="1"/>
            <p:nvPr/>
          </p:nvSpPr>
          <p:spPr>
            <a:xfrm>
              <a:off x="7311189" y="643690"/>
              <a:ext cx="2743200" cy="36933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0070C0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dirty="0">
                  <a:solidFill>
                    <a:srgbClr val="262626"/>
                  </a:solidFill>
                </a:rPr>
                <a:t>Web API (</a:t>
              </a:r>
              <a:r>
                <a:rPr lang="en-US" dirty="0" err="1">
                  <a:solidFill>
                    <a:srgbClr val="262626"/>
                  </a:solidFill>
                </a:rPr>
                <a:t>geoJSON</a:t>
              </a:r>
              <a:r>
                <a:rPr lang="en-US" dirty="0">
                  <a:solidFill>
                    <a:srgbClr val="262626"/>
                  </a:solidFill>
                </a:rPr>
                <a:t>)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A065A48-0286-44B1-8E22-BBE217976733}"/>
                </a:ext>
              </a:extLst>
            </p:cNvPr>
            <p:cNvSpPr txBox="1"/>
            <p:nvPr/>
          </p:nvSpPr>
          <p:spPr>
            <a:xfrm>
              <a:off x="7311189" y="1395663"/>
              <a:ext cx="2743200" cy="36933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0070C0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dirty="0">
                  <a:solidFill>
                    <a:srgbClr val="262626"/>
                  </a:solidFill>
                </a:rPr>
                <a:t>Wrangled Data (Python)</a:t>
              </a:r>
              <a:endParaRPr lang="en-US" dirty="0" err="1"/>
            </a:p>
          </p:txBody>
        </p:sp>
        <p:sp>
          <p:nvSpPr>
            <p:cNvPr id="19" name="Arrow: Down 18">
              <a:extLst>
                <a:ext uri="{FF2B5EF4-FFF2-40B4-BE49-F238E27FC236}">
                  <a16:creationId xmlns:a16="http://schemas.microsoft.com/office/drawing/2014/main" id="{0A33661A-CFED-4B62-A96A-23BC5C2EF89C}"/>
                </a:ext>
              </a:extLst>
            </p:cNvPr>
            <p:cNvSpPr/>
            <p:nvPr/>
          </p:nvSpPr>
          <p:spPr>
            <a:xfrm>
              <a:off x="8402874" y="1017250"/>
              <a:ext cx="481263" cy="381000"/>
            </a:xfrm>
            <a:prstGeom prst="downArrow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1E2B8F3-1F84-44D9-ACC1-84BEFB5D063F}"/>
                </a:ext>
              </a:extLst>
            </p:cNvPr>
            <p:cNvSpPr txBox="1"/>
            <p:nvPr/>
          </p:nvSpPr>
          <p:spPr>
            <a:xfrm>
              <a:off x="7311189" y="1766637"/>
              <a:ext cx="2743200" cy="36933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0070C0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dirty="0">
                  <a:solidFill>
                    <a:srgbClr val="262626"/>
                  </a:solidFill>
                </a:rPr>
                <a:t>Create SQLite DB (Python)</a:t>
              </a:r>
              <a:endParaRPr lang="en-US" dirty="0"/>
            </a:p>
          </p:txBody>
        </p:sp>
        <p:sp>
          <p:nvSpPr>
            <p:cNvPr id="22" name="Arrow: Down 21">
              <a:extLst>
                <a:ext uri="{FF2B5EF4-FFF2-40B4-BE49-F238E27FC236}">
                  <a16:creationId xmlns:a16="http://schemas.microsoft.com/office/drawing/2014/main" id="{A45C2E62-B1FE-45B7-9DEE-2233C6F0EA40}"/>
                </a:ext>
              </a:extLst>
            </p:cNvPr>
            <p:cNvSpPr/>
            <p:nvPr/>
          </p:nvSpPr>
          <p:spPr>
            <a:xfrm>
              <a:off x="8362769" y="2140197"/>
              <a:ext cx="481263" cy="381000"/>
            </a:xfrm>
            <a:prstGeom prst="downArrow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B262EF0-128B-4653-8275-C92EF50DFBC3}"/>
                </a:ext>
              </a:extLst>
            </p:cNvPr>
            <p:cNvSpPr txBox="1"/>
            <p:nvPr/>
          </p:nvSpPr>
          <p:spPr>
            <a:xfrm>
              <a:off x="7311188" y="2558715"/>
              <a:ext cx="2743200" cy="36933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0070C0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dirty="0">
                  <a:solidFill>
                    <a:srgbClr val="262626"/>
                  </a:solidFill>
                </a:rPr>
                <a:t>Flask =&gt; index.html </a:t>
              </a:r>
              <a:endParaRPr lang="en-US" dirty="0" err="1">
                <a:solidFill>
                  <a:srgbClr val="262626"/>
                </a:solidFill>
                <a:cs typeface="Calibri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F769326-42D2-419C-B5AD-5B5387ED55C1}"/>
                </a:ext>
              </a:extLst>
            </p:cNvPr>
            <p:cNvSpPr txBox="1"/>
            <p:nvPr/>
          </p:nvSpPr>
          <p:spPr>
            <a:xfrm>
              <a:off x="7311188" y="2929689"/>
              <a:ext cx="2743200" cy="36933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0070C0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dirty="0" err="1">
                  <a:solidFill>
                    <a:srgbClr val="262626"/>
                  </a:solidFill>
                  <a:cs typeface="Calibri"/>
                </a:rPr>
                <a:t>SQLAlchemy</a:t>
              </a:r>
              <a:r>
                <a:rPr lang="en-US" dirty="0">
                  <a:solidFill>
                    <a:srgbClr val="262626"/>
                  </a:solidFill>
                  <a:cs typeface="Calibri"/>
                </a:rPr>
                <a:t> =&gt; Python</a:t>
              </a:r>
            </a:p>
          </p:txBody>
        </p:sp>
        <p:sp>
          <p:nvSpPr>
            <p:cNvPr id="26" name="Arrow: Down 25">
              <a:extLst>
                <a:ext uri="{FF2B5EF4-FFF2-40B4-BE49-F238E27FC236}">
                  <a16:creationId xmlns:a16="http://schemas.microsoft.com/office/drawing/2014/main" id="{E69D4355-1046-43DA-A1B8-B67B86B7A241}"/>
                </a:ext>
              </a:extLst>
            </p:cNvPr>
            <p:cNvSpPr/>
            <p:nvPr/>
          </p:nvSpPr>
          <p:spPr>
            <a:xfrm>
              <a:off x="8362768" y="3674223"/>
              <a:ext cx="481263" cy="381000"/>
            </a:xfrm>
            <a:prstGeom prst="downArrow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201DB3D-80ED-4FF6-8C60-4BAE6AED5774}"/>
                </a:ext>
              </a:extLst>
            </p:cNvPr>
            <p:cNvSpPr txBox="1"/>
            <p:nvPr/>
          </p:nvSpPr>
          <p:spPr>
            <a:xfrm>
              <a:off x="7311188" y="3300662"/>
              <a:ext cx="2743200" cy="36933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0070C0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dirty="0" err="1">
                  <a:solidFill>
                    <a:srgbClr val="262626"/>
                  </a:solidFill>
                  <a:cs typeface="Calibri"/>
                </a:rPr>
                <a:t>jsonify</a:t>
              </a:r>
              <a:r>
                <a:rPr lang="en-US" dirty="0">
                  <a:solidFill>
                    <a:srgbClr val="262626"/>
                  </a:solidFill>
                  <a:cs typeface="Calibri"/>
                </a:rPr>
                <a:t> =&gt;  /data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AA4E97D-E7D2-4585-831F-79C473C88F12}"/>
                </a:ext>
              </a:extLst>
            </p:cNvPr>
            <p:cNvSpPr txBox="1"/>
            <p:nvPr/>
          </p:nvSpPr>
          <p:spPr>
            <a:xfrm>
              <a:off x="7311188" y="4052635"/>
              <a:ext cx="2743200" cy="36933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0070C0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dirty="0">
                  <a:solidFill>
                    <a:srgbClr val="262626"/>
                  </a:solidFill>
                  <a:cs typeface="Calibri"/>
                </a:rPr>
                <a:t>D3.json(../data)</a:t>
              </a:r>
              <a:endParaRPr lang="en-US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E68289A-C540-40D3-B776-DB7BBEFD47FC}"/>
                </a:ext>
              </a:extLst>
            </p:cNvPr>
            <p:cNvSpPr txBox="1"/>
            <p:nvPr/>
          </p:nvSpPr>
          <p:spPr>
            <a:xfrm>
              <a:off x="7311188" y="4423608"/>
              <a:ext cx="2743200" cy="36933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0070C0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dirty="0">
                  <a:solidFill>
                    <a:srgbClr val="262626"/>
                  </a:solidFill>
                  <a:cs typeface="Calibri"/>
                </a:rPr>
                <a:t>JavaScript / Chart.js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2612130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3">
            <a:extLst>
              <a:ext uri="{FF2B5EF4-FFF2-40B4-BE49-F238E27FC236}">
                <a16:creationId xmlns:a16="http://schemas.microsoft.com/office/drawing/2014/main" id="{179F7551-E956-43CB-8F36-268A5DA443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: Shape 25">
            <a:extLst>
              <a:ext uri="{FF2B5EF4-FFF2-40B4-BE49-F238E27FC236}">
                <a16:creationId xmlns:a16="http://schemas.microsoft.com/office/drawing/2014/main" id="{B99C248B-47D3-41DF-A1DC-8B38652A82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13787" y="458856"/>
            <a:ext cx="7778213" cy="5907457"/>
          </a:xfrm>
          <a:custGeom>
            <a:avLst/>
            <a:gdLst>
              <a:gd name="connsiteX0" fmla="*/ 3727582 w 7778213"/>
              <a:gd name="connsiteY0" fmla="*/ 0 h 5905781"/>
              <a:gd name="connsiteX1" fmla="*/ 7778213 w 7778213"/>
              <a:gd name="connsiteY1" fmla="*/ 0 h 5905781"/>
              <a:gd name="connsiteX2" fmla="*/ 7778213 w 7778213"/>
              <a:gd name="connsiteY2" fmla="*/ 5905761 h 5905781"/>
              <a:gd name="connsiteX3" fmla="*/ 7485321 w 7778213"/>
              <a:gd name="connsiteY3" fmla="*/ 5905761 h 5905781"/>
              <a:gd name="connsiteX4" fmla="*/ 7485321 w 7778213"/>
              <a:gd name="connsiteY4" fmla="*/ 5905762 h 5905781"/>
              <a:gd name="connsiteX5" fmla="*/ 4228895 w 7778213"/>
              <a:gd name="connsiteY5" fmla="*/ 5905762 h 5905781"/>
              <a:gd name="connsiteX6" fmla="*/ 4228895 w 7778213"/>
              <a:gd name="connsiteY6" fmla="*/ 5905780 h 5905781"/>
              <a:gd name="connsiteX7" fmla="*/ 3936003 w 7778213"/>
              <a:gd name="connsiteY7" fmla="*/ 5905780 h 5905781"/>
              <a:gd name="connsiteX8" fmla="*/ 3936003 w 7778213"/>
              <a:gd name="connsiteY8" fmla="*/ 5905781 h 5905781"/>
              <a:gd name="connsiteX9" fmla="*/ 0 w 7778213"/>
              <a:gd name="connsiteY9" fmla="*/ 5905781 h 5905781"/>
              <a:gd name="connsiteX10" fmla="*/ 2796838 w 7778213"/>
              <a:gd name="connsiteY10" fmla="*/ 20 h 5905781"/>
              <a:gd name="connsiteX11" fmla="*/ 3089730 w 7778213"/>
              <a:gd name="connsiteY11" fmla="*/ 20 h 5905781"/>
              <a:gd name="connsiteX12" fmla="*/ 3089730 w 7778213"/>
              <a:gd name="connsiteY12" fmla="*/ 19 h 5905781"/>
              <a:gd name="connsiteX13" fmla="*/ 3434690 w 7778213"/>
              <a:gd name="connsiteY13" fmla="*/ 19 h 5905781"/>
              <a:gd name="connsiteX14" fmla="*/ 3434690 w 7778213"/>
              <a:gd name="connsiteY14" fmla="*/ 1 h 5905781"/>
              <a:gd name="connsiteX15" fmla="*/ 3727582 w 7778213"/>
              <a:gd name="connsiteY15" fmla="*/ 1 h 5905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778213" h="5905781">
                <a:moveTo>
                  <a:pt x="3727582" y="0"/>
                </a:moveTo>
                <a:lnTo>
                  <a:pt x="7778213" y="0"/>
                </a:lnTo>
                <a:lnTo>
                  <a:pt x="7778213" y="5905761"/>
                </a:lnTo>
                <a:lnTo>
                  <a:pt x="7485321" y="5905761"/>
                </a:lnTo>
                <a:lnTo>
                  <a:pt x="7485321" y="5905762"/>
                </a:lnTo>
                <a:lnTo>
                  <a:pt x="4228895" y="5905762"/>
                </a:lnTo>
                <a:lnTo>
                  <a:pt x="4228895" y="5905780"/>
                </a:lnTo>
                <a:lnTo>
                  <a:pt x="3936003" y="5905780"/>
                </a:lnTo>
                <a:lnTo>
                  <a:pt x="3936003" y="5905781"/>
                </a:lnTo>
                <a:lnTo>
                  <a:pt x="0" y="5905781"/>
                </a:lnTo>
                <a:lnTo>
                  <a:pt x="2796838" y="20"/>
                </a:lnTo>
                <a:lnTo>
                  <a:pt x="3089730" y="20"/>
                </a:lnTo>
                <a:lnTo>
                  <a:pt x="3089730" y="19"/>
                </a:lnTo>
                <a:lnTo>
                  <a:pt x="3434690" y="19"/>
                </a:lnTo>
                <a:lnTo>
                  <a:pt x="3434690" y="1"/>
                </a:lnTo>
                <a:lnTo>
                  <a:pt x="3727582" y="1"/>
                </a:lnTo>
                <a:close/>
              </a:path>
            </a:pathLst>
          </a:custGeom>
          <a:solidFill>
            <a:srgbClr val="B4B4B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2" name="Freeform: Shape 27">
            <a:extLst>
              <a:ext uri="{FF2B5EF4-FFF2-40B4-BE49-F238E27FC236}">
                <a16:creationId xmlns:a16="http://schemas.microsoft.com/office/drawing/2014/main" id="{DF0924E5-8F0D-47CB-B59E-155AFCF8C3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8858"/>
            <a:ext cx="6769978" cy="5907437"/>
          </a:xfrm>
          <a:custGeom>
            <a:avLst/>
            <a:gdLst>
              <a:gd name="connsiteX0" fmla="*/ 0 w 6769978"/>
              <a:gd name="connsiteY0" fmla="*/ 0 h 5905761"/>
              <a:gd name="connsiteX1" fmla="*/ 6769978 w 6769978"/>
              <a:gd name="connsiteY1" fmla="*/ 0 h 5905761"/>
              <a:gd name="connsiteX2" fmla="*/ 3973138 w 6769978"/>
              <a:gd name="connsiteY2" fmla="*/ 5905761 h 5905761"/>
              <a:gd name="connsiteX3" fmla="*/ 0 w 6769978"/>
              <a:gd name="connsiteY3" fmla="*/ 5905761 h 59057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69978" h="5905761">
                <a:moveTo>
                  <a:pt x="0" y="0"/>
                </a:moveTo>
                <a:lnTo>
                  <a:pt x="6769978" y="0"/>
                </a:lnTo>
                <a:lnTo>
                  <a:pt x="3973138" y="5905761"/>
                </a:lnTo>
                <a:lnTo>
                  <a:pt x="0" y="5905761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2A2E30-B310-0243-8627-8F7F329F4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14400"/>
            <a:ext cx="4277264" cy="109728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If we had more time…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46C792-594F-494A-B1C3-0068A5EC4A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8199" y="2331720"/>
            <a:ext cx="3518141" cy="334446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000"/>
              <a:t>Overlay </a:t>
            </a:r>
            <a:r>
              <a:rPr lang="en-US" sz="2000" dirty="0"/>
              <a:t>data </a:t>
            </a:r>
            <a:r>
              <a:rPr lang="en-US" sz="2000"/>
              <a:t>on map of Minneapolis</a:t>
            </a:r>
            <a:r>
              <a:rPr lang="en-US" sz="2000" dirty="0"/>
              <a:t> e.g. choropleth</a:t>
            </a:r>
            <a:endParaRPr lang="en-US" sz="2000"/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000"/>
              <a:t>Filter by Date range</a:t>
            </a:r>
            <a:endParaRPr lang="en-US" sz="2000" dirty="0">
              <a:cs typeface="Calibri" panose="020F0502020204030204"/>
            </a:endParaRP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000"/>
              <a:t>Create additional charts for analyzing use of force in regard to Gender and Race.</a:t>
            </a:r>
            <a:endParaRPr lang="en-US" sz="2000" dirty="0">
              <a:cs typeface="Calibri" panose="020F0502020204030204"/>
            </a:endParaRPr>
          </a:p>
          <a:p>
            <a:pPr marL="285750" indent="-228600">
              <a:buFont typeface="Arial" panose="020B0604020202020204" pitchFamily="34" charset="0"/>
              <a:buChar char="•"/>
            </a:pPr>
            <a:endParaRPr lang="en-US" sz="2000"/>
          </a:p>
          <a:p>
            <a:pPr indent="-228600">
              <a:buFont typeface="Arial" panose="020B0604020202020204" pitchFamily="34" charset="0"/>
              <a:buChar char="•"/>
            </a:pPr>
            <a:endParaRPr lang="en-US" sz="2000"/>
          </a:p>
        </p:txBody>
      </p:sp>
      <p:pic>
        <p:nvPicPr>
          <p:cNvPr id="6" name="Content Placeholder 5" descr="Shape&#10;&#10;Description automatically generated with low confidence">
            <a:extLst>
              <a:ext uri="{FF2B5EF4-FFF2-40B4-BE49-F238E27FC236}">
                <a16:creationId xmlns:a16="http://schemas.microsoft.com/office/drawing/2014/main" id="{83DD0785-2546-5E4F-AC95-DCF83B3B00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55611" y="1466492"/>
            <a:ext cx="4339086" cy="4339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025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angle 50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608344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EC0E16-F01D-9249-9ACC-71F9FCFCC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227" y="2841769"/>
            <a:ext cx="4284418" cy="1801668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66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Demo Time!</a:t>
            </a:r>
          </a:p>
        </p:txBody>
      </p:sp>
      <p:sp>
        <p:nvSpPr>
          <p:cNvPr id="70" name="Rectangle 52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5990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1C9E0B1C-8E14-3146-84CA-3A3ADD0612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4674" y="168531"/>
            <a:ext cx="3278642" cy="6492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5749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3801</TotalTime>
  <Words>464</Words>
  <Application>Microsoft Macintosh PowerPoint</Application>
  <PresentationFormat>Widescreen</PresentationFormat>
  <Paragraphs>56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City of Minneapolis Police Use of Force</vt:lpstr>
      <vt:lpstr>Project Motivation</vt:lpstr>
      <vt:lpstr>Project Requirements</vt:lpstr>
      <vt:lpstr>Data Cleaning</vt:lpstr>
      <vt:lpstr>Difficulties</vt:lpstr>
      <vt:lpstr>If we had more time…</vt:lpstr>
      <vt:lpstr>Demo Time!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City of Minneapolis Police Use of Force</dc:title>
  <dc:creator>Jenna Murphy</dc:creator>
  <cp:lastModifiedBy>Jenna Murphy</cp:lastModifiedBy>
  <cp:revision>27</cp:revision>
  <dcterms:created xsi:type="dcterms:W3CDTF">2021-07-26T12:21:32Z</dcterms:created>
  <dcterms:modified xsi:type="dcterms:W3CDTF">2021-07-30T02:01:46Z</dcterms:modified>
</cp:coreProperties>
</file>