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Darker Grotesque Medium"/>
      <p:regular r:id="rId32"/>
      <p:bold r:id="rId33"/>
    </p:embeddedFont>
    <p:embeddedFont>
      <p:font typeface="Archivo Medium"/>
      <p:regular r:id="rId34"/>
      <p:bold r:id="rId35"/>
      <p:italic r:id="rId36"/>
      <p:boldItalic r:id="rId37"/>
    </p:embeddedFont>
    <p:embeddedFont>
      <p:font typeface="Darker Grotesque"/>
      <p:regular r:id="rId38"/>
      <p:bold r:id="rId39"/>
    </p:embeddedFont>
    <p:embeddedFont>
      <p:font typeface="Archiv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regular.fntdata"/><Relationship Id="rId20" Type="http://schemas.openxmlformats.org/officeDocument/2006/relationships/slide" Target="slides/slide15.xml"/><Relationship Id="rId42" Type="http://schemas.openxmlformats.org/officeDocument/2006/relationships/font" Target="fonts/Archivo-italic.fntdata"/><Relationship Id="rId41" Type="http://schemas.openxmlformats.org/officeDocument/2006/relationships/font" Target="fonts/Archiv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Archiv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DarkerGrotesqueMedium-bold.fntdata"/><Relationship Id="rId10" Type="http://schemas.openxmlformats.org/officeDocument/2006/relationships/slide" Target="slides/slide5.xml"/><Relationship Id="rId32" Type="http://schemas.openxmlformats.org/officeDocument/2006/relationships/font" Target="fonts/DarkerGrotesqueMedium-regular.fntdata"/><Relationship Id="rId13" Type="http://schemas.openxmlformats.org/officeDocument/2006/relationships/slide" Target="slides/slide8.xml"/><Relationship Id="rId35" Type="http://schemas.openxmlformats.org/officeDocument/2006/relationships/font" Target="fonts/ArchivoMedium-bold.fntdata"/><Relationship Id="rId12" Type="http://schemas.openxmlformats.org/officeDocument/2006/relationships/slide" Target="slides/slide7.xml"/><Relationship Id="rId34" Type="http://schemas.openxmlformats.org/officeDocument/2006/relationships/font" Target="fonts/ArchivoMedium-regular.fntdata"/><Relationship Id="rId15" Type="http://schemas.openxmlformats.org/officeDocument/2006/relationships/slide" Target="slides/slide10.xml"/><Relationship Id="rId37" Type="http://schemas.openxmlformats.org/officeDocument/2006/relationships/font" Target="fonts/ArchivoMedium-boldItalic.fntdata"/><Relationship Id="rId14" Type="http://schemas.openxmlformats.org/officeDocument/2006/relationships/slide" Target="slides/slide9.xml"/><Relationship Id="rId36" Type="http://schemas.openxmlformats.org/officeDocument/2006/relationships/font" Target="fonts/ArchivoMedium-italic.fntdata"/><Relationship Id="rId17" Type="http://schemas.openxmlformats.org/officeDocument/2006/relationships/slide" Target="slides/slide12.xml"/><Relationship Id="rId39" Type="http://schemas.openxmlformats.org/officeDocument/2006/relationships/font" Target="fonts/DarkerGrotesque-bold.fntdata"/><Relationship Id="rId16" Type="http://schemas.openxmlformats.org/officeDocument/2006/relationships/slide" Target="slides/slide11.xml"/><Relationship Id="rId38" Type="http://schemas.openxmlformats.org/officeDocument/2006/relationships/font" Target="fonts/DarkerGrotesqu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445efea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445efea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56e8aba7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56e8aba7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e7f327e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e7f327e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04f0cb39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04f0cb39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4e7f327e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4e7f327e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4e7f327ec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4e7f327ec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04f0cb395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04f0cb395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04f0cb39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04f0cb39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4e7f327ec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4e7f327ec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4e7f32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4e7f32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445efeafe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445efeafe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45efeaf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445efeaf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445efeafe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445efeafe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45efeafe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45efeafe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445efeafe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445efeafe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445efeafe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445efeafe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56e8aba7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356e8aba7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56e8aba70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56e8aba7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445efeafe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445efeafe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445efeafe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445efeafe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445efeafe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445efeafe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45efeaf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445efeafe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445efeafe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445efeafe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445efeafe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445efeaf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04f0cb395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04f0cb39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56e8aba7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56e8aba7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5900"/>
              <a:buNone/>
              <a:defRPr sz="15900"/>
            </a:lvl2pPr>
            <a:lvl3pPr lvl="2">
              <a:spcBef>
                <a:spcPts val="0"/>
              </a:spcBef>
              <a:spcAft>
                <a:spcPts val="0"/>
              </a:spcAft>
              <a:buSzPts val="15900"/>
              <a:buNone/>
              <a:defRPr sz="15900"/>
            </a:lvl3pPr>
            <a:lvl4pPr lvl="3">
              <a:spcBef>
                <a:spcPts val="0"/>
              </a:spcBef>
              <a:spcAft>
                <a:spcPts val="0"/>
              </a:spcAft>
              <a:buSzPts val="15900"/>
              <a:buNone/>
              <a:defRPr sz="15900"/>
            </a:lvl4pPr>
            <a:lvl5pPr lvl="4">
              <a:spcBef>
                <a:spcPts val="0"/>
              </a:spcBef>
              <a:spcAft>
                <a:spcPts val="0"/>
              </a:spcAft>
              <a:buSzPts val="15900"/>
              <a:buNone/>
              <a:defRPr sz="15900"/>
            </a:lvl5pPr>
            <a:lvl6pPr lvl="5">
              <a:spcBef>
                <a:spcPts val="0"/>
              </a:spcBef>
              <a:spcAft>
                <a:spcPts val="0"/>
              </a:spcAft>
              <a:buSzPts val="15900"/>
              <a:buNone/>
              <a:defRPr sz="15900"/>
            </a:lvl6pPr>
            <a:lvl7pPr lvl="6">
              <a:spcBef>
                <a:spcPts val="0"/>
              </a:spcBef>
              <a:spcAft>
                <a:spcPts val="0"/>
              </a:spcAft>
              <a:buSzPts val="15900"/>
              <a:buNone/>
              <a:defRPr sz="15900"/>
            </a:lvl7pPr>
            <a:lvl8pPr lvl="7">
              <a:spcBef>
                <a:spcPts val="0"/>
              </a:spcBef>
              <a:spcAft>
                <a:spcPts val="0"/>
              </a:spcAft>
              <a:buSzPts val="15900"/>
              <a:buNone/>
              <a:defRPr sz="15900"/>
            </a:lvl8pPr>
            <a:lvl9pPr lvl="8">
              <a:spcBef>
                <a:spcPts val="0"/>
              </a:spcBef>
              <a:spcAft>
                <a:spcPts val="0"/>
              </a:spcAft>
              <a:buSzPts val="15900"/>
              <a:buNone/>
              <a:defRPr sz="15900"/>
            </a:lvl9pPr>
          </a:lstStyle>
          <a:p/>
        </p:txBody>
      </p:sp>
      <p:sp>
        <p:nvSpPr>
          <p:cNvPr id="10" name="Google Shape;10;p2"/>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lvl1pPr lvl="0">
              <a:spcBef>
                <a:spcPts val="0"/>
              </a:spcBef>
              <a:spcAft>
                <a:spcPts val="0"/>
              </a:spcAft>
              <a:buSzPts val="7000"/>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111" name="Shape 111"/>
        <p:cNvGrpSpPr/>
        <p:nvPr/>
      </p:nvGrpSpPr>
      <p:grpSpPr>
        <a:xfrm>
          <a:off x="0" y="0"/>
          <a:ext cx="0" cy="0"/>
          <a:chOff x="0" y="0"/>
          <a:chExt cx="0" cy="0"/>
        </a:xfrm>
      </p:grpSpPr>
      <p:sp>
        <p:nvSpPr>
          <p:cNvPr id="112" name="Google Shape;112;p11"/>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1"/>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1"/>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5" name="Google Shape;115;p1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1"/>
          <p:cNvSpPr txBox="1"/>
          <p:nvPr>
            <p:ph idx="2"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7" name="Google Shape;117;p1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118" name="Shape 118"/>
        <p:cNvGrpSpPr/>
        <p:nvPr/>
      </p:nvGrpSpPr>
      <p:grpSpPr>
        <a:xfrm>
          <a:off x="0" y="0"/>
          <a:ext cx="0" cy="0"/>
          <a:chOff x="0" y="0"/>
          <a:chExt cx="0" cy="0"/>
        </a:xfrm>
      </p:grpSpPr>
      <p:sp>
        <p:nvSpPr>
          <p:cNvPr id="119" name="Google Shape;119;p1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2"/>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21" name="Google Shape;121;p12"/>
          <p:cNvSpPr txBox="1"/>
          <p:nvPr>
            <p:ph type="title"/>
          </p:nvPr>
        </p:nvSpPr>
        <p:spPr>
          <a:xfrm>
            <a:off x="228600" y="223625"/>
            <a:ext cx="7978500" cy="379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123" name="Shape 123"/>
        <p:cNvGrpSpPr/>
        <p:nvPr/>
      </p:nvGrpSpPr>
      <p:grpSpPr>
        <a:xfrm>
          <a:off x="0" y="0"/>
          <a:ext cx="0" cy="0"/>
          <a:chOff x="0" y="0"/>
          <a:chExt cx="0" cy="0"/>
        </a:xfrm>
      </p:grpSpPr>
      <p:sp>
        <p:nvSpPr>
          <p:cNvPr id="124" name="Google Shape;124;p13"/>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3"/>
          <p:cNvSpPr txBox="1"/>
          <p:nvPr>
            <p:ph type="title"/>
          </p:nvPr>
        </p:nvSpPr>
        <p:spPr>
          <a:xfrm>
            <a:off x="342900" y="269025"/>
            <a:ext cx="4141200" cy="10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26" name="Google Shape;126;p13"/>
          <p:cNvSpPr/>
          <p:nvPr>
            <p:ph idx="2" type="pic"/>
          </p:nvPr>
        </p:nvSpPr>
        <p:spPr>
          <a:xfrm>
            <a:off x="228375" y="1508150"/>
            <a:ext cx="2082900" cy="3138900"/>
          </a:xfrm>
          <a:prstGeom prst="roundRect">
            <a:avLst>
              <a:gd fmla="val 16667" name="adj"/>
            </a:avLst>
          </a:prstGeom>
          <a:noFill/>
          <a:ln>
            <a:noFill/>
          </a:ln>
        </p:spPr>
      </p:sp>
      <p:sp>
        <p:nvSpPr>
          <p:cNvPr id="127" name="Google Shape;127;p13"/>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3"/>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chivo"/>
              <a:buNone/>
              <a:defRPr b="0" sz="800">
                <a:latin typeface="Archivo"/>
                <a:ea typeface="Archivo"/>
                <a:cs typeface="Archivo"/>
                <a:sym typeface="Archivo"/>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29" name="Google Shape;129;p13"/>
          <p:cNvSpPr/>
          <p:nvPr>
            <p:ph idx="3" type="pic"/>
          </p:nvPr>
        </p:nvSpPr>
        <p:spPr>
          <a:xfrm>
            <a:off x="2431158" y="1508150"/>
            <a:ext cx="2082900" cy="3138900"/>
          </a:xfrm>
          <a:prstGeom prst="roundRect">
            <a:avLst>
              <a:gd fmla="val 16667" name="adj"/>
            </a:avLst>
          </a:prstGeom>
          <a:noFill/>
          <a:ln>
            <a:noFill/>
          </a:ln>
        </p:spPr>
      </p:sp>
      <p:sp>
        <p:nvSpPr>
          <p:cNvPr id="130" name="Google Shape;130;p13"/>
          <p:cNvSpPr/>
          <p:nvPr>
            <p:ph idx="4" type="pic"/>
          </p:nvPr>
        </p:nvSpPr>
        <p:spPr>
          <a:xfrm>
            <a:off x="4633942" y="1508150"/>
            <a:ext cx="2082900" cy="3138900"/>
          </a:xfrm>
          <a:prstGeom prst="roundRect">
            <a:avLst>
              <a:gd fmla="val 16667" name="adj"/>
            </a:avLst>
          </a:prstGeom>
          <a:noFill/>
          <a:ln>
            <a:noFill/>
          </a:ln>
        </p:spPr>
      </p:sp>
      <p:sp>
        <p:nvSpPr>
          <p:cNvPr id="131" name="Google Shape;131;p13"/>
          <p:cNvSpPr/>
          <p:nvPr>
            <p:ph idx="5" type="pic"/>
          </p:nvPr>
        </p:nvSpPr>
        <p:spPr>
          <a:xfrm>
            <a:off x="6836725" y="1508150"/>
            <a:ext cx="2082900" cy="3138900"/>
          </a:xfrm>
          <a:prstGeom prst="roundRect">
            <a:avLst>
              <a:gd fmla="val 16667" name="adj"/>
            </a:avLst>
          </a:prstGeom>
          <a:noFill/>
          <a:ln>
            <a:noFill/>
          </a:ln>
        </p:spPr>
      </p:sp>
      <p:sp>
        <p:nvSpPr>
          <p:cNvPr id="132" name="Google Shape;132;p1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Archivo"/>
                <a:ea typeface="Archivo"/>
                <a:cs typeface="Archivo"/>
                <a:sym typeface="Archivo"/>
              </a:rPr>
              <a:t>‹#›</a:t>
            </a:fld>
            <a:endParaRPr sz="800">
              <a:solidFill>
                <a:schemeClr val="dk1"/>
              </a:solidFill>
              <a:latin typeface="Archivo"/>
              <a:ea typeface="Archivo"/>
              <a:cs typeface="Archivo"/>
              <a:sym typeface="Archiv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133" name="Shape 133"/>
        <p:cNvGrpSpPr/>
        <p:nvPr/>
      </p:nvGrpSpPr>
      <p:grpSpPr>
        <a:xfrm>
          <a:off x="0" y="0"/>
          <a:ext cx="0" cy="0"/>
          <a:chOff x="0" y="0"/>
          <a:chExt cx="0" cy="0"/>
        </a:xfrm>
      </p:grpSpPr>
      <p:sp>
        <p:nvSpPr>
          <p:cNvPr id="134" name="Google Shape;134;p14"/>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4"/>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4"/>
          <p:cNvSpPr/>
          <p:nvPr>
            <p:ph idx="2" type="pic"/>
          </p:nvPr>
        </p:nvSpPr>
        <p:spPr>
          <a:xfrm>
            <a:off x="5349150" y="223625"/>
            <a:ext cx="3566400" cy="4423500"/>
          </a:xfrm>
          <a:prstGeom prst="roundRect">
            <a:avLst>
              <a:gd fmla="val 16667" name="adj"/>
            </a:avLst>
          </a:prstGeom>
          <a:noFill/>
          <a:ln>
            <a:noFill/>
          </a:ln>
        </p:spPr>
      </p:sp>
      <p:sp>
        <p:nvSpPr>
          <p:cNvPr id="137" name="Google Shape;137;p1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14"/>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4"/>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4"/>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2" name="Google Shape;142;p14"/>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3" name="Google Shape;143;p14"/>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4" name="Google Shape;144;p14"/>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5" name="Google Shape;145;p14"/>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46" name="Google Shape;146;p14"/>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7" name="Google Shape;147;p1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148" name="Google Shape;148;p14"/>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149" name="Shape 149"/>
        <p:cNvGrpSpPr/>
        <p:nvPr/>
      </p:nvGrpSpPr>
      <p:grpSpPr>
        <a:xfrm>
          <a:off x="0" y="0"/>
          <a:ext cx="0" cy="0"/>
          <a:chOff x="0" y="0"/>
          <a:chExt cx="0" cy="0"/>
        </a:xfrm>
      </p:grpSpPr>
      <p:sp>
        <p:nvSpPr>
          <p:cNvPr id="150" name="Google Shape;150;p15"/>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5"/>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5"/>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5"/>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5"/>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5" name="Google Shape;155;p15"/>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56" name="Google Shape;156;p15"/>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7" name="Google Shape;157;p15"/>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58" name="Google Shape;158;p15"/>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9" name="Google Shape;159;p15"/>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0" name="Google Shape;160;p15"/>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1" name="Google Shape;161;p1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5"/>
          <p:cNvSpPr txBox="1"/>
          <p:nvPr>
            <p:ph idx="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3" name="Google Shape;163;p15"/>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5"/>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5"/>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5"/>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7" name="Google Shape;167;p15"/>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8" name="Google Shape;168;p15"/>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69" name="Google Shape;169;p15"/>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0" name="Google Shape;170;p15"/>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71" name="Google Shape;171;p15"/>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2" name="Google Shape;172;p15"/>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73" name="Google Shape;173;p1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174" name="Shape 174"/>
        <p:cNvGrpSpPr/>
        <p:nvPr/>
      </p:nvGrpSpPr>
      <p:grpSpPr>
        <a:xfrm>
          <a:off x="0" y="0"/>
          <a:ext cx="0" cy="0"/>
          <a:chOff x="0" y="0"/>
          <a:chExt cx="0" cy="0"/>
        </a:xfrm>
      </p:grpSpPr>
      <p:sp>
        <p:nvSpPr>
          <p:cNvPr id="175" name="Google Shape;175;p16"/>
          <p:cNvSpPr txBox="1"/>
          <p:nvPr>
            <p:ph type="title"/>
          </p:nvPr>
        </p:nvSpPr>
        <p:spPr>
          <a:xfrm>
            <a:off x="228600" y="223625"/>
            <a:ext cx="3571500" cy="8403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1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6"/>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78" name="Google Shape;178;p1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179" name="Shape 179"/>
        <p:cNvGrpSpPr/>
        <p:nvPr/>
      </p:nvGrpSpPr>
      <p:grpSpPr>
        <a:xfrm>
          <a:off x="0" y="0"/>
          <a:ext cx="0" cy="0"/>
          <a:chOff x="0" y="0"/>
          <a:chExt cx="0" cy="0"/>
        </a:xfrm>
      </p:grpSpPr>
      <p:sp>
        <p:nvSpPr>
          <p:cNvPr id="180" name="Google Shape;180;p17"/>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7"/>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17"/>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17"/>
          <p:cNvSpPr txBox="1"/>
          <p:nvPr>
            <p:ph type="title"/>
          </p:nvPr>
        </p:nvSpPr>
        <p:spPr>
          <a:xfrm>
            <a:off x="486900" y="313025"/>
            <a:ext cx="3768600" cy="14391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17"/>
          <p:cNvSpPr txBox="1"/>
          <p:nvPr>
            <p:ph idx="1" type="subTitle"/>
          </p:nvPr>
        </p:nvSpPr>
        <p:spPr>
          <a:xfrm>
            <a:off x="300250" y="2184550"/>
            <a:ext cx="3609900" cy="49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85" name="Google Shape;185;p17"/>
          <p:cNvSpPr txBox="1"/>
          <p:nvPr>
            <p:ph idx="2" type="body"/>
          </p:nvPr>
        </p:nvSpPr>
        <p:spPr>
          <a:xfrm>
            <a:off x="342625" y="2878200"/>
            <a:ext cx="4005600" cy="16179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186" name="Google Shape;186;p1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7"/>
          <p:cNvSpPr txBox="1"/>
          <p:nvPr>
            <p:ph idx="3"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88" name="Google Shape;188;p1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189" name="Shape 189"/>
        <p:cNvGrpSpPr/>
        <p:nvPr/>
      </p:nvGrpSpPr>
      <p:grpSpPr>
        <a:xfrm>
          <a:off x="0" y="0"/>
          <a:ext cx="0" cy="0"/>
          <a:chOff x="0" y="0"/>
          <a:chExt cx="0" cy="0"/>
        </a:xfrm>
      </p:grpSpPr>
      <p:sp>
        <p:nvSpPr>
          <p:cNvPr id="190" name="Google Shape;190;p18"/>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8"/>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2" name="Google Shape;192;p18"/>
          <p:cNvSpPr txBox="1"/>
          <p:nvPr>
            <p:ph idx="1" type="subTitle"/>
          </p:nvPr>
        </p:nvSpPr>
        <p:spPr>
          <a:xfrm>
            <a:off x="286975"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3" name="Google Shape;193;p18"/>
          <p:cNvSpPr txBox="1"/>
          <p:nvPr>
            <p:ph idx="2" type="body"/>
          </p:nvPr>
        </p:nvSpPr>
        <p:spPr>
          <a:xfrm>
            <a:off x="297713"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4" name="Google Shape;194;p18"/>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8"/>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96" name="Google Shape;196;p18"/>
          <p:cNvSpPr txBox="1"/>
          <p:nvPr>
            <p:ph idx="4" type="subTitle"/>
          </p:nvPr>
        </p:nvSpPr>
        <p:spPr>
          <a:xfrm>
            <a:off x="3221925" y="3018275"/>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97" name="Google Shape;197;p18"/>
          <p:cNvSpPr txBox="1"/>
          <p:nvPr>
            <p:ph idx="5" type="body"/>
          </p:nvPr>
        </p:nvSpPr>
        <p:spPr>
          <a:xfrm>
            <a:off x="3232678" y="3359100"/>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8" name="Google Shape;198;p18"/>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8"/>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00" name="Google Shape;200;p18"/>
          <p:cNvSpPr txBox="1"/>
          <p:nvPr>
            <p:ph idx="7" type="subTitle"/>
          </p:nvPr>
        </p:nvSpPr>
        <p:spPr>
          <a:xfrm>
            <a:off x="6156900"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01" name="Google Shape;201;p18"/>
          <p:cNvSpPr txBox="1"/>
          <p:nvPr>
            <p:ph idx="8" type="body"/>
          </p:nvPr>
        </p:nvSpPr>
        <p:spPr>
          <a:xfrm>
            <a:off x="6167644"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1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8"/>
          <p:cNvSpPr txBox="1"/>
          <p:nvPr>
            <p:ph idx="9"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04" name="Google Shape;204;p18"/>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txBox="1"/>
          <p:nvPr>
            <p:ph idx="13" type="title"/>
          </p:nvPr>
        </p:nvSpPr>
        <p:spPr>
          <a:xfrm>
            <a:off x="336850" y="37519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8" name="Google Shape;208;p18"/>
          <p:cNvSpPr txBox="1"/>
          <p:nvPr>
            <p:ph idx="14" type="title"/>
          </p:nvPr>
        </p:nvSpPr>
        <p:spPr>
          <a:xfrm>
            <a:off x="3363725" y="3398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9" name="Google Shape;209;p18"/>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9500"/>
              <a:buNone/>
              <a:defRPr sz="95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0" name="Google Shape;210;p1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211" name="Google Shape;211;p18"/>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1800">
                <a:solidFill>
                  <a:schemeClr val="lt1"/>
                </a:solidFill>
                <a:latin typeface="Darker Grotesque"/>
                <a:ea typeface="Darker Grotesque"/>
                <a:cs typeface="Darker Grotesque"/>
                <a:sym typeface="Darker Grotesque"/>
              </a:rPr>
              <a:t>100K</a:t>
            </a:r>
            <a:endParaRPr b="1" sz="1800">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212" name="Shape 212"/>
        <p:cNvGrpSpPr/>
        <p:nvPr/>
      </p:nvGrpSpPr>
      <p:grpSpPr>
        <a:xfrm>
          <a:off x="0" y="0"/>
          <a:ext cx="0" cy="0"/>
          <a:chOff x="0" y="0"/>
          <a:chExt cx="0" cy="0"/>
        </a:xfrm>
      </p:grpSpPr>
      <p:sp>
        <p:nvSpPr>
          <p:cNvPr id="213" name="Google Shape;213;p19"/>
          <p:cNvSpPr/>
          <p:nvPr>
            <p:ph idx="2" type="pic"/>
          </p:nvPr>
        </p:nvSpPr>
        <p:spPr>
          <a:xfrm>
            <a:off x="228600" y="3200450"/>
            <a:ext cx="8686800" cy="1446600"/>
          </a:xfrm>
          <a:prstGeom prst="roundRect">
            <a:avLst>
              <a:gd fmla="val 16667" name="adj"/>
            </a:avLst>
          </a:prstGeom>
          <a:noFill/>
          <a:ln>
            <a:noFill/>
          </a:ln>
        </p:spPr>
      </p:sp>
      <p:sp>
        <p:nvSpPr>
          <p:cNvPr id="214" name="Google Shape;214;p1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1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16" name="Google Shape;216;p19"/>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217" name="Google Shape;217;p19"/>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1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219" name="Shape 219"/>
        <p:cNvGrpSpPr/>
        <p:nvPr/>
      </p:nvGrpSpPr>
      <p:grpSpPr>
        <a:xfrm>
          <a:off x="0" y="0"/>
          <a:ext cx="0" cy="0"/>
          <a:chOff x="0" y="0"/>
          <a:chExt cx="0" cy="0"/>
        </a:xfrm>
      </p:grpSpPr>
      <p:sp>
        <p:nvSpPr>
          <p:cNvPr id="220" name="Google Shape;220;p20"/>
          <p:cNvSpPr/>
          <p:nvPr>
            <p:ph idx="2" type="pic"/>
          </p:nvPr>
        </p:nvSpPr>
        <p:spPr>
          <a:xfrm>
            <a:off x="228600" y="223625"/>
            <a:ext cx="8686800" cy="1446600"/>
          </a:xfrm>
          <a:prstGeom prst="roundRect">
            <a:avLst>
              <a:gd fmla="val 16667" name="adj"/>
            </a:avLst>
          </a:prstGeom>
          <a:noFill/>
          <a:ln>
            <a:noFill/>
          </a:ln>
        </p:spPr>
      </p:sp>
      <p:sp>
        <p:nvSpPr>
          <p:cNvPr id="221" name="Google Shape;221;p20"/>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lvl1pPr lvl="0" algn="r">
              <a:spcBef>
                <a:spcPts val="0"/>
              </a:spcBef>
              <a:spcAft>
                <a:spcPts val="0"/>
              </a:spcAft>
              <a:buSzPts val="15900"/>
              <a:buNone/>
              <a:defRPr sz="15900"/>
            </a:lvl1pPr>
            <a:lvl2pPr lvl="1" algn="r">
              <a:spcBef>
                <a:spcPts val="0"/>
              </a:spcBef>
              <a:spcAft>
                <a:spcPts val="0"/>
              </a:spcAft>
              <a:buSzPts val="15900"/>
              <a:buNone/>
              <a:defRPr sz="15900"/>
            </a:lvl2pPr>
            <a:lvl3pPr lvl="2" algn="r">
              <a:spcBef>
                <a:spcPts val="0"/>
              </a:spcBef>
              <a:spcAft>
                <a:spcPts val="0"/>
              </a:spcAft>
              <a:buSzPts val="15900"/>
              <a:buNone/>
              <a:defRPr sz="15900"/>
            </a:lvl3pPr>
            <a:lvl4pPr lvl="3" algn="r">
              <a:spcBef>
                <a:spcPts val="0"/>
              </a:spcBef>
              <a:spcAft>
                <a:spcPts val="0"/>
              </a:spcAft>
              <a:buSzPts val="15900"/>
              <a:buNone/>
              <a:defRPr sz="15900"/>
            </a:lvl4pPr>
            <a:lvl5pPr lvl="4" algn="r">
              <a:spcBef>
                <a:spcPts val="0"/>
              </a:spcBef>
              <a:spcAft>
                <a:spcPts val="0"/>
              </a:spcAft>
              <a:buSzPts val="15900"/>
              <a:buNone/>
              <a:defRPr sz="15900"/>
            </a:lvl5pPr>
            <a:lvl6pPr lvl="5" algn="r">
              <a:spcBef>
                <a:spcPts val="0"/>
              </a:spcBef>
              <a:spcAft>
                <a:spcPts val="0"/>
              </a:spcAft>
              <a:buSzPts val="15900"/>
              <a:buNone/>
              <a:defRPr sz="15900"/>
            </a:lvl6pPr>
            <a:lvl7pPr lvl="6" algn="r">
              <a:spcBef>
                <a:spcPts val="0"/>
              </a:spcBef>
              <a:spcAft>
                <a:spcPts val="0"/>
              </a:spcAft>
              <a:buSzPts val="15900"/>
              <a:buNone/>
              <a:defRPr sz="15900"/>
            </a:lvl7pPr>
            <a:lvl8pPr lvl="7" algn="r">
              <a:spcBef>
                <a:spcPts val="0"/>
              </a:spcBef>
              <a:spcAft>
                <a:spcPts val="0"/>
              </a:spcAft>
              <a:buSzPts val="15900"/>
              <a:buNone/>
              <a:defRPr sz="15900"/>
            </a:lvl8pPr>
            <a:lvl9pPr lvl="8" algn="r">
              <a:spcBef>
                <a:spcPts val="0"/>
              </a:spcBef>
              <a:spcAft>
                <a:spcPts val="0"/>
              </a:spcAft>
              <a:buSzPts val="15900"/>
              <a:buNone/>
              <a:defRPr sz="15900"/>
            </a:lvl9pPr>
          </a:lstStyle>
          <a:p/>
        </p:txBody>
      </p:sp>
      <p:sp>
        <p:nvSpPr>
          <p:cNvPr id="222" name="Google Shape;222;p20"/>
          <p:cNvSpPr txBox="1"/>
          <p:nvPr>
            <p:ph idx="1" type="body"/>
          </p:nvPr>
        </p:nvSpPr>
        <p:spPr>
          <a:xfrm>
            <a:off x="228600" y="1705850"/>
            <a:ext cx="2262600" cy="623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b="1"/>
            </a:lvl1pPr>
            <a:lvl2pPr indent="-292100" lvl="1" marL="914400">
              <a:spcBef>
                <a:spcPts val="0"/>
              </a:spcBef>
              <a:spcAft>
                <a:spcPts val="0"/>
              </a:spcAft>
              <a:buSzPts val="1000"/>
              <a:buChar char="○"/>
              <a:defRPr b="1"/>
            </a:lvl2pPr>
            <a:lvl3pPr indent="-292100" lvl="2" marL="1371600">
              <a:spcBef>
                <a:spcPts val="0"/>
              </a:spcBef>
              <a:spcAft>
                <a:spcPts val="0"/>
              </a:spcAft>
              <a:buSzPts val="1000"/>
              <a:buChar char="■"/>
              <a:defRPr b="1"/>
            </a:lvl3pPr>
            <a:lvl4pPr indent="-292100" lvl="3" marL="1828800">
              <a:spcBef>
                <a:spcPts val="0"/>
              </a:spcBef>
              <a:spcAft>
                <a:spcPts val="0"/>
              </a:spcAft>
              <a:buSzPts val="1000"/>
              <a:buChar char="●"/>
              <a:defRPr b="1"/>
            </a:lvl4pPr>
            <a:lvl5pPr indent="-292100" lvl="4" marL="2286000">
              <a:spcBef>
                <a:spcPts val="0"/>
              </a:spcBef>
              <a:spcAft>
                <a:spcPts val="0"/>
              </a:spcAft>
              <a:buSzPts val="1000"/>
              <a:buChar char="○"/>
              <a:defRPr b="1"/>
            </a:lvl5pPr>
            <a:lvl6pPr indent="-292100" lvl="5" marL="2743200">
              <a:spcBef>
                <a:spcPts val="0"/>
              </a:spcBef>
              <a:spcAft>
                <a:spcPts val="0"/>
              </a:spcAft>
              <a:buSzPts val="1000"/>
              <a:buChar char="■"/>
              <a:defRPr b="1"/>
            </a:lvl6pPr>
            <a:lvl7pPr indent="-292100" lvl="6" marL="3200400">
              <a:spcBef>
                <a:spcPts val="0"/>
              </a:spcBef>
              <a:spcAft>
                <a:spcPts val="0"/>
              </a:spcAft>
              <a:buSzPts val="1000"/>
              <a:buChar char="●"/>
              <a:defRPr b="1"/>
            </a:lvl7pPr>
            <a:lvl8pPr indent="-292100" lvl="7" marL="3657600">
              <a:spcBef>
                <a:spcPts val="0"/>
              </a:spcBef>
              <a:spcAft>
                <a:spcPts val="0"/>
              </a:spcAft>
              <a:buSzPts val="1000"/>
              <a:buChar char="○"/>
              <a:defRPr b="1"/>
            </a:lvl8pPr>
            <a:lvl9pPr indent="-292100" lvl="8" marL="4114800">
              <a:spcBef>
                <a:spcPts val="0"/>
              </a:spcBef>
              <a:spcAft>
                <a:spcPts val="0"/>
              </a:spcAft>
              <a:buSzPts val="1000"/>
              <a:buChar char="■"/>
              <a:defRPr b="1"/>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12" name="Shape 12"/>
        <p:cNvGrpSpPr/>
        <p:nvPr/>
      </p:nvGrpSpPr>
      <p:grpSpPr>
        <a:xfrm>
          <a:off x="0" y="0"/>
          <a:ext cx="0" cy="0"/>
          <a:chOff x="0" y="0"/>
          <a:chExt cx="0" cy="0"/>
        </a:xfrm>
      </p:grpSpPr>
      <p:sp>
        <p:nvSpPr>
          <p:cNvPr id="13" name="Google Shape;13;p3"/>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 name="Google Shape;14;p3"/>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3"/>
          <p:cNvSpPr/>
          <p:nvPr>
            <p:ph idx="2" type="pic"/>
          </p:nvPr>
        </p:nvSpPr>
        <p:spPr>
          <a:xfrm>
            <a:off x="6702550" y="228300"/>
            <a:ext cx="1501500" cy="4691700"/>
          </a:xfrm>
          <a:prstGeom prst="roundRect">
            <a:avLst>
              <a:gd fmla="val 16667" name="adj"/>
            </a:avLst>
          </a:prstGeom>
          <a:noFill/>
          <a:ln>
            <a:noFill/>
          </a:ln>
        </p:spPr>
      </p:sp>
      <p:sp>
        <p:nvSpPr>
          <p:cNvPr id="16" name="Google Shape;16;p3"/>
          <p:cNvSpPr txBox="1"/>
          <p:nvPr>
            <p:ph type="title"/>
          </p:nvPr>
        </p:nvSpPr>
        <p:spPr>
          <a:xfrm>
            <a:off x="409800" y="2743200"/>
            <a:ext cx="5648100" cy="240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spcBef>
                <a:spcPts val="0"/>
              </a:spcBef>
              <a:spcAft>
                <a:spcPts val="0"/>
              </a:spcAft>
              <a:buClr>
                <a:schemeClr val="lt1"/>
              </a:buClr>
              <a:buSzPts val="35000"/>
              <a:buNone/>
              <a:defRPr sz="35000">
                <a:solidFill>
                  <a:schemeClr val="lt1"/>
                </a:solidFill>
              </a:defRPr>
            </a:lvl2pPr>
            <a:lvl3pPr lvl="2">
              <a:spcBef>
                <a:spcPts val="0"/>
              </a:spcBef>
              <a:spcAft>
                <a:spcPts val="0"/>
              </a:spcAft>
              <a:buClr>
                <a:schemeClr val="lt1"/>
              </a:buClr>
              <a:buSzPts val="35000"/>
              <a:buNone/>
              <a:defRPr sz="35000">
                <a:solidFill>
                  <a:schemeClr val="lt1"/>
                </a:solidFill>
              </a:defRPr>
            </a:lvl3pPr>
            <a:lvl4pPr lvl="3">
              <a:spcBef>
                <a:spcPts val="0"/>
              </a:spcBef>
              <a:spcAft>
                <a:spcPts val="0"/>
              </a:spcAft>
              <a:buClr>
                <a:schemeClr val="lt1"/>
              </a:buClr>
              <a:buSzPts val="35000"/>
              <a:buNone/>
              <a:defRPr sz="35000">
                <a:solidFill>
                  <a:schemeClr val="lt1"/>
                </a:solidFill>
              </a:defRPr>
            </a:lvl4pPr>
            <a:lvl5pPr lvl="4">
              <a:spcBef>
                <a:spcPts val="0"/>
              </a:spcBef>
              <a:spcAft>
                <a:spcPts val="0"/>
              </a:spcAft>
              <a:buClr>
                <a:schemeClr val="lt1"/>
              </a:buClr>
              <a:buSzPts val="35000"/>
              <a:buNone/>
              <a:defRPr sz="35000">
                <a:solidFill>
                  <a:schemeClr val="lt1"/>
                </a:solidFill>
              </a:defRPr>
            </a:lvl5pPr>
            <a:lvl6pPr lvl="5">
              <a:spcBef>
                <a:spcPts val="0"/>
              </a:spcBef>
              <a:spcAft>
                <a:spcPts val="0"/>
              </a:spcAft>
              <a:buClr>
                <a:schemeClr val="lt1"/>
              </a:buClr>
              <a:buSzPts val="35000"/>
              <a:buNone/>
              <a:defRPr sz="35000">
                <a:solidFill>
                  <a:schemeClr val="lt1"/>
                </a:solidFill>
              </a:defRPr>
            </a:lvl6pPr>
            <a:lvl7pPr lvl="6">
              <a:spcBef>
                <a:spcPts val="0"/>
              </a:spcBef>
              <a:spcAft>
                <a:spcPts val="0"/>
              </a:spcAft>
              <a:buClr>
                <a:schemeClr val="lt1"/>
              </a:buClr>
              <a:buSzPts val="35000"/>
              <a:buNone/>
              <a:defRPr sz="35000">
                <a:solidFill>
                  <a:schemeClr val="lt1"/>
                </a:solidFill>
              </a:defRPr>
            </a:lvl7pPr>
            <a:lvl8pPr lvl="7">
              <a:spcBef>
                <a:spcPts val="0"/>
              </a:spcBef>
              <a:spcAft>
                <a:spcPts val="0"/>
              </a:spcAft>
              <a:buClr>
                <a:schemeClr val="lt1"/>
              </a:buClr>
              <a:buSzPts val="35000"/>
              <a:buNone/>
              <a:defRPr sz="35000">
                <a:solidFill>
                  <a:schemeClr val="lt1"/>
                </a:solidFill>
              </a:defRPr>
            </a:lvl8pPr>
            <a:lvl9pPr lvl="8">
              <a:spcBef>
                <a:spcPts val="0"/>
              </a:spcBef>
              <a:spcAft>
                <a:spcPts val="0"/>
              </a:spcAft>
              <a:buClr>
                <a:schemeClr val="lt1"/>
              </a:buClr>
              <a:buSzPts val="35000"/>
              <a:buNone/>
              <a:defRPr sz="35000">
                <a:solidFill>
                  <a:schemeClr val="lt1"/>
                </a:solidFill>
              </a:defRPr>
            </a:lvl9pPr>
          </a:lstStyle>
          <a:p/>
        </p:txBody>
      </p:sp>
      <p:sp>
        <p:nvSpPr>
          <p:cNvPr id="17" name="Google Shape;17;p3"/>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rchivo"/>
              <a:buNone/>
              <a:defRPr b="0" sz="1400">
                <a:solidFill>
                  <a:schemeClr val="lt1"/>
                </a:solidFill>
                <a:latin typeface="Archivo"/>
                <a:ea typeface="Archivo"/>
                <a:cs typeface="Archivo"/>
                <a:sym typeface="Archivo"/>
              </a:defRPr>
            </a:lvl1pPr>
            <a:lvl2pPr lvl="1">
              <a:spcBef>
                <a:spcPts val="0"/>
              </a:spcBef>
              <a:spcAft>
                <a:spcPts val="0"/>
              </a:spcAft>
              <a:buSzPts val="1400"/>
              <a:buFont typeface="Archivo"/>
              <a:buNone/>
              <a:defRPr>
                <a:latin typeface="Archivo"/>
                <a:ea typeface="Archivo"/>
                <a:cs typeface="Archivo"/>
                <a:sym typeface="Archivo"/>
              </a:defRPr>
            </a:lvl2pPr>
            <a:lvl3pPr lvl="2">
              <a:spcBef>
                <a:spcPts val="0"/>
              </a:spcBef>
              <a:spcAft>
                <a:spcPts val="0"/>
              </a:spcAft>
              <a:buSzPts val="1400"/>
              <a:buFont typeface="Archivo"/>
              <a:buNone/>
              <a:defRPr>
                <a:latin typeface="Archivo"/>
                <a:ea typeface="Archivo"/>
                <a:cs typeface="Archivo"/>
                <a:sym typeface="Archivo"/>
              </a:defRPr>
            </a:lvl3pPr>
            <a:lvl4pPr lvl="3">
              <a:spcBef>
                <a:spcPts val="0"/>
              </a:spcBef>
              <a:spcAft>
                <a:spcPts val="0"/>
              </a:spcAft>
              <a:buSzPts val="1400"/>
              <a:buFont typeface="Archivo"/>
              <a:buNone/>
              <a:defRPr>
                <a:latin typeface="Archivo"/>
                <a:ea typeface="Archivo"/>
                <a:cs typeface="Archivo"/>
                <a:sym typeface="Archivo"/>
              </a:defRPr>
            </a:lvl4pPr>
            <a:lvl5pPr lvl="4">
              <a:spcBef>
                <a:spcPts val="0"/>
              </a:spcBef>
              <a:spcAft>
                <a:spcPts val="0"/>
              </a:spcAft>
              <a:buSzPts val="1400"/>
              <a:buFont typeface="Archivo"/>
              <a:buNone/>
              <a:defRPr>
                <a:latin typeface="Archivo"/>
                <a:ea typeface="Archivo"/>
                <a:cs typeface="Archivo"/>
                <a:sym typeface="Archivo"/>
              </a:defRPr>
            </a:lvl5pPr>
            <a:lvl6pPr lvl="5">
              <a:spcBef>
                <a:spcPts val="0"/>
              </a:spcBef>
              <a:spcAft>
                <a:spcPts val="0"/>
              </a:spcAft>
              <a:buSzPts val="1400"/>
              <a:buFont typeface="Archivo"/>
              <a:buNone/>
              <a:defRPr>
                <a:latin typeface="Archivo"/>
                <a:ea typeface="Archivo"/>
                <a:cs typeface="Archivo"/>
                <a:sym typeface="Archivo"/>
              </a:defRPr>
            </a:lvl6pPr>
            <a:lvl7pPr lvl="6">
              <a:spcBef>
                <a:spcPts val="0"/>
              </a:spcBef>
              <a:spcAft>
                <a:spcPts val="0"/>
              </a:spcAft>
              <a:buSzPts val="1400"/>
              <a:buFont typeface="Archivo"/>
              <a:buNone/>
              <a:defRPr>
                <a:latin typeface="Archivo"/>
                <a:ea typeface="Archivo"/>
                <a:cs typeface="Archivo"/>
                <a:sym typeface="Archivo"/>
              </a:defRPr>
            </a:lvl7pPr>
            <a:lvl8pPr lvl="7">
              <a:spcBef>
                <a:spcPts val="0"/>
              </a:spcBef>
              <a:spcAft>
                <a:spcPts val="0"/>
              </a:spcAft>
              <a:buSzPts val="1400"/>
              <a:buFont typeface="Archivo"/>
              <a:buNone/>
              <a:defRPr>
                <a:latin typeface="Archivo"/>
                <a:ea typeface="Archivo"/>
                <a:cs typeface="Archivo"/>
                <a:sym typeface="Archivo"/>
              </a:defRPr>
            </a:lvl8pPr>
            <a:lvl9pPr lvl="8">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342900" y="223625"/>
            <a:ext cx="8525100" cy="183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225" name="Google Shape;225;p2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226" name="Shape 226"/>
        <p:cNvGrpSpPr/>
        <p:nvPr/>
      </p:nvGrpSpPr>
      <p:grpSpPr>
        <a:xfrm>
          <a:off x="0" y="0"/>
          <a:ext cx="0" cy="0"/>
          <a:chOff x="0" y="0"/>
          <a:chExt cx="0" cy="0"/>
        </a:xfrm>
      </p:grpSpPr>
      <p:pic>
        <p:nvPicPr>
          <p:cNvPr descr="Design mock of a smartphone." id="227" name="Google Shape;227;p22"/>
          <p:cNvPicPr preferRelativeResize="0"/>
          <p:nvPr/>
        </p:nvPicPr>
        <p:blipFill>
          <a:blip r:embed="rId2">
            <a:alphaModFix/>
          </a:blip>
          <a:stretch>
            <a:fillRect/>
          </a:stretch>
        </p:blipFill>
        <p:spPr>
          <a:xfrm>
            <a:off x="776119" y="760213"/>
            <a:ext cx="2045398" cy="3618224"/>
          </a:xfrm>
          <a:prstGeom prst="rect">
            <a:avLst/>
          </a:prstGeom>
          <a:noFill/>
          <a:ln>
            <a:noFill/>
          </a:ln>
        </p:spPr>
      </p:pic>
      <p:pic>
        <p:nvPicPr>
          <p:cNvPr descr="Design mock of a tablet computer." id="228" name="Google Shape;228;p22"/>
          <p:cNvPicPr preferRelativeResize="0"/>
          <p:nvPr/>
        </p:nvPicPr>
        <p:blipFill rotWithShape="1">
          <a:blip r:embed="rId3">
            <a:alphaModFix/>
          </a:blip>
          <a:srcRect b="0" l="4471" r="4462" t="0"/>
          <a:stretch/>
        </p:blipFill>
        <p:spPr>
          <a:xfrm>
            <a:off x="3469416" y="760225"/>
            <a:ext cx="5023764" cy="3623074"/>
          </a:xfrm>
          <a:prstGeom prst="rect">
            <a:avLst/>
          </a:prstGeom>
          <a:noFill/>
          <a:ln>
            <a:noFill/>
          </a:ln>
        </p:spPr>
      </p:pic>
      <p:sp>
        <p:nvSpPr>
          <p:cNvPr id="229" name="Google Shape;229;p22"/>
          <p:cNvSpPr/>
          <p:nvPr>
            <p:ph idx="2" type="pic"/>
          </p:nvPr>
        </p:nvSpPr>
        <p:spPr>
          <a:xfrm>
            <a:off x="993900" y="844150"/>
            <a:ext cx="1614300" cy="3417000"/>
          </a:xfrm>
          <a:prstGeom prst="roundRect">
            <a:avLst>
              <a:gd fmla="val 12259" name="adj"/>
            </a:avLst>
          </a:prstGeom>
          <a:noFill/>
          <a:ln>
            <a:noFill/>
          </a:ln>
        </p:spPr>
      </p:sp>
      <p:sp>
        <p:nvSpPr>
          <p:cNvPr id="230" name="Google Shape;230;p22"/>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231" name="Shape 231"/>
        <p:cNvGrpSpPr/>
        <p:nvPr/>
      </p:nvGrpSpPr>
      <p:grpSpPr>
        <a:xfrm>
          <a:off x="0" y="0"/>
          <a:ext cx="0" cy="0"/>
          <a:chOff x="0" y="0"/>
          <a:chExt cx="0" cy="0"/>
        </a:xfrm>
      </p:grpSpPr>
      <p:pic>
        <p:nvPicPr>
          <p:cNvPr descr="Design mock of a smartphone." id="232" name="Google Shape;232;p23"/>
          <p:cNvPicPr preferRelativeResize="0"/>
          <p:nvPr/>
        </p:nvPicPr>
        <p:blipFill>
          <a:blip r:embed="rId2">
            <a:alphaModFix/>
          </a:blip>
          <a:stretch>
            <a:fillRect/>
          </a:stretch>
        </p:blipFill>
        <p:spPr>
          <a:xfrm>
            <a:off x="595000" y="414700"/>
            <a:ext cx="2438799" cy="4314097"/>
          </a:xfrm>
          <a:prstGeom prst="rect">
            <a:avLst/>
          </a:prstGeom>
          <a:noFill/>
          <a:ln>
            <a:noFill/>
          </a:ln>
        </p:spPr>
      </p:pic>
      <p:sp>
        <p:nvSpPr>
          <p:cNvPr id="233" name="Google Shape;233;p23"/>
          <p:cNvSpPr/>
          <p:nvPr>
            <p:ph idx="2" type="pic"/>
          </p:nvPr>
        </p:nvSpPr>
        <p:spPr>
          <a:xfrm>
            <a:off x="868900" y="515475"/>
            <a:ext cx="1911000" cy="4078200"/>
          </a:xfrm>
          <a:prstGeom prst="roundRect">
            <a:avLst>
              <a:gd fmla="val 10964" name="adj"/>
            </a:avLst>
          </a:prstGeom>
          <a:noFill/>
          <a:ln>
            <a:noFill/>
          </a:ln>
        </p:spPr>
      </p:sp>
      <p:pic>
        <p:nvPicPr>
          <p:cNvPr descr="Design mock of a smartphone." id="234" name="Google Shape;234;p23"/>
          <p:cNvPicPr preferRelativeResize="0"/>
          <p:nvPr/>
        </p:nvPicPr>
        <p:blipFill>
          <a:blip r:embed="rId2">
            <a:alphaModFix/>
          </a:blip>
          <a:stretch>
            <a:fillRect/>
          </a:stretch>
        </p:blipFill>
        <p:spPr>
          <a:xfrm>
            <a:off x="3352600" y="414700"/>
            <a:ext cx="2438799" cy="4314097"/>
          </a:xfrm>
          <a:prstGeom prst="rect">
            <a:avLst/>
          </a:prstGeom>
          <a:noFill/>
          <a:ln>
            <a:noFill/>
          </a:ln>
        </p:spPr>
      </p:pic>
      <p:sp>
        <p:nvSpPr>
          <p:cNvPr id="235" name="Google Shape;235;p23"/>
          <p:cNvSpPr/>
          <p:nvPr>
            <p:ph idx="3" type="pic"/>
          </p:nvPr>
        </p:nvSpPr>
        <p:spPr>
          <a:xfrm>
            <a:off x="3626500" y="515475"/>
            <a:ext cx="1911000" cy="4078200"/>
          </a:xfrm>
          <a:prstGeom prst="roundRect">
            <a:avLst>
              <a:gd fmla="val 10964" name="adj"/>
            </a:avLst>
          </a:prstGeom>
          <a:noFill/>
          <a:ln>
            <a:noFill/>
          </a:ln>
        </p:spPr>
      </p:sp>
      <p:pic>
        <p:nvPicPr>
          <p:cNvPr descr="Design mock of a smartphone." id="236" name="Google Shape;236;p23"/>
          <p:cNvPicPr preferRelativeResize="0"/>
          <p:nvPr/>
        </p:nvPicPr>
        <p:blipFill>
          <a:blip r:embed="rId2">
            <a:alphaModFix/>
          </a:blip>
          <a:stretch>
            <a:fillRect/>
          </a:stretch>
        </p:blipFill>
        <p:spPr>
          <a:xfrm>
            <a:off x="6110200" y="414700"/>
            <a:ext cx="2438799" cy="4314097"/>
          </a:xfrm>
          <a:prstGeom prst="rect">
            <a:avLst/>
          </a:prstGeom>
          <a:noFill/>
          <a:ln>
            <a:noFill/>
          </a:ln>
        </p:spPr>
      </p:pic>
      <p:sp>
        <p:nvSpPr>
          <p:cNvPr id="237" name="Google Shape;237;p23"/>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238" name="Shape 238"/>
        <p:cNvGrpSpPr/>
        <p:nvPr/>
      </p:nvGrpSpPr>
      <p:grpSpPr>
        <a:xfrm>
          <a:off x="0" y="0"/>
          <a:ext cx="0" cy="0"/>
          <a:chOff x="0" y="0"/>
          <a:chExt cx="0" cy="0"/>
        </a:xfrm>
      </p:grpSpPr>
      <p:pic>
        <p:nvPicPr>
          <p:cNvPr descr="Design mock of a desktop computer." id="239" name="Google Shape;239;p24"/>
          <p:cNvPicPr preferRelativeResize="0"/>
          <p:nvPr/>
        </p:nvPicPr>
        <p:blipFill>
          <a:blip r:embed="rId2">
            <a:alphaModFix/>
          </a:blip>
          <a:stretch>
            <a:fillRect/>
          </a:stretch>
        </p:blipFill>
        <p:spPr>
          <a:xfrm>
            <a:off x="1874249" y="304725"/>
            <a:ext cx="5395502" cy="4534052"/>
          </a:xfrm>
          <a:prstGeom prst="rect">
            <a:avLst/>
          </a:prstGeom>
          <a:noFill/>
          <a:ln>
            <a:noFill/>
          </a:ln>
        </p:spPr>
      </p:pic>
      <p:sp>
        <p:nvSpPr>
          <p:cNvPr id="240" name="Google Shape;240;p24"/>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41" name="Shape 241"/>
        <p:cNvGrpSpPr/>
        <p:nvPr/>
      </p:nvGrpSpPr>
      <p:grpSpPr>
        <a:xfrm>
          <a:off x="0" y="0"/>
          <a:ext cx="0" cy="0"/>
          <a:chOff x="0" y="0"/>
          <a:chExt cx="0" cy="0"/>
        </a:xfrm>
      </p:grpSpPr>
      <p:sp>
        <p:nvSpPr>
          <p:cNvPr id="242" name="Google Shape;242;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43" name="Google Shape;24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44" name="Google Shape;2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45" name="Shape 245"/>
        <p:cNvGrpSpPr/>
        <p:nvPr/>
      </p:nvGrpSpPr>
      <p:grpSpPr>
        <a:xfrm>
          <a:off x="0" y="0"/>
          <a:ext cx="0" cy="0"/>
          <a:chOff x="0" y="0"/>
          <a:chExt cx="0" cy="0"/>
        </a:xfrm>
      </p:grpSpPr>
      <p:sp>
        <p:nvSpPr>
          <p:cNvPr id="246" name="Google Shape;24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7" name="Google Shape;2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48" name="Shape 248"/>
        <p:cNvGrpSpPr/>
        <p:nvPr/>
      </p:nvGrpSpPr>
      <p:grpSpPr>
        <a:xfrm>
          <a:off x="0" y="0"/>
          <a:ext cx="0" cy="0"/>
          <a:chOff x="0" y="0"/>
          <a:chExt cx="0" cy="0"/>
        </a:xfrm>
      </p:grpSpPr>
      <p:sp>
        <p:nvSpPr>
          <p:cNvPr id="249" name="Google Shape;2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1" name="Google Shape;2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52" name="Shape 252"/>
        <p:cNvGrpSpPr/>
        <p:nvPr/>
      </p:nvGrpSpPr>
      <p:grpSpPr>
        <a:xfrm>
          <a:off x="0" y="0"/>
          <a:ext cx="0" cy="0"/>
          <a:chOff x="0" y="0"/>
          <a:chExt cx="0" cy="0"/>
        </a:xfrm>
      </p:grpSpPr>
      <p:sp>
        <p:nvSpPr>
          <p:cNvPr id="253" name="Google Shape;2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2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5" name="Google Shape;255;p2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7" name="Shape 257"/>
        <p:cNvGrpSpPr/>
        <p:nvPr/>
      </p:nvGrpSpPr>
      <p:grpSpPr>
        <a:xfrm>
          <a:off x="0" y="0"/>
          <a:ext cx="0" cy="0"/>
          <a:chOff x="0" y="0"/>
          <a:chExt cx="0" cy="0"/>
        </a:xfrm>
      </p:grpSpPr>
      <p:sp>
        <p:nvSpPr>
          <p:cNvPr id="258" name="Google Shape;25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2" name="Google Shape;262;p3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3" name="Google Shape;26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18" name="Shape 18"/>
        <p:cNvGrpSpPr/>
        <p:nvPr/>
      </p:nvGrpSpPr>
      <p:grpSpPr>
        <a:xfrm>
          <a:off x="0" y="0"/>
          <a:ext cx="0" cy="0"/>
          <a:chOff x="0" y="0"/>
          <a:chExt cx="0" cy="0"/>
        </a:xfrm>
      </p:grpSpPr>
      <p:sp>
        <p:nvSpPr>
          <p:cNvPr id="19" name="Google Shape;19;p4"/>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 name="Google Shape;20;p4"/>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 name="Google Shape;21;p4"/>
          <p:cNvSpPr/>
          <p:nvPr>
            <p:ph idx="2" type="pic"/>
          </p:nvPr>
        </p:nvSpPr>
        <p:spPr>
          <a:xfrm>
            <a:off x="4629150" y="2604950"/>
            <a:ext cx="4286100" cy="2042100"/>
          </a:xfrm>
          <a:prstGeom prst="roundRect">
            <a:avLst>
              <a:gd fmla="val 10953" name="adj"/>
            </a:avLst>
          </a:prstGeom>
          <a:noFill/>
          <a:ln>
            <a:noFill/>
          </a:ln>
        </p:spPr>
      </p:sp>
      <p:sp>
        <p:nvSpPr>
          <p:cNvPr id="22" name="Google Shape;22;p4"/>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 name="Google Shape;24;p4"/>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25" name="Google Shape;25;p4"/>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 name="Google Shape;26;p4"/>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 name="Google Shape;28;p4"/>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29" name="Google Shape;29;p4"/>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 name="Google Shape;30;p4"/>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 name="Google Shape;32;p4"/>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33" name="Google Shape;33;p4"/>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 name="Google Shape;34;p4"/>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 name="Google Shape;35;p4"/>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Clr>
                <a:schemeClr val="lt1"/>
              </a:buClr>
              <a:buSzPts val="2400"/>
              <a:buNone/>
              <a:defRPr>
                <a:solidFill>
                  <a:schemeClr val="lt1"/>
                </a:solidFill>
              </a:defRPr>
            </a:lvl1pPr>
            <a:lvl2pPr lvl="1">
              <a:lnSpc>
                <a:spcPct val="50000"/>
              </a:lnSpc>
              <a:spcBef>
                <a:spcPts val="0"/>
              </a:spcBef>
              <a:spcAft>
                <a:spcPts val="0"/>
              </a:spcAft>
              <a:buClr>
                <a:schemeClr val="lt1"/>
              </a:buClr>
              <a:buSzPts val="1400"/>
              <a:buNone/>
              <a:defRPr>
                <a:solidFill>
                  <a:schemeClr val="lt1"/>
                </a:solidFill>
              </a:defRPr>
            </a:lvl2pPr>
            <a:lvl3pPr lvl="2">
              <a:lnSpc>
                <a:spcPct val="50000"/>
              </a:lnSpc>
              <a:spcBef>
                <a:spcPts val="0"/>
              </a:spcBef>
              <a:spcAft>
                <a:spcPts val="0"/>
              </a:spcAft>
              <a:buClr>
                <a:schemeClr val="lt1"/>
              </a:buClr>
              <a:buSzPts val="1400"/>
              <a:buNone/>
              <a:defRPr>
                <a:solidFill>
                  <a:schemeClr val="lt1"/>
                </a:solidFill>
              </a:defRPr>
            </a:lvl3pPr>
            <a:lvl4pPr lvl="3">
              <a:lnSpc>
                <a:spcPct val="50000"/>
              </a:lnSpc>
              <a:spcBef>
                <a:spcPts val="0"/>
              </a:spcBef>
              <a:spcAft>
                <a:spcPts val="0"/>
              </a:spcAft>
              <a:buClr>
                <a:schemeClr val="lt1"/>
              </a:buClr>
              <a:buSzPts val="1400"/>
              <a:buNone/>
              <a:defRPr>
                <a:solidFill>
                  <a:schemeClr val="lt1"/>
                </a:solidFill>
              </a:defRPr>
            </a:lvl4pPr>
            <a:lvl5pPr lvl="4">
              <a:lnSpc>
                <a:spcPct val="50000"/>
              </a:lnSpc>
              <a:spcBef>
                <a:spcPts val="0"/>
              </a:spcBef>
              <a:spcAft>
                <a:spcPts val="0"/>
              </a:spcAft>
              <a:buClr>
                <a:schemeClr val="lt1"/>
              </a:buClr>
              <a:buSzPts val="1400"/>
              <a:buNone/>
              <a:defRPr>
                <a:solidFill>
                  <a:schemeClr val="lt1"/>
                </a:solidFill>
              </a:defRPr>
            </a:lvl5pPr>
            <a:lvl6pPr lvl="5">
              <a:lnSpc>
                <a:spcPct val="50000"/>
              </a:lnSpc>
              <a:spcBef>
                <a:spcPts val="0"/>
              </a:spcBef>
              <a:spcAft>
                <a:spcPts val="0"/>
              </a:spcAft>
              <a:buClr>
                <a:schemeClr val="lt1"/>
              </a:buClr>
              <a:buSzPts val="1400"/>
              <a:buNone/>
              <a:defRPr>
                <a:solidFill>
                  <a:schemeClr val="lt1"/>
                </a:solidFill>
              </a:defRPr>
            </a:lvl6pPr>
            <a:lvl7pPr lvl="6">
              <a:lnSpc>
                <a:spcPct val="50000"/>
              </a:lnSpc>
              <a:spcBef>
                <a:spcPts val="0"/>
              </a:spcBef>
              <a:spcAft>
                <a:spcPts val="0"/>
              </a:spcAft>
              <a:buClr>
                <a:schemeClr val="lt1"/>
              </a:buClr>
              <a:buSzPts val="1400"/>
              <a:buNone/>
              <a:defRPr>
                <a:solidFill>
                  <a:schemeClr val="lt1"/>
                </a:solidFill>
              </a:defRPr>
            </a:lvl7pPr>
            <a:lvl8pPr lvl="7">
              <a:lnSpc>
                <a:spcPct val="50000"/>
              </a:lnSpc>
              <a:spcBef>
                <a:spcPts val="0"/>
              </a:spcBef>
              <a:spcAft>
                <a:spcPts val="0"/>
              </a:spcAft>
              <a:buClr>
                <a:schemeClr val="lt1"/>
              </a:buClr>
              <a:buSzPts val="1400"/>
              <a:buNone/>
              <a:defRPr>
                <a:solidFill>
                  <a:schemeClr val="lt1"/>
                </a:solidFill>
              </a:defRPr>
            </a:lvl8pPr>
            <a:lvl9pPr lvl="8">
              <a:lnSpc>
                <a:spcPct val="50000"/>
              </a:lnSpc>
              <a:spcBef>
                <a:spcPts val="0"/>
              </a:spcBef>
              <a:spcAft>
                <a:spcPts val="0"/>
              </a:spcAft>
              <a:buClr>
                <a:schemeClr val="lt1"/>
              </a:buClr>
              <a:buSzPts val="1400"/>
              <a:buNone/>
              <a:defRPr>
                <a:solidFill>
                  <a:schemeClr val="lt1"/>
                </a:solidFill>
              </a:defRPr>
            </a:lvl9pPr>
          </a:lstStyle>
          <a:p/>
        </p:txBody>
      </p:sp>
      <p:sp>
        <p:nvSpPr>
          <p:cNvPr id="36" name="Google Shape;36;p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 name="Google Shape;37;p4"/>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38" name="Google Shape;38;p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64" name="Shape 264"/>
        <p:cNvGrpSpPr/>
        <p:nvPr/>
      </p:nvGrpSpPr>
      <p:grpSpPr>
        <a:xfrm>
          <a:off x="0" y="0"/>
          <a:ext cx="0" cy="0"/>
          <a:chOff x="0" y="0"/>
          <a:chExt cx="0" cy="0"/>
        </a:xfrm>
      </p:grpSpPr>
      <p:sp>
        <p:nvSpPr>
          <p:cNvPr id="265" name="Google Shape;265;p3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6" name="Google Shape;26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67" name="Shape 267"/>
        <p:cNvGrpSpPr/>
        <p:nvPr/>
      </p:nvGrpSpPr>
      <p:grpSpPr>
        <a:xfrm>
          <a:off x="0" y="0"/>
          <a:ext cx="0" cy="0"/>
          <a:chOff x="0" y="0"/>
          <a:chExt cx="0" cy="0"/>
        </a:xfrm>
      </p:grpSpPr>
      <p:sp>
        <p:nvSpPr>
          <p:cNvPr id="268" name="Google Shape;268;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0" name="Google Shape;270;p3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1" name="Google Shape;271;p3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2" name="Google Shape;27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Archivo"/>
                <a:ea typeface="Archivo"/>
                <a:cs typeface="Archivo"/>
                <a:sym typeface="Archivo"/>
              </a:defRPr>
            </a:lvl1pPr>
            <a:lvl2pPr lvl="1">
              <a:buNone/>
              <a:defRPr>
                <a:latin typeface="Archivo"/>
                <a:ea typeface="Archivo"/>
                <a:cs typeface="Archivo"/>
                <a:sym typeface="Archivo"/>
              </a:defRPr>
            </a:lvl2pPr>
            <a:lvl3pPr lvl="2">
              <a:buNone/>
              <a:defRPr>
                <a:latin typeface="Archivo"/>
                <a:ea typeface="Archivo"/>
                <a:cs typeface="Archivo"/>
                <a:sym typeface="Archivo"/>
              </a:defRPr>
            </a:lvl3pPr>
            <a:lvl4pPr lvl="3">
              <a:buNone/>
              <a:defRPr>
                <a:latin typeface="Archivo"/>
                <a:ea typeface="Archivo"/>
                <a:cs typeface="Archivo"/>
                <a:sym typeface="Archivo"/>
              </a:defRPr>
            </a:lvl4pPr>
            <a:lvl5pPr lvl="4">
              <a:buNone/>
              <a:defRPr>
                <a:latin typeface="Archivo"/>
                <a:ea typeface="Archivo"/>
                <a:cs typeface="Archivo"/>
                <a:sym typeface="Archivo"/>
              </a:defRPr>
            </a:lvl5pPr>
            <a:lvl6pPr lvl="5">
              <a:buNone/>
              <a:defRPr>
                <a:latin typeface="Archivo"/>
                <a:ea typeface="Archivo"/>
                <a:cs typeface="Archivo"/>
                <a:sym typeface="Archivo"/>
              </a:defRPr>
            </a:lvl6pPr>
            <a:lvl7pPr lvl="6">
              <a:buNone/>
              <a:defRPr>
                <a:latin typeface="Archivo"/>
                <a:ea typeface="Archivo"/>
                <a:cs typeface="Archivo"/>
                <a:sym typeface="Archivo"/>
              </a:defRPr>
            </a:lvl7pPr>
            <a:lvl8pPr lvl="7">
              <a:buNone/>
              <a:defRPr>
                <a:latin typeface="Archivo"/>
                <a:ea typeface="Archivo"/>
                <a:cs typeface="Archivo"/>
                <a:sym typeface="Archivo"/>
              </a:defRPr>
            </a:lvl8pPr>
            <a:lvl9pPr lvl="8">
              <a:buNone/>
              <a:defRPr>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73" name="Shape 273"/>
        <p:cNvGrpSpPr/>
        <p:nvPr/>
      </p:nvGrpSpPr>
      <p:grpSpPr>
        <a:xfrm>
          <a:off x="0" y="0"/>
          <a:ext cx="0" cy="0"/>
          <a:chOff x="0" y="0"/>
          <a:chExt cx="0" cy="0"/>
        </a:xfrm>
      </p:grpSpPr>
      <p:sp>
        <p:nvSpPr>
          <p:cNvPr id="274" name="Google Shape;274;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275" name="Google Shape;27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76" name="Shape 276"/>
        <p:cNvGrpSpPr/>
        <p:nvPr/>
      </p:nvGrpSpPr>
      <p:grpSpPr>
        <a:xfrm>
          <a:off x="0" y="0"/>
          <a:ext cx="0" cy="0"/>
          <a:chOff x="0" y="0"/>
          <a:chExt cx="0" cy="0"/>
        </a:xfrm>
      </p:grpSpPr>
      <p:sp>
        <p:nvSpPr>
          <p:cNvPr id="277" name="Google Shape;277;p3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8" name="Google Shape;278;p34"/>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279" name="Google Shape;279;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0" name="Shape 280"/>
        <p:cNvGrpSpPr/>
        <p:nvPr/>
      </p:nvGrpSpPr>
      <p:grpSpPr>
        <a:xfrm>
          <a:off x="0" y="0"/>
          <a:ext cx="0" cy="0"/>
          <a:chOff x="0" y="0"/>
          <a:chExt cx="0" cy="0"/>
        </a:xfrm>
      </p:grpSpPr>
      <p:sp>
        <p:nvSpPr>
          <p:cNvPr id="281" name="Google Shape;28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82" name="Shape 282"/>
        <p:cNvGrpSpPr/>
        <p:nvPr/>
      </p:nvGrpSpPr>
      <p:grpSpPr>
        <a:xfrm>
          <a:off x="0" y="0"/>
          <a:ext cx="0" cy="0"/>
          <a:chOff x="0" y="0"/>
          <a:chExt cx="0" cy="0"/>
        </a:xfrm>
      </p:grpSpPr>
      <p:sp>
        <p:nvSpPr>
          <p:cNvPr id="283" name="Google Shape;283;p36"/>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6" name="Google Shape;286;p3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7" name="Google Shape;287;p3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8" name="Google Shape;288;p3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89" name="Google Shape;289;p3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290" name="Google Shape;290;p3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91" name="Shape 291"/>
        <p:cNvGrpSpPr/>
        <p:nvPr/>
      </p:nvGrpSpPr>
      <p:grpSpPr>
        <a:xfrm>
          <a:off x="0" y="0"/>
          <a:ext cx="0" cy="0"/>
          <a:chOff x="0" y="0"/>
          <a:chExt cx="0" cy="0"/>
        </a:xfrm>
      </p:grpSpPr>
      <p:sp>
        <p:nvSpPr>
          <p:cNvPr id="292" name="Google Shape;29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3" name="Google Shape;293;p37"/>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94" name="Google Shape;294;p37"/>
          <p:cNvSpPr/>
          <p:nvPr>
            <p:ph idx="2" type="pic"/>
          </p:nvPr>
        </p:nvSpPr>
        <p:spPr>
          <a:xfrm>
            <a:off x="4992024" y="1152775"/>
            <a:ext cx="3840300" cy="3416400"/>
          </a:xfrm>
          <a:prstGeom prst="rect">
            <a:avLst/>
          </a:prstGeom>
          <a:noFill/>
          <a:ln>
            <a:noFill/>
          </a:ln>
        </p:spPr>
      </p:sp>
      <p:sp>
        <p:nvSpPr>
          <p:cNvPr id="295" name="Google Shape;295;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96" name="Shape 296"/>
        <p:cNvGrpSpPr/>
        <p:nvPr/>
      </p:nvGrpSpPr>
      <p:grpSpPr>
        <a:xfrm>
          <a:off x="0" y="0"/>
          <a:ext cx="0" cy="0"/>
          <a:chOff x="0" y="0"/>
          <a:chExt cx="0" cy="0"/>
        </a:xfrm>
      </p:grpSpPr>
      <p:sp>
        <p:nvSpPr>
          <p:cNvPr id="297" name="Google Shape;29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8" name="Google Shape;298;p3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9" name="Google Shape;299;p38"/>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0" name="Google Shape;300;p38"/>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1" name="Google Shape;301;p3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02" name="Google Shape;302;p3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03" name="Shape 303"/>
        <p:cNvGrpSpPr/>
        <p:nvPr/>
      </p:nvGrpSpPr>
      <p:grpSpPr>
        <a:xfrm>
          <a:off x="0" y="0"/>
          <a:ext cx="0" cy="0"/>
          <a:chOff x="0" y="0"/>
          <a:chExt cx="0" cy="0"/>
        </a:xfrm>
      </p:grpSpPr>
      <p:sp>
        <p:nvSpPr>
          <p:cNvPr id="304" name="Google Shape;30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39"/>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6" name="Google Shape;306;p39"/>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7" name="Google Shape;307;p39"/>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8" name="Google Shape;308;p39"/>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9" name="Google Shape;309;p39"/>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10" name="Google Shape;310;p39"/>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11" name="Google Shape;311;p39"/>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12" name="Shape 312"/>
        <p:cNvGrpSpPr/>
        <p:nvPr/>
      </p:nvGrpSpPr>
      <p:grpSpPr>
        <a:xfrm>
          <a:off x="0" y="0"/>
          <a:ext cx="0" cy="0"/>
          <a:chOff x="0" y="0"/>
          <a:chExt cx="0" cy="0"/>
        </a:xfrm>
      </p:grpSpPr>
      <p:sp>
        <p:nvSpPr>
          <p:cNvPr id="313" name="Google Shape;31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4" name="Google Shape;314;p40"/>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5" name="Google Shape;315;p40"/>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6" name="Google Shape;316;p40"/>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7" name="Google Shape;317;p40"/>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8" name="Google Shape;318;p40"/>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9" name="Google Shape;319;p4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0" name="Google Shape;320;p4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1" name="Google Shape;321;p4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22" name="Google Shape;322;p4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 name="Google Shape;41;p5"/>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42" name="Google Shape;42;p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23" name="Shape 323"/>
        <p:cNvGrpSpPr/>
        <p:nvPr/>
      </p:nvGrpSpPr>
      <p:grpSpPr>
        <a:xfrm>
          <a:off x="0" y="0"/>
          <a:ext cx="0" cy="0"/>
          <a:chOff x="0" y="0"/>
          <a:chExt cx="0" cy="0"/>
        </a:xfrm>
      </p:grpSpPr>
      <p:sp>
        <p:nvSpPr>
          <p:cNvPr id="324" name="Google Shape;3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6" name="Google Shape;326;p4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27" name="Shape 327"/>
        <p:cNvGrpSpPr/>
        <p:nvPr/>
      </p:nvGrpSpPr>
      <p:grpSpPr>
        <a:xfrm>
          <a:off x="0" y="0"/>
          <a:ext cx="0" cy="0"/>
          <a:chOff x="0" y="0"/>
          <a:chExt cx="0" cy="0"/>
        </a:xfrm>
      </p:grpSpPr>
      <p:sp>
        <p:nvSpPr>
          <p:cNvPr id="328" name="Google Shape;328;p42"/>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9" name="Google Shape;329;p42"/>
          <p:cNvSpPr/>
          <p:nvPr>
            <p:ph idx="2" type="pic"/>
          </p:nvPr>
        </p:nvSpPr>
        <p:spPr>
          <a:xfrm>
            <a:off x="4804825" y="1133300"/>
            <a:ext cx="4027500" cy="2392800"/>
          </a:xfrm>
          <a:prstGeom prst="rect">
            <a:avLst/>
          </a:prstGeom>
          <a:noFill/>
          <a:ln>
            <a:noFill/>
          </a:ln>
        </p:spPr>
      </p:sp>
      <p:sp>
        <p:nvSpPr>
          <p:cNvPr id="330" name="Google Shape;330;p42"/>
          <p:cNvSpPr/>
          <p:nvPr>
            <p:ph idx="3" type="pic"/>
          </p:nvPr>
        </p:nvSpPr>
        <p:spPr>
          <a:xfrm>
            <a:off x="311725" y="1133300"/>
            <a:ext cx="4027500" cy="2392800"/>
          </a:xfrm>
          <a:prstGeom prst="rect">
            <a:avLst/>
          </a:prstGeom>
          <a:noFill/>
          <a:ln>
            <a:noFill/>
          </a:ln>
        </p:spPr>
      </p:sp>
      <p:sp>
        <p:nvSpPr>
          <p:cNvPr id="331" name="Google Shape;331;p42"/>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2" name="Google Shape;33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3" name="Google Shape;33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4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35" name="Google Shape;335;p4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36" name="Shape 336"/>
        <p:cNvGrpSpPr/>
        <p:nvPr/>
      </p:nvGrpSpPr>
      <p:grpSpPr>
        <a:xfrm>
          <a:off x="0" y="0"/>
          <a:ext cx="0" cy="0"/>
          <a:chOff x="0" y="0"/>
          <a:chExt cx="0" cy="0"/>
        </a:xfrm>
      </p:grpSpPr>
      <p:sp>
        <p:nvSpPr>
          <p:cNvPr id="337" name="Google Shape;337;p43"/>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8" name="Google Shape;338;p43"/>
          <p:cNvSpPr/>
          <p:nvPr>
            <p:ph idx="2" type="pic"/>
          </p:nvPr>
        </p:nvSpPr>
        <p:spPr>
          <a:xfrm>
            <a:off x="6205225" y="1128325"/>
            <a:ext cx="2627100" cy="2273100"/>
          </a:xfrm>
          <a:prstGeom prst="rect">
            <a:avLst/>
          </a:prstGeom>
          <a:noFill/>
          <a:ln>
            <a:noFill/>
          </a:ln>
        </p:spPr>
      </p:sp>
      <p:sp>
        <p:nvSpPr>
          <p:cNvPr id="339" name="Google Shape;339;p43"/>
          <p:cNvSpPr/>
          <p:nvPr>
            <p:ph idx="3" type="pic"/>
          </p:nvPr>
        </p:nvSpPr>
        <p:spPr>
          <a:xfrm>
            <a:off x="311725" y="1128325"/>
            <a:ext cx="2627100" cy="2273100"/>
          </a:xfrm>
          <a:prstGeom prst="rect">
            <a:avLst/>
          </a:prstGeom>
          <a:noFill/>
          <a:ln>
            <a:noFill/>
          </a:ln>
        </p:spPr>
      </p:sp>
      <p:sp>
        <p:nvSpPr>
          <p:cNvPr id="340" name="Google Shape;340;p43"/>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1" name="Google Shape;341;p43"/>
          <p:cNvSpPr/>
          <p:nvPr>
            <p:ph idx="5" type="pic"/>
          </p:nvPr>
        </p:nvSpPr>
        <p:spPr>
          <a:xfrm>
            <a:off x="3255250" y="1128325"/>
            <a:ext cx="2627100" cy="2273100"/>
          </a:xfrm>
          <a:prstGeom prst="rect">
            <a:avLst/>
          </a:prstGeom>
          <a:noFill/>
          <a:ln>
            <a:noFill/>
          </a:ln>
        </p:spPr>
      </p:sp>
      <p:sp>
        <p:nvSpPr>
          <p:cNvPr id="342" name="Google Shape;342;p43"/>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3" name="Google Shape;3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4" name="Google Shape;34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4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46" name="Google Shape;346;p4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47" name="Google Shape;347;p4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48" name="Shape 348"/>
        <p:cNvGrpSpPr/>
        <p:nvPr/>
      </p:nvGrpSpPr>
      <p:grpSpPr>
        <a:xfrm>
          <a:off x="0" y="0"/>
          <a:ext cx="0" cy="0"/>
          <a:chOff x="0" y="0"/>
          <a:chExt cx="0" cy="0"/>
        </a:xfrm>
      </p:grpSpPr>
      <p:sp>
        <p:nvSpPr>
          <p:cNvPr id="349" name="Google Shape;349;p44"/>
          <p:cNvSpPr/>
          <p:nvPr>
            <p:ph idx="2" type="pic"/>
          </p:nvPr>
        </p:nvSpPr>
        <p:spPr>
          <a:xfrm>
            <a:off x="311700" y="445025"/>
            <a:ext cx="8520600" cy="4218300"/>
          </a:xfrm>
          <a:prstGeom prst="rect">
            <a:avLst/>
          </a:prstGeom>
          <a:noFill/>
          <a:ln>
            <a:noFill/>
          </a:ln>
        </p:spPr>
      </p:sp>
      <p:sp>
        <p:nvSpPr>
          <p:cNvPr id="350" name="Google Shape;35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51" name="Shape 351"/>
        <p:cNvGrpSpPr/>
        <p:nvPr/>
      </p:nvGrpSpPr>
      <p:grpSpPr>
        <a:xfrm>
          <a:off x="0" y="0"/>
          <a:ext cx="0" cy="0"/>
          <a:chOff x="0" y="0"/>
          <a:chExt cx="0" cy="0"/>
        </a:xfrm>
      </p:grpSpPr>
      <p:sp>
        <p:nvSpPr>
          <p:cNvPr id="352" name="Google Shape;352;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3" name="Google Shape;353;p45"/>
          <p:cNvSpPr/>
          <p:nvPr>
            <p:ph idx="2" type="pic"/>
          </p:nvPr>
        </p:nvSpPr>
        <p:spPr>
          <a:xfrm>
            <a:off x="3389600" y="118913"/>
            <a:ext cx="1643700" cy="1535100"/>
          </a:xfrm>
          <a:prstGeom prst="rect">
            <a:avLst/>
          </a:prstGeom>
          <a:noFill/>
          <a:ln>
            <a:noFill/>
          </a:ln>
        </p:spPr>
      </p:sp>
      <p:sp>
        <p:nvSpPr>
          <p:cNvPr id="354" name="Google Shape;354;p45"/>
          <p:cNvSpPr/>
          <p:nvPr>
            <p:ph idx="3" type="pic"/>
          </p:nvPr>
        </p:nvSpPr>
        <p:spPr>
          <a:xfrm>
            <a:off x="5195935" y="118913"/>
            <a:ext cx="1643700" cy="1535100"/>
          </a:xfrm>
          <a:prstGeom prst="rect">
            <a:avLst/>
          </a:prstGeom>
          <a:noFill/>
          <a:ln>
            <a:noFill/>
          </a:ln>
        </p:spPr>
      </p:sp>
      <p:sp>
        <p:nvSpPr>
          <p:cNvPr id="355" name="Google Shape;355;p45"/>
          <p:cNvSpPr/>
          <p:nvPr>
            <p:ph idx="4" type="pic"/>
          </p:nvPr>
        </p:nvSpPr>
        <p:spPr>
          <a:xfrm>
            <a:off x="7002270" y="118913"/>
            <a:ext cx="1643700" cy="1535100"/>
          </a:xfrm>
          <a:prstGeom prst="rect">
            <a:avLst/>
          </a:prstGeom>
          <a:noFill/>
          <a:ln>
            <a:noFill/>
          </a:ln>
        </p:spPr>
      </p:sp>
      <p:sp>
        <p:nvSpPr>
          <p:cNvPr id="356" name="Google Shape;356;p45"/>
          <p:cNvSpPr/>
          <p:nvPr>
            <p:ph idx="5" type="pic"/>
          </p:nvPr>
        </p:nvSpPr>
        <p:spPr>
          <a:xfrm>
            <a:off x="3389588" y="1804212"/>
            <a:ext cx="1643700" cy="1535100"/>
          </a:xfrm>
          <a:prstGeom prst="rect">
            <a:avLst/>
          </a:prstGeom>
          <a:noFill/>
          <a:ln>
            <a:noFill/>
          </a:ln>
        </p:spPr>
      </p:sp>
      <p:sp>
        <p:nvSpPr>
          <p:cNvPr id="357" name="Google Shape;357;p45"/>
          <p:cNvSpPr/>
          <p:nvPr>
            <p:ph idx="6" type="pic"/>
          </p:nvPr>
        </p:nvSpPr>
        <p:spPr>
          <a:xfrm>
            <a:off x="5195922" y="1804212"/>
            <a:ext cx="1643700" cy="1535100"/>
          </a:xfrm>
          <a:prstGeom prst="rect">
            <a:avLst/>
          </a:prstGeom>
          <a:noFill/>
          <a:ln>
            <a:noFill/>
          </a:ln>
        </p:spPr>
      </p:sp>
      <p:sp>
        <p:nvSpPr>
          <p:cNvPr id="358" name="Google Shape;358;p45"/>
          <p:cNvSpPr/>
          <p:nvPr>
            <p:ph idx="7" type="pic"/>
          </p:nvPr>
        </p:nvSpPr>
        <p:spPr>
          <a:xfrm>
            <a:off x="7002257" y="1804212"/>
            <a:ext cx="1643700" cy="1535100"/>
          </a:xfrm>
          <a:prstGeom prst="rect">
            <a:avLst/>
          </a:prstGeom>
          <a:noFill/>
          <a:ln>
            <a:noFill/>
          </a:ln>
        </p:spPr>
      </p:sp>
      <p:sp>
        <p:nvSpPr>
          <p:cNvPr id="359" name="Google Shape;359;p4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45"/>
          <p:cNvSpPr/>
          <p:nvPr>
            <p:ph idx="8" type="pic"/>
          </p:nvPr>
        </p:nvSpPr>
        <p:spPr>
          <a:xfrm>
            <a:off x="3389588" y="3489487"/>
            <a:ext cx="1643700" cy="1535100"/>
          </a:xfrm>
          <a:prstGeom prst="rect">
            <a:avLst/>
          </a:prstGeom>
          <a:noFill/>
          <a:ln>
            <a:noFill/>
          </a:ln>
        </p:spPr>
      </p:sp>
      <p:sp>
        <p:nvSpPr>
          <p:cNvPr id="361" name="Google Shape;361;p45"/>
          <p:cNvSpPr/>
          <p:nvPr>
            <p:ph idx="9" type="pic"/>
          </p:nvPr>
        </p:nvSpPr>
        <p:spPr>
          <a:xfrm>
            <a:off x="5195922" y="3489487"/>
            <a:ext cx="1643700" cy="1535100"/>
          </a:xfrm>
          <a:prstGeom prst="rect">
            <a:avLst/>
          </a:prstGeom>
          <a:noFill/>
          <a:ln>
            <a:noFill/>
          </a:ln>
        </p:spPr>
      </p:sp>
      <p:sp>
        <p:nvSpPr>
          <p:cNvPr id="362" name="Google Shape;362;p4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43" name="Shape 43"/>
        <p:cNvGrpSpPr/>
        <p:nvPr/>
      </p:nvGrpSpPr>
      <p:grpSpPr>
        <a:xfrm>
          <a:off x="0" y="0"/>
          <a:ext cx="0" cy="0"/>
          <a:chOff x="0" y="0"/>
          <a:chExt cx="0" cy="0"/>
        </a:xfrm>
      </p:grpSpPr>
      <p:sp>
        <p:nvSpPr>
          <p:cNvPr id="44" name="Google Shape;44;p6"/>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6"/>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 name="Google Shape;46;p6"/>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7" name="Google Shape;47;p6"/>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48" name="Google Shape;48;p6"/>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49" name="Google Shape;49;p6"/>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50" name="Google Shape;50;p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 name="Google Shape;51;p6"/>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52" name="Google Shape;52;p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53" name="Shape 53"/>
        <p:cNvGrpSpPr/>
        <p:nvPr/>
      </p:nvGrpSpPr>
      <p:grpSpPr>
        <a:xfrm>
          <a:off x="0" y="0"/>
          <a:ext cx="0" cy="0"/>
          <a:chOff x="0" y="0"/>
          <a:chExt cx="0" cy="0"/>
        </a:xfrm>
      </p:grpSpPr>
      <p:sp>
        <p:nvSpPr>
          <p:cNvPr id="54" name="Google Shape;54;p7"/>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7"/>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7"/>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7"/>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7"/>
          <p:cNvSpPr txBox="1"/>
          <p:nvPr>
            <p:ph type="title"/>
          </p:nvPr>
        </p:nvSpPr>
        <p:spPr>
          <a:xfrm>
            <a:off x="299276" y="3595975"/>
            <a:ext cx="3630000" cy="91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61" name="Google Shape;61;p7"/>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2" name="Google Shape;62;p7"/>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3" name="Google Shape;63;p7"/>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64" name="Google Shape;64;p7"/>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5" name="Google Shape;65;p7"/>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6" name="Google Shape;66;p7"/>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67" name="Google Shape;67;p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68" name="Shape 68"/>
        <p:cNvGrpSpPr/>
        <p:nvPr/>
      </p:nvGrpSpPr>
      <p:grpSpPr>
        <a:xfrm>
          <a:off x="0" y="0"/>
          <a:ext cx="0" cy="0"/>
          <a:chOff x="0" y="0"/>
          <a:chExt cx="0" cy="0"/>
        </a:xfrm>
      </p:grpSpPr>
      <p:sp>
        <p:nvSpPr>
          <p:cNvPr id="69" name="Google Shape;69;p8"/>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8"/>
          <p:cNvSpPr/>
          <p:nvPr>
            <p:ph idx="2" type="pic"/>
          </p:nvPr>
        </p:nvSpPr>
        <p:spPr>
          <a:xfrm>
            <a:off x="228375" y="1508150"/>
            <a:ext cx="2082900" cy="3138900"/>
          </a:xfrm>
          <a:prstGeom prst="roundRect">
            <a:avLst>
              <a:gd fmla="val 16667" name="adj"/>
            </a:avLst>
          </a:prstGeom>
          <a:noFill/>
          <a:ln>
            <a:noFill/>
          </a:ln>
        </p:spPr>
      </p:sp>
      <p:sp>
        <p:nvSpPr>
          <p:cNvPr id="71" name="Google Shape;71;p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73" name="Google Shape;73;p8"/>
          <p:cNvSpPr txBox="1"/>
          <p:nvPr>
            <p:ph type="title"/>
          </p:nvPr>
        </p:nvSpPr>
        <p:spPr>
          <a:xfrm>
            <a:off x="342900" y="269025"/>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
          <p:cNvSpPr txBox="1"/>
          <p:nvPr>
            <p:ph idx="3" type="body"/>
          </p:nvPr>
        </p:nvSpPr>
        <p:spPr>
          <a:xfrm>
            <a:off x="3920125" y="269025"/>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8"/>
          <p:cNvSpPr/>
          <p:nvPr>
            <p:ph idx="4" type="pic"/>
          </p:nvPr>
        </p:nvSpPr>
        <p:spPr>
          <a:xfrm>
            <a:off x="2431158" y="1508150"/>
            <a:ext cx="2082900" cy="3138900"/>
          </a:xfrm>
          <a:prstGeom prst="roundRect">
            <a:avLst>
              <a:gd fmla="val 16667" name="adj"/>
            </a:avLst>
          </a:prstGeom>
          <a:noFill/>
          <a:ln>
            <a:noFill/>
          </a:ln>
        </p:spPr>
      </p:sp>
      <p:sp>
        <p:nvSpPr>
          <p:cNvPr id="76" name="Google Shape;76;p8"/>
          <p:cNvSpPr/>
          <p:nvPr>
            <p:ph idx="5" type="pic"/>
          </p:nvPr>
        </p:nvSpPr>
        <p:spPr>
          <a:xfrm>
            <a:off x="4633942" y="1508150"/>
            <a:ext cx="2082900" cy="3138900"/>
          </a:xfrm>
          <a:prstGeom prst="roundRect">
            <a:avLst>
              <a:gd fmla="val 16667" name="adj"/>
            </a:avLst>
          </a:prstGeom>
          <a:noFill/>
          <a:ln>
            <a:noFill/>
          </a:ln>
        </p:spPr>
      </p:sp>
      <p:sp>
        <p:nvSpPr>
          <p:cNvPr id="77" name="Google Shape;77;p8"/>
          <p:cNvSpPr/>
          <p:nvPr>
            <p:ph idx="6" type="pic"/>
          </p:nvPr>
        </p:nvSpPr>
        <p:spPr>
          <a:xfrm>
            <a:off x="6836725" y="1508150"/>
            <a:ext cx="2082900" cy="3138900"/>
          </a:xfrm>
          <a:prstGeom prst="roundRect">
            <a:avLst>
              <a:gd fmla="val 16667" name="adj"/>
            </a:avLst>
          </a:prstGeom>
          <a:noFill/>
          <a:ln>
            <a:noFill/>
          </a:ln>
        </p:spPr>
      </p:sp>
      <p:sp>
        <p:nvSpPr>
          <p:cNvPr id="78" name="Google Shape;78;p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79" name="Shape 79"/>
        <p:cNvGrpSpPr/>
        <p:nvPr/>
      </p:nvGrpSpPr>
      <p:grpSpPr>
        <a:xfrm>
          <a:off x="0" y="0"/>
          <a:ext cx="0" cy="0"/>
          <a:chOff x="0" y="0"/>
          <a:chExt cx="0" cy="0"/>
        </a:xfrm>
      </p:grpSpPr>
      <p:sp>
        <p:nvSpPr>
          <p:cNvPr id="80" name="Google Shape;80;p9"/>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1" name="Google Shape;81;p9"/>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9"/>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9"/>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5" name="Google Shape;85;p9"/>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6" name="Google Shape;86;p9"/>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7" name="Google Shape;87;p9"/>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8" name="Google Shape;88;p9"/>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89" name="Google Shape;89;p9"/>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0" name="Google Shape;90;p9"/>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1" name="Google Shape;91;p9"/>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2" name="Google Shape;92;p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9"/>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94" name="Google Shape;94;p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95" name="Shape 95"/>
        <p:cNvGrpSpPr/>
        <p:nvPr/>
      </p:nvGrpSpPr>
      <p:grpSpPr>
        <a:xfrm>
          <a:off x="0" y="0"/>
          <a:ext cx="0" cy="0"/>
          <a:chOff x="0" y="0"/>
          <a:chExt cx="0" cy="0"/>
        </a:xfrm>
      </p:grpSpPr>
      <p:sp>
        <p:nvSpPr>
          <p:cNvPr id="96" name="Google Shape;96;p10"/>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7" name="Google Shape;97;p10"/>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0"/>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10"/>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0" name="Google Shape;100;p10"/>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1" name="Google Shape;101;p10"/>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2" name="Google Shape;102;p10"/>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3" name="Google Shape;103;p10"/>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4" name="Google Shape;104;p10"/>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05" name="Google Shape;105;p10"/>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6" name="Google Shape;106;p10"/>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7" name="Google Shape;107;p10"/>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08" name="Google Shape;108;p1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0"/>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0" name="Google Shape;110;p1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a:lnSpc>
                <a:spcPct val="60000"/>
              </a:lnSpc>
              <a:spcBef>
                <a:spcPts val="0"/>
              </a:spcBef>
              <a:spcAft>
                <a:spcPts val="0"/>
              </a:spcAft>
              <a:buClr>
                <a:schemeClr val="dk1"/>
              </a:buClr>
              <a:buSzPts val="4800"/>
              <a:buFont typeface="Darker Grotesque"/>
              <a:buNone/>
              <a:defRPr b="1" sz="4800">
                <a:solidFill>
                  <a:schemeClr val="dk1"/>
                </a:solidFill>
                <a:latin typeface="Darker Grotesque"/>
                <a:ea typeface="Darker Grotesque"/>
                <a:cs typeface="Darker Grotesque"/>
                <a:sym typeface="Darker Grotesque"/>
              </a:defRPr>
            </a:lvl1pPr>
            <a:lvl2pPr lvl="1">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2pPr>
            <a:lvl3pPr lvl="2">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3pPr>
            <a:lvl4pPr lvl="3">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4pPr>
            <a:lvl5pPr lvl="4">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5pPr>
            <a:lvl6pPr lvl="5">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6pPr>
            <a:lvl7pPr lvl="6">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7pPr>
            <a:lvl8pPr lvl="7">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8pPr>
            <a:lvl9pPr lvl="8">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9pPr>
          </a:lstStyle>
          <a:p/>
        </p:txBody>
      </p:sp>
      <p:sp>
        <p:nvSpPr>
          <p:cNvPr id="7" name="Google Shape;7;p1"/>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1pPr>
            <a:lvl2pPr indent="-292100" lvl="1" marL="914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2pPr>
            <a:lvl3pPr indent="-292100" lvl="2" marL="1371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3pPr>
            <a:lvl4pPr indent="-292100" lvl="3" marL="1828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4pPr>
            <a:lvl5pPr indent="-292100" lvl="4" marL="22860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5pPr>
            <a:lvl6pPr indent="-292100" lvl="5" marL="2743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6pPr>
            <a:lvl7pPr indent="-292100" lvl="6" marL="3200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7pPr>
            <a:lvl8pPr indent="-292100" lvl="7" marL="3657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8pPr>
            <a:lvl9pPr indent="-292100" lvl="8" marL="4114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600"/>
              <a:t>Culture of Competition: Coke vs Pepsi</a:t>
            </a:r>
            <a:endParaRPr sz="11600"/>
          </a:p>
        </p:txBody>
      </p:sp>
      <p:sp>
        <p:nvSpPr>
          <p:cNvPr id="368" name="Google Shape;368;p46"/>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p>
            <a:pPr indent="0" lvl="0" marL="0" rtl="0" algn="l">
              <a:lnSpc>
                <a:spcPct val="50000"/>
              </a:lnSpc>
              <a:spcBef>
                <a:spcPts val="0"/>
              </a:spcBef>
              <a:spcAft>
                <a:spcPts val="0"/>
              </a:spcAft>
              <a:buClr>
                <a:schemeClr val="lt1"/>
              </a:buClr>
              <a:buSzPts val="1100"/>
              <a:buFont typeface="Arial"/>
              <a:buNone/>
            </a:pPr>
            <a:r>
              <a:rPr lang="en" sz="5900"/>
              <a:t>Data 400</a:t>
            </a:r>
            <a:endParaRPr sz="5900"/>
          </a:p>
        </p:txBody>
      </p:sp>
      <p:sp>
        <p:nvSpPr>
          <p:cNvPr id="369" name="Google Shape;369;p46"/>
          <p:cNvSpPr txBox="1"/>
          <p:nvPr>
            <p:ph type="title"/>
          </p:nvPr>
        </p:nvSpPr>
        <p:spPr>
          <a:xfrm>
            <a:off x="213356" y="4592400"/>
            <a:ext cx="3658800" cy="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Jenna and Malena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5"/>
          <p:cNvSpPr txBox="1"/>
          <p:nvPr/>
        </p:nvSpPr>
        <p:spPr>
          <a:xfrm>
            <a:off x="498425" y="145375"/>
            <a:ext cx="5494500" cy="1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Archivo"/>
                <a:ea typeface="Archivo"/>
                <a:cs typeface="Archivo"/>
                <a:sym typeface="Archivo"/>
              </a:rPr>
              <a:t>How well Q1 revenue predicts Q4.</a:t>
            </a:r>
            <a:endParaRPr sz="1200">
              <a:solidFill>
                <a:schemeClr val="lt1"/>
              </a:solidFill>
              <a:latin typeface="Archivo"/>
              <a:ea typeface="Archivo"/>
              <a:cs typeface="Archivo"/>
              <a:sym typeface="Archivo"/>
            </a:endParaRPr>
          </a:p>
          <a:p>
            <a:pPr indent="0" lvl="0" marL="0" rtl="0" algn="l">
              <a:spcBef>
                <a:spcPts val="0"/>
              </a:spcBef>
              <a:spcAft>
                <a:spcPts val="0"/>
              </a:spcAft>
              <a:buNone/>
            </a:pPr>
            <a:r>
              <a:rPr lang="en" sz="1200">
                <a:solidFill>
                  <a:schemeClr val="lt1"/>
                </a:solidFill>
                <a:latin typeface="Archivo"/>
                <a:ea typeface="Archivo"/>
                <a:cs typeface="Archivo"/>
                <a:sym typeface="Archivo"/>
              </a:rPr>
              <a:t>	-The strength of the linear relationship (via R-squared values)</a:t>
            </a:r>
            <a:br>
              <a:rPr lang="en" sz="1200">
                <a:solidFill>
                  <a:schemeClr val="lt1"/>
                </a:solidFill>
                <a:latin typeface="Archivo"/>
                <a:ea typeface="Archivo"/>
                <a:cs typeface="Archivo"/>
                <a:sym typeface="Archivo"/>
              </a:rPr>
            </a:br>
            <a:r>
              <a:rPr lang="en" sz="1200">
                <a:solidFill>
                  <a:schemeClr val="lt1"/>
                </a:solidFill>
                <a:latin typeface="Archivo"/>
                <a:ea typeface="Archivo"/>
                <a:cs typeface="Archivo"/>
                <a:sym typeface="Archivo"/>
              </a:rPr>
              <a:t>	-The slope coefficients, showing how much Q4 revenue changes per unit increase in Q1 revenue</a:t>
            </a:r>
            <a:br>
              <a:rPr lang="en" sz="1200">
                <a:solidFill>
                  <a:schemeClr val="lt1"/>
                </a:solidFill>
                <a:latin typeface="Archivo"/>
                <a:ea typeface="Archivo"/>
                <a:cs typeface="Archivo"/>
                <a:sym typeface="Archivo"/>
              </a:rPr>
            </a:br>
            <a:r>
              <a:rPr lang="en" sz="1200">
                <a:solidFill>
                  <a:schemeClr val="lt1"/>
                </a:solidFill>
                <a:latin typeface="Archivo"/>
                <a:ea typeface="Archivo"/>
                <a:cs typeface="Archivo"/>
                <a:sym typeface="Archivo"/>
              </a:rPr>
              <a:t>	-The statistical significance (p-values) of the relationships</a:t>
            </a:r>
            <a:br>
              <a:rPr lang="en" sz="1200">
                <a:solidFill>
                  <a:schemeClr val="lt1"/>
                </a:solidFill>
                <a:latin typeface="Archivo"/>
                <a:ea typeface="Archivo"/>
                <a:cs typeface="Archivo"/>
                <a:sym typeface="Archivo"/>
              </a:rPr>
            </a:br>
            <a:r>
              <a:rPr lang="en" sz="1200">
                <a:solidFill>
                  <a:schemeClr val="lt1"/>
                </a:solidFill>
                <a:latin typeface="Archivo"/>
                <a:ea typeface="Archivo"/>
                <a:cs typeface="Archivo"/>
                <a:sym typeface="Archivo"/>
              </a:rPr>
              <a:t>	-The intercepts, which show expected Q4 revenue when Q1 is zero ( not always meaningful in business contexts)</a:t>
            </a:r>
            <a:endParaRPr sz="1200">
              <a:solidFill>
                <a:schemeClr val="lt1"/>
              </a:solidFill>
              <a:latin typeface="Archivo"/>
              <a:ea typeface="Archivo"/>
              <a:cs typeface="Archivo"/>
              <a:sym typeface="Archivo"/>
            </a:endParaRPr>
          </a:p>
          <a:p>
            <a:pPr indent="0" lvl="0" marL="0" rtl="0" algn="l">
              <a:spcBef>
                <a:spcPts val="0"/>
              </a:spcBef>
              <a:spcAft>
                <a:spcPts val="0"/>
              </a:spcAft>
              <a:buNone/>
            </a:pPr>
            <a:r>
              <a:t/>
            </a:r>
            <a:endParaRPr sz="1000">
              <a:solidFill>
                <a:schemeClr val="dk1"/>
              </a:solidFill>
              <a:latin typeface="Archivo"/>
              <a:ea typeface="Archivo"/>
              <a:cs typeface="Archivo"/>
              <a:sym typeface="Archivo"/>
            </a:endParaRPr>
          </a:p>
        </p:txBody>
      </p:sp>
      <p:pic>
        <p:nvPicPr>
          <p:cNvPr id="444" name="Google Shape;444;p55" title="Pepsi-regression.png"/>
          <p:cNvPicPr preferRelativeResize="0"/>
          <p:nvPr/>
        </p:nvPicPr>
        <p:blipFill>
          <a:blip r:embed="rId3">
            <a:alphaModFix/>
          </a:blip>
          <a:stretch>
            <a:fillRect/>
          </a:stretch>
        </p:blipFill>
        <p:spPr>
          <a:xfrm>
            <a:off x="670400" y="1570075"/>
            <a:ext cx="7023010" cy="3421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6"/>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4</a:t>
            </a:r>
            <a:endParaRPr/>
          </a:p>
        </p:txBody>
      </p:sp>
      <p:sp>
        <p:nvSpPr>
          <p:cNvPr id="450" name="Google Shape;450;p56"/>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451" name="Google Shape;451;p56"/>
          <p:cNvPicPr preferRelativeResize="0"/>
          <p:nvPr>
            <p:ph idx="2" type="pic"/>
          </p:nvPr>
        </p:nvPicPr>
        <p:blipFill rotWithShape="1">
          <a:blip r:embed="rId3">
            <a:alphaModFix/>
          </a:blip>
          <a:srcRect b="-3865" l="45479" r="29978" t="-11169"/>
          <a:stretch/>
        </p:blipFill>
        <p:spPr>
          <a:xfrm>
            <a:off x="6702550" y="228300"/>
            <a:ext cx="1501500" cy="4691700"/>
          </a:xfrm>
          <a:prstGeom prst="roundRect">
            <a:avLst>
              <a:gd fmla="val 16667" name="adj"/>
            </a:avLst>
          </a:prstGeom>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7" title="Regression-Sales.png"/>
          <p:cNvPicPr preferRelativeResize="0"/>
          <p:nvPr/>
        </p:nvPicPr>
        <p:blipFill>
          <a:blip r:embed="rId3">
            <a:alphaModFix/>
          </a:blip>
          <a:stretch>
            <a:fillRect/>
          </a:stretch>
        </p:blipFill>
        <p:spPr>
          <a:xfrm>
            <a:off x="640875" y="152400"/>
            <a:ext cx="6851816"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58" title="Coke-Pepsi-Quarters-Revenue.png"/>
          <p:cNvPicPr preferRelativeResize="0"/>
          <p:nvPr/>
        </p:nvPicPr>
        <p:blipFill>
          <a:blip r:embed="rId3">
            <a:alphaModFix/>
          </a:blip>
          <a:stretch>
            <a:fillRect/>
          </a:stretch>
        </p:blipFill>
        <p:spPr>
          <a:xfrm>
            <a:off x="152400" y="261838"/>
            <a:ext cx="8839198" cy="4619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59" title="Revenue_growth_Over_years.png"/>
          <p:cNvPicPr preferRelativeResize="0"/>
          <p:nvPr/>
        </p:nvPicPr>
        <p:blipFill>
          <a:blip r:embed="rId3">
            <a:alphaModFix/>
          </a:blip>
          <a:stretch>
            <a:fillRect/>
          </a:stretch>
        </p:blipFill>
        <p:spPr>
          <a:xfrm>
            <a:off x="661850" y="76200"/>
            <a:ext cx="7705738" cy="499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60"/>
          <p:cNvPicPr preferRelativeResize="0"/>
          <p:nvPr/>
        </p:nvPicPr>
        <p:blipFill>
          <a:blip r:embed="rId3">
            <a:alphaModFix/>
          </a:blip>
          <a:stretch>
            <a:fillRect/>
          </a:stretch>
        </p:blipFill>
        <p:spPr>
          <a:xfrm>
            <a:off x="515850" y="223625"/>
            <a:ext cx="7571450" cy="451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61"/>
          <p:cNvPicPr preferRelativeResize="0"/>
          <p:nvPr/>
        </p:nvPicPr>
        <p:blipFill>
          <a:blip r:embed="rId3">
            <a:alphaModFix/>
          </a:blip>
          <a:stretch>
            <a:fillRect/>
          </a:stretch>
        </p:blipFill>
        <p:spPr>
          <a:xfrm>
            <a:off x="748475" y="154318"/>
            <a:ext cx="5195124" cy="2140982"/>
          </a:xfrm>
          <a:prstGeom prst="rect">
            <a:avLst/>
          </a:prstGeom>
          <a:noFill/>
          <a:ln>
            <a:noFill/>
          </a:ln>
        </p:spPr>
      </p:pic>
      <p:pic>
        <p:nvPicPr>
          <p:cNvPr id="477" name="Google Shape;477;p61"/>
          <p:cNvPicPr preferRelativeResize="0"/>
          <p:nvPr/>
        </p:nvPicPr>
        <p:blipFill>
          <a:blip r:embed="rId4">
            <a:alphaModFix/>
          </a:blip>
          <a:stretch>
            <a:fillRect/>
          </a:stretch>
        </p:blipFill>
        <p:spPr>
          <a:xfrm>
            <a:off x="748475" y="2333650"/>
            <a:ext cx="5112926" cy="2537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2" title="google-searches_Over_years.png"/>
          <p:cNvPicPr preferRelativeResize="0"/>
          <p:nvPr/>
        </p:nvPicPr>
        <p:blipFill>
          <a:blip r:embed="rId3">
            <a:alphaModFix/>
          </a:blip>
          <a:stretch>
            <a:fillRect/>
          </a:stretch>
        </p:blipFill>
        <p:spPr>
          <a:xfrm>
            <a:off x="152400" y="152400"/>
            <a:ext cx="8707640"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3"/>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488" name="Google Shape;488;p63"/>
          <p:cNvSpPr txBox="1"/>
          <p:nvPr>
            <p:ph idx="2" type="body"/>
          </p:nvPr>
        </p:nvSpPr>
        <p:spPr>
          <a:xfrm>
            <a:off x="297725" y="671700"/>
            <a:ext cx="2647200" cy="2527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There was no direct translation that these events lead to an increase in revenue.</a:t>
            </a:r>
            <a:endParaRPr sz="1300"/>
          </a:p>
          <a:p>
            <a:pPr indent="-311150" lvl="0" marL="457200" rtl="0" algn="l">
              <a:spcBef>
                <a:spcPts val="0"/>
              </a:spcBef>
              <a:spcAft>
                <a:spcPts val="0"/>
              </a:spcAft>
              <a:buSzPts val="1300"/>
              <a:buChar char="-"/>
            </a:pPr>
            <a:r>
              <a:rPr lang="en" sz="1300"/>
              <a:t>Pepsi makes far more revenue than Coca-Cola.</a:t>
            </a:r>
            <a:endParaRPr sz="1300"/>
          </a:p>
          <a:p>
            <a:pPr indent="-311150" lvl="1" marL="914400" rtl="0" algn="l">
              <a:spcBef>
                <a:spcPts val="0"/>
              </a:spcBef>
              <a:spcAft>
                <a:spcPts val="0"/>
              </a:spcAft>
              <a:buSzPts val="1300"/>
              <a:buChar char="-"/>
            </a:pPr>
            <a:r>
              <a:rPr lang="en" sz="1300"/>
              <a:t>Lay’s Chips, Cheeto’s, Gatorade, etc.</a:t>
            </a:r>
            <a:endParaRPr sz="1300"/>
          </a:p>
          <a:p>
            <a:pPr indent="-311150" lvl="1" marL="914400" rtl="0" algn="l">
              <a:spcBef>
                <a:spcPts val="0"/>
              </a:spcBef>
              <a:spcAft>
                <a:spcPts val="0"/>
              </a:spcAft>
              <a:buSzPts val="1300"/>
              <a:buChar char="-"/>
            </a:pPr>
            <a:r>
              <a:rPr lang="en" sz="1300"/>
              <a:t>While Coke stays in the beverage world.</a:t>
            </a:r>
            <a:endParaRPr sz="1300"/>
          </a:p>
        </p:txBody>
      </p:sp>
      <p:sp>
        <p:nvSpPr>
          <p:cNvPr id="489" name="Google Shape;489;p63"/>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Takeaways</a:t>
            </a:r>
            <a:endParaRPr/>
          </a:p>
        </p:txBody>
      </p:sp>
      <p:sp>
        <p:nvSpPr>
          <p:cNvPr id="490" name="Google Shape;490;p63"/>
          <p:cNvSpPr txBox="1"/>
          <p:nvPr>
            <p:ph idx="8" type="body"/>
          </p:nvPr>
        </p:nvSpPr>
        <p:spPr>
          <a:xfrm>
            <a:off x="6167650"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Pepsi had the highest </a:t>
            </a:r>
            <a:r>
              <a:rPr lang="en" sz="1300"/>
              <a:t>consumer</a:t>
            </a:r>
            <a:r>
              <a:rPr lang="en" sz="1300"/>
              <a:t> engagement the first two years of they sponsored the Super Bowl Halftime show. </a:t>
            </a:r>
            <a:endParaRPr sz="1300"/>
          </a:p>
          <a:p>
            <a:pPr indent="-311150" lvl="0" marL="457200" rtl="0" algn="l">
              <a:spcBef>
                <a:spcPts val="0"/>
              </a:spcBef>
              <a:spcAft>
                <a:spcPts val="0"/>
              </a:spcAft>
              <a:buSzPts val="1300"/>
              <a:buChar char="-"/>
            </a:pPr>
            <a:r>
              <a:rPr lang="en" sz="1300"/>
              <a:t>Coca-Cola had much fewer searches due to the strictness of the counting as a search.  “Coca-Cola” vs “Coke” etc.</a:t>
            </a:r>
            <a:endParaRPr sz="1300"/>
          </a:p>
        </p:txBody>
      </p:sp>
      <p:sp>
        <p:nvSpPr>
          <p:cNvPr id="491" name="Google Shape;491;p63"/>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Takeaway</a:t>
            </a:r>
            <a:endParaRPr/>
          </a:p>
        </p:txBody>
      </p:sp>
      <p:sp>
        <p:nvSpPr>
          <p:cNvPr id="492" name="Google Shape;492;p63"/>
          <p:cNvSpPr txBox="1"/>
          <p:nvPr>
            <p:ph idx="5" type="body"/>
          </p:nvPr>
        </p:nvSpPr>
        <p:spPr>
          <a:xfrm>
            <a:off x="3164225" y="2059650"/>
            <a:ext cx="28170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PepsiCo maintained a higher stock price, while Coca-Cola showed slower but stable growth.</a:t>
            </a:r>
            <a:endParaRPr sz="1300"/>
          </a:p>
          <a:p>
            <a:pPr indent="-311150" lvl="0" marL="457200" rtl="0" algn="l">
              <a:spcBef>
                <a:spcPts val="0"/>
              </a:spcBef>
              <a:spcAft>
                <a:spcPts val="0"/>
              </a:spcAft>
              <a:buSzPts val="1300"/>
              <a:buChar char="-"/>
            </a:pPr>
            <a:r>
              <a:rPr lang="en" sz="1300"/>
              <a:t>Coca-Cola gained during the holidays, while PepsiCo saw returns post–Super Bowl, showing different seasonal impacts.</a:t>
            </a:r>
            <a:endParaRPr sz="1300"/>
          </a:p>
        </p:txBody>
      </p:sp>
      <p:sp>
        <p:nvSpPr>
          <p:cNvPr id="493" name="Google Shape;493;p63"/>
          <p:cNvSpPr txBox="1"/>
          <p:nvPr>
            <p:ph idx="13" type="title"/>
          </p:nvPr>
        </p:nvSpPr>
        <p:spPr>
          <a:xfrm>
            <a:off x="336850" y="37519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700"/>
              <a:t>Sales</a:t>
            </a:r>
            <a:endParaRPr sz="6700"/>
          </a:p>
        </p:txBody>
      </p:sp>
      <p:sp>
        <p:nvSpPr>
          <p:cNvPr id="494" name="Google Shape;494;p63"/>
          <p:cNvSpPr txBox="1"/>
          <p:nvPr>
            <p:ph idx="14" type="title"/>
          </p:nvPr>
        </p:nvSpPr>
        <p:spPr>
          <a:xfrm>
            <a:off x="3363725" y="3398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700"/>
              <a:t>Stocks</a:t>
            </a:r>
            <a:endParaRPr sz="4700"/>
          </a:p>
        </p:txBody>
      </p:sp>
      <p:sp>
        <p:nvSpPr>
          <p:cNvPr id="495" name="Google Shape;495;p63"/>
          <p:cNvSpPr txBox="1"/>
          <p:nvPr>
            <p:ph idx="15" type="title"/>
          </p:nvPr>
        </p:nvSpPr>
        <p:spPr>
          <a:xfrm>
            <a:off x="6098100" y="3751925"/>
            <a:ext cx="28170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450"/>
              <a:t>Google</a:t>
            </a:r>
            <a:endParaRPr sz="74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4"/>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5</a:t>
            </a:r>
            <a:endParaRPr/>
          </a:p>
        </p:txBody>
      </p:sp>
      <p:sp>
        <p:nvSpPr>
          <p:cNvPr id="501" name="Google Shape;501;p64"/>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to Stakeholders</a:t>
            </a:r>
            <a:endParaRPr/>
          </a:p>
        </p:txBody>
      </p:sp>
      <p:pic>
        <p:nvPicPr>
          <p:cNvPr descr="Warehouse worker using a tablet computer." id="502" name="Google Shape;502;p64"/>
          <p:cNvPicPr preferRelativeResize="0"/>
          <p:nvPr>
            <p:ph idx="2" type="pic"/>
          </p:nvPr>
        </p:nvPicPr>
        <p:blipFill rotWithShape="1">
          <a:blip r:embed="rId3">
            <a:alphaModFix/>
          </a:blip>
          <a:srcRect b="0" l="34469" r="44200" t="0"/>
          <a:stretch/>
        </p:blipFill>
        <p:spPr>
          <a:xfrm>
            <a:off x="6702550" y="228300"/>
            <a:ext cx="1501500" cy="4691700"/>
          </a:xfrm>
          <a:prstGeom prst="roundRect">
            <a:avLst>
              <a:gd fmla="val 16667" name="adj"/>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1</a:t>
            </a:r>
            <a:endParaRPr/>
          </a:p>
        </p:txBody>
      </p:sp>
      <p:sp>
        <p:nvSpPr>
          <p:cNvPr id="375" name="Google Shape;375;p47"/>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Tractable Data &amp; Research Question</a:t>
            </a:r>
            <a:endParaRPr/>
          </a:p>
        </p:txBody>
      </p:sp>
      <p:pic>
        <p:nvPicPr>
          <p:cNvPr id="376" name="Google Shape;376;p47"/>
          <p:cNvPicPr preferRelativeResize="0"/>
          <p:nvPr>
            <p:ph idx="2" type="pic"/>
          </p:nvPr>
        </p:nvPicPr>
        <p:blipFill rotWithShape="1">
          <a:blip r:embed="rId3">
            <a:alphaModFix/>
          </a:blip>
          <a:srcRect b="-7197" l="528" r="73070" t="-16472"/>
          <a:stretch/>
        </p:blipFill>
        <p:spPr>
          <a:xfrm>
            <a:off x="6702550" y="228300"/>
            <a:ext cx="2212800" cy="4691700"/>
          </a:xfrm>
          <a:prstGeom prst="roundRect">
            <a:avLst>
              <a:gd fmla="val 16667" name="adj"/>
            </a:avLst>
          </a:prstGeom>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descr="Warehouse workers dwarfed by large shelves with boxes." id="507" name="Google Shape;507;p65"/>
          <p:cNvPicPr preferRelativeResize="0"/>
          <p:nvPr>
            <p:ph idx="2" type="pic"/>
          </p:nvPr>
        </p:nvPicPr>
        <p:blipFill rotWithShape="1">
          <a:blip r:embed="rId3">
            <a:alphaModFix/>
          </a:blip>
          <a:srcRect b="0" l="19766" r="19766" t="0"/>
          <a:stretch/>
        </p:blipFill>
        <p:spPr>
          <a:xfrm>
            <a:off x="5349150" y="223625"/>
            <a:ext cx="3566400" cy="4423500"/>
          </a:xfrm>
          <a:prstGeom prst="roundRect">
            <a:avLst>
              <a:gd fmla="val 9016" name="adj"/>
            </a:avLst>
          </a:prstGeom>
        </p:spPr>
      </p:pic>
      <p:sp>
        <p:nvSpPr>
          <p:cNvPr id="508" name="Google Shape;508;p65"/>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Coca-Cola</a:t>
            </a:r>
            <a:endParaRPr/>
          </a:p>
        </p:txBody>
      </p:sp>
      <p:sp>
        <p:nvSpPr>
          <p:cNvPr id="509" name="Google Shape;509;p65"/>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Coca-Cola would like to learn how well their marketing campaigns are translating to sales - if it worth it? etc.</a:t>
            </a:r>
            <a:endParaRPr/>
          </a:p>
        </p:txBody>
      </p:sp>
      <p:sp>
        <p:nvSpPr>
          <p:cNvPr id="510" name="Google Shape;510;p65"/>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Pepsi</a:t>
            </a:r>
            <a:endParaRPr/>
          </a:p>
        </p:txBody>
      </p:sp>
      <p:sp>
        <p:nvSpPr>
          <p:cNvPr id="511" name="Google Shape;511;p65"/>
          <p:cNvSpPr txBox="1"/>
          <p:nvPr>
            <p:ph idx="6" type="body"/>
          </p:nvPr>
        </p:nvSpPr>
        <p:spPr>
          <a:xfrm>
            <a:off x="2491150" y="1275175"/>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sz="800"/>
              <a:t>Pepsi could gain insights to see if they should bring back another major marketing opportunity like the Super Bowl.  (Have not held the Super Bowl halftime show since 2022 once it was sold to Apple Music).  Should they look into a similar situation or was it proven to not be worth their resources?</a:t>
            </a:r>
            <a:endParaRPr sz="800"/>
          </a:p>
        </p:txBody>
      </p:sp>
      <p:sp>
        <p:nvSpPr>
          <p:cNvPr id="512" name="Google Shape;512;p65"/>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Everyday Consumers</a:t>
            </a:r>
            <a:endParaRPr/>
          </a:p>
        </p:txBody>
      </p:sp>
      <p:sp>
        <p:nvSpPr>
          <p:cNvPr id="513" name="Google Shape;513;p65"/>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sz="900"/>
              <a:t>American consumers have a keen interest in rivalries - Coke vs Pepsi, McDonald’s vs Burger King, Del Taco vs Taco Bell, etc.  This is a fun and insightful way to learn how different companies benefit off certain marketing strategies.</a:t>
            </a:r>
            <a:endParaRPr sz="900"/>
          </a:p>
        </p:txBody>
      </p:sp>
      <p:sp>
        <p:nvSpPr>
          <p:cNvPr id="514" name="Google Shape;514;p65"/>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Stakeholders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6"/>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6</a:t>
            </a:r>
            <a:endParaRPr/>
          </a:p>
        </p:txBody>
      </p:sp>
      <p:sp>
        <p:nvSpPr>
          <p:cNvPr id="520" name="Google Shape;520;p66"/>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Legal, Societal Implications</a:t>
            </a:r>
            <a:endParaRPr/>
          </a:p>
        </p:txBody>
      </p:sp>
      <p:pic>
        <p:nvPicPr>
          <p:cNvPr descr="Warehouse workers inspecting a document." id="521" name="Google Shape;521;p66"/>
          <p:cNvPicPr preferRelativeResize="0"/>
          <p:nvPr>
            <p:ph idx="2" type="pic"/>
          </p:nvPr>
        </p:nvPicPr>
        <p:blipFill rotWithShape="1">
          <a:blip r:embed="rId3">
            <a:alphaModFix/>
          </a:blip>
          <a:srcRect b="0" l="27917" r="27917" t="0"/>
          <a:stretch/>
        </p:blipFill>
        <p:spPr>
          <a:xfrm>
            <a:off x="6702550" y="228300"/>
            <a:ext cx="1501500" cy="4691700"/>
          </a:xfrm>
          <a:prstGeom prst="roundRect">
            <a:avLst>
              <a:gd fmla="val 16667" name="adj"/>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7"/>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a:t>
            </a:r>
            <a:endParaRPr/>
          </a:p>
        </p:txBody>
      </p:sp>
      <p:sp>
        <p:nvSpPr>
          <p:cNvPr id="527" name="Google Shape;527;p67"/>
          <p:cNvSpPr txBox="1"/>
          <p:nvPr>
            <p:ph idx="2" type="body"/>
          </p:nvPr>
        </p:nvSpPr>
        <p:spPr>
          <a:xfrm>
            <a:off x="297725"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Consumers should be aware of how marketing influences their perception and consumption of a product.</a:t>
            </a:r>
            <a:endParaRPr sz="1300"/>
          </a:p>
        </p:txBody>
      </p:sp>
      <p:sp>
        <p:nvSpPr>
          <p:cNvPr id="528" name="Google Shape;528;p67"/>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Legal</a:t>
            </a:r>
            <a:endParaRPr/>
          </a:p>
        </p:txBody>
      </p:sp>
      <p:sp>
        <p:nvSpPr>
          <p:cNvPr id="529" name="Google Shape;529;p67"/>
          <p:cNvSpPr txBox="1"/>
          <p:nvPr>
            <p:ph idx="8" type="body"/>
          </p:nvPr>
        </p:nvSpPr>
        <p:spPr>
          <a:xfrm>
            <a:off x="6167650"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No major legal implications given that all the data is legal and readily available online.</a:t>
            </a:r>
            <a:endParaRPr sz="1300"/>
          </a:p>
          <a:p>
            <a:pPr indent="0" lvl="0" marL="0" rtl="0" algn="l">
              <a:spcBef>
                <a:spcPts val="0"/>
              </a:spcBef>
              <a:spcAft>
                <a:spcPts val="0"/>
              </a:spcAft>
              <a:buNone/>
            </a:pPr>
            <a:r>
              <a:t/>
            </a:r>
            <a:endParaRPr/>
          </a:p>
        </p:txBody>
      </p:sp>
      <p:sp>
        <p:nvSpPr>
          <p:cNvPr id="530" name="Google Shape;530;p67"/>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Societal</a:t>
            </a:r>
            <a:endParaRPr/>
          </a:p>
        </p:txBody>
      </p:sp>
      <p:sp>
        <p:nvSpPr>
          <p:cNvPr id="531" name="Google Shape;531;p67"/>
          <p:cNvSpPr txBox="1"/>
          <p:nvPr>
            <p:ph idx="5" type="body"/>
          </p:nvPr>
        </p:nvSpPr>
        <p:spPr>
          <a:xfrm>
            <a:off x="3232675" y="1923050"/>
            <a:ext cx="2647200" cy="246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Information is power!!!!</a:t>
            </a:r>
            <a:endParaRPr sz="1300"/>
          </a:p>
          <a:p>
            <a:pPr indent="-311150" lvl="0" marL="457200" rtl="0" algn="l">
              <a:spcBef>
                <a:spcPts val="0"/>
              </a:spcBef>
              <a:spcAft>
                <a:spcPts val="0"/>
              </a:spcAft>
              <a:buSzPts val="1300"/>
              <a:buChar char="-"/>
            </a:pPr>
            <a:r>
              <a:rPr lang="en" sz="1300"/>
              <a:t>Granting the everyday American information about how their purchases have real effects on different companies.</a:t>
            </a:r>
            <a:endParaRPr sz="1300"/>
          </a:p>
          <a:p>
            <a:pPr indent="-311150" lvl="0" marL="457200" rtl="0" algn="l">
              <a:spcBef>
                <a:spcPts val="0"/>
              </a:spcBef>
              <a:spcAft>
                <a:spcPts val="0"/>
              </a:spcAft>
              <a:buSzPts val="1300"/>
              <a:buChar char="-"/>
            </a:pPr>
            <a:r>
              <a:rPr lang="en" sz="1300"/>
              <a:t>Potential investors can use this knowledge to adapt new strategies when buying and selling Coca-Cola and PepsiCo stocks.</a:t>
            </a:r>
            <a:endParaRPr sz="1300"/>
          </a:p>
        </p:txBody>
      </p:sp>
      <p:sp>
        <p:nvSpPr>
          <p:cNvPr id="532" name="Google Shape;532;p67"/>
          <p:cNvSpPr txBox="1"/>
          <p:nvPr>
            <p:ph idx="13" type="title"/>
          </p:nvPr>
        </p:nvSpPr>
        <p:spPr>
          <a:xfrm>
            <a:off x="336850" y="37519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700"/>
              <a:t>Ethical</a:t>
            </a:r>
            <a:endParaRPr sz="6700"/>
          </a:p>
        </p:txBody>
      </p:sp>
      <p:sp>
        <p:nvSpPr>
          <p:cNvPr id="533" name="Google Shape;533;p67"/>
          <p:cNvSpPr txBox="1"/>
          <p:nvPr>
            <p:ph idx="14" type="title"/>
          </p:nvPr>
        </p:nvSpPr>
        <p:spPr>
          <a:xfrm>
            <a:off x="3363725" y="3398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700"/>
              <a:t>Societal</a:t>
            </a:r>
            <a:endParaRPr sz="4700"/>
          </a:p>
        </p:txBody>
      </p:sp>
      <p:sp>
        <p:nvSpPr>
          <p:cNvPr id="534" name="Google Shape;534;p67"/>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Legal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8"/>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7</a:t>
            </a:r>
            <a:endParaRPr/>
          </a:p>
        </p:txBody>
      </p:sp>
      <p:sp>
        <p:nvSpPr>
          <p:cNvPr id="540" name="Google Shape;540;p68"/>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pic>
        <p:nvPicPr>
          <p:cNvPr descr="Warehouse worker in shirt and glasses." id="541" name="Google Shape;541;p68"/>
          <p:cNvPicPr preferRelativeResize="0"/>
          <p:nvPr>
            <p:ph idx="2" type="pic"/>
          </p:nvPr>
        </p:nvPicPr>
        <p:blipFill rotWithShape="1">
          <a:blip r:embed="rId3">
            <a:alphaModFix/>
          </a:blip>
          <a:srcRect b="0" l="29419" r="49219" t="0"/>
          <a:stretch/>
        </p:blipFill>
        <p:spPr>
          <a:xfrm>
            <a:off x="6702550" y="228300"/>
            <a:ext cx="1501500" cy="4691700"/>
          </a:xfrm>
          <a:prstGeom prst="roundRect">
            <a:avLst>
              <a:gd fmla="val 16667" name="adj"/>
            </a:avLst>
          </a:prstGeom>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9"/>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endParaRPr/>
          </a:p>
        </p:txBody>
      </p:sp>
      <p:sp>
        <p:nvSpPr>
          <p:cNvPr id="547" name="Google Shape;547;p69"/>
          <p:cNvSpPr txBox="1"/>
          <p:nvPr>
            <p:ph idx="2" type="body"/>
          </p:nvPr>
        </p:nvSpPr>
        <p:spPr>
          <a:xfrm>
            <a:off x="297725"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Beneficial to look into the breakdown of sales; exclude Pepsi’s revenue from Lay’s Chips, etc. </a:t>
            </a:r>
            <a:endParaRPr sz="1300"/>
          </a:p>
          <a:p>
            <a:pPr indent="-311150" lvl="1" marL="914400" rtl="0" algn="l">
              <a:spcBef>
                <a:spcPts val="0"/>
              </a:spcBef>
              <a:spcAft>
                <a:spcPts val="0"/>
              </a:spcAft>
              <a:buSzPts val="1300"/>
              <a:buChar char="-"/>
            </a:pPr>
            <a:r>
              <a:rPr lang="en" sz="1300"/>
              <a:t>What are the numbers of the dark soda drink.</a:t>
            </a:r>
            <a:endParaRPr sz="1300"/>
          </a:p>
          <a:p>
            <a:pPr indent="-311150" lvl="0" marL="457200" rtl="0" algn="l">
              <a:spcBef>
                <a:spcPts val="0"/>
              </a:spcBef>
              <a:spcAft>
                <a:spcPts val="0"/>
              </a:spcAft>
              <a:buSzPts val="1300"/>
              <a:buChar char="-"/>
            </a:pPr>
            <a:r>
              <a:rPr lang="en" sz="1300"/>
              <a:t>Seeing the effect of Pepsi once they stopped sponsoring the Halftime show.</a:t>
            </a:r>
            <a:endParaRPr sz="1300"/>
          </a:p>
        </p:txBody>
      </p:sp>
      <p:sp>
        <p:nvSpPr>
          <p:cNvPr id="548" name="Google Shape;548;p69"/>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Google</a:t>
            </a:r>
            <a:endParaRPr/>
          </a:p>
        </p:txBody>
      </p:sp>
      <p:sp>
        <p:nvSpPr>
          <p:cNvPr id="549" name="Google Shape;549;p69"/>
          <p:cNvSpPr txBox="1"/>
          <p:nvPr>
            <p:ph idx="8" type="body"/>
          </p:nvPr>
        </p:nvSpPr>
        <p:spPr>
          <a:xfrm>
            <a:off x="6167650" y="874575"/>
            <a:ext cx="2647200" cy="232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The data was very strict, so seeing the difference of including “Coke”, etc.</a:t>
            </a:r>
            <a:endParaRPr sz="1300"/>
          </a:p>
          <a:p>
            <a:pPr indent="-311150" lvl="0" marL="457200" rtl="0" algn="l">
              <a:spcBef>
                <a:spcPts val="0"/>
              </a:spcBef>
              <a:spcAft>
                <a:spcPts val="0"/>
              </a:spcAft>
              <a:buSzPts val="1300"/>
              <a:buChar char="-"/>
            </a:pPr>
            <a:r>
              <a:rPr lang="en" sz="1300"/>
              <a:t>Seeing how we could handle typos such as “Ckoe” - Google suggests “did you mean? —-” however, is this included if only if they click the blue font?</a:t>
            </a:r>
            <a:endParaRPr sz="1300"/>
          </a:p>
        </p:txBody>
      </p:sp>
      <p:sp>
        <p:nvSpPr>
          <p:cNvPr id="550" name="Google Shape;550;p69"/>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Stocks</a:t>
            </a:r>
            <a:endParaRPr/>
          </a:p>
        </p:txBody>
      </p:sp>
      <p:sp>
        <p:nvSpPr>
          <p:cNvPr id="551" name="Google Shape;551;p69"/>
          <p:cNvSpPr txBox="1"/>
          <p:nvPr>
            <p:ph idx="5" type="body"/>
          </p:nvPr>
        </p:nvSpPr>
        <p:spPr>
          <a:xfrm>
            <a:off x="3232675" y="1923050"/>
            <a:ext cx="2647200" cy="246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Maybe considering if the difference between campaign month(s) and other months was significant or not by year. We only tested the difference over the 10 year period.</a:t>
            </a:r>
            <a:endParaRPr sz="1300"/>
          </a:p>
          <a:p>
            <a:pPr indent="0" lvl="0" marL="457200" rtl="0" algn="l">
              <a:spcBef>
                <a:spcPts val="0"/>
              </a:spcBef>
              <a:spcAft>
                <a:spcPts val="0"/>
              </a:spcAft>
              <a:buNone/>
            </a:pPr>
            <a:r>
              <a:t/>
            </a:r>
            <a:endParaRPr sz="1300"/>
          </a:p>
        </p:txBody>
      </p:sp>
      <p:sp>
        <p:nvSpPr>
          <p:cNvPr id="552" name="Google Shape;552;p69"/>
          <p:cNvSpPr txBox="1"/>
          <p:nvPr>
            <p:ph idx="13" type="title"/>
          </p:nvPr>
        </p:nvSpPr>
        <p:spPr>
          <a:xfrm>
            <a:off x="336850" y="37519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6700"/>
              <a:t>Sales</a:t>
            </a:r>
            <a:endParaRPr sz="6700"/>
          </a:p>
        </p:txBody>
      </p:sp>
      <p:sp>
        <p:nvSpPr>
          <p:cNvPr id="553" name="Google Shape;553;p69"/>
          <p:cNvSpPr txBox="1"/>
          <p:nvPr>
            <p:ph idx="14" type="title"/>
          </p:nvPr>
        </p:nvSpPr>
        <p:spPr>
          <a:xfrm>
            <a:off x="3363725" y="339825"/>
            <a:ext cx="24858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700"/>
              <a:t>Stocks</a:t>
            </a:r>
            <a:endParaRPr sz="4700"/>
          </a:p>
        </p:txBody>
      </p:sp>
      <p:sp>
        <p:nvSpPr>
          <p:cNvPr id="554" name="Google Shape;554;p69"/>
          <p:cNvSpPr txBox="1"/>
          <p:nvPr>
            <p:ph idx="15" type="title"/>
          </p:nvPr>
        </p:nvSpPr>
        <p:spPr>
          <a:xfrm>
            <a:off x="6098100" y="3751925"/>
            <a:ext cx="28170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7650"/>
              <a:t>Google</a:t>
            </a:r>
            <a:endParaRPr sz="70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70" title="Screenshot 2025-05-01 at 9.24.23 AM.png"/>
          <p:cNvPicPr preferRelativeResize="0"/>
          <p:nvPr/>
        </p:nvPicPr>
        <p:blipFill>
          <a:blip r:embed="rId3">
            <a:alphaModFix/>
          </a:blip>
          <a:stretch>
            <a:fillRect/>
          </a:stretch>
        </p:blipFill>
        <p:spPr>
          <a:xfrm>
            <a:off x="152400" y="1061150"/>
            <a:ext cx="8839199" cy="20329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71"/>
          <p:cNvPicPr preferRelativeResize="0"/>
          <p:nvPr>
            <p:ph idx="2" type="pic"/>
          </p:nvPr>
        </p:nvPicPr>
        <p:blipFill rotWithShape="1">
          <a:blip r:embed="rId3">
            <a:alphaModFix/>
          </a:blip>
          <a:srcRect b="34976" l="0" r="0" t="34973"/>
          <a:stretch/>
        </p:blipFill>
        <p:spPr>
          <a:xfrm>
            <a:off x="228600" y="223625"/>
            <a:ext cx="8686800" cy="1736700"/>
          </a:xfrm>
          <a:prstGeom prst="roundRect">
            <a:avLst>
              <a:gd fmla="val 16667" name="adj"/>
            </a:avLst>
          </a:prstGeom>
        </p:spPr>
      </p:pic>
      <p:sp>
        <p:nvSpPr>
          <p:cNvPr id="565" name="Google Shape;565;p71"/>
          <p:cNvSpPr txBox="1"/>
          <p:nvPr>
            <p:ph type="title"/>
          </p:nvPr>
        </p:nvSpPr>
        <p:spPr>
          <a:xfrm>
            <a:off x="3086100" y="2527425"/>
            <a:ext cx="5769300" cy="239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1400"/>
              <a:t>THANK YOU</a:t>
            </a:r>
            <a:endParaRPr sz="11400"/>
          </a:p>
        </p:txBody>
      </p:sp>
      <p:sp>
        <p:nvSpPr>
          <p:cNvPr id="566" name="Google Shape;566;p71"/>
          <p:cNvSpPr txBox="1"/>
          <p:nvPr>
            <p:ph idx="1" type="body"/>
          </p:nvPr>
        </p:nvSpPr>
        <p:spPr>
          <a:xfrm>
            <a:off x="228600" y="1960325"/>
            <a:ext cx="2262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and Malena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299275" y="563975"/>
            <a:ext cx="3630000" cy="39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Coke vs Pepsi:</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t>What effect do seasonal marketing campaigns (such as the Santa Campaign and sponsoring the SuperBowl) have on sales, stocks and consumer engagement?</a:t>
            </a:r>
            <a:endParaRPr sz="3000"/>
          </a:p>
        </p:txBody>
      </p:sp>
      <p:sp>
        <p:nvSpPr>
          <p:cNvPr id="382" name="Google Shape;382;p48"/>
          <p:cNvSpPr txBox="1"/>
          <p:nvPr>
            <p:ph idx="2" type="subTitle"/>
          </p:nvPr>
        </p:nvSpPr>
        <p:spPr>
          <a:xfrm>
            <a:off x="4762500" y="210875"/>
            <a:ext cx="926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Pepsi</a:t>
            </a:r>
            <a:endParaRPr/>
          </a:p>
        </p:txBody>
      </p:sp>
      <p:sp>
        <p:nvSpPr>
          <p:cNvPr id="383" name="Google Shape;383;p48"/>
          <p:cNvSpPr txBox="1"/>
          <p:nvPr>
            <p:ph idx="3" type="subTitle"/>
          </p:nvPr>
        </p:nvSpPr>
        <p:spPr>
          <a:xfrm>
            <a:off x="4762500" y="1307425"/>
            <a:ext cx="11811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Coca-Cola</a:t>
            </a:r>
            <a:endParaRPr/>
          </a:p>
        </p:txBody>
      </p:sp>
      <p:sp>
        <p:nvSpPr>
          <p:cNvPr id="384" name="Google Shape;384;p48"/>
          <p:cNvSpPr txBox="1"/>
          <p:nvPr>
            <p:ph idx="4" type="subTitle"/>
          </p:nvPr>
        </p:nvSpPr>
        <p:spPr>
          <a:xfrm>
            <a:off x="4672500" y="3846775"/>
            <a:ext cx="11811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Rivalry/Why?</a:t>
            </a:r>
            <a:endParaRPr sz="1500"/>
          </a:p>
        </p:txBody>
      </p:sp>
      <p:sp>
        <p:nvSpPr>
          <p:cNvPr id="385" name="Google Shape;385;p48"/>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Pepsi sponsored the SuperBowl halftime show until 2022, allowing them positive advertisement.  Looking into the most recent ten years (2012-2022), how does this affect their sales and stocks.</a:t>
            </a:r>
            <a:endParaRPr/>
          </a:p>
        </p:txBody>
      </p:sp>
      <p:sp>
        <p:nvSpPr>
          <p:cNvPr id="386" name="Google Shape;386;p48"/>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Similarly, Coca-Cola has a well-known and established Christmas-themed and Santa Campaign annually.  This increase in marketing during the months of November-January 1st could lead to an effect in sales and stocks.</a:t>
            </a:r>
            <a:endParaRPr/>
          </a:p>
        </p:txBody>
      </p:sp>
      <p:sp>
        <p:nvSpPr>
          <p:cNvPr id="387" name="Google Shape;387;p48"/>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lt1"/>
              </a:buClr>
              <a:buSzPts val="1100"/>
              <a:buNone/>
            </a:pPr>
            <a:r>
              <a:rPr lang="en"/>
              <a:t>How do these two compare? Who is more successful? Are there seasonal trends? </a:t>
            </a:r>
            <a:endParaRPr/>
          </a:p>
        </p:txBody>
      </p:sp>
      <p:sp>
        <p:nvSpPr>
          <p:cNvPr id="388" name="Google Shape;388;p48"/>
          <p:cNvSpPr txBox="1"/>
          <p:nvPr/>
        </p:nvSpPr>
        <p:spPr>
          <a:xfrm>
            <a:off x="228600" y="4726450"/>
            <a:ext cx="79785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highlight>
                  <a:schemeClr val="dk1"/>
                </a:highlight>
                <a:latin typeface="Archivo"/>
                <a:ea typeface="Archivo"/>
                <a:cs typeface="Archivo"/>
                <a:sym typeface="Archivo"/>
              </a:rPr>
              <a:t>Testing to see if these months contribute to higher sales and stock prices?</a:t>
            </a:r>
            <a:endParaRPr sz="1000">
              <a:solidFill>
                <a:schemeClr val="lt1"/>
              </a:solidFill>
              <a:highlight>
                <a:schemeClr val="dk1"/>
              </a:highlight>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49"/>
          <p:cNvPicPr preferRelativeResize="0"/>
          <p:nvPr>
            <p:ph idx="2" type="pic"/>
          </p:nvPr>
        </p:nvPicPr>
        <p:blipFill rotWithShape="1">
          <a:blip r:embed="rId3">
            <a:alphaModFix/>
          </a:blip>
          <a:srcRect b="-919" l="13747" r="69062" t="920"/>
          <a:stretch/>
        </p:blipFill>
        <p:spPr>
          <a:xfrm>
            <a:off x="6702550" y="228300"/>
            <a:ext cx="2212800" cy="4691700"/>
          </a:xfrm>
          <a:prstGeom prst="roundRect">
            <a:avLst>
              <a:gd fmla="val 16667" name="adj"/>
            </a:avLst>
          </a:prstGeom>
        </p:spPr>
      </p:pic>
      <p:sp>
        <p:nvSpPr>
          <p:cNvPr id="394" name="Google Shape;394;p49"/>
          <p:cNvSpPr txBox="1"/>
          <p:nvPr>
            <p:ph type="title"/>
          </p:nvPr>
        </p:nvSpPr>
        <p:spPr>
          <a:xfrm>
            <a:off x="409800" y="2226200"/>
            <a:ext cx="5648100" cy="2693700"/>
          </a:xfrm>
          <a:prstGeom prst="rect">
            <a:avLst/>
          </a:prstGeom>
        </p:spPr>
        <p:txBody>
          <a:bodyPr anchorCtr="0" anchor="b" bIns="91425" lIns="91425" spcFirstLastPara="1" rIns="91425" wrap="square" tIns="91425">
            <a:normAutofit fontScale="90000"/>
          </a:bodyPr>
          <a:lstStyle/>
          <a:p>
            <a:pPr indent="0" lvl="0" marL="0" rtl="0" algn="l">
              <a:lnSpc>
                <a:spcPct val="50000"/>
              </a:lnSpc>
              <a:spcBef>
                <a:spcPts val="0"/>
              </a:spcBef>
              <a:spcAft>
                <a:spcPts val="0"/>
              </a:spcAft>
              <a:buNone/>
            </a:pPr>
            <a:r>
              <a:rPr lang="en"/>
              <a:t>2</a:t>
            </a:r>
            <a:endParaRPr/>
          </a:p>
        </p:txBody>
      </p:sp>
      <p:sp>
        <p:nvSpPr>
          <p:cNvPr id="395" name="Google Shape;395;p49"/>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Retrieval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t>These three data sources allows us to gain an understanding to how the marketing of Coca-Cola and Pepsi </a:t>
            </a:r>
            <a:r>
              <a:rPr lang="en"/>
              <a:t>translates</a:t>
            </a:r>
            <a:r>
              <a:rPr lang="en"/>
              <a:t> to positive growth for each </a:t>
            </a:r>
            <a:r>
              <a:rPr lang="en"/>
              <a:t>company</a:t>
            </a:r>
            <a:r>
              <a:rPr lang="en"/>
              <a:t>.  Also, allowing us to see trends and more over time.</a:t>
            </a:r>
            <a:endParaRPr/>
          </a:p>
          <a:p>
            <a:pPr indent="0" lvl="0" marL="0" rtl="0" algn="l">
              <a:spcBef>
                <a:spcPts val="0"/>
              </a:spcBef>
              <a:spcAft>
                <a:spcPts val="0"/>
              </a:spcAft>
              <a:buNone/>
            </a:pPr>
            <a:r>
              <a:t/>
            </a:r>
            <a:endParaRPr/>
          </a:p>
        </p:txBody>
      </p:sp>
      <p:sp>
        <p:nvSpPr>
          <p:cNvPr id="401" name="Google Shape;401;p50"/>
          <p:cNvSpPr txBox="1"/>
          <p:nvPr>
            <p:ph idx="2" type="body"/>
          </p:nvPr>
        </p:nvSpPr>
        <p:spPr>
          <a:xfrm>
            <a:off x="138025" y="831275"/>
            <a:ext cx="2953500" cy="2440200"/>
          </a:xfrm>
          <a:prstGeom prst="rect">
            <a:avLst/>
          </a:prstGeom>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SzPts val="1150"/>
              <a:buFont typeface="Archivo Medium"/>
              <a:buChar char="-"/>
            </a:pPr>
            <a:r>
              <a:rPr lang="en" sz="1150">
                <a:latin typeface="Archivo Medium"/>
                <a:ea typeface="Archivo Medium"/>
                <a:cs typeface="Archivo Medium"/>
                <a:sym typeface="Archivo Medium"/>
              </a:rPr>
              <a:t>Looking into the difference in google searches can allow us some insight into how many people are interested in Coke or Pepsi.</a:t>
            </a:r>
            <a:endParaRPr sz="1150">
              <a:latin typeface="Archivo Medium"/>
              <a:ea typeface="Archivo Medium"/>
              <a:cs typeface="Archivo Medium"/>
              <a:sym typeface="Archivo Medium"/>
            </a:endParaRPr>
          </a:p>
          <a:p>
            <a:pPr indent="-301625" lvl="0" marL="457200" rtl="0" algn="l">
              <a:lnSpc>
                <a:spcPct val="115000"/>
              </a:lnSpc>
              <a:spcBef>
                <a:spcPts val="0"/>
              </a:spcBef>
              <a:spcAft>
                <a:spcPts val="0"/>
              </a:spcAft>
              <a:buSzPts val="1150"/>
              <a:buFont typeface="Archivo Medium"/>
              <a:buChar char="-"/>
            </a:pPr>
            <a:r>
              <a:rPr lang="en" sz="1150">
                <a:latin typeface="Archivo Medium"/>
                <a:ea typeface="Archivo Medium"/>
                <a:cs typeface="Archivo Medium"/>
                <a:sym typeface="Archivo Medium"/>
              </a:rPr>
              <a:t>Google Trends grants us data internationally from a range of dates and times.</a:t>
            </a:r>
            <a:endParaRPr sz="1150">
              <a:latin typeface="Archivo Medium"/>
              <a:ea typeface="Archivo Medium"/>
              <a:cs typeface="Archivo Medium"/>
              <a:sym typeface="Archivo Medium"/>
            </a:endParaRPr>
          </a:p>
          <a:p>
            <a:pPr indent="-301625" lvl="0" marL="457200" rtl="0" algn="l">
              <a:lnSpc>
                <a:spcPct val="115000"/>
              </a:lnSpc>
              <a:spcBef>
                <a:spcPts val="0"/>
              </a:spcBef>
              <a:spcAft>
                <a:spcPts val="0"/>
              </a:spcAft>
              <a:buSzPts val="1150"/>
              <a:buFont typeface="Archivo Medium"/>
              <a:buChar char="-"/>
            </a:pPr>
            <a:r>
              <a:rPr lang="en" sz="1150">
                <a:latin typeface="Archivo Medium"/>
                <a:ea typeface="Archivo Medium"/>
                <a:cs typeface="Archivo Medium"/>
                <a:sym typeface="Archivo Medium"/>
              </a:rPr>
              <a:t>We will be limiting it to Pepsi in February (when Super Bowl occurs 2012-2022); and Coke Nov-Jan 1st 2012-2022.  </a:t>
            </a:r>
            <a:endParaRPr sz="1150">
              <a:latin typeface="Archivo Medium"/>
              <a:ea typeface="Archivo Medium"/>
              <a:cs typeface="Archivo Medium"/>
              <a:sym typeface="Archivo Medium"/>
            </a:endParaRPr>
          </a:p>
        </p:txBody>
      </p:sp>
      <p:sp>
        <p:nvSpPr>
          <p:cNvPr id="402" name="Google Shape;402;p50"/>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Searches</a:t>
            </a:r>
            <a:endParaRPr/>
          </a:p>
        </p:txBody>
      </p:sp>
      <p:sp>
        <p:nvSpPr>
          <p:cNvPr id="403" name="Google Shape;403;p50"/>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Prices</a:t>
            </a:r>
            <a:endParaRPr/>
          </a:p>
        </p:txBody>
      </p:sp>
      <p:sp>
        <p:nvSpPr>
          <p:cNvPr id="404" name="Google Shape;404;p50"/>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endParaRPr/>
          </a:p>
        </p:txBody>
      </p:sp>
      <p:sp>
        <p:nvSpPr>
          <p:cNvPr id="405" name="Google Shape;405;p50"/>
          <p:cNvSpPr txBox="1"/>
          <p:nvPr>
            <p:ph idx="3" type="body"/>
          </p:nvPr>
        </p:nvSpPr>
        <p:spPr>
          <a:xfrm>
            <a:off x="3205675" y="753350"/>
            <a:ext cx="2740500" cy="2518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Looking into the difference of stock prices of Coke vs Pepsi.</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Especially, an incline vs decline around these timeframes.</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Sources: utilizing yahoo </a:t>
            </a:r>
            <a:r>
              <a:rPr lang="en" sz="1400">
                <a:latin typeface="Archivo Medium"/>
                <a:ea typeface="Archivo Medium"/>
                <a:cs typeface="Archivo Medium"/>
                <a:sym typeface="Archivo Medium"/>
              </a:rPr>
              <a:t>finance</a:t>
            </a:r>
            <a:r>
              <a:rPr lang="en" sz="1400">
                <a:latin typeface="Archivo Medium"/>
                <a:ea typeface="Archivo Medium"/>
                <a:cs typeface="Archivo Medium"/>
                <a:sym typeface="Archivo Medium"/>
              </a:rPr>
              <a:t> package for latest stock prices</a:t>
            </a:r>
            <a:endParaRPr sz="1400">
              <a:latin typeface="Archivo Medium"/>
              <a:ea typeface="Archivo Medium"/>
              <a:cs typeface="Archivo Medium"/>
              <a:sym typeface="Archivo Medium"/>
            </a:endParaRPr>
          </a:p>
        </p:txBody>
      </p:sp>
      <p:sp>
        <p:nvSpPr>
          <p:cNvPr id="406" name="Google Shape;406;p50"/>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Analyzing the Rivalry</a:t>
            </a:r>
            <a:endParaRPr/>
          </a:p>
        </p:txBody>
      </p:sp>
      <p:sp>
        <p:nvSpPr>
          <p:cNvPr id="407" name="Google Shape;407;p50"/>
          <p:cNvSpPr txBox="1"/>
          <p:nvPr>
            <p:ph idx="4" type="body"/>
          </p:nvPr>
        </p:nvSpPr>
        <p:spPr>
          <a:xfrm>
            <a:off x="6060400" y="539475"/>
            <a:ext cx="2862900" cy="25572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Archivo Medium"/>
              <a:buChar char="-"/>
            </a:pPr>
            <a:r>
              <a:rPr lang="en" sz="1300">
                <a:latin typeface="Archivo Medium"/>
                <a:ea typeface="Archivo Medium"/>
                <a:cs typeface="Archivo Medium"/>
                <a:sym typeface="Archivo Medium"/>
              </a:rPr>
              <a:t>Seeing how this marketing (in specified time frame) translates to an increase, decrease, or plateau in sales in both Coke and Pepsi.</a:t>
            </a:r>
            <a:endParaRPr sz="1300">
              <a:latin typeface="Archivo Medium"/>
              <a:ea typeface="Archivo Medium"/>
              <a:cs typeface="Archivo Medium"/>
              <a:sym typeface="Archivo Medium"/>
            </a:endParaRPr>
          </a:p>
          <a:p>
            <a:pPr indent="-311150" lvl="0" marL="457200" rtl="0" algn="l">
              <a:lnSpc>
                <a:spcPct val="115000"/>
              </a:lnSpc>
              <a:spcBef>
                <a:spcPts val="0"/>
              </a:spcBef>
              <a:spcAft>
                <a:spcPts val="0"/>
              </a:spcAft>
              <a:buSzPts val="1300"/>
              <a:buFont typeface="Archivo Medium"/>
              <a:buChar char="-"/>
            </a:pPr>
            <a:r>
              <a:rPr lang="en" sz="1300">
                <a:latin typeface="Archivo Medium"/>
                <a:ea typeface="Archivo Medium"/>
                <a:cs typeface="Archivo Medium"/>
                <a:sym typeface="Archivo Medium"/>
              </a:rPr>
              <a:t>Macrotrends with cross analysis with Coke’s website.  Pepsi does not release this information online.</a:t>
            </a:r>
            <a:endParaRPr sz="1300">
              <a:latin typeface="Archivo Medium"/>
              <a:ea typeface="Archivo Medium"/>
              <a:cs typeface="Archivo Medium"/>
              <a:sym typeface="Archiv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409800" y="2743200"/>
            <a:ext cx="5648100" cy="240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3</a:t>
            </a:r>
            <a:endParaRPr/>
          </a:p>
        </p:txBody>
      </p:sp>
      <p:sp>
        <p:nvSpPr>
          <p:cNvPr id="413" name="Google Shape;413;p51"/>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a:t>
            </a:r>
            <a:endParaRPr/>
          </a:p>
        </p:txBody>
      </p:sp>
      <p:pic>
        <p:nvPicPr>
          <p:cNvPr id="414" name="Google Shape;414;p51"/>
          <p:cNvPicPr preferRelativeResize="0"/>
          <p:nvPr>
            <p:ph idx="2" type="pic"/>
          </p:nvPr>
        </p:nvPicPr>
        <p:blipFill rotWithShape="1">
          <a:blip r:embed="rId3">
            <a:alphaModFix/>
          </a:blip>
          <a:srcRect b="0" l="28275" r="28275" t="0"/>
          <a:stretch/>
        </p:blipFill>
        <p:spPr>
          <a:xfrm>
            <a:off x="6702550" y="228300"/>
            <a:ext cx="1688100" cy="4691700"/>
          </a:xfrm>
          <a:prstGeom prst="roundRect">
            <a:avLst>
              <a:gd fmla="val 16667" name="adj"/>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2"/>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a:t>When analyzing trends, sales, and stock prices over time, there are many potential approaches.  </a:t>
            </a:r>
            <a:endParaRPr/>
          </a:p>
        </p:txBody>
      </p:sp>
      <p:sp>
        <p:nvSpPr>
          <p:cNvPr id="420" name="Google Shape;420;p52"/>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421" name="Google Shape;421;p52"/>
          <p:cNvSpPr txBox="1"/>
          <p:nvPr>
            <p:ph idx="2" type="body"/>
          </p:nvPr>
        </p:nvSpPr>
        <p:spPr>
          <a:xfrm>
            <a:off x="219650" y="1835675"/>
            <a:ext cx="2862900" cy="2714700"/>
          </a:xfrm>
          <a:prstGeom prst="rect">
            <a:avLst/>
          </a:prstGeom>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SzPts val="1600"/>
              <a:buFont typeface="Archivo Medium"/>
              <a:buChar char="➔"/>
            </a:pPr>
            <a:r>
              <a:rPr lang="en" sz="1400">
                <a:latin typeface="Archivo Medium"/>
                <a:ea typeface="Archivo Medium"/>
                <a:cs typeface="Archivo Medium"/>
                <a:sym typeface="Archivo Medium"/>
              </a:rPr>
              <a:t>Time Series analysis with simple line plots as well as ML</a:t>
            </a:r>
            <a:endParaRPr sz="1400">
              <a:latin typeface="Archivo Medium"/>
              <a:ea typeface="Archivo Medium"/>
              <a:cs typeface="Archivo Medium"/>
              <a:sym typeface="Archivo Medium"/>
            </a:endParaRPr>
          </a:p>
          <a:p>
            <a:pPr indent="-330200" lvl="0" marL="457200" rtl="0" algn="l">
              <a:lnSpc>
                <a:spcPct val="115000"/>
              </a:lnSpc>
              <a:spcBef>
                <a:spcPts val="0"/>
              </a:spcBef>
              <a:spcAft>
                <a:spcPts val="0"/>
              </a:spcAft>
              <a:buSzPts val="1600"/>
              <a:buFont typeface="Archivo Medium"/>
              <a:buChar char="➔"/>
            </a:pPr>
            <a:r>
              <a:rPr lang="en" sz="1400">
                <a:latin typeface="Archivo Medium"/>
                <a:ea typeface="Archivo Medium"/>
                <a:cs typeface="Archivo Medium"/>
                <a:sym typeface="Archivo Medium"/>
              </a:rPr>
              <a:t>Linear regression to see Q1 and Q4 relationship.</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Seeing how Sales is affected during these time frames and seeing the comparison of the two companies.</a:t>
            </a:r>
            <a:endParaRPr sz="1200">
              <a:latin typeface="Archivo Medium"/>
              <a:ea typeface="Archivo Medium"/>
              <a:cs typeface="Archivo Medium"/>
              <a:sym typeface="Archivo Medium"/>
            </a:endParaRPr>
          </a:p>
        </p:txBody>
      </p:sp>
      <p:sp>
        <p:nvSpPr>
          <p:cNvPr id="422" name="Google Shape;422;p52"/>
          <p:cNvSpPr txBox="1"/>
          <p:nvPr>
            <p:ph idx="3" type="body"/>
          </p:nvPr>
        </p:nvSpPr>
        <p:spPr>
          <a:xfrm>
            <a:off x="3196775" y="1993082"/>
            <a:ext cx="2740500" cy="2557200"/>
          </a:xfrm>
          <a:prstGeom prst="rect">
            <a:avLst/>
          </a:prstGeom>
        </p:spPr>
        <p:txBody>
          <a:bodyPr anchorCtr="0" anchor="b" bIns="91425" lIns="91425" spcFirstLastPara="1" rIns="91425" wrap="square" tIns="91425">
            <a:noAutofit/>
          </a:bodyPr>
          <a:lstStyle/>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Monthly log returns to analyze relative changes over time.</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Examined how closely the two stocks moved together using a 6-month rolling correlation.</a:t>
            </a:r>
            <a:endParaRPr sz="1400">
              <a:latin typeface="Archivo Medium"/>
              <a:ea typeface="Archivo Medium"/>
              <a:cs typeface="Archivo Medium"/>
              <a:sym typeface="Archivo Medium"/>
            </a:endParaRPr>
          </a:p>
          <a:p>
            <a:pPr indent="-317500" lvl="0" marL="457200" rtl="0" algn="l">
              <a:lnSpc>
                <a:spcPct val="115000"/>
              </a:lnSpc>
              <a:spcBef>
                <a:spcPts val="0"/>
              </a:spcBef>
              <a:spcAft>
                <a:spcPts val="0"/>
              </a:spcAft>
              <a:buSzPts val="1400"/>
              <a:buFont typeface="Archivo Medium"/>
              <a:buChar char="➔"/>
            </a:pPr>
            <a:r>
              <a:rPr lang="en" sz="1400">
                <a:latin typeface="Archivo Medium"/>
                <a:ea typeface="Archivo Medium"/>
                <a:cs typeface="Archivo Medium"/>
                <a:sym typeface="Archivo Medium"/>
              </a:rPr>
              <a:t>Seasonal event windows analysis, tested for significance of effect of </a:t>
            </a:r>
            <a:r>
              <a:rPr lang="en" sz="1400">
                <a:latin typeface="Archivo Medium"/>
                <a:ea typeface="Archivo Medium"/>
                <a:cs typeface="Archivo Medium"/>
                <a:sym typeface="Archivo Medium"/>
              </a:rPr>
              <a:t>campaigns</a:t>
            </a:r>
            <a:endParaRPr sz="1400">
              <a:latin typeface="Archivo Medium"/>
              <a:ea typeface="Archivo Medium"/>
              <a:cs typeface="Archivo Medium"/>
              <a:sym typeface="Archivo Medium"/>
            </a:endParaRPr>
          </a:p>
        </p:txBody>
      </p:sp>
      <p:sp>
        <p:nvSpPr>
          <p:cNvPr id="423" name="Google Shape;423;p52"/>
          <p:cNvSpPr txBox="1"/>
          <p:nvPr>
            <p:ph idx="5" type="subTitle"/>
          </p:nvPr>
        </p:nvSpPr>
        <p:spPr>
          <a:xfrm>
            <a:off x="283000" y="14733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a:t>
            </a:r>
            <a:endParaRPr/>
          </a:p>
        </p:txBody>
      </p:sp>
      <p:sp>
        <p:nvSpPr>
          <p:cNvPr id="424" name="Google Shape;424;p52"/>
          <p:cNvSpPr txBox="1"/>
          <p:nvPr>
            <p:ph idx="6" type="subTitle"/>
          </p:nvPr>
        </p:nvSpPr>
        <p:spPr>
          <a:xfrm>
            <a:off x="3242725" y="1434100"/>
            <a:ext cx="25440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Stocks</a:t>
            </a:r>
            <a:endParaRPr/>
          </a:p>
        </p:txBody>
      </p:sp>
      <p:sp>
        <p:nvSpPr>
          <p:cNvPr id="425" name="Google Shape;425;p52"/>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Google Trends</a:t>
            </a:r>
            <a:endParaRPr/>
          </a:p>
        </p:txBody>
      </p:sp>
      <p:sp>
        <p:nvSpPr>
          <p:cNvPr id="426" name="Google Shape;426;p52"/>
          <p:cNvSpPr txBox="1"/>
          <p:nvPr>
            <p:ph idx="2" type="body"/>
          </p:nvPr>
        </p:nvSpPr>
        <p:spPr>
          <a:xfrm>
            <a:off x="6052500" y="2035600"/>
            <a:ext cx="2862900" cy="2408100"/>
          </a:xfrm>
          <a:prstGeom prst="rect">
            <a:avLst/>
          </a:prstGeom>
        </p:spPr>
        <p:txBody>
          <a:bodyPr anchorCtr="0" anchor="b" bIns="91425" lIns="91425" spcFirstLastPara="1" rIns="91425" wrap="square" tIns="91425">
            <a:noAutofit/>
          </a:bodyPr>
          <a:lstStyle/>
          <a:p>
            <a:pPr indent="-304800" lvl="0" marL="457200" rtl="0" algn="l">
              <a:lnSpc>
                <a:spcPct val="115000"/>
              </a:lnSpc>
              <a:spcBef>
                <a:spcPts val="0"/>
              </a:spcBef>
              <a:spcAft>
                <a:spcPts val="0"/>
              </a:spcAft>
              <a:buSzPts val="1200"/>
              <a:buFont typeface="Archivo Medium"/>
              <a:buChar char="➔"/>
            </a:pPr>
            <a:r>
              <a:rPr lang="en" sz="1200">
                <a:latin typeface="Archivo Medium"/>
                <a:ea typeface="Archivo Medium"/>
                <a:cs typeface="Archivo Medium"/>
                <a:sym typeface="Archivo Medium"/>
              </a:rPr>
              <a:t>Frequency line plot with clean data.</a:t>
            </a:r>
            <a:endParaRPr sz="1200">
              <a:latin typeface="Archivo Medium"/>
              <a:ea typeface="Archivo Medium"/>
              <a:cs typeface="Archivo Medium"/>
              <a:sym typeface="Archivo Medium"/>
            </a:endParaRPr>
          </a:p>
          <a:p>
            <a:pPr indent="-304800" lvl="0" marL="457200" rtl="0" algn="l">
              <a:lnSpc>
                <a:spcPct val="115000"/>
              </a:lnSpc>
              <a:spcBef>
                <a:spcPts val="0"/>
              </a:spcBef>
              <a:spcAft>
                <a:spcPts val="0"/>
              </a:spcAft>
              <a:buSzPts val="1200"/>
              <a:buFont typeface="Archivo Medium"/>
              <a:buChar char="➔"/>
            </a:pPr>
            <a:r>
              <a:rPr lang="en" sz="1200">
                <a:latin typeface="Archivo Medium"/>
                <a:ea typeface="Archivo Medium"/>
                <a:cs typeface="Archivo Medium"/>
                <a:sym typeface="Archivo Medium"/>
              </a:rPr>
              <a:t>Why not ML / Linear Regression?</a:t>
            </a:r>
            <a:endParaRPr sz="1200">
              <a:latin typeface="Archivo Medium"/>
              <a:ea typeface="Archivo Medium"/>
              <a:cs typeface="Archivo Medium"/>
              <a:sym typeface="Archivo Medium"/>
            </a:endParaRPr>
          </a:p>
          <a:p>
            <a:pPr indent="-304800" lvl="1" marL="914400" rtl="0" algn="l">
              <a:lnSpc>
                <a:spcPct val="115000"/>
              </a:lnSpc>
              <a:spcBef>
                <a:spcPts val="0"/>
              </a:spcBef>
              <a:spcAft>
                <a:spcPts val="0"/>
              </a:spcAft>
              <a:buClr>
                <a:schemeClr val="dk1"/>
              </a:buClr>
              <a:buSzPts val="1200"/>
              <a:buFont typeface="Archivo Medium"/>
              <a:buChar char="◆"/>
            </a:pPr>
            <a:r>
              <a:rPr lang="en" sz="1200">
                <a:latin typeface="Archivo Medium"/>
                <a:ea typeface="Archivo Medium"/>
                <a:cs typeface="Archivo Medium"/>
                <a:sym typeface="Archivo Medium"/>
              </a:rPr>
              <a:t>Only needed the </a:t>
            </a:r>
            <a:r>
              <a:rPr lang="en" sz="1200">
                <a:latin typeface="Archivo Medium"/>
                <a:ea typeface="Archivo Medium"/>
                <a:cs typeface="Archivo Medium"/>
                <a:sym typeface="Archivo Medium"/>
              </a:rPr>
              <a:t>frequency</a:t>
            </a:r>
            <a:r>
              <a:rPr lang="en" sz="1200">
                <a:latin typeface="Archivo Medium"/>
                <a:ea typeface="Archivo Medium"/>
                <a:cs typeface="Archivo Medium"/>
                <a:sym typeface="Archivo Medium"/>
              </a:rPr>
              <a:t> of how often people are searching; we can see the rate of change and such with the steepness of the graph. </a:t>
            </a:r>
            <a:endParaRPr sz="1200">
              <a:latin typeface="Archivo Medium"/>
              <a:ea typeface="Archivo Medium"/>
              <a:cs typeface="Archivo Medium"/>
              <a:sym typeface="Archiv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53" title="Screenshot 2025-04-29 at 09.39.08.png"/>
          <p:cNvPicPr preferRelativeResize="0"/>
          <p:nvPr/>
        </p:nvPicPr>
        <p:blipFill>
          <a:blip r:embed="rId3">
            <a:alphaModFix/>
          </a:blip>
          <a:stretch>
            <a:fillRect/>
          </a:stretch>
        </p:blipFill>
        <p:spPr>
          <a:xfrm>
            <a:off x="1137800" y="3051749"/>
            <a:ext cx="5051051" cy="1177300"/>
          </a:xfrm>
          <a:prstGeom prst="rect">
            <a:avLst/>
          </a:prstGeom>
          <a:noFill/>
          <a:ln>
            <a:noFill/>
          </a:ln>
        </p:spPr>
      </p:pic>
      <p:pic>
        <p:nvPicPr>
          <p:cNvPr id="432" name="Google Shape;432;p53" title="Screenshot 2025-04-29 at 09.56.10.png"/>
          <p:cNvPicPr preferRelativeResize="0"/>
          <p:nvPr/>
        </p:nvPicPr>
        <p:blipFill>
          <a:blip r:embed="rId4">
            <a:alphaModFix/>
          </a:blip>
          <a:stretch>
            <a:fillRect/>
          </a:stretch>
        </p:blipFill>
        <p:spPr>
          <a:xfrm>
            <a:off x="342900" y="574125"/>
            <a:ext cx="6640851" cy="227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4"/>
          <p:cNvSpPr txBox="1"/>
          <p:nvPr/>
        </p:nvSpPr>
        <p:spPr>
          <a:xfrm>
            <a:off x="498425" y="145375"/>
            <a:ext cx="5494500" cy="12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Archivo"/>
                <a:ea typeface="Archivo"/>
                <a:cs typeface="Archivo"/>
                <a:sym typeface="Archivo"/>
              </a:rPr>
              <a:t>How well Q1 revenue predicts Q4.</a:t>
            </a:r>
            <a:endParaRPr sz="1200">
              <a:solidFill>
                <a:schemeClr val="lt1"/>
              </a:solidFill>
              <a:latin typeface="Archivo"/>
              <a:ea typeface="Archivo"/>
              <a:cs typeface="Archivo"/>
              <a:sym typeface="Archivo"/>
            </a:endParaRPr>
          </a:p>
          <a:p>
            <a:pPr indent="0" lvl="0" marL="0" rtl="0" algn="l">
              <a:spcBef>
                <a:spcPts val="0"/>
              </a:spcBef>
              <a:spcAft>
                <a:spcPts val="0"/>
              </a:spcAft>
              <a:buNone/>
            </a:pPr>
            <a:r>
              <a:rPr lang="en" sz="1200">
                <a:solidFill>
                  <a:schemeClr val="lt1"/>
                </a:solidFill>
                <a:latin typeface="Archivo"/>
                <a:ea typeface="Archivo"/>
                <a:cs typeface="Archivo"/>
                <a:sym typeface="Archivo"/>
              </a:rPr>
              <a:t>	-The strength of the linear relationship (via R-squared values)</a:t>
            </a:r>
            <a:br>
              <a:rPr lang="en" sz="1200">
                <a:solidFill>
                  <a:schemeClr val="lt1"/>
                </a:solidFill>
                <a:latin typeface="Archivo"/>
                <a:ea typeface="Archivo"/>
                <a:cs typeface="Archivo"/>
                <a:sym typeface="Archivo"/>
              </a:rPr>
            </a:br>
            <a:r>
              <a:rPr lang="en" sz="1200">
                <a:solidFill>
                  <a:schemeClr val="lt1"/>
                </a:solidFill>
                <a:latin typeface="Archivo"/>
                <a:ea typeface="Archivo"/>
                <a:cs typeface="Archivo"/>
                <a:sym typeface="Archivo"/>
              </a:rPr>
              <a:t>	-The slope coefficients, showing how much Q4 revenue changes per unit increase in Q1 revenue</a:t>
            </a:r>
            <a:br>
              <a:rPr lang="en" sz="1200">
                <a:solidFill>
                  <a:schemeClr val="lt1"/>
                </a:solidFill>
                <a:latin typeface="Archivo"/>
                <a:ea typeface="Archivo"/>
                <a:cs typeface="Archivo"/>
                <a:sym typeface="Archivo"/>
              </a:rPr>
            </a:br>
            <a:r>
              <a:rPr lang="en" sz="1200">
                <a:solidFill>
                  <a:schemeClr val="lt1"/>
                </a:solidFill>
                <a:latin typeface="Archivo"/>
                <a:ea typeface="Archivo"/>
                <a:cs typeface="Archivo"/>
                <a:sym typeface="Archivo"/>
              </a:rPr>
              <a:t>	-The statistical significance (p-values) of the relationships</a:t>
            </a:r>
            <a:br>
              <a:rPr lang="en" sz="1200">
                <a:solidFill>
                  <a:schemeClr val="lt1"/>
                </a:solidFill>
                <a:latin typeface="Archivo"/>
                <a:ea typeface="Archivo"/>
                <a:cs typeface="Archivo"/>
                <a:sym typeface="Archivo"/>
              </a:rPr>
            </a:br>
            <a:r>
              <a:rPr lang="en" sz="1200">
                <a:solidFill>
                  <a:schemeClr val="lt1"/>
                </a:solidFill>
                <a:latin typeface="Archivo"/>
                <a:ea typeface="Archivo"/>
                <a:cs typeface="Archivo"/>
                <a:sym typeface="Archivo"/>
              </a:rPr>
              <a:t>	-The intercepts, which show expected Q4 revenue when Q1 is zero ( not always meaningful in business contexts)</a:t>
            </a:r>
            <a:endParaRPr sz="1200">
              <a:solidFill>
                <a:schemeClr val="lt1"/>
              </a:solidFill>
              <a:latin typeface="Archivo"/>
              <a:ea typeface="Archivo"/>
              <a:cs typeface="Archivo"/>
              <a:sym typeface="Archivo"/>
            </a:endParaRPr>
          </a:p>
          <a:p>
            <a:pPr indent="0" lvl="0" marL="0" rtl="0" algn="l">
              <a:spcBef>
                <a:spcPts val="0"/>
              </a:spcBef>
              <a:spcAft>
                <a:spcPts val="0"/>
              </a:spcAft>
              <a:buNone/>
            </a:pPr>
            <a:r>
              <a:t/>
            </a:r>
            <a:endParaRPr sz="1000">
              <a:solidFill>
                <a:schemeClr val="dk1"/>
              </a:solidFill>
              <a:latin typeface="Archivo"/>
              <a:ea typeface="Archivo"/>
              <a:cs typeface="Archivo"/>
              <a:sym typeface="Archivo"/>
            </a:endParaRPr>
          </a:p>
        </p:txBody>
      </p:sp>
      <p:pic>
        <p:nvPicPr>
          <p:cNvPr id="438" name="Google Shape;438;p54" title="Coke-regression.png"/>
          <p:cNvPicPr preferRelativeResize="0"/>
          <p:nvPr/>
        </p:nvPicPr>
        <p:blipFill>
          <a:blip r:embed="rId3">
            <a:alphaModFix/>
          </a:blip>
          <a:stretch>
            <a:fillRect/>
          </a:stretch>
        </p:blipFill>
        <p:spPr>
          <a:xfrm>
            <a:off x="797625" y="1560975"/>
            <a:ext cx="6936366" cy="3421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