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10/13/2023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10/13/2023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10/13/2023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3E788-D37C-6EF3-BE2F-7930F0DD4389}"/>
              </a:ext>
            </a:extLst>
          </p:cNvPr>
          <p:cNvSpPr>
            <a:spLocks noGrp="1"/>
          </p:cNvSpPr>
          <p:nvPr>
            <p:ph type="ctrTitle"/>
          </p:nvPr>
        </p:nvSpPr>
        <p:spPr>
          <a:xfrm>
            <a:off x="1154955" y="-248167"/>
            <a:ext cx="9418281" cy="3677167"/>
          </a:xfrm>
        </p:spPr>
        <p:txBody>
          <a:bodyPr/>
          <a:lstStyle/>
          <a:p>
            <a:r>
              <a:rPr lang="en-US" sz="4000" b="1" dirty="0">
                <a:solidFill>
                  <a:srgbClr val="92D050"/>
                </a:solidFill>
              </a:rPr>
              <a:t>NAAN MUDHALVAN SCHEME</a:t>
            </a:r>
            <a:br>
              <a:rPr lang="en-US" sz="4000" b="1" dirty="0">
                <a:solidFill>
                  <a:srgbClr val="92D050"/>
                </a:solidFill>
              </a:rPr>
            </a:br>
            <a:br>
              <a:rPr lang="en-US" b="1" dirty="0">
                <a:solidFill>
                  <a:srgbClr val="92D050"/>
                </a:solidFill>
              </a:rPr>
            </a:br>
            <a:r>
              <a:rPr lang="en-US" sz="4000" b="1" dirty="0">
                <a:solidFill>
                  <a:srgbClr val="92D050"/>
                </a:solidFill>
              </a:rPr>
              <a:t>FUNDAMENTALS OF DATA ANALYTICS WITH TABLEAU</a:t>
            </a:r>
          </a:p>
        </p:txBody>
      </p:sp>
      <p:sp>
        <p:nvSpPr>
          <p:cNvPr id="3" name="Subtitle 2">
            <a:extLst>
              <a:ext uri="{FF2B5EF4-FFF2-40B4-BE49-F238E27FC236}">
                <a16:creationId xmlns:a16="http://schemas.microsoft.com/office/drawing/2014/main" id="{9DB175BD-9AC1-4D3E-3FB6-60BCBBB13FE2}"/>
              </a:ext>
            </a:extLst>
          </p:cNvPr>
          <p:cNvSpPr>
            <a:spLocks noGrp="1"/>
          </p:cNvSpPr>
          <p:nvPr>
            <p:ph type="subTitle" idx="1"/>
          </p:nvPr>
        </p:nvSpPr>
        <p:spPr>
          <a:xfrm>
            <a:off x="1087719" y="3789626"/>
            <a:ext cx="8825658" cy="2444919"/>
          </a:xfrm>
        </p:spPr>
        <p:txBody>
          <a:bodyPr>
            <a:normAutofit/>
          </a:bodyPr>
          <a:lstStyle/>
          <a:p>
            <a:r>
              <a:rPr lang="en-US" sz="4000" dirty="0"/>
              <a:t>PROJECT TITLE: UNVEILING MARKET INSIGHTS</a:t>
            </a:r>
            <a:r>
              <a:rPr lang="en-US" dirty="0"/>
              <a:t> </a:t>
            </a:r>
          </a:p>
          <a:p>
            <a:r>
              <a:rPr lang="en-US" sz="4000" b="1" dirty="0"/>
              <a:t>TEAM ID:NM2023TMID16084</a:t>
            </a:r>
          </a:p>
          <a:p>
            <a:endParaRPr lang="en-US" sz="4000" b="1" dirty="0"/>
          </a:p>
        </p:txBody>
      </p:sp>
    </p:spTree>
    <p:extLst>
      <p:ext uri="{BB962C8B-B14F-4D97-AF65-F5344CB8AC3E}">
        <p14:creationId xmlns:p14="http://schemas.microsoft.com/office/powerpoint/2010/main" val="1297372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5E33E-CC48-037C-0C31-5A5995A2723A}"/>
              </a:ext>
            </a:extLst>
          </p:cNvPr>
          <p:cNvSpPr>
            <a:spLocks noGrp="1"/>
          </p:cNvSpPr>
          <p:nvPr>
            <p:ph type="title"/>
          </p:nvPr>
        </p:nvSpPr>
        <p:spPr/>
        <p:txBody>
          <a:bodyPr/>
          <a:lstStyle/>
          <a:p>
            <a:r>
              <a:rPr lang="en-US" dirty="0">
                <a:solidFill>
                  <a:srgbClr val="C00000"/>
                </a:solidFill>
              </a:rPr>
              <a:t>Sheet 1</a:t>
            </a:r>
          </a:p>
        </p:txBody>
      </p:sp>
      <p:pic>
        <p:nvPicPr>
          <p:cNvPr id="4" name="Picture 4">
            <a:extLst>
              <a:ext uri="{FF2B5EF4-FFF2-40B4-BE49-F238E27FC236}">
                <a16:creationId xmlns:a16="http://schemas.microsoft.com/office/drawing/2014/main" id="{DB657A07-D5BE-1698-4DA3-E24AB3BC506C}"/>
              </a:ext>
            </a:extLst>
          </p:cNvPr>
          <p:cNvPicPr>
            <a:picLocks noGrp="1" noChangeAspect="1"/>
          </p:cNvPicPr>
          <p:nvPr>
            <p:ph idx="1"/>
          </p:nvPr>
        </p:nvPicPr>
        <p:blipFill>
          <a:blip r:embed="rId2"/>
          <a:stretch>
            <a:fillRect/>
          </a:stretch>
        </p:blipFill>
        <p:spPr>
          <a:xfrm>
            <a:off x="501209" y="2347123"/>
            <a:ext cx="10500930" cy="4510877"/>
          </a:xfrm>
        </p:spPr>
      </p:pic>
    </p:spTree>
    <p:extLst>
      <p:ext uri="{BB962C8B-B14F-4D97-AF65-F5344CB8AC3E}">
        <p14:creationId xmlns:p14="http://schemas.microsoft.com/office/powerpoint/2010/main" val="2764881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C6042-4E26-25B5-2BD8-7ABEA3145F53}"/>
              </a:ext>
            </a:extLst>
          </p:cNvPr>
          <p:cNvSpPr>
            <a:spLocks noGrp="1"/>
          </p:cNvSpPr>
          <p:nvPr>
            <p:ph type="title"/>
          </p:nvPr>
        </p:nvSpPr>
        <p:spPr/>
        <p:txBody>
          <a:bodyPr/>
          <a:lstStyle/>
          <a:p>
            <a:r>
              <a:rPr lang="en-US" dirty="0">
                <a:solidFill>
                  <a:srgbClr val="FF0000"/>
                </a:solidFill>
              </a:rPr>
              <a:t>Sheet 2</a:t>
            </a:r>
          </a:p>
        </p:txBody>
      </p:sp>
      <p:pic>
        <p:nvPicPr>
          <p:cNvPr id="4" name="Picture 4">
            <a:extLst>
              <a:ext uri="{FF2B5EF4-FFF2-40B4-BE49-F238E27FC236}">
                <a16:creationId xmlns:a16="http://schemas.microsoft.com/office/drawing/2014/main" id="{08663CDF-59BC-6002-0BC7-330FFFD1BADF}"/>
              </a:ext>
            </a:extLst>
          </p:cNvPr>
          <p:cNvPicPr>
            <a:picLocks noGrp="1" noChangeAspect="1"/>
          </p:cNvPicPr>
          <p:nvPr>
            <p:ph idx="1"/>
          </p:nvPr>
        </p:nvPicPr>
        <p:blipFill>
          <a:blip r:embed="rId2"/>
          <a:stretch>
            <a:fillRect/>
          </a:stretch>
        </p:blipFill>
        <p:spPr>
          <a:xfrm>
            <a:off x="562333" y="2237102"/>
            <a:ext cx="10329786" cy="4743144"/>
          </a:xfrm>
        </p:spPr>
      </p:pic>
    </p:spTree>
    <p:extLst>
      <p:ext uri="{BB962C8B-B14F-4D97-AF65-F5344CB8AC3E}">
        <p14:creationId xmlns:p14="http://schemas.microsoft.com/office/powerpoint/2010/main" val="1975600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2AEF-6F0C-D4F9-A73D-B087E06200FB}"/>
              </a:ext>
            </a:extLst>
          </p:cNvPr>
          <p:cNvSpPr>
            <a:spLocks noGrp="1"/>
          </p:cNvSpPr>
          <p:nvPr>
            <p:ph type="title"/>
          </p:nvPr>
        </p:nvSpPr>
        <p:spPr/>
        <p:txBody>
          <a:bodyPr/>
          <a:lstStyle/>
          <a:p>
            <a:r>
              <a:rPr lang="en-US" dirty="0">
                <a:solidFill>
                  <a:srgbClr val="FF0000"/>
                </a:solidFill>
              </a:rPr>
              <a:t>Sheet 3</a:t>
            </a:r>
          </a:p>
        </p:txBody>
      </p:sp>
      <p:pic>
        <p:nvPicPr>
          <p:cNvPr id="4" name="Picture 4">
            <a:extLst>
              <a:ext uri="{FF2B5EF4-FFF2-40B4-BE49-F238E27FC236}">
                <a16:creationId xmlns:a16="http://schemas.microsoft.com/office/drawing/2014/main" id="{9AF47317-B560-68DB-8F41-E0BCABF88C52}"/>
              </a:ext>
            </a:extLst>
          </p:cNvPr>
          <p:cNvPicPr>
            <a:picLocks noGrp="1" noChangeAspect="1"/>
          </p:cNvPicPr>
          <p:nvPr>
            <p:ph idx="1"/>
          </p:nvPr>
        </p:nvPicPr>
        <p:blipFill>
          <a:blip r:embed="rId2"/>
          <a:stretch>
            <a:fillRect/>
          </a:stretch>
        </p:blipFill>
        <p:spPr>
          <a:xfrm>
            <a:off x="562333" y="2603499"/>
            <a:ext cx="10729044" cy="4022233"/>
          </a:xfrm>
        </p:spPr>
      </p:pic>
    </p:spTree>
    <p:extLst>
      <p:ext uri="{BB962C8B-B14F-4D97-AF65-F5344CB8AC3E}">
        <p14:creationId xmlns:p14="http://schemas.microsoft.com/office/powerpoint/2010/main" val="2294116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24111-239E-129D-8BB7-20AB083E1AB5}"/>
              </a:ext>
            </a:extLst>
          </p:cNvPr>
          <p:cNvSpPr>
            <a:spLocks noGrp="1"/>
          </p:cNvSpPr>
          <p:nvPr>
            <p:ph type="title"/>
          </p:nvPr>
        </p:nvSpPr>
        <p:spPr/>
        <p:txBody>
          <a:bodyPr/>
          <a:lstStyle/>
          <a:p>
            <a:r>
              <a:rPr lang="en-US" dirty="0">
                <a:solidFill>
                  <a:srgbClr val="C00000"/>
                </a:solidFill>
              </a:rPr>
              <a:t>Sheet 4</a:t>
            </a:r>
          </a:p>
        </p:txBody>
      </p:sp>
      <p:pic>
        <p:nvPicPr>
          <p:cNvPr id="4" name="Picture 4">
            <a:extLst>
              <a:ext uri="{FF2B5EF4-FFF2-40B4-BE49-F238E27FC236}">
                <a16:creationId xmlns:a16="http://schemas.microsoft.com/office/drawing/2014/main" id="{6003415C-31B5-3EE1-6494-972B4C003DEA}"/>
              </a:ext>
            </a:extLst>
          </p:cNvPr>
          <p:cNvPicPr>
            <a:picLocks noGrp="1" noChangeAspect="1"/>
          </p:cNvPicPr>
          <p:nvPr>
            <p:ph idx="1"/>
          </p:nvPr>
        </p:nvPicPr>
        <p:blipFill>
          <a:blip r:embed="rId2"/>
          <a:stretch>
            <a:fillRect/>
          </a:stretch>
        </p:blipFill>
        <p:spPr>
          <a:xfrm>
            <a:off x="599006" y="2237103"/>
            <a:ext cx="10708748" cy="4620898"/>
          </a:xfrm>
        </p:spPr>
      </p:pic>
    </p:spTree>
    <p:extLst>
      <p:ext uri="{BB962C8B-B14F-4D97-AF65-F5344CB8AC3E}">
        <p14:creationId xmlns:p14="http://schemas.microsoft.com/office/powerpoint/2010/main" val="3996670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A3EAA-519E-7FC1-0CBE-FDBAC1DDEE61}"/>
              </a:ext>
            </a:extLst>
          </p:cNvPr>
          <p:cNvSpPr>
            <a:spLocks noGrp="1"/>
          </p:cNvSpPr>
          <p:nvPr>
            <p:ph type="title"/>
          </p:nvPr>
        </p:nvSpPr>
        <p:spPr/>
        <p:txBody>
          <a:bodyPr/>
          <a:lstStyle/>
          <a:p>
            <a:r>
              <a:rPr lang="en-US" dirty="0">
                <a:solidFill>
                  <a:srgbClr val="C00000"/>
                </a:solidFill>
              </a:rPr>
              <a:t>Sheet 5</a:t>
            </a:r>
          </a:p>
        </p:txBody>
      </p:sp>
      <p:pic>
        <p:nvPicPr>
          <p:cNvPr id="4" name="Picture 4">
            <a:extLst>
              <a:ext uri="{FF2B5EF4-FFF2-40B4-BE49-F238E27FC236}">
                <a16:creationId xmlns:a16="http://schemas.microsoft.com/office/drawing/2014/main" id="{D9BABEAA-5C14-F530-102F-C925C7077D91}"/>
              </a:ext>
            </a:extLst>
          </p:cNvPr>
          <p:cNvPicPr>
            <a:picLocks noGrp="1" noChangeAspect="1"/>
          </p:cNvPicPr>
          <p:nvPr>
            <p:ph idx="1"/>
          </p:nvPr>
        </p:nvPicPr>
        <p:blipFill>
          <a:blip r:embed="rId2"/>
          <a:stretch>
            <a:fillRect/>
          </a:stretch>
        </p:blipFill>
        <p:spPr>
          <a:xfrm>
            <a:off x="623455" y="2420472"/>
            <a:ext cx="10109743" cy="4303058"/>
          </a:xfrm>
        </p:spPr>
      </p:pic>
    </p:spTree>
    <p:extLst>
      <p:ext uri="{BB962C8B-B14F-4D97-AF65-F5344CB8AC3E}">
        <p14:creationId xmlns:p14="http://schemas.microsoft.com/office/powerpoint/2010/main" val="3742676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0A741-688D-155B-8BF4-BD575354F83A}"/>
              </a:ext>
            </a:extLst>
          </p:cNvPr>
          <p:cNvSpPr>
            <a:spLocks noGrp="1"/>
          </p:cNvSpPr>
          <p:nvPr>
            <p:ph type="title"/>
          </p:nvPr>
        </p:nvSpPr>
        <p:spPr/>
        <p:txBody>
          <a:bodyPr/>
          <a:lstStyle/>
          <a:p>
            <a:r>
              <a:rPr lang="en-US" dirty="0">
                <a:solidFill>
                  <a:srgbClr val="C00000"/>
                </a:solidFill>
              </a:rPr>
              <a:t>Sheet 6</a:t>
            </a:r>
          </a:p>
        </p:txBody>
      </p:sp>
      <p:pic>
        <p:nvPicPr>
          <p:cNvPr id="4" name="Picture 4">
            <a:extLst>
              <a:ext uri="{FF2B5EF4-FFF2-40B4-BE49-F238E27FC236}">
                <a16:creationId xmlns:a16="http://schemas.microsoft.com/office/drawing/2014/main" id="{82ADA8CC-35D8-D0C7-D705-24BC048155CC}"/>
              </a:ext>
            </a:extLst>
          </p:cNvPr>
          <p:cNvPicPr>
            <a:picLocks noGrp="1" noChangeAspect="1"/>
          </p:cNvPicPr>
          <p:nvPr>
            <p:ph idx="1"/>
          </p:nvPr>
        </p:nvPicPr>
        <p:blipFill>
          <a:blip r:embed="rId2"/>
          <a:stretch>
            <a:fillRect/>
          </a:stretch>
        </p:blipFill>
        <p:spPr>
          <a:xfrm>
            <a:off x="733477" y="2261551"/>
            <a:ext cx="10011946" cy="4596449"/>
          </a:xfrm>
        </p:spPr>
      </p:pic>
    </p:spTree>
    <p:extLst>
      <p:ext uri="{BB962C8B-B14F-4D97-AF65-F5344CB8AC3E}">
        <p14:creationId xmlns:p14="http://schemas.microsoft.com/office/powerpoint/2010/main" val="3594483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7DFE5-6ADE-0B3B-6284-209EC8B4E026}"/>
              </a:ext>
            </a:extLst>
          </p:cNvPr>
          <p:cNvSpPr>
            <a:spLocks noGrp="1"/>
          </p:cNvSpPr>
          <p:nvPr>
            <p:ph type="title"/>
          </p:nvPr>
        </p:nvSpPr>
        <p:spPr/>
        <p:txBody>
          <a:bodyPr/>
          <a:lstStyle/>
          <a:p>
            <a:r>
              <a:rPr lang="en-US" dirty="0">
                <a:solidFill>
                  <a:srgbClr val="C00000"/>
                </a:solidFill>
              </a:rPr>
              <a:t>Sheet 7</a:t>
            </a:r>
            <a:br>
              <a:rPr lang="en-US" dirty="0">
                <a:solidFill>
                  <a:srgbClr val="C00000"/>
                </a:solidFill>
              </a:rPr>
            </a:br>
            <a:endParaRPr lang="en-US" dirty="0">
              <a:solidFill>
                <a:srgbClr val="C00000"/>
              </a:solidFill>
            </a:endParaRPr>
          </a:p>
        </p:txBody>
      </p:sp>
      <p:pic>
        <p:nvPicPr>
          <p:cNvPr id="4" name="Picture 4">
            <a:extLst>
              <a:ext uri="{FF2B5EF4-FFF2-40B4-BE49-F238E27FC236}">
                <a16:creationId xmlns:a16="http://schemas.microsoft.com/office/drawing/2014/main" id="{17CC2DC4-797E-2BC8-3E8E-E8D9DC7E9262}"/>
              </a:ext>
            </a:extLst>
          </p:cNvPr>
          <p:cNvPicPr>
            <a:picLocks noGrp="1" noChangeAspect="1"/>
          </p:cNvPicPr>
          <p:nvPr>
            <p:ph idx="1"/>
          </p:nvPr>
        </p:nvPicPr>
        <p:blipFill>
          <a:blip r:embed="rId2"/>
          <a:stretch>
            <a:fillRect/>
          </a:stretch>
        </p:blipFill>
        <p:spPr>
          <a:xfrm>
            <a:off x="867947" y="2396021"/>
            <a:ext cx="10036395" cy="4461979"/>
          </a:xfrm>
        </p:spPr>
      </p:pic>
    </p:spTree>
    <p:extLst>
      <p:ext uri="{BB962C8B-B14F-4D97-AF65-F5344CB8AC3E}">
        <p14:creationId xmlns:p14="http://schemas.microsoft.com/office/powerpoint/2010/main" val="3268550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60DB-693D-8CFC-4987-10DBFF2AA0A7}"/>
              </a:ext>
            </a:extLst>
          </p:cNvPr>
          <p:cNvSpPr>
            <a:spLocks noGrp="1"/>
          </p:cNvSpPr>
          <p:nvPr>
            <p:ph type="title"/>
          </p:nvPr>
        </p:nvSpPr>
        <p:spPr/>
        <p:txBody>
          <a:bodyPr/>
          <a:lstStyle/>
          <a:p>
            <a:r>
              <a:rPr lang="en-US" dirty="0">
                <a:solidFill>
                  <a:srgbClr val="C00000"/>
                </a:solidFill>
              </a:rPr>
              <a:t>Sheet 8</a:t>
            </a:r>
          </a:p>
        </p:txBody>
      </p:sp>
      <p:pic>
        <p:nvPicPr>
          <p:cNvPr id="4" name="Picture 4">
            <a:extLst>
              <a:ext uri="{FF2B5EF4-FFF2-40B4-BE49-F238E27FC236}">
                <a16:creationId xmlns:a16="http://schemas.microsoft.com/office/drawing/2014/main" id="{ADDD75AE-95D7-0948-42CD-E431DC56D1D9}"/>
              </a:ext>
            </a:extLst>
          </p:cNvPr>
          <p:cNvPicPr>
            <a:picLocks noGrp="1" noChangeAspect="1"/>
          </p:cNvPicPr>
          <p:nvPr>
            <p:ph idx="1"/>
          </p:nvPr>
        </p:nvPicPr>
        <p:blipFill>
          <a:blip r:embed="rId2"/>
          <a:stretch>
            <a:fillRect/>
          </a:stretch>
        </p:blipFill>
        <p:spPr>
          <a:xfrm>
            <a:off x="977967" y="2053734"/>
            <a:ext cx="9865251" cy="5012084"/>
          </a:xfrm>
        </p:spPr>
      </p:pic>
    </p:spTree>
    <p:extLst>
      <p:ext uri="{BB962C8B-B14F-4D97-AF65-F5344CB8AC3E}">
        <p14:creationId xmlns:p14="http://schemas.microsoft.com/office/powerpoint/2010/main" val="143138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52409-16D1-1B63-D5D6-317F9614F2DD}"/>
              </a:ext>
            </a:extLst>
          </p:cNvPr>
          <p:cNvSpPr>
            <a:spLocks noGrp="1"/>
          </p:cNvSpPr>
          <p:nvPr>
            <p:ph type="title"/>
          </p:nvPr>
        </p:nvSpPr>
        <p:spPr/>
        <p:txBody>
          <a:bodyPr/>
          <a:lstStyle/>
          <a:p>
            <a:r>
              <a:rPr lang="en-US" dirty="0">
                <a:solidFill>
                  <a:srgbClr val="C00000"/>
                </a:solidFill>
              </a:rPr>
              <a:t>Sheet 9</a:t>
            </a:r>
          </a:p>
        </p:txBody>
      </p:sp>
      <p:pic>
        <p:nvPicPr>
          <p:cNvPr id="4" name="Picture 4">
            <a:extLst>
              <a:ext uri="{FF2B5EF4-FFF2-40B4-BE49-F238E27FC236}">
                <a16:creationId xmlns:a16="http://schemas.microsoft.com/office/drawing/2014/main" id="{9F27C0AE-F4CB-C657-F192-99FBA8B439D3}"/>
              </a:ext>
            </a:extLst>
          </p:cNvPr>
          <p:cNvPicPr>
            <a:picLocks noGrp="1" noChangeAspect="1"/>
          </p:cNvPicPr>
          <p:nvPr>
            <p:ph idx="1"/>
          </p:nvPr>
        </p:nvPicPr>
        <p:blipFill>
          <a:blip r:embed="rId2"/>
          <a:stretch>
            <a:fillRect/>
          </a:stretch>
        </p:blipFill>
        <p:spPr>
          <a:xfrm>
            <a:off x="855722" y="2139305"/>
            <a:ext cx="10183091" cy="4718695"/>
          </a:xfrm>
        </p:spPr>
      </p:pic>
    </p:spTree>
    <p:extLst>
      <p:ext uri="{BB962C8B-B14F-4D97-AF65-F5344CB8AC3E}">
        <p14:creationId xmlns:p14="http://schemas.microsoft.com/office/powerpoint/2010/main" val="178709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CD98D-289F-5B38-0571-AEF6FD976BA5}"/>
              </a:ext>
            </a:extLst>
          </p:cNvPr>
          <p:cNvSpPr>
            <a:spLocks noGrp="1"/>
          </p:cNvSpPr>
          <p:nvPr>
            <p:ph type="title"/>
          </p:nvPr>
        </p:nvSpPr>
        <p:spPr/>
        <p:txBody>
          <a:bodyPr/>
          <a:lstStyle/>
          <a:p>
            <a:r>
              <a:rPr lang="en-US" dirty="0">
                <a:solidFill>
                  <a:srgbClr val="C00000"/>
                </a:solidFill>
              </a:rPr>
              <a:t>Dashboard</a:t>
            </a:r>
            <a:r>
              <a:rPr lang="en-US" dirty="0"/>
              <a:t> </a:t>
            </a:r>
          </a:p>
        </p:txBody>
      </p:sp>
      <p:pic>
        <p:nvPicPr>
          <p:cNvPr id="4" name="Picture 4">
            <a:extLst>
              <a:ext uri="{FF2B5EF4-FFF2-40B4-BE49-F238E27FC236}">
                <a16:creationId xmlns:a16="http://schemas.microsoft.com/office/drawing/2014/main" id="{D5D34C77-4C1F-82F7-444D-9E2BAF1FFFDF}"/>
              </a:ext>
            </a:extLst>
          </p:cNvPr>
          <p:cNvPicPr>
            <a:picLocks noGrp="1" noChangeAspect="1"/>
          </p:cNvPicPr>
          <p:nvPr>
            <p:ph idx="1"/>
          </p:nvPr>
        </p:nvPicPr>
        <p:blipFill>
          <a:blip r:embed="rId2"/>
          <a:stretch>
            <a:fillRect/>
          </a:stretch>
        </p:blipFill>
        <p:spPr>
          <a:xfrm>
            <a:off x="757925" y="2078182"/>
            <a:ext cx="9853027" cy="4498652"/>
          </a:xfrm>
        </p:spPr>
      </p:pic>
    </p:spTree>
    <p:extLst>
      <p:ext uri="{BB962C8B-B14F-4D97-AF65-F5344CB8AC3E}">
        <p14:creationId xmlns:p14="http://schemas.microsoft.com/office/powerpoint/2010/main" val="2059144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84AE0-0DC6-D416-7A64-BAAAB922738D}"/>
              </a:ext>
            </a:extLst>
          </p:cNvPr>
          <p:cNvSpPr>
            <a:spLocks noGrp="1"/>
          </p:cNvSpPr>
          <p:nvPr>
            <p:ph type="title"/>
          </p:nvPr>
        </p:nvSpPr>
        <p:spPr/>
        <p:txBody>
          <a:bodyPr/>
          <a:lstStyle/>
          <a:p>
            <a:r>
              <a:rPr lang="en-US" b="1" dirty="0"/>
              <a:t>Team lead ID:</a:t>
            </a:r>
            <a:r>
              <a:rPr lang="en-US" sz="2400" b="1" dirty="0"/>
              <a:t>0A396DCED1054E59B3045AE7BC899098</a:t>
            </a:r>
          </a:p>
        </p:txBody>
      </p:sp>
      <p:sp>
        <p:nvSpPr>
          <p:cNvPr id="3" name="Content Placeholder 2">
            <a:extLst>
              <a:ext uri="{FF2B5EF4-FFF2-40B4-BE49-F238E27FC236}">
                <a16:creationId xmlns:a16="http://schemas.microsoft.com/office/drawing/2014/main" id="{2C2B6A7F-A354-F3F6-66ED-FFD4C15FA1DE}"/>
              </a:ext>
            </a:extLst>
          </p:cNvPr>
          <p:cNvSpPr>
            <a:spLocks noGrp="1"/>
          </p:cNvSpPr>
          <p:nvPr>
            <p:ph idx="1"/>
          </p:nvPr>
        </p:nvSpPr>
        <p:spPr>
          <a:xfrm>
            <a:off x="955943" y="2468032"/>
            <a:ext cx="10964693" cy="3416300"/>
          </a:xfrm>
        </p:spPr>
        <p:txBody>
          <a:bodyPr>
            <a:normAutofit/>
          </a:bodyPr>
          <a:lstStyle/>
          <a:p>
            <a:pPr marL="0" indent="0">
              <a:buNone/>
            </a:pPr>
            <a:r>
              <a:rPr lang="en-US" sz="3200" b="1" dirty="0"/>
              <a:t>Team members ID:</a:t>
            </a:r>
          </a:p>
          <a:p>
            <a:endParaRPr lang="en-US" b="1" dirty="0"/>
          </a:p>
          <a:p>
            <a:r>
              <a:rPr lang="en-US" sz="3200" b="1" dirty="0"/>
              <a:t>70313CDB6F5E9FFA92A463F4728D5AF5</a:t>
            </a:r>
          </a:p>
          <a:p>
            <a:r>
              <a:rPr lang="en-US" sz="3200" b="1" dirty="0"/>
              <a:t>C75E72152839B2E8AD344B0AA7AF96D6</a:t>
            </a:r>
          </a:p>
          <a:p>
            <a:r>
              <a:rPr lang="en-US" sz="3200" b="1" dirty="0"/>
              <a:t>BF0A7D458BA88AF81E247599CE250271</a:t>
            </a:r>
          </a:p>
          <a:p>
            <a:pPr marL="0" indent="0">
              <a:buNone/>
            </a:pPr>
            <a:endParaRPr lang="en-US" sz="3200" b="1" dirty="0"/>
          </a:p>
        </p:txBody>
      </p:sp>
    </p:spTree>
    <p:extLst>
      <p:ext uri="{BB962C8B-B14F-4D97-AF65-F5344CB8AC3E}">
        <p14:creationId xmlns:p14="http://schemas.microsoft.com/office/powerpoint/2010/main" val="3109410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3EBC0-25A2-E00F-0C5D-D81B56729C67}"/>
              </a:ext>
            </a:extLst>
          </p:cNvPr>
          <p:cNvSpPr>
            <a:spLocks noGrp="1"/>
          </p:cNvSpPr>
          <p:nvPr>
            <p:ph type="title"/>
          </p:nvPr>
        </p:nvSpPr>
        <p:spPr/>
        <p:txBody>
          <a:bodyPr/>
          <a:lstStyle/>
          <a:p>
            <a:r>
              <a:rPr lang="en-US" dirty="0">
                <a:solidFill>
                  <a:srgbClr val="C00000"/>
                </a:solidFill>
              </a:rPr>
              <a:t>Story</a:t>
            </a:r>
            <a:br>
              <a:rPr lang="en-US" dirty="0">
                <a:solidFill>
                  <a:srgbClr val="C00000"/>
                </a:solidFill>
              </a:rPr>
            </a:br>
            <a:endParaRPr lang="en-US" dirty="0">
              <a:solidFill>
                <a:srgbClr val="C00000"/>
              </a:solidFill>
            </a:endParaRPr>
          </a:p>
        </p:txBody>
      </p:sp>
      <p:pic>
        <p:nvPicPr>
          <p:cNvPr id="4" name="Picture 4">
            <a:extLst>
              <a:ext uri="{FF2B5EF4-FFF2-40B4-BE49-F238E27FC236}">
                <a16:creationId xmlns:a16="http://schemas.microsoft.com/office/drawing/2014/main" id="{2F5E1CFF-3AFA-DB0C-9D7E-8D777DCB09E2}"/>
              </a:ext>
            </a:extLst>
          </p:cNvPr>
          <p:cNvPicPr>
            <a:picLocks noGrp="1" noChangeAspect="1"/>
          </p:cNvPicPr>
          <p:nvPr>
            <p:ph idx="1"/>
          </p:nvPr>
        </p:nvPicPr>
        <p:blipFill>
          <a:blip r:embed="rId2"/>
          <a:stretch>
            <a:fillRect/>
          </a:stretch>
        </p:blipFill>
        <p:spPr>
          <a:xfrm>
            <a:off x="672354" y="2432695"/>
            <a:ext cx="9926374" cy="4180813"/>
          </a:xfrm>
        </p:spPr>
      </p:pic>
    </p:spTree>
    <p:extLst>
      <p:ext uri="{BB962C8B-B14F-4D97-AF65-F5344CB8AC3E}">
        <p14:creationId xmlns:p14="http://schemas.microsoft.com/office/powerpoint/2010/main" val="275847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6586B707-B11B-0326-6866-1CE56009454B}"/>
              </a:ext>
            </a:extLst>
          </p:cNvPr>
          <p:cNvPicPr>
            <a:picLocks noGrp="1" noChangeAspect="1"/>
          </p:cNvPicPr>
          <p:nvPr>
            <p:ph idx="1"/>
          </p:nvPr>
        </p:nvPicPr>
        <p:blipFill>
          <a:blip r:embed="rId2"/>
          <a:stretch>
            <a:fillRect/>
          </a:stretch>
        </p:blipFill>
        <p:spPr>
          <a:xfrm>
            <a:off x="268941" y="1"/>
            <a:ext cx="11784514" cy="7193542"/>
          </a:xfrm>
        </p:spPr>
      </p:pic>
    </p:spTree>
    <p:extLst>
      <p:ext uri="{BB962C8B-B14F-4D97-AF65-F5344CB8AC3E}">
        <p14:creationId xmlns:p14="http://schemas.microsoft.com/office/powerpoint/2010/main" val="1742798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54CD4-B4C3-A378-2B4D-9D8F71115199}"/>
              </a:ext>
            </a:extLst>
          </p:cNvPr>
          <p:cNvSpPr>
            <a:spLocks noGrp="1"/>
          </p:cNvSpPr>
          <p:nvPr>
            <p:ph idx="1"/>
          </p:nvPr>
        </p:nvSpPr>
        <p:spPr/>
        <p:txBody>
          <a:bodyPr>
            <a:normAutofit/>
          </a:bodyPr>
          <a:lstStyle/>
          <a:p>
            <a:pPr marL="0" indent="0">
              <a:buNone/>
            </a:pPr>
            <a:r>
              <a:rPr lang="en-US" sz="6000" b="1" dirty="0">
                <a:solidFill>
                  <a:srgbClr val="C00000"/>
                </a:solidFill>
              </a:rPr>
              <a:t>Advantages and Disadvantage</a:t>
            </a:r>
          </a:p>
        </p:txBody>
      </p:sp>
    </p:spTree>
    <p:extLst>
      <p:ext uri="{BB962C8B-B14F-4D97-AF65-F5344CB8AC3E}">
        <p14:creationId xmlns:p14="http://schemas.microsoft.com/office/powerpoint/2010/main" val="4187517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C917E-710C-51AA-8ECC-9062FBC1B853}"/>
              </a:ext>
            </a:extLst>
          </p:cNvPr>
          <p:cNvSpPr>
            <a:spLocks noGrp="1"/>
          </p:cNvSpPr>
          <p:nvPr>
            <p:ph type="title"/>
          </p:nvPr>
        </p:nvSpPr>
        <p:spPr/>
        <p:txBody>
          <a:bodyPr/>
          <a:lstStyle/>
          <a:p>
            <a:r>
              <a:rPr lang="en-US" b="1" dirty="0">
                <a:solidFill>
                  <a:srgbClr val="C00000"/>
                </a:solidFill>
              </a:rPr>
              <a:t>Advantages</a:t>
            </a:r>
            <a:r>
              <a:rPr lang="en-US" dirty="0"/>
              <a:t> </a:t>
            </a:r>
          </a:p>
        </p:txBody>
      </p:sp>
      <p:sp>
        <p:nvSpPr>
          <p:cNvPr id="3" name="Content Placeholder 2">
            <a:extLst>
              <a:ext uri="{FF2B5EF4-FFF2-40B4-BE49-F238E27FC236}">
                <a16:creationId xmlns:a16="http://schemas.microsoft.com/office/drawing/2014/main" id="{8B0BE703-FACE-7D24-8834-C5969674800B}"/>
              </a:ext>
            </a:extLst>
          </p:cNvPr>
          <p:cNvSpPr>
            <a:spLocks noGrp="1"/>
          </p:cNvSpPr>
          <p:nvPr>
            <p:ph idx="1"/>
          </p:nvPr>
        </p:nvSpPr>
        <p:spPr/>
        <p:txBody>
          <a:bodyPr>
            <a:normAutofit fontScale="92500" lnSpcReduction="10000"/>
          </a:bodyPr>
          <a:lstStyle/>
          <a:p>
            <a:r>
              <a:rPr lang="en-US" sz="2000" dirty="0"/>
              <a:t>Tableau is scalable and can be used for both small and large datasets making it suitable for businesses of all sizes.</a:t>
            </a:r>
          </a:p>
          <a:p>
            <a:r>
              <a:rPr lang="en-US" sz="2000" dirty="0"/>
              <a:t>It supports collaboration through sharing and publishing dashboard, allowing teams to work together on market insights.</a:t>
            </a:r>
          </a:p>
          <a:p>
            <a:r>
              <a:rPr lang="en-US" sz="2000" dirty="0"/>
              <a:t>You can customize dashboard and reports to fit your specific market research needs.</a:t>
            </a:r>
          </a:p>
          <a:p>
            <a:r>
              <a:rPr lang="en-US" sz="2000" dirty="0"/>
              <a:t>It can handle real time data ensuring you have up to the minute insights for quick decision making</a:t>
            </a:r>
          </a:p>
          <a:p>
            <a:r>
              <a:rPr lang="en-US" sz="2000" dirty="0"/>
              <a:t>Tableau can connect to a variety of data sources, enabling you to integrate and analyze data from different platforms and databases</a:t>
            </a:r>
          </a:p>
          <a:p>
            <a:pPr marL="0" indent="0">
              <a:buNone/>
            </a:pPr>
            <a:endParaRPr lang="en-US" sz="2000" dirty="0"/>
          </a:p>
        </p:txBody>
      </p:sp>
    </p:spTree>
    <p:extLst>
      <p:ext uri="{BB962C8B-B14F-4D97-AF65-F5344CB8AC3E}">
        <p14:creationId xmlns:p14="http://schemas.microsoft.com/office/powerpoint/2010/main" val="1373957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D6BD6-D704-362E-BCF3-ECA334CE8EEE}"/>
              </a:ext>
            </a:extLst>
          </p:cNvPr>
          <p:cNvSpPr>
            <a:spLocks noGrp="1"/>
          </p:cNvSpPr>
          <p:nvPr>
            <p:ph type="title"/>
          </p:nvPr>
        </p:nvSpPr>
        <p:spPr/>
        <p:txBody>
          <a:bodyPr/>
          <a:lstStyle/>
          <a:p>
            <a:r>
              <a:rPr lang="en-US" dirty="0">
                <a:solidFill>
                  <a:srgbClr val="C00000"/>
                </a:solidFill>
              </a:rPr>
              <a:t>Disadvantage</a:t>
            </a:r>
            <a:r>
              <a:rPr lang="en-US" dirty="0"/>
              <a:t> </a:t>
            </a:r>
          </a:p>
        </p:txBody>
      </p:sp>
      <p:sp>
        <p:nvSpPr>
          <p:cNvPr id="3" name="Content Placeholder 2">
            <a:extLst>
              <a:ext uri="{FF2B5EF4-FFF2-40B4-BE49-F238E27FC236}">
                <a16:creationId xmlns:a16="http://schemas.microsoft.com/office/drawing/2014/main" id="{61302537-2550-866B-8192-41986F49C905}"/>
              </a:ext>
            </a:extLst>
          </p:cNvPr>
          <p:cNvSpPr>
            <a:spLocks noGrp="1"/>
          </p:cNvSpPr>
          <p:nvPr>
            <p:ph idx="1"/>
          </p:nvPr>
        </p:nvSpPr>
        <p:spPr/>
        <p:txBody>
          <a:bodyPr>
            <a:normAutofit/>
          </a:bodyPr>
          <a:lstStyle/>
          <a:p>
            <a:r>
              <a:rPr lang="en-US" sz="2400" dirty="0"/>
              <a:t>Tableau desktop is a popular choice for market insights due to its powerful visualization </a:t>
            </a:r>
            <a:r>
              <a:rPr lang="en-US" sz="2400" dirty="0" err="1"/>
              <a:t>capabilities,but</a:t>
            </a:r>
            <a:r>
              <a:rPr lang="en-US" sz="2400" dirty="0"/>
              <a:t> it comes with costs and potential challenges in handling very large datasets and predictive analytics.</a:t>
            </a:r>
          </a:p>
          <a:p>
            <a:endParaRPr lang="en-US" sz="2400" dirty="0"/>
          </a:p>
        </p:txBody>
      </p:sp>
    </p:spTree>
    <p:extLst>
      <p:ext uri="{BB962C8B-B14F-4D97-AF65-F5344CB8AC3E}">
        <p14:creationId xmlns:p14="http://schemas.microsoft.com/office/powerpoint/2010/main" val="342506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309E3-A185-8DCD-FB8E-84EE50B29727}"/>
              </a:ext>
            </a:extLst>
          </p:cNvPr>
          <p:cNvSpPr>
            <a:spLocks noGrp="1"/>
          </p:cNvSpPr>
          <p:nvPr>
            <p:ph type="title"/>
          </p:nvPr>
        </p:nvSpPr>
        <p:spPr/>
        <p:txBody>
          <a:bodyPr/>
          <a:lstStyle/>
          <a:p>
            <a:r>
              <a:rPr lang="en-US" dirty="0">
                <a:solidFill>
                  <a:srgbClr val="C00000"/>
                </a:solidFill>
              </a:rPr>
              <a:t>Application</a:t>
            </a:r>
            <a:r>
              <a:rPr lang="en-US" dirty="0"/>
              <a:t> </a:t>
            </a:r>
          </a:p>
        </p:txBody>
      </p:sp>
      <p:sp>
        <p:nvSpPr>
          <p:cNvPr id="3" name="Content Placeholder 2">
            <a:extLst>
              <a:ext uri="{FF2B5EF4-FFF2-40B4-BE49-F238E27FC236}">
                <a16:creationId xmlns:a16="http://schemas.microsoft.com/office/drawing/2014/main" id="{F07D9020-AC77-8C3E-153A-84346EC04003}"/>
              </a:ext>
            </a:extLst>
          </p:cNvPr>
          <p:cNvSpPr>
            <a:spLocks noGrp="1"/>
          </p:cNvSpPr>
          <p:nvPr>
            <p:ph idx="1"/>
          </p:nvPr>
        </p:nvSpPr>
        <p:spPr/>
        <p:txBody>
          <a:bodyPr>
            <a:normAutofit/>
          </a:bodyPr>
          <a:lstStyle/>
          <a:p>
            <a:r>
              <a:rPr lang="en-US" sz="2000" dirty="0"/>
              <a:t>Sales analysis</a:t>
            </a:r>
          </a:p>
          <a:p>
            <a:r>
              <a:rPr lang="en-US" sz="2000" dirty="0"/>
              <a:t>Customer segmentation</a:t>
            </a:r>
          </a:p>
          <a:p>
            <a:r>
              <a:rPr lang="en-US" sz="2000" dirty="0"/>
              <a:t>Market share analysis</a:t>
            </a:r>
          </a:p>
          <a:p>
            <a:r>
              <a:rPr lang="en-US" sz="2000" dirty="0"/>
              <a:t>Product performance</a:t>
            </a:r>
          </a:p>
          <a:p>
            <a:r>
              <a:rPr lang="en-US" sz="2000" dirty="0"/>
              <a:t>Market research visualization</a:t>
            </a:r>
          </a:p>
          <a:p>
            <a:r>
              <a:rPr lang="en-US" sz="2000" dirty="0"/>
              <a:t>Price optimization</a:t>
            </a:r>
          </a:p>
          <a:p>
            <a:r>
              <a:rPr lang="en-US" sz="2000" dirty="0"/>
              <a:t>Inventory and supply chain analysis</a:t>
            </a:r>
          </a:p>
          <a:p>
            <a:pPr marL="0" indent="0">
              <a:buNone/>
            </a:pPr>
            <a:endParaRPr lang="en-US" sz="2000" dirty="0"/>
          </a:p>
        </p:txBody>
      </p:sp>
    </p:spTree>
    <p:extLst>
      <p:ext uri="{BB962C8B-B14F-4D97-AF65-F5344CB8AC3E}">
        <p14:creationId xmlns:p14="http://schemas.microsoft.com/office/powerpoint/2010/main" val="4051931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D1B37-2148-F169-4C96-32A46E4FE15A}"/>
              </a:ext>
            </a:extLst>
          </p:cNvPr>
          <p:cNvSpPr>
            <a:spLocks noGrp="1"/>
          </p:cNvSpPr>
          <p:nvPr>
            <p:ph type="title"/>
          </p:nvPr>
        </p:nvSpPr>
        <p:spPr/>
        <p:txBody>
          <a:bodyPr/>
          <a:lstStyle/>
          <a:p>
            <a:r>
              <a:rPr lang="en-US" dirty="0">
                <a:solidFill>
                  <a:srgbClr val="C00000"/>
                </a:solidFill>
              </a:rPr>
              <a:t>Conclusion</a:t>
            </a:r>
            <a:r>
              <a:rPr lang="en-US" dirty="0"/>
              <a:t> </a:t>
            </a:r>
          </a:p>
        </p:txBody>
      </p:sp>
      <p:sp>
        <p:nvSpPr>
          <p:cNvPr id="3" name="Content Placeholder 2">
            <a:extLst>
              <a:ext uri="{FF2B5EF4-FFF2-40B4-BE49-F238E27FC236}">
                <a16:creationId xmlns:a16="http://schemas.microsoft.com/office/drawing/2014/main" id="{F5D3099E-16AF-C548-75FA-E5A3C8F50ADB}"/>
              </a:ext>
            </a:extLst>
          </p:cNvPr>
          <p:cNvSpPr>
            <a:spLocks noGrp="1"/>
          </p:cNvSpPr>
          <p:nvPr>
            <p:ph idx="1"/>
          </p:nvPr>
        </p:nvSpPr>
        <p:spPr/>
        <p:txBody>
          <a:bodyPr>
            <a:normAutofit lnSpcReduction="10000"/>
          </a:bodyPr>
          <a:lstStyle/>
          <a:p>
            <a:r>
              <a:rPr lang="en-US" dirty="0"/>
              <a:t>This project aims to analyze the customer spending </a:t>
            </a:r>
            <a:r>
              <a:rPr lang="en-US" dirty="0" err="1"/>
              <a:t>behaviour</a:t>
            </a:r>
            <a:r>
              <a:rPr lang="en-US" dirty="0"/>
              <a:t> and identify opportunities for growth by leveraging data analytics and data driven decision making.</a:t>
            </a:r>
          </a:p>
          <a:p>
            <a:r>
              <a:rPr lang="en-US" dirty="0"/>
              <a:t>The primary objective of this project is to understand customer pattern, preference, and trends across various dimensions. By conducting a comprehensive analysis, </a:t>
            </a:r>
            <a:r>
              <a:rPr lang="en-US" dirty="0" err="1"/>
              <a:t>businessess</a:t>
            </a:r>
            <a:r>
              <a:rPr lang="en-US" dirty="0"/>
              <a:t> can optimize their marketing </a:t>
            </a:r>
            <a:r>
              <a:rPr lang="en-US" dirty="0" err="1"/>
              <a:t>strategies,improve</a:t>
            </a:r>
            <a:r>
              <a:rPr lang="en-US" dirty="0"/>
              <a:t> product offerings ,and enhance customer engagement to drive revenue growth.</a:t>
            </a:r>
          </a:p>
          <a:p>
            <a:r>
              <a:rPr lang="en-US" dirty="0"/>
              <a:t>Finally the processes which have been done by team is published on </a:t>
            </a:r>
            <a:r>
              <a:rPr lang="en-US" dirty="0" err="1"/>
              <a:t>tableau.The</a:t>
            </a:r>
            <a:r>
              <a:rPr lang="en-US" dirty="0"/>
              <a:t> video of our project is </a:t>
            </a:r>
            <a:r>
              <a:rPr lang="en-US" dirty="0" err="1"/>
              <a:t>demonstrated.The</a:t>
            </a:r>
            <a:r>
              <a:rPr lang="en-US" dirty="0"/>
              <a:t> project report is given above .we have a clear dashboard and story which are to be easily understood.</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8690522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29B93-4F69-B8F6-2F46-A89DAA187418}"/>
              </a:ext>
            </a:extLst>
          </p:cNvPr>
          <p:cNvSpPr>
            <a:spLocks noGrp="1"/>
          </p:cNvSpPr>
          <p:nvPr>
            <p:ph type="title"/>
          </p:nvPr>
        </p:nvSpPr>
        <p:spPr/>
        <p:txBody>
          <a:bodyPr/>
          <a:lstStyle/>
          <a:p>
            <a:r>
              <a:rPr lang="en-US" dirty="0">
                <a:solidFill>
                  <a:srgbClr val="C00000"/>
                </a:solidFill>
              </a:rPr>
              <a:t>FUTURE SCOPE</a:t>
            </a:r>
          </a:p>
        </p:txBody>
      </p:sp>
      <p:sp>
        <p:nvSpPr>
          <p:cNvPr id="3" name="Content Placeholder 2">
            <a:extLst>
              <a:ext uri="{FF2B5EF4-FFF2-40B4-BE49-F238E27FC236}">
                <a16:creationId xmlns:a16="http://schemas.microsoft.com/office/drawing/2014/main" id="{EA732AF3-74C4-A508-FBC8-3526421C6158}"/>
              </a:ext>
            </a:extLst>
          </p:cNvPr>
          <p:cNvSpPr>
            <a:spLocks noGrp="1"/>
          </p:cNvSpPr>
          <p:nvPr>
            <p:ph idx="1"/>
          </p:nvPr>
        </p:nvSpPr>
        <p:spPr/>
        <p:txBody>
          <a:bodyPr>
            <a:normAutofit/>
          </a:bodyPr>
          <a:lstStyle/>
          <a:p>
            <a:r>
              <a:rPr lang="en-US" sz="2000" dirty="0"/>
              <a:t>This project gave as a guidance to get a job to this field in a software </a:t>
            </a:r>
            <a:r>
              <a:rPr lang="en-US" sz="2000" dirty="0" err="1"/>
              <a:t>companies.we</a:t>
            </a:r>
            <a:r>
              <a:rPr lang="en-US" sz="2000" dirty="0"/>
              <a:t> may be analysis in our life</a:t>
            </a:r>
          </a:p>
        </p:txBody>
      </p:sp>
    </p:spTree>
    <p:extLst>
      <p:ext uri="{BB962C8B-B14F-4D97-AF65-F5344CB8AC3E}">
        <p14:creationId xmlns:p14="http://schemas.microsoft.com/office/powerpoint/2010/main" val="3971547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2E9BA-6598-81A7-7858-A49E8768C271}"/>
              </a:ext>
            </a:extLst>
          </p:cNvPr>
          <p:cNvSpPr>
            <a:spLocks noGrp="1"/>
          </p:cNvSpPr>
          <p:nvPr>
            <p:ph type="title"/>
          </p:nvPr>
        </p:nvSpPr>
        <p:spPr/>
        <p:txBody>
          <a:bodyPr/>
          <a:lstStyle/>
          <a:p>
            <a:r>
              <a:rPr lang="en-US" b="1" dirty="0">
                <a:solidFill>
                  <a:srgbClr val="00B050"/>
                </a:solidFill>
              </a:rPr>
              <a:t>Introduction</a:t>
            </a:r>
            <a:r>
              <a:rPr lang="en-US" b="1" dirty="0"/>
              <a:t> </a:t>
            </a:r>
          </a:p>
        </p:txBody>
      </p:sp>
      <p:sp>
        <p:nvSpPr>
          <p:cNvPr id="3" name="Content Placeholder 2">
            <a:extLst>
              <a:ext uri="{FF2B5EF4-FFF2-40B4-BE49-F238E27FC236}">
                <a16:creationId xmlns:a16="http://schemas.microsoft.com/office/drawing/2014/main" id="{1B0B2FFC-707F-E3CF-C511-7A107F5FC133}"/>
              </a:ext>
            </a:extLst>
          </p:cNvPr>
          <p:cNvSpPr>
            <a:spLocks noGrp="1"/>
          </p:cNvSpPr>
          <p:nvPr>
            <p:ph idx="1"/>
          </p:nvPr>
        </p:nvSpPr>
        <p:spPr>
          <a:xfrm>
            <a:off x="1533917" y="2468032"/>
            <a:ext cx="8825659" cy="3416300"/>
          </a:xfrm>
        </p:spPr>
        <p:txBody>
          <a:bodyPr>
            <a:normAutofit/>
          </a:bodyPr>
          <a:lstStyle/>
          <a:p>
            <a:r>
              <a:rPr lang="en-US" sz="2400" dirty="0"/>
              <a:t>Wholesaling or distributing is the sale of goods  to retailer to industrial, commercial, institutional or other professional businessman to other wholesalers (wholesale businesses) and related subordinated services.  Wholesaling is buying goods in bulk quantity, usually directly from the manufacturer or source, at a discounted rate. The retailer then sells the goods to the end consumer at a higher price making a profit. </a:t>
            </a:r>
          </a:p>
        </p:txBody>
      </p:sp>
    </p:spTree>
    <p:extLst>
      <p:ext uri="{BB962C8B-B14F-4D97-AF65-F5344CB8AC3E}">
        <p14:creationId xmlns:p14="http://schemas.microsoft.com/office/powerpoint/2010/main" val="2476302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FAE2DC-3797-2785-AD82-371EC89EB798}"/>
              </a:ext>
            </a:extLst>
          </p:cNvPr>
          <p:cNvSpPr>
            <a:spLocks noGrp="1"/>
          </p:cNvSpPr>
          <p:nvPr>
            <p:ph idx="1"/>
          </p:nvPr>
        </p:nvSpPr>
        <p:spPr/>
        <p:txBody>
          <a:bodyPr>
            <a:normAutofit/>
          </a:bodyPr>
          <a:lstStyle/>
          <a:p>
            <a:r>
              <a:rPr lang="en-US" sz="2400" dirty="0"/>
              <a:t>The consumption and production of marketed food are </a:t>
            </a:r>
            <a:r>
              <a:rPr lang="en-US" sz="2400" dirty="0" err="1"/>
              <a:t>separated.Production</a:t>
            </a:r>
            <a:r>
              <a:rPr lang="en-US" sz="2400" dirty="0"/>
              <a:t> is primarily in rural areas while consumption is mainly in urban </a:t>
            </a:r>
            <a:r>
              <a:rPr lang="en-US" sz="2400" dirty="0" err="1"/>
              <a:t>areas.In</a:t>
            </a:r>
            <a:r>
              <a:rPr lang="en-US" sz="2400" dirty="0"/>
              <a:t> today’s highly competitive business landscape, gaining deep market insights is essential for businesses to thrive and grow</a:t>
            </a:r>
          </a:p>
          <a:p>
            <a:pPr marL="0" indent="0">
              <a:buNone/>
            </a:pPr>
            <a:endParaRPr lang="en-US" sz="2400" dirty="0"/>
          </a:p>
        </p:txBody>
      </p:sp>
    </p:spTree>
    <p:extLst>
      <p:ext uri="{BB962C8B-B14F-4D97-AF65-F5344CB8AC3E}">
        <p14:creationId xmlns:p14="http://schemas.microsoft.com/office/powerpoint/2010/main" val="2795644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03C986-4837-A2E4-B133-1FCC7D3D28EC}"/>
              </a:ext>
            </a:extLst>
          </p:cNvPr>
          <p:cNvSpPr>
            <a:spLocks noGrp="1"/>
          </p:cNvSpPr>
          <p:nvPr>
            <p:ph idx="1"/>
          </p:nvPr>
        </p:nvSpPr>
        <p:spPr/>
        <p:txBody>
          <a:bodyPr>
            <a:normAutofit/>
          </a:bodyPr>
          <a:lstStyle/>
          <a:p>
            <a:pPr marL="0" indent="0">
              <a:buNone/>
            </a:pPr>
            <a:r>
              <a:rPr lang="en-US" sz="7200" b="1" dirty="0">
                <a:solidFill>
                  <a:srgbClr val="C00000"/>
                </a:solidFill>
              </a:rPr>
              <a:t>Empathy map</a:t>
            </a:r>
          </a:p>
          <a:p>
            <a:pPr marL="0" indent="0">
              <a:buNone/>
            </a:pPr>
            <a:endParaRPr lang="en-US" sz="7200" b="1" dirty="0">
              <a:solidFill>
                <a:srgbClr val="C00000"/>
              </a:solidFill>
            </a:endParaRPr>
          </a:p>
        </p:txBody>
      </p:sp>
    </p:spTree>
    <p:extLst>
      <p:ext uri="{BB962C8B-B14F-4D97-AF65-F5344CB8AC3E}">
        <p14:creationId xmlns:p14="http://schemas.microsoft.com/office/powerpoint/2010/main" val="3600531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2E86B858-686F-1563-BCDD-A3D4BE66FAD9}"/>
              </a:ext>
            </a:extLst>
          </p:cNvPr>
          <p:cNvPicPr>
            <a:picLocks noChangeAspect="1"/>
          </p:cNvPicPr>
          <p:nvPr/>
        </p:nvPicPr>
        <p:blipFill>
          <a:blip r:embed="rId2"/>
          <a:stretch>
            <a:fillRect/>
          </a:stretch>
        </p:blipFill>
        <p:spPr>
          <a:xfrm>
            <a:off x="-110021" y="0"/>
            <a:ext cx="11760064" cy="7579251"/>
          </a:xfrm>
          <a:prstGeom prst="rect">
            <a:avLst/>
          </a:prstGeom>
        </p:spPr>
      </p:pic>
    </p:spTree>
    <p:extLst>
      <p:ext uri="{BB962C8B-B14F-4D97-AF65-F5344CB8AC3E}">
        <p14:creationId xmlns:p14="http://schemas.microsoft.com/office/powerpoint/2010/main" val="892204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14A41C-CC16-3EE1-EF2F-DA60C2542FBB}"/>
              </a:ext>
            </a:extLst>
          </p:cNvPr>
          <p:cNvSpPr>
            <a:spLocks noGrp="1"/>
          </p:cNvSpPr>
          <p:nvPr>
            <p:ph idx="1"/>
          </p:nvPr>
        </p:nvSpPr>
        <p:spPr/>
        <p:txBody>
          <a:bodyPr>
            <a:normAutofit/>
          </a:bodyPr>
          <a:lstStyle/>
          <a:p>
            <a:pPr marL="0" indent="0">
              <a:buNone/>
            </a:pPr>
            <a:r>
              <a:rPr lang="en-US" sz="7200" b="1" dirty="0">
                <a:solidFill>
                  <a:srgbClr val="C00000"/>
                </a:solidFill>
              </a:rPr>
              <a:t>BRAINSTORMING MAP</a:t>
            </a:r>
          </a:p>
          <a:p>
            <a:pPr marL="0" indent="0">
              <a:buNone/>
            </a:pPr>
            <a:endParaRPr lang="en-US" sz="7200" b="1" dirty="0">
              <a:solidFill>
                <a:srgbClr val="C00000"/>
              </a:solidFill>
            </a:endParaRPr>
          </a:p>
        </p:txBody>
      </p:sp>
    </p:spTree>
    <p:extLst>
      <p:ext uri="{BB962C8B-B14F-4D97-AF65-F5344CB8AC3E}">
        <p14:creationId xmlns:p14="http://schemas.microsoft.com/office/powerpoint/2010/main" val="111583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1D3ED073-E592-14AB-DEC6-350B3F14A15A}"/>
              </a:ext>
            </a:extLst>
          </p:cNvPr>
          <p:cNvPicPr>
            <a:picLocks noChangeAspect="1"/>
          </p:cNvPicPr>
          <p:nvPr/>
        </p:nvPicPr>
        <p:blipFill>
          <a:blip r:embed="rId2"/>
          <a:stretch>
            <a:fillRect/>
          </a:stretch>
        </p:blipFill>
        <p:spPr>
          <a:xfrm>
            <a:off x="110021" y="0"/>
            <a:ext cx="11515573" cy="6992471"/>
          </a:xfrm>
          <a:prstGeom prst="rect">
            <a:avLst/>
          </a:prstGeom>
        </p:spPr>
      </p:pic>
    </p:spTree>
    <p:extLst>
      <p:ext uri="{BB962C8B-B14F-4D97-AF65-F5344CB8AC3E}">
        <p14:creationId xmlns:p14="http://schemas.microsoft.com/office/powerpoint/2010/main" val="2408846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54FA80-B580-B4FA-001B-2A5BA7B93313}"/>
              </a:ext>
            </a:extLst>
          </p:cNvPr>
          <p:cNvSpPr>
            <a:spLocks noGrp="1"/>
          </p:cNvSpPr>
          <p:nvPr>
            <p:ph idx="1"/>
          </p:nvPr>
        </p:nvSpPr>
        <p:spPr/>
        <p:txBody>
          <a:bodyPr>
            <a:normAutofit/>
          </a:bodyPr>
          <a:lstStyle/>
          <a:p>
            <a:pPr marL="0" indent="0">
              <a:buNone/>
            </a:pPr>
            <a:r>
              <a:rPr lang="en-US" sz="7200" b="1" dirty="0">
                <a:solidFill>
                  <a:srgbClr val="C00000"/>
                </a:solidFill>
              </a:rPr>
              <a:t>         Results</a:t>
            </a:r>
          </a:p>
          <a:p>
            <a:pPr marL="0" indent="0">
              <a:buNone/>
            </a:pPr>
            <a:endParaRPr lang="en-US" sz="7200" b="1" dirty="0">
              <a:solidFill>
                <a:srgbClr val="C00000"/>
              </a:solidFill>
            </a:endParaRPr>
          </a:p>
        </p:txBody>
      </p:sp>
    </p:spTree>
    <p:extLst>
      <p:ext uri="{BB962C8B-B14F-4D97-AF65-F5344CB8AC3E}">
        <p14:creationId xmlns:p14="http://schemas.microsoft.com/office/powerpoint/2010/main" val="40354124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27</Slides>
  <Notes>0</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Ion Boardroom</vt:lpstr>
      <vt:lpstr>NAAN MUDHALVAN SCHEME  FUNDAMENTALS OF DATA ANALYTICS WITH TABLEAU</vt:lpstr>
      <vt:lpstr>Team lead ID:0A396DCED1054E59B3045AE7BC899098</vt:lpstr>
      <vt:lpstr>Introduction </vt:lpstr>
      <vt:lpstr>PowerPoint Presentation</vt:lpstr>
      <vt:lpstr>PowerPoint Presentation</vt:lpstr>
      <vt:lpstr>PowerPoint Presentation</vt:lpstr>
      <vt:lpstr>PowerPoint Presentation</vt:lpstr>
      <vt:lpstr>PowerPoint Presentation</vt:lpstr>
      <vt:lpstr>PowerPoint Presentation</vt:lpstr>
      <vt:lpstr>Sheet 1</vt:lpstr>
      <vt:lpstr>Sheet 2</vt:lpstr>
      <vt:lpstr>Sheet 3</vt:lpstr>
      <vt:lpstr>Sheet 4</vt:lpstr>
      <vt:lpstr>Sheet 5</vt:lpstr>
      <vt:lpstr>Sheet 6</vt:lpstr>
      <vt:lpstr>Sheet 7 </vt:lpstr>
      <vt:lpstr>Sheet 8</vt:lpstr>
      <vt:lpstr>Sheet 9</vt:lpstr>
      <vt:lpstr>Dashboard </vt:lpstr>
      <vt:lpstr>Story </vt:lpstr>
      <vt:lpstr>PowerPoint Presentation</vt:lpstr>
      <vt:lpstr>PowerPoint Presentation</vt:lpstr>
      <vt:lpstr>Advantages </vt:lpstr>
      <vt:lpstr>Disadvantage </vt:lpstr>
      <vt:lpstr>Application </vt:lpstr>
      <vt:lpstr>Conclusion </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NAAN MUDHALVAN SCHEME  FUNDAMENTALS OF DATA ANALYTICS WITH TABLEAU</dc:title>
  <dc:creator>919003437011</dc:creator>
  <cp:lastModifiedBy>919003437011</cp:lastModifiedBy>
  <cp:revision>3</cp:revision>
  <dcterms:created xsi:type="dcterms:W3CDTF">2023-10-13T12:09:59Z</dcterms:created>
  <dcterms:modified xsi:type="dcterms:W3CDTF">2023-10-13T13:18:59Z</dcterms:modified>
</cp:coreProperties>
</file>